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82" r:id="rId6"/>
    <p:sldId id="281" r:id="rId7"/>
    <p:sldId id="283" r:id="rId8"/>
    <p:sldId id="261" r:id="rId9"/>
    <p:sldId id="262" r:id="rId10"/>
    <p:sldId id="263" r:id="rId11"/>
    <p:sldId id="264" r:id="rId12"/>
    <p:sldId id="265" r:id="rId13"/>
    <p:sldId id="266" r:id="rId14"/>
    <p:sldId id="267" r:id="rId15"/>
    <p:sldId id="268" r:id="rId16"/>
    <p:sldId id="269" r:id="rId17"/>
    <p:sldId id="270" r:id="rId18"/>
    <p:sldId id="284" r:id="rId19"/>
    <p:sldId id="271" r:id="rId20"/>
    <p:sldId id="285" r:id="rId21"/>
    <p:sldId id="278" r:id="rId22"/>
    <p:sldId id="272" r:id="rId23"/>
    <p:sldId id="279" r:id="rId24"/>
    <p:sldId id="274" r:id="rId25"/>
    <p:sldId id="275" r:id="rId26"/>
    <p:sldId id="273" r:id="rId27"/>
    <p:sldId id="287" r:id="rId28"/>
    <p:sldId id="276" r:id="rId29"/>
    <p:sldId id="277" r:id="rId30"/>
    <p:sldId id="286" r:id="rId31"/>
    <p:sldId id="289" r:id="rId32"/>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Koyu Stil 1 - Vurgu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oleObject" Target="file:///C:\Users\Stratejii\Desktop\Stratejik%20Plan%20Say&#305;sal%20Verileri.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Stratejii\Desktop\Stratejik%20Plan%20Say&#305;sal%20Verileri.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Stratejii\Desktop\Stratejik%20Plan%20Say&#305;sal%20Verileri.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Stratejii\Desktop\Stratejik%20Plan%20Say&#305;sal%20Verileri.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Stratejii\Desktop\Stratejik%20Plan%20Say&#305;sal%20Verileri.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C:\Users\Stratejii\Desktop\Stratejik%20Plan%20Say&#305;sal%20Verileri.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C:\Users\Stratejii\Desktop\Stratejik%20Plan%20Say&#305;sal%20Verileri.xlsx"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1" Type="http://schemas.openxmlformats.org/officeDocument/2006/relationships/oleObject" Target="file:///C:\Users\Stratejii\Desktop\Stratejik%20Plan%20Say&#305;sal%20Verileri.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2128" b="1" i="0" u="none" strike="noStrike" kern="1200" cap="none" spc="0" normalizeH="0" baseline="0">
                <a:solidFill>
                  <a:schemeClr val="dk1">
                    <a:lumMod val="50000"/>
                    <a:lumOff val="50000"/>
                  </a:schemeClr>
                </a:solidFill>
                <a:latin typeface="+mj-lt"/>
                <a:ea typeface="+mj-ea"/>
                <a:cs typeface="+mj-cs"/>
              </a:defRPr>
            </a:pPr>
            <a:r>
              <a:rPr lang="tr-TR" sz="2400" dirty="0">
                <a:latin typeface="Times New Roman" pitchFamily="18" charset="0"/>
                <a:cs typeface="Times New Roman" pitchFamily="18" charset="0"/>
              </a:rPr>
              <a:t>Akademik Personel Sayısı Yıllara Göre Dağılımı</a:t>
            </a:r>
          </a:p>
        </c:rich>
      </c:tx>
      <c:layout>
        <c:manualLayout>
          <c:xMode val="edge"/>
          <c:yMode val="edge"/>
          <c:x val="7.9038024021142905E-2"/>
          <c:y val="1.2698412698412702E-2"/>
        </c:manualLayout>
      </c:layout>
      <c:overlay val="0"/>
      <c:spPr>
        <a:noFill/>
        <a:ln>
          <a:noFill/>
        </a:ln>
        <a:effectLst/>
      </c:spPr>
      <c:txPr>
        <a:bodyPr rot="0" spcFirstLastPara="1" vertOverflow="ellipsis" vert="horz" wrap="square" anchor="ctr" anchorCtr="1"/>
        <a:lstStyle/>
        <a:p>
          <a:pPr>
            <a:defRPr sz="2128" b="1" i="0" u="none" strike="noStrike" kern="1200" cap="none" spc="0" normalizeH="0" baseline="0">
              <a:solidFill>
                <a:schemeClr val="dk1">
                  <a:lumMod val="50000"/>
                  <a:lumOff val="50000"/>
                </a:schemeClr>
              </a:solidFill>
              <a:latin typeface="+mj-lt"/>
              <a:ea typeface="+mj-ea"/>
              <a:cs typeface="+mj-cs"/>
            </a:defRPr>
          </a:pPr>
          <a:endParaRPr lang="tr-TR"/>
        </a:p>
      </c:txPr>
    </c:title>
    <c:autoTitleDeleted val="0"/>
    <c:plotArea>
      <c:layout>
        <c:manualLayout>
          <c:layoutTarget val="inner"/>
          <c:xMode val="edge"/>
          <c:yMode val="edge"/>
          <c:x val="0.10188825736622081"/>
          <c:y val="0.17832670916135482"/>
          <c:w val="0.890196850393701"/>
          <c:h val="0.72088764946048423"/>
        </c:manualLayout>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dk1">
                          <a:lumMod val="35000"/>
                          <a:lumOff val="65000"/>
                        </a:schemeClr>
                      </a:solidFill>
                      <a:round/>
                    </a:ln>
                    <a:effectLst/>
                  </c:spPr>
                </c15:leaderLines>
              </c:ext>
            </c:extLst>
          </c:dLbls>
          <c:cat>
            <c:strRef>
              <c:f>'A.1 H.1'!$A$1:$D$1</c:f>
              <c:strCache>
                <c:ptCount val="4"/>
                <c:pt idx="0">
                  <c:v>2016</c:v>
                </c:pt>
                <c:pt idx="1">
                  <c:v>2017</c:v>
                </c:pt>
                <c:pt idx="2">
                  <c:v>P.B.D.S</c:v>
                </c:pt>
                <c:pt idx="3">
                  <c:v>2018</c:v>
                </c:pt>
              </c:strCache>
            </c:strRef>
          </c:cat>
          <c:val>
            <c:numRef>
              <c:f>'A.1 H.1'!$A$2:$D$2</c:f>
              <c:numCache>
                <c:formatCode>General</c:formatCode>
                <c:ptCount val="4"/>
                <c:pt idx="0">
                  <c:v>462</c:v>
                </c:pt>
                <c:pt idx="1">
                  <c:v>485</c:v>
                </c:pt>
                <c:pt idx="2">
                  <c:v>497</c:v>
                </c:pt>
                <c:pt idx="3">
                  <c:v>522</c:v>
                </c:pt>
              </c:numCache>
            </c:numRef>
          </c:val>
          <c:extLst>
            <c:ext xmlns:c16="http://schemas.microsoft.com/office/drawing/2014/chart" uri="{C3380CC4-5D6E-409C-BE32-E72D297353CC}">
              <c16:uniqueId val="{00000000-A486-427C-91B0-48058C0E2BF7}"/>
            </c:ext>
          </c:extLst>
        </c:ser>
        <c:dLbls>
          <c:showLegendKey val="0"/>
          <c:showVal val="1"/>
          <c:showCatName val="0"/>
          <c:showSerName val="0"/>
          <c:showPercent val="0"/>
          <c:showBubbleSize val="0"/>
        </c:dLbls>
        <c:gapWidth val="267"/>
        <c:overlap val="-43"/>
        <c:axId val="63428096"/>
        <c:axId val="63429632"/>
      </c:barChart>
      <c:catAx>
        <c:axId val="63428096"/>
        <c:scaling>
          <c:orientation val="minMax"/>
        </c:scaling>
        <c:delete val="0"/>
        <c:axPos val="b"/>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dk1">
                    <a:lumMod val="65000"/>
                    <a:lumOff val="35000"/>
                  </a:schemeClr>
                </a:solidFill>
                <a:latin typeface="+mn-lt"/>
                <a:ea typeface="+mn-ea"/>
                <a:cs typeface="+mn-cs"/>
              </a:defRPr>
            </a:pPr>
            <a:endParaRPr lang="tr-TR"/>
          </a:p>
        </c:txPr>
        <c:crossAx val="63429632"/>
        <c:crosses val="autoZero"/>
        <c:auto val="1"/>
        <c:lblAlgn val="ctr"/>
        <c:lblOffset val="100"/>
        <c:noMultiLvlLbl val="0"/>
      </c:catAx>
      <c:valAx>
        <c:axId val="63429632"/>
        <c:scaling>
          <c:orientation val="minMax"/>
        </c:scaling>
        <c:delete val="0"/>
        <c:axPos val="l"/>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tr-TR"/>
          </a:p>
        </c:txPr>
        <c:crossAx val="63428096"/>
        <c:crosses val="autoZero"/>
        <c:crossBetween val="between"/>
      </c:valAx>
      <c:spPr>
        <a:pattFill prst="ltDnDiag">
          <a:fgClr>
            <a:schemeClr val="dk1">
              <a:lumMod val="15000"/>
              <a:lumOff val="85000"/>
            </a:schemeClr>
          </a:fgClr>
          <a:bgClr>
            <a:schemeClr val="lt1"/>
          </a:bgClr>
        </a:pattFill>
        <a:ln>
          <a:noFill/>
        </a:ln>
        <a:effectLst/>
      </c:spPr>
    </c:plotArea>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tr-TR" dirty="0" smtClean="0">
                <a:latin typeface="Times New Roman" pitchFamily="18" charset="0"/>
                <a:cs typeface="Times New Roman" pitchFamily="18" charset="0"/>
              </a:rPr>
              <a:t>İdari</a:t>
            </a:r>
            <a:r>
              <a:rPr lang="tr-TR" dirty="0" smtClean="0"/>
              <a:t> Personel Sayısının Yıllara Göre Dağılımı</a:t>
            </a:r>
            <a:endParaRPr lang="tr-TR" dirty="0"/>
          </a:p>
        </c:rich>
      </c:tx>
      <c:layout>
        <c:manualLayout>
          <c:xMode val="edge"/>
          <c:yMode val="edge"/>
          <c:x val="0.11927737991030589"/>
          <c:y val="0"/>
        </c:manualLayout>
      </c:layout>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tr-TR"/>
        </a:p>
      </c:txPr>
    </c:title>
    <c:autoTitleDeleted val="0"/>
    <c:plotArea>
      <c:layout>
        <c:manualLayout>
          <c:layoutTarget val="inner"/>
          <c:xMode val="edge"/>
          <c:yMode val="edge"/>
          <c:x val="2.9011963021688365E-2"/>
          <c:y val="0.16177130996853395"/>
          <c:w val="0.94197607395662331"/>
          <c:h val="0.64170650606969148"/>
        </c:manualLayout>
      </c:layout>
      <c:barChart>
        <c:barDir val="col"/>
        <c:grouping val="clustered"/>
        <c:varyColors val="0"/>
        <c:ser>
          <c:idx val="0"/>
          <c:order val="0"/>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tr-T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'A.1 H.1'!$L$1:$O$1</c:f>
              <c:strCache>
                <c:ptCount val="4"/>
                <c:pt idx="0">
                  <c:v>2016</c:v>
                </c:pt>
                <c:pt idx="1">
                  <c:v>2017</c:v>
                </c:pt>
                <c:pt idx="2">
                  <c:v>P.B.D.S</c:v>
                </c:pt>
                <c:pt idx="3">
                  <c:v>2018</c:v>
                </c:pt>
              </c:strCache>
            </c:strRef>
          </c:cat>
          <c:val>
            <c:numRef>
              <c:f>'A.1 H.1'!$L$2:$O$2</c:f>
              <c:numCache>
                <c:formatCode>General</c:formatCode>
                <c:ptCount val="4"/>
                <c:pt idx="0">
                  <c:v>280</c:v>
                </c:pt>
                <c:pt idx="1">
                  <c:v>299</c:v>
                </c:pt>
                <c:pt idx="2">
                  <c:v>293</c:v>
                </c:pt>
                <c:pt idx="3">
                  <c:v>292</c:v>
                </c:pt>
              </c:numCache>
            </c:numRef>
          </c:val>
          <c:extLst>
            <c:ext xmlns:c16="http://schemas.microsoft.com/office/drawing/2014/chart" uri="{C3380CC4-5D6E-409C-BE32-E72D297353CC}">
              <c16:uniqueId val="{00000000-095D-4B03-88D4-864E64A1B8D7}"/>
            </c:ext>
          </c:extLst>
        </c:ser>
        <c:dLbls>
          <c:showLegendKey val="0"/>
          <c:showVal val="1"/>
          <c:showCatName val="0"/>
          <c:showSerName val="0"/>
          <c:showPercent val="0"/>
          <c:showBubbleSize val="0"/>
        </c:dLbls>
        <c:gapWidth val="65"/>
        <c:axId val="63609088"/>
        <c:axId val="63635456"/>
      </c:barChart>
      <c:catAx>
        <c:axId val="63609088"/>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mn-lt"/>
                <a:ea typeface="+mn-ea"/>
                <a:cs typeface="+mn-cs"/>
              </a:defRPr>
            </a:pPr>
            <a:endParaRPr lang="tr-TR"/>
          </a:p>
        </c:txPr>
        <c:crossAx val="63635456"/>
        <c:crosses val="autoZero"/>
        <c:auto val="1"/>
        <c:lblAlgn val="ctr"/>
        <c:lblOffset val="100"/>
        <c:noMultiLvlLbl val="0"/>
      </c:catAx>
      <c:valAx>
        <c:axId val="63635456"/>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63609088"/>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tr-T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en-US"/>
              <a:t>Yıllara Göre Program Sayıları</a:t>
            </a:r>
          </a:p>
        </c:rich>
      </c:tx>
      <c:layout/>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tr-TR"/>
        </a:p>
      </c:txPr>
    </c:title>
    <c:autoTitleDeleted val="0"/>
    <c:plotArea>
      <c:layout>
        <c:manualLayout>
          <c:layoutTarget val="inner"/>
          <c:xMode val="edge"/>
          <c:yMode val="edge"/>
          <c:x val="8.7580927384077023E-2"/>
          <c:y val="0.17171296296296301"/>
          <c:w val="0.89019685039370089"/>
          <c:h val="0.72088764946048423"/>
        </c:manualLayout>
      </c:layout>
      <c:barChart>
        <c:barDir val="col"/>
        <c:grouping val="clustered"/>
        <c:varyColors val="0"/>
        <c:ser>
          <c:idx val="0"/>
          <c:order val="0"/>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tr-T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'A.1.H.3'!$A$1:$D$1</c:f>
              <c:strCache>
                <c:ptCount val="4"/>
                <c:pt idx="0">
                  <c:v>2016</c:v>
                </c:pt>
                <c:pt idx="1">
                  <c:v>P.B.D.</c:v>
                </c:pt>
                <c:pt idx="2">
                  <c:v>2017</c:v>
                </c:pt>
                <c:pt idx="3">
                  <c:v>2018</c:v>
                </c:pt>
              </c:strCache>
            </c:strRef>
          </c:cat>
          <c:val>
            <c:numRef>
              <c:f>'A.1.H.3'!$A$2:$D$2</c:f>
              <c:numCache>
                <c:formatCode>General</c:formatCode>
                <c:ptCount val="4"/>
                <c:pt idx="0">
                  <c:v>88</c:v>
                </c:pt>
                <c:pt idx="1">
                  <c:v>87</c:v>
                </c:pt>
                <c:pt idx="2">
                  <c:v>95</c:v>
                </c:pt>
                <c:pt idx="3">
                  <c:v>77</c:v>
                </c:pt>
              </c:numCache>
            </c:numRef>
          </c:val>
          <c:extLst>
            <c:ext xmlns:c16="http://schemas.microsoft.com/office/drawing/2014/chart" uri="{C3380CC4-5D6E-409C-BE32-E72D297353CC}">
              <c16:uniqueId val="{00000000-C5F5-4AEC-8881-79EA6AE573E0}"/>
            </c:ext>
          </c:extLst>
        </c:ser>
        <c:dLbls>
          <c:showLegendKey val="0"/>
          <c:showVal val="1"/>
          <c:showCatName val="0"/>
          <c:showSerName val="0"/>
          <c:showPercent val="0"/>
          <c:showBubbleSize val="0"/>
        </c:dLbls>
        <c:gapWidth val="65"/>
        <c:axId val="63673472"/>
        <c:axId val="63675008"/>
      </c:barChart>
      <c:catAx>
        <c:axId val="63673472"/>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tr-TR"/>
          </a:p>
        </c:txPr>
        <c:crossAx val="63675008"/>
        <c:crosses val="autoZero"/>
        <c:auto val="1"/>
        <c:lblAlgn val="ctr"/>
        <c:lblOffset val="100"/>
        <c:noMultiLvlLbl val="0"/>
      </c:catAx>
      <c:valAx>
        <c:axId val="63675008"/>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63673472"/>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tr-TR"/>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b="0" i="0" u="none" strike="noStrike" kern="1200" baseline="0">
                <a:solidFill>
                  <a:schemeClr val="dk1">
                    <a:lumMod val="65000"/>
                    <a:lumOff val="35000"/>
                  </a:schemeClr>
                </a:solidFill>
                <a:effectLst/>
                <a:latin typeface="+mn-lt"/>
                <a:ea typeface="+mn-ea"/>
                <a:cs typeface="+mn-cs"/>
              </a:defRPr>
            </a:pPr>
            <a:r>
              <a:rPr lang="tr-TR" dirty="0"/>
              <a:t>YILLARA GÖRE ÖĞRENCİ SAYISI</a:t>
            </a:r>
          </a:p>
        </c:rich>
      </c:tx>
      <c:layout>
        <c:manualLayout>
          <c:xMode val="edge"/>
          <c:yMode val="edge"/>
          <c:x val="0.20928355612525179"/>
          <c:y val="5.315800764415942E-2"/>
        </c:manualLayout>
      </c:layout>
      <c:overlay val="0"/>
      <c:spPr>
        <a:noFill/>
        <a:ln>
          <a:noFill/>
        </a:ln>
        <a:effectLst/>
      </c:spPr>
      <c:txPr>
        <a:bodyPr rot="0" spcFirstLastPara="1" vertOverflow="ellipsis" vert="horz" wrap="square" anchor="ctr" anchorCtr="1"/>
        <a:lstStyle/>
        <a:p>
          <a:pPr>
            <a:defRPr b="0" i="0" u="none" strike="noStrike" kern="1200" baseline="0">
              <a:solidFill>
                <a:schemeClr val="dk1">
                  <a:lumMod val="65000"/>
                  <a:lumOff val="35000"/>
                </a:schemeClr>
              </a:solidFill>
              <a:effectLst/>
              <a:latin typeface="+mn-lt"/>
              <a:ea typeface="+mn-ea"/>
              <a:cs typeface="+mn-cs"/>
            </a:defRPr>
          </a:pPr>
          <a:endParaRPr lang="tr-TR"/>
        </a:p>
      </c:txPr>
    </c:title>
    <c:autoTitleDeleted val="0"/>
    <c:plotArea>
      <c:layout/>
      <c:barChart>
        <c:barDir val="col"/>
        <c:grouping val="clustered"/>
        <c:varyColors val="0"/>
        <c:ser>
          <c:idx val="0"/>
          <c:order val="0"/>
          <c:spPr>
            <a:gradFill>
              <a:gsLst>
                <a:gs pos="0">
                  <a:schemeClr val="accent1"/>
                </a:gs>
                <a:gs pos="100000">
                  <a:schemeClr val="accent1">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lt1"/>
                    </a:solidFill>
                    <a:latin typeface="+mn-lt"/>
                    <a:ea typeface="+mn-ea"/>
                    <a:cs typeface="+mn-cs"/>
                  </a:defRPr>
                </a:pPr>
                <a:endParaRPr lang="tr-T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'A.1H.4'!$A$1:$D$1</c:f>
              <c:strCache>
                <c:ptCount val="4"/>
                <c:pt idx="0">
                  <c:v>2016</c:v>
                </c:pt>
                <c:pt idx="1">
                  <c:v>P.B.D.S</c:v>
                </c:pt>
                <c:pt idx="2">
                  <c:v>2017</c:v>
                </c:pt>
                <c:pt idx="3">
                  <c:v>2018</c:v>
                </c:pt>
              </c:strCache>
            </c:strRef>
          </c:cat>
          <c:val>
            <c:numRef>
              <c:f>'A.1H.4'!$A$2:$D$2</c:f>
              <c:numCache>
                <c:formatCode>#,##0</c:formatCode>
                <c:ptCount val="4"/>
                <c:pt idx="0">
                  <c:v>11204</c:v>
                </c:pt>
                <c:pt idx="1">
                  <c:v>12000</c:v>
                </c:pt>
                <c:pt idx="2">
                  <c:v>13338</c:v>
                </c:pt>
                <c:pt idx="3">
                  <c:v>15372</c:v>
                </c:pt>
              </c:numCache>
            </c:numRef>
          </c:val>
          <c:extLst>
            <c:ext xmlns:c16="http://schemas.microsoft.com/office/drawing/2014/chart" uri="{C3380CC4-5D6E-409C-BE32-E72D297353CC}">
              <c16:uniqueId val="{00000000-CC66-4BD5-A480-BDFCED6C61E4}"/>
            </c:ext>
          </c:extLst>
        </c:ser>
        <c:dLbls>
          <c:showLegendKey val="0"/>
          <c:showVal val="1"/>
          <c:showCatName val="0"/>
          <c:showSerName val="0"/>
          <c:showPercent val="0"/>
          <c:showBubbleSize val="0"/>
        </c:dLbls>
        <c:gapWidth val="41"/>
        <c:axId val="81668352"/>
        <c:axId val="81686528"/>
      </c:barChart>
      <c:catAx>
        <c:axId val="8166835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dk1">
                    <a:lumMod val="65000"/>
                    <a:lumOff val="35000"/>
                  </a:schemeClr>
                </a:solidFill>
                <a:effectLst/>
                <a:latin typeface="+mn-lt"/>
                <a:ea typeface="+mn-ea"/>
                <a:cs typeface="+mn-cs"/>
              </a:defRPr>
            </a:pPr>
            <a:endParaRPr lang="tr-TR"/>
          </a:p>
        </c:txPr>
        <c:crossAx val="81686528"/>
        <c:crosses val="autoZero"/>
        <c:auto val="1"/>
        <c:lblAlgn val="ctr"/>
        <c:lblOffset val="100"/>
        <c:noMultiLvlLbl val="0"/>
      </c:catAx>
      <c:valAx>
        <c:axId val="81686528"/>
        <c:scaling>
          <c:orientation val="minMax"/>
        </c:scaling>
        <c:delete val="1"/>
        <c:axPos val="l"/>
        <c:numFmt formatCode="#,##0" sourceLinked="1"/>
        <c:majorTickMark val="none"/>
        <c:minorTickMark val="none"/>
        <c:tickLblPos val="nextTo"/>
        <c:crossAx val="81668352"/>
        <c:crosses val="autoZero"/>
        <c:crossBetween val="between"/>
      </c:valAx>
      <c:spPr>
        <a:noFill/>
        <a:ln>
          <a:noFill/>
        </a:ln>
        <a:effectLst/>
      </c:spPr>
    </c:plotArea>
    <c:plotVisOnly val="1"/>
    <c:dispBlanksAs val="gap"/>
    <c:showDLblsOverMax val="0"/>
  </c:chart>
  <c: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a:effectLst/>
  </c:spPr>
  <c:txPr>
    <a:bodyPr/>
    <a:lstStyle/>
    <a:p>
      <a:pPr>
        <a:defRPr/>
      </a:pPr>
      <a:endParaRPr lang="tr-TR"/>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baseline="0">
                <a:solidFill>
                  <a:schemeClr val="dk1">
                    <a:lumMod val="75000"/>
                    <a:lumOff val="25000"/>
                  </a:schemeClr>
                </a:solidFill>
                <a:latin typeface="+mn-lt"/>
                <a:ea typeface="+mn-ea"/>
                <a:cs typeface="+mn-cs"/>
              </a:defRPr>
            </a:pPr>
            <a:r>
              <a:rPr lang="tr-TR" sz="2000" dirty="0"/>
              <a:t>YILLARA GÖRE KİTAP SAYISI</a:t>
            </a:r>
          </a:p>
        </c:rich>
      </c:tx>
      <c:layout>
        <c:manualLayout>
          <c:xMode val="edge"/>
          <c:yMode val="edge"/>
          <c:x val="0.16575678040244973"/>
          <c:y val="4.6296296296296302E-3"/>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dk1">
                  <a:lumMod val="75000"/>
                  <a:lumOff val="25000"/>
                </a:schemeClr>
              </a:solidFill>
              <a:latin typeface="+mn-lt"/>
              <a:ea typeface="+mn-ea"/>
              <a:cs typeface="+mn-cs"/>
            </a:defRPr>
          </a:pPr>
          <a:endParaRPr lang="tr-TR"/>
        </a:p>
      </c:txPr>
    </c:title>
    <c:autoTitleDeleted val="0"/>
    <c:plotArea>
      <c:layout/>
      <c:barChart>
        <c:barDir val="col"/>
        <c:grouping val="clustered"/>
        <c:varyColors val="0"/>
        <c:ser>
          <c:idx val="0"/>
          <c:order val="0"/>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tr-T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'A.1H.5'!$F$2:$I$2</c:f>
              <c:strCache>
                <c:ptCount val="4"/>
                <c:pt idx="0">
                  <c:v>2016</c:v>
                </c:pt>
                <c:pt idx="1">
                  <c:v>2017</c:v>
                </c:pt>
                <c:pt idx="2">
                  <c:v>P.B.D.S</c:v>
                </c:pt>
                <c:pt idx="3">
                  <c:v>2018</c:v>
                </c:pt>
              </c:strCache>
            </c:strRef>
          </c:cat>
          <c:val>
            <c:numRef>
              <c:f>'A.1H.5'!$F$3:$I$3</c:f>
              <c:numCache>
                <c:formatCode>General</c:formatCode>
                <c:ptCount val="4"/>
                <c:pt idx="0">
                  <c:v>19888</c:v>
                </c:pt>
                <c:pt idx="1">
                  <c:v>25285</c:v>
                </c:pt>
                <c:pt idx="2">
                  <c:v>25285</c:v>
                </c:pt>
                <c:pt idx="3" formatCode="#,##0">
                  <c:v>35547</c:v>
                </c:pt>
              </c:numCache>
            </c:numRef>
          </c:val>
          <c:extLst>
            <c:ext xmlns:c16="http://schemas.microsoft.com/office/drawing/2014/chart" uri="{C3380CC4-5D6E-409C-BE32-E72D297353CC}">
              <c16:uniqueId val="{00000000-EB18-4F0B-924C-D6E995DA0867}"/>
            </c:ext>
          </c:extLst>
        </c:ser>
        <c:dLbls>
          <c:showLegendKey val="0"/>
          <c:showVal val="1"/>
          <c:showCatName val="0"/>
          <c:showSerName val="0"/>
          <c:showPercent val="0"/>
          <c:showBubbleSize val="0"/>
        </c:dLbls>
        <c:gapWidth val="65"/>
        <c:axId val="81733120"/>
        <c:axId val="81734656"/>
      </c:barChart>
      <c:catAx>
        <c:axId val="81733120"/>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tr-TR"/>
          </a:p>
        </c:txPr>
        <c:crossAx val="81734656"/>
        <c:crosses val="autoZero"/>
        <c:auto val="1"/>
        <c:lblAlgn val="ctr"/>
        <c:lblOffset val="100"/>
        <c:noMultiLvlLbl val="0"/>
      </c:catAx>
      <c:valAx>
        <c:axId val="81734656"/>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81733120"/>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tr-TR"/>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baseline="0">
                <a:solidFill>
                  <a:schemeClr val="dk1">
                    <a:lumMod val="75000"/>
                    <a:lumOff val="25000"/>
                  </a:schemeClr>
                </a:solidFill>
                <a:latin typeface="+mn-lt"/>
                <a:ea typeface="+mn-ea"/>
                <a:cs typeface="+mn-cs"/>
              </a:defRPr>
            </a:pPr>
            <a:r>
              <a:rPr lang="tr-TR" sz="2000" dirty="0"/>
              <a:t>YILLARA GÖRE YAYIN SAYISI</a:t>
            </a:r>
          </a:p>
        </c:rich>
      </c:tx>
      <c:layout>
        <c:manualLayout>
          <c:xMode val="edge"/>
          <c:yMode val="edge"/>
          <c:x val="0.11719430021145573"/>
          <c:y val="5.0925925925925923E-2"/>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dk1">
                  <a:lumMod val="75000"/>
                  <a:lumOff val="25000"/>
                </a:schemeClr>
              </a:solidFill>
              <a:latin typeface="+mn-lt"/>
              <a:ea typeface="+mn-ea"/>
              <a:cs typeface="+mn-cs"/>
            </a:defRPr>
          </a:pPr>
          <a:endParaRPr lang="tr-TR"/>
        </a:p>
      </c:txPr>
    </c:title>
    <c:autoTitleDeleted val="0"/>
    <c:plotArea>
      <c:layout/>
      <c:barChart>
        <c:barDir val="col"/>
        <c:grouping val="clustered"/>
        <c:varyColors val="0"/>
        <c:ser>
          <c:idx val="0"/>
          <c:order val="0"/>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tr-T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numRef>
              <c:f>'A.1H.5'!$L$2:$M$2</c:f>
              <c:numCache>
                <c:formatCode>General</c:formatCode>
                <c:ptCount val="2"/>
                <c:pt idx="0">
                  <c:v>2017</c:v>
                </c:pt>
                <c:pt idx="1">
                  <c:v>2018</c:v>
                </c:pt>
              </c:numCache>
            </c:numRef>
          </c:cat>
          <c:val>
            <c:numRef>
              <c:f>'A.1H.5'!$L$3:$M$3</c:f>
              <c:numCache>
                <c:formatCode>General</c:formatCode>
                <c:ptCount val="2"/>
                <c:pt idx="0">
                  <c:v>1088</c:v>
                </c:pt>
                <c:pt idx="1">
                  <c:v>1593</c:v>
                </c:pt>
              </c:numCache>
            </c:numRef>
          </c:val>
          <c:extLst>
            <c:ext xmlns:c16="http://schemas.microsoft.com/office/drawing/2014/chart" uri="{C3380CC4-5D6E-409C-BE32-E72D297353CC}">
              <c16:uniqueId val="{00000000-33CE-43AC-9D36-4F3BC192F6F6}"/>
            </c:ext>
          </c:extLst>
        </c:ser>
        <c:dLbls>
          <c:showLegendKey val="0"/>
          <c:showVal val="1"/>
          <c:showCatName val="0"/>
          <c:showSerName val="0"/>
          <c:showPercent val="0"/>
          <c:showBubbleSize val="0"/>
        </c:dLbls>
        <c:gapWidth val="65"/>
        <c:axId val="81771136"/>
        <c:axId val="81781120"/>
      </c:barChart>
      <c:catAx>
        <c:axId val="81771136"/>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mn-lt"/>
                <a:ea typeface="+mn-ea"/>
                <a:cs typeface="+mn-cs"/>
              </a:defRPr>
            </a:pPr>
            <a:endParaRPr lang="tr-TR"/>
          </a:p>
        </c:txPr>
        <c:crossAx val="81781120"/>
        <c:crosses val="autoZero"/>
        <c:auto val="1"/>
        <c:lblAlgn val="ctr"/>
        <c:lblOffset val="100"/>
        <c:noMultiLvlLbl val="0"/>
      </c:catAx>
      <c:valAx>
        <c:axId val="81781120"/>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81771136"/>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tr-TR"/>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cap="none" spc="0" normalizeH="0" baseline="0">
                <a:solidFill>
                  <a:schemeClr val="dk1">
                    <a:lumMod val="50000"/>
                    <a:lumOff val="50000"/>
                  </a:schemeClr>
                </a:solidFill>
                <a:latin typeface="+mj-lt"/>
                <a:ea typeface="+mj-ea"/>
                <a:cs typeface="+mj-cs"/>
              </a:defRPr>
            </a:pPr>
            <a:r>
              <a:rPr lang="tr-TR" sz="2000" dirty="0"/>
              <a:t>AKADEMİK TEŞVİK SAYILARI </a:t>
            </a:r>
          </a:p>
        </c:rich>
      </c:tx>
      <c:layout>
        <c:manualLayout>
          <c:xMode val="edge"/>
          <c:yMode val="edge"/>
          <c:x val="0.22691015882448659"/>
          <c:y val="6.0185185185185182E-2"/>
        </c:manualLayout>
      </c:layout>
      <c:overlay val="0"/>
      <c:spPr>
        <a:noFill/>
        <a:ln>
          <a:noFill/>
        </a:ln>
        <a:effectLst/>
      </c:spPr>
      <c:txPr>
        <a:bodyPr rot="0" spcFirstLastPara="1" vertOverflow="ellipsis" vert="horz" wrap="square" anchor="ctr" anchorCtr="1"/>
        <a:lstStyle/>
        <a:p>
          <a:pPr>
            <a:defRPr sz="2000" b="1" i="0" u="none" strike="noStrike" kern="1200" cap="none" spc="0" normalizeH="0" baseline="0">
              <a:solidFill>
                <a:schemeClr val="dk1">
                  <a:lumMod val="50000"/>
                  <a:lumOff val="50000"/>
                </a:schemeClr>
              </a:solidFill>
              <a:latin typeface="+mj-lt"/>
              <a:ea typeface="+mj-ea"/>
              <a:cs typeface="+mj-cs"/>
            </a:defRPr>
          </a:pPr>
          <a:endParaRPr lang="tr-TR"/>
        </a:p>
      </c:txPr>
    </c:title>
    <c:autoTitleDeleted val="0"/>
    <c:plotArea>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dk1">
                          <a:lumMod val="35000"/>
                          <a:lumOff val="65000"/>
                        </a:schemeClr>
                      </a:solidFill>
                      <a:round/>
                    </a:ln>
                    <a:effectLst/>
                  </c:spPr>
                </c15:leaderLines>
              </c:ext>
            </c:extLst>
          </c:dLbls>
          <c:cat>
            <c:strRef>
              <c:f>'A.1H.5'!$B$2:$D$2</c:f>
              <c:strCache>
                <c:ptCount val="3"/>
                <c:pt idx="0">
                  <c:v>PBDS</c:v>
                </c:pt>
                <c:pt idx="1">
                  <c:v>2017</c:v>
                </c:pt>
                <c:pt idx="2">
                  <c:v>2018</c:v>
                </c:pt>
              </c:strCache>
            </c:strRef>
          </c:cat>
          <c:val>
            <c:numRef>
              <c:f>'A.1H.5'!$B$3:$D$3</c:f>
              <c:numCache>
                <c:formatCode>General</c:formatCode>
                <c:ptCount val="3"/>
                <c:pt idx="0">
                  <c:v>121</c:v>
                </c:pt>
                <c:pt idx="1">
                  <c:v>180</c:v>
                </c:pt>
                <c:pt idx="2">
                  <c:v>87</c:v>
                </c:pt>
              </c:numCache>
            </c:numRef>
          </c:val>
          <c:extLst>
            <c:ext xmlns:c16="http://schemas.microsoft.com/office/drawing/2014/chart" uri="{C3380CC4-5D6E-409C-BE32-E72D297353CC}">
              <c16:uniqueId val="{00000000-389D-4E46-8065-1902F913D366}"/>
            </c:ext>
          </c:extLst>
        </c:ser>
        <c:dLbls>
          <c:showLegendKey val="0"/>
          <c:showVal val="1"/>
          <c:showCatName val="0"/>
          <c:showSerName val="0"/>
          <c:showPercent val="0"/>
          <c:showBubbleSize val="0"/>
        </c:dLbls>
        <c:gapWidth val="267"/>
        <c:overlap val="-43"/>
        <c:axId val="65627264"/>
        <c:axId val="65628800"/>
      </c:barChart>
      <c:catAx>
        <c:axId val="65627264"/>
        <c:scaling>
          <c:orientation val="minMax"/>
        </c:scaling>
        <c:delete val="0"/>
        <c:axPos val="b"/>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dk1">
                    <a:lumMod val="65000"/>
                    <a:lumOff val="35000"/>
                  </a:schemeClr>
                </a:solidFill>
                <a:latin typeface="+mn-lt"/>
                <a:ea typeface="+mn-ea"/>
                <a:cs typeface="+mn-cs"/>
              </a:defRPr>
            </a:pPr>
            <a:endParaRPr lang="tr-TR"/>
          </a:p>
        </c:txPr>
        <c:crossAx val="65628800"/>
        <c:crosses val="autoZero"/>
        <c:auto val="1"/>
        <c:lblAlgn val="ctr"/>
        <c:lblOffset val="100"/>
        <c:noMultiLvlLbl val="0"/>
      </c:catAx>
      <c:valAx>
        <c:axId val="65628800"/>
        <c:scaling>
          <c:orientation val="minMax"/>
        </c:scaling>
        <c:delete val="0"/>
        <c:axPos val="l"/>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tr-TR"/>
          </a:p>
        </c:txPr>
        <c:crossAx val="65627264"/>
        <c:crosses val="autoZero"/>
        <c:crossBetween val="between"/>
      </c:valAx>
      <c:spPr>
        <a:pattFill prst="ltDnDiag">
          <a:fgClr>
            <a:schemeClr val="dk1">
              <a:lumMod val="15000"/>
              <a:lumOff val="85000"/>
            </a:schemeClr>
          </a:fgClr>
          <a:bgClr>
            <a:schemeClr val="lt1"/>
          </a:bgClr>
        </a:pattFill>
        <a:ln>
          <a:noFill/>
        </a:ln>
        <a:effectLst/>
      </c:spPr>
    </c:plotArea>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tr-TR"/>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tr-TR" sz="2200" b="1" i="0" u="none" strike="noStrike" baseline="0" dirty="0" smtClean="0">
                <a:effectLst/>
              </a:rPr>
              <a:t>LABORATUVAR</a:t>
            </a:r>
            <a:r>
              <a:rPr lang="tr-TR" dirty="0" smtClean="0"/>
              <a:t> </a:t>
            </a:r>
            <a:r>
              <a:rPr lang="tr-TR" dirty="0"/>
              <a:t>MALZEMESİ (İHALE)</a:t>
            </a:r>
          </a:p>
        </c:rich>
      </c:tx>
      <c:layout>
        <c:manualLayout>
          <c:xMode val="edge"/>
          <c:yMode val="edge"/>
          <c:x val="0.14754155730533691"/>
          <c:y val="8.3333333333333343E-2"/>
        </c:manualLayout>
      </c:layout>
      <c:overlay val="0"/>
      <c:spPr>
        <a:noFill/>
        <a:ln>
          <a:noFill/>
        </a:ln>
        <a:effectLst/>
      </c:spPr>
    </c:title>
    <c:autoTitleDeleted val="0"/>
    <c:plotArea>
      <c:layout>
        <c:manualLayout>
          <c:layoutTarget val="inner"/>
          <c:xMode val="edge"/>
          <c:yMode val="edge"/>
          <c:x val="3.0555555555555565E-2"/>
          <c:y val="0.31921296296296342"/>
          <c:w val="0.93888888888888922"/>
          <c:h val="0.52372703412073529"/>
        </c:manualLayout>
      </c:layout>
      <c:barChart>
        <c:barDir val="col"/>
        <c:grouping val="clustered"/>
        <c:varyColors val="0"/>
        <c:ser>
          <c:idx val="0"/>
          <c:order val="0"/>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tr-TR"/>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numRef>
              <c:f>a2h2!$A$2:$C$2</c:f>
              <c:numCache>
                <c:formatCode>General</c:formatCode>
                <c:ptCount val="3"/>
                <c:pt idx="0">
                  <c:v>2016</c:v>
                </c:pt>
                <c:pt idx="1">
                  <c:v>2017</c:v>
                </c:pt>
                <c:pt idx="2">
                  <c:v>2018</c:v>
                </c:pt>
              </c:numCache>
            </c:numRef>
          </c:cat>
          <c:val>
            <c:numRef>
              <c:f>a2h2!$A$3:$C$3</c:f>
              <c:numCache>
                <c:formatCode>#,##0.00</c:formatCode>
                <c:ptCount val="3"/>
                <c:pt idx="0">
                  <c:v>212116.8</c:v>
                </c:pt>
                <c:pt idx="1">
                  <c:v>394206</c:v>
                </c:pt>
                <c:pt idx="2">
                  <c:v>524730</c:v>
                </c:pt>
              </c:numCache>
            </c:numRef>
          </c:val>
          <c:extLst>
            <c:ext xmlns:c16="http://schemas.microsoft.com/office/drawing/2014/chart" uri="{C3380CC4-5D6E-409C-BE32-E72D297353CC}">
              <c16:uniqueId val="{00000000-7507-4A2A-8199-00EF5B6B6341}"/>
            </c:ext>
          </c:extLst>
        </c:ser>
        <c:dLbls>
          <c:showLegendKey val="0"/>
          <c:showVal val="1"/>
          <c:showCatName val="0"/>
          <c:showSerName val="0"/>
          <c:showPercent val="0"/>
          <c:showBubbleSize val="0"/>
        </c:dLbls>
        <c:gapWidth val="65"/>
        <c:axId val="83638144"/>
        <c:axId val="83639680"/>
      </c:barChart>
      <c:catAx>
        <c:axId val="83638144"/>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mn-lt"/>
                <a:ea typeface="+mn-ea"/>
                <a:cs typeface="+mn-cs"/>
              </a:defRPr>
            </a:pPr>
            <a:endParaRPr lang="tr-TR"/>
          </a:p>
        </c:txPr>
        <c:crossAx val="83639680"/>
        <c:crosses val="autoZero"/>
        <c:auto val="1"/>
        <c:lblAlgn val="ctr"/>
        <c:lblOffset val="100"/>
        <c:noMultiLvlLbl val="0"/>
      </c:catAx>
      <c:valAx>
        <c:axId val="83639680"/>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0.00" sourceLinked="1"/>
        <c:majorTickMark val="none"/>
        <c:minorTickMark val="none"/>
        <c:tickLblPos val="nextTo"/>
        <c:crossAx val="83638144"/>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tr-TR"/>
    </a:p>
  </c:txPr>
  <c:externalData r:id="rId1">
    <c:autoUpdate val="0"/>
  </c:externalData>
</c:chartSpace>
</file>

<file path=ppt/charts/colors1.xml><?xml version="1.0" encoding="utf-8"?>
<cs:colorStyle xmlns:cs="http://schemas.microsoft.com/office/drawing/2012/chartStyle" xmlns:a="http://schemas.openxmlformats.org/drawingml/2006/main" meth="withinLinear" id="14">
  <a:schemeClr val="accent1"/>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8">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1197"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charts/style2.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04">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a:effectLst/>
    </cs:defRPr>
  </cs:categoryAxis>
  <cs:chartArea>
    <cs:lnRef idx="0"/>
    <cs:fillRef idx="0"/>
    <cs:effectRef idx="0"/>
    <cs:fontRef idx="minor">
      <a:schemeClr val="dk1"/>
    </cs:fontRef>
    <cs: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cs:spPr>
    <cs:defRPr sz="1000" kern="1200"/>
  </cs:chartArea>
  <cs:dataLabel>
    <cs:lnRef idx="0"/>
    <cs:fillRef idx="0"/>
    <cs:effectRef idx="0"/>
    <cs:fontRef idx="minor">
      <a:schemeClr val="lt1"/>
    </cs:fontRef>
    <cs:spPr/>
    <cs:defRPr sz="10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000"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
  <cs:dataPoint3D>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3D>
  <cs:dataPointLine>
    <cs:lnRef idx="0">
      <cs:styleClr val="auto"/>
    </cs:lnRef>
    <cs:fillRef idx="0"/>
    <cs:effectRef idx="0"/>
    <cs:fontRef idx="minor">
      <a:schemeClr val="dk1"/>
    </cs:fontRef>
    <cs:spPr>
      <a:ln w="28575" cap="rnd">
        <a:gradFill>
          <a:gsLst>
            <a:gs pos="0">
              <a:schemeClr val="phClr"/>
            </a:gs>
            <a:gs pos="100000">
              <a:schemeClr val="phClr">
                <a:lumMod val="84000"/>
              </a:schemeClr>
            </a:gs>
          </a:gsLst>
          <a:lin ang="5400000" scaled="1"/>
        </a:gradFill>
        <a:round/>
      </a:ln>
    </cs:spPr>
  </cs:dataPointLine>
  <cs:dataPointMarker>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35000"/>
          <a:lumOff val="6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50000"/>
            <a:lumOff val="50000"/>
          </a:schemeClr>
        </a:solidFill>
        <a:round/>
      </a:ln>
    </cs:spPr>
  </cs:dropLine>
  <cs:errorBar>
    <cs:lnRef idx="0"/>
    <cs:fillRef idx="0"/>
    <cs:effectRef idx="0"/>
    <cs:fontRef idx="minor">
      <a:schemeClr val="dk1"/>
    </cs:fontRef>
    <cs:spPr>
      <a:ln w="9525">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50000"/>
            <a:lumOff val="50000"/>
          </a:schemeClr>
        </a:solidFill>
        <a:round/>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65000"/>
        <a:lumOff val="35000"/>
      </a:schemeClr>
    </cs:fontRef>
    <cs:defRPr kern="1200">
      <a:effectLst/>
    </cs:defRPr>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lumMod val="95000"/>
        </a:schemeClr>
      </a:solidFill>
      <a:ln w="9525">
        <a:solidFill>
          <a:schemeClr val="dk1">
            <a:lumMod val="15000"/>
            <a:lumOff val="85000"/>
          </a:schemeClr>
        </a:solidFill>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7.xml><?xml version="1.0" encoding="utf-8"?>
<cs:chartStyle xmlns:cs="http://schemas.microsoft.com/office/drawing/2012/chartStyle" xmlns:a="http://schemas.openxmlformats.org/drawingml/2006/main" id="208">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1197"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diagrams/_rels/data1.xml.rels><?xml version="1.0" encoding="UTF-8" standalone="yes"?>
<Relationships xmlns="http://schemas.openxmlformats.org/package/2006/relationships"><Relationship Id="rId1" Type="http://schemas.openxmlformats.org/officeDocument/2006/relationships/image" Target="../media/image1.jpeg"/></Relationships>
</file>

<file path=ppt/diagrams/_rels/data2.xml.rels><?xml version="1.0" encoding="UTF-8" standalone="yes"?>
<Relationships xmlns="http://schemas.openxmlformats.org/package/2006/relationships"><Relationship Id="rId1" Type="http://schemas.openxmlformats.org/officeDocument/2006/relationships/image" Target="../media/image2.jpeg"/></Relationships>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2.xml.rels><?xml version="1.0" encoding="UTF-8" standalone="yes"?>
<Relationships xmlns="http://schemas.openxmlformats.org/package/2006/relationships"><Relationship Id="rId1" Type="http://schemas.openxmlformats.org/officeDocument/2006/relationships/image" Target="../media/image2.jpe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53FFC2E-050E-459E-9D6B-7996326E4488}" type="doc">
      <dgm:prSet loTypeId="urn:microsoft.com/office/officeart/2005/8/layout/vList3#1" loCatId="list" qsTypeId="urn:microsoft.com/office/officeart/2005/8/quickstyle/simple4" qsCatId="simple" csTypeId="urn:microsoft.com/office/officeart/2005/8/colors/colorful2" csCatId="colorful" phldr="1"/>
      <dgm:spPr/>
    </dgm:pt>
    <dgm:pt modelId="{4ADF4D0D-6C91-47C4-99C0-78E685C30CF2}">
      <dgm:prSet phldrT="[Metin]" custT="1"/>
      <dgm:spPr>
        <a:solidFill>
          <a:schemeClr val="bg2"/>
        </a:solidFill>
      </dgm:spPr>
      <dgm:t>
        <a:bodyPr/>
        <a:lstStyle/>
        <a:p>
          <a:pPr algn="ctr"/>
          <a:r>
            <a:rPr lang="tr-TR" sz="4800" b="1" dirty="0">
              <a:latin typeface="Times New Roman" pitchFamily="18" charset="0"/>
              <a:cs typeface="Times New Roman" pitchFamily="18" charset="0"/>
            </a:rPr>
            <a:t>MİSYON</a:t>
          </a:r>
        </a:p>
      </dgm:t>
    </dgm:pt>
    <dgm:pt modelId="{B233B7A1-9D5D-44FB-A4FA-1F6293939425}" type="parTrans" cxnId="{F4816152-7837-41DC-8A6D-1568C0F51F2A}">
      <dgm:prSet/>
      <dgm:spPr/>
      <dgm:t>
        <a:bodyPr/>
        <a:lstStyle/>
        <a:p>
          <a:endParaRPr lang="tr-TR"/>
        </a:p>
      </dgm:t>
    </dgm:pt>
    <dgm:pt modelId="{946A2DA0-52B1-48E5-8254-087D4D2CEA90}" type="sibTrans" cxnId="{F4816152-7837-41DC-8A6D-1568C0F51F2A}">
      <dgm:prSet/>
      <dgm:spPr/>
      <dgm:t>
        <a:bodyPr/>
        <a:lstStyle/>
        <a:p>
          <a:endParaRPr lang="tr-TR"/>
        </a:p>
      </dgm:t>
    </dgm:pt>
    <dgm:pt modelId="{99D0D03D-9EC5-416D-B818-BAA11CF6F7B1}">
      <dgm:prSet phldrT="[Metin]" custT="1"/>
      <dgm:spPr>
        <a:solidFill>
          <a:schemeClr val="bg2"/>
        </a:solidFill>
      </dgm:spPr>
      <dgm:t>
        <a:bodyPr/>
        <a:lstStyle/>
        <a:p>
          <a:pPr algn="just"/>
          <a:r>
            <a:rPr lang="tr-TR" sz="1800" b="1" i="0" dirty="0">
              <a:latin typeface="Times New Roman" pitchFamily="18" charset="0"/>
              <a:cs typeface="Times New Roman" pitchFamily="18" charset="0"/>
            </a:rPr>
            <a:t>Evrensel değerler ışığında bilgi, birikim ve becerileri ile bölgesindeki ekonomik, sosyal, kültürel ve sportif gelişmelere katkı sağlayarak, etik değerlere duyarlı, araştırmacı ve mesleki açıdan yetkin bireyler yetiştirmek.</a:t>
          </a:r>
        </a:p>
      </dgm:t>
    </dgm:pt>
    <dgm:pt modelId="{59EE5856-5A35-489B-A3A5-2BF6567ED1E0}" type="parTrans" cxnId="{B85F37E8-A5C6-4504-8B58-8E6F8E5FF095}">
      <dgm:prSet/>
      <dgm:spPr/>
      <dgm:t>
        <a:bodyPr/>
        <a:lstStyle/>
        <a:p>
          <a:endParaRPr lang="tr-TR"/>
        </a:p>
      </dgm:t>
    </dgm:pt>
    <dgm:pt modelId="{F60F8A89-7B3A-4E7D-99FD-3F8BB6980EC6}" type="sibTrans" cxnId="{B85F37E8-A5C6-4504-8B58-8E6F8E5FF095}">
      <dgm:prSet/>
      <dgm:spPr/>
      <dgm:t>
        <a:bodyPr/>
        <a:lstStyle/>
        <a:p>
          <a:endParaRPr lang="tr-TR"/>
        </a:p>
      </dgm:t>
    </dgm:pt>
    <dgm:pt modelId="{B1E9FA82-9A0E-4FE5-83F5-CB5350943A01}" type="pres">
      <dgm:prSet presAssocID="{D53FFC2E-050E-459E-9D6B-7996326E4488}" presName="linearFlow" presStyleCnt="0">
        <dgm:presLayoutVars>
          <dgm:dir/>
          <dgm:resizeHandles val="exact"/>
        </dgm:presLayoutVars>
      </dgm:prSet>
      <dgm:spPr/>
    </dgm:pt>
    <dgm:pt modelId="{4609CD27-A5FB-4AEA-8CE6-105FAED18027}" type="pres">
      <dgm:prSet presAssocID="{4ADF4D0D-6C91-47C4-99C0-78E685C30CF2}" presName="composite" presStyleCnt="0"/>
      <dgm:spPr/>
    </dgm:pt>
    <dgm:pt modelId="{B6C00D69-2FBD-4974-BF0C-A4BA89BF1C5E}" type="pres">
      <dgm:prSet presAssocID="{4ADF4D0D-6C91-47C4-99C0-78E685C30CF2}" presName="imgShp" presStyleLbl="fgImgPlace1" presStyleIdx="0" presStyleCnt="1" custScaleX="103369" custScaleY="110666"/>
      <dgm:spPr>
        <a:blipFill>
          <a:blip xmlns:r="http://schemas.openxmlformats.org/officeDocument/2006/relationships" r:embed="rId1">
            <a:extLst>
              <a:ext uri="{28A0092B-C50C-407E-A947-70E740481C1C}">
                <a14:useLocalDpi xmlns:a14="http://schemas.microsoft.com/office/drawing/2010/main" val="0"/>
              </a:ext>
            </a:extLst>
          </a:blip>
          <a:srcRect/>
          <a:stretch>
            <a:fillRect l="-20000" r="-20000"/>
          </a:stretch>
        </a:blipFill>
      </dgm:spPr>
      <dgm:t>
        <a:bodyPr/>
        <a:lstStyle/>
        <a:p>
          <a:endParaRPr lang="tr-TR"/>
        </a:p>
      </dgm:t>
    </dgm:pt>
    <dgm:pt modelId="{A8D50BFA-641D-4F65-81B4-8A669412F455}" type="pres">
      <dgm:prSet presAssocID="{4ADF4D0D-6C91-47C4-99C0-78E685C30CF2}" presName="txShp" presStyleLbl="node1" presStyleIdx="0" presStyleCnt="1" custScaleX="98346" custScaleY="116099" custLinFactNeighborX="8714" custLinFactNeighborY="10">
        <dgm:presLayoutVars>
          <dgm:bulletEnabled val="1"/>
        </dgm:presLayoutVars>
      </dgm:prSet>
      <dgm:spPr>
        <a:prstGeom prst="roundRect">
          <a:avLst/>
        </a:prstGeom>
      </dgm:spPr>
      <dgm:t>
        <a:bodyPr/>
        <a:lstStyle/>
        <a:p>
          <a:endParaRPr lang="tr-TR"/>
        </a:p>
      </dgm:t>
    </dgm:pt>
  </dgm:ptLst>
  <dgm:cxnLst>
    <dgm:cxn modelId="{1BBDF56A-C7D5-44C8-8CAD-8310E7F6D0A5}" type="presOf" srcId="{99D0D03D-9EC5-416D-B818-BAA11CF6F7B1}" destId="{A8D50BFA-641D-4F65-81B4-8A669412F455}" srcOrd="0" destOrd="1" presId="urn:microsoft.com/office/officeart/2005/8/layout/vList3#1"/>
    <dgm:cxn modelId="{B85F37E8-A5C6-4504-8B58-8E6F8E5FF095}" srcId="{4ADF4D0D-6C91-47C4-99C0-78E685C30CF2}" destId="{99D0D03D-9EC5-416D-B818-BAA11CF6F7B1}" srcOrd="0" destOrd="0" parTransId="{59EE5856-5A35-489B-A3A5-2BF6567ED1E0}" sibTransId="{F60F8A89-7B3A-4E7D-99FD-3F8BB6980EC6}"/>
    <dgm:cxn modelId="{BDD9CE3B-2DDD-48F1-9BAF-95965B9B28FC}" type="presOf" srcId="{4ADF4D0D-6C91-47C4-99C0-78E685C30CF2}" destId="{A8D50BFA-641D-4F65-81B4-8A669412F455}" srcOrd="0" destOrd="0" presId="urn:microsoft.com/office/officeart/2005/8/layout/vList3#1"/>
    <dgm:cxn modelId="{B74C3B24-29D0-4DDC-80C4-6B60AF9ABF58}" type="presOf" srcId="{D53FFC2E-050E-459E-9D6B-7996326E4488}" destId="{B1E9FA82-9A0E-4FE5-83F5-CB5350943A01}" srcOrd="0" destOrd="0" presId="urn:microsoft.com/office/officeart/2005/8/layout/vList3#1"/>
    <dgm:cxn modelId="{F4816152-7837-41DC-8A6D-1568C0F51F2A}" srcId="{D53FFC2E-050E-459E-9D6B-7996326E4488}" destId="{4ADF4D0D-6C91-47C4-99C0-78E685C30CF2}" srcOrd="0" destOrd="0" parTransId="{B233B7A1-9D5D-44FB-A4FA-1F6293939425}" sibTransId="{946A2DA0-52B1-48E5-8254-087D4D2CEA90}"/>
    <dgm:cxn modelId="{7881C67B-4873-4443-9337-DC8003B8B36C}" type="presParOf" srcId="{B1E9FA82-9A0E-4FE5-83F5-CB5350943A01}" destId="{4609CD27-A5FB-4AEA-8CE6-105FAED18027}" srcOrd="0" destOrd="0" presId="urn:microsoft.com/office/officeart/2005/8/layout/vList3#1"/>
    <dgm:cxn modelId="{8774B826-6302-4024-BDDA-07C1F42C3366}" type="presParOf" srcId="{4609CD27-A5FB-4AEA-8CE6-105FAED18027}" destId="{B6C00D69-2FBD-4974-BF0C-A4BA89BF1C5E}" srcOrd="0" destOrd="0" presId="urn:microsoft.com/office/officeart/2005/8/layout/vList3#1"/>
    <dgm:cxn modelId="{054B728E-A1B3-4C15-9109-161C5A3EEDF8}" type="presParOf" srcId="{4609CD27-A5FB-4AEA-8CE6-105FAED18027}" destId="{A8D50BFA-641D-4F65-81B4-8A669412F455}" srcOrd="1" destOrd="0" presId="urn:microsoft.com/office/officeart/2005/8/layout/vList3#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195332F-1D6D-4FC4-A18A-EA3C4F461A05}" type="doc">
      <dgm:prSet loTypeId="urn:microsoft.com/office/officeart/2005/8/layout/vList3#2" loCatId="picture" qsTypeId="urn:microsoft.com/office/officeart/2005/8/quickstyle/simple4" qsCatId="simple" csTypeId="urn:microsoft.com/office/officeart/2005/8/colors/colorful2" csCatId="colorful" phldr="1"/>
      <dgm:spPr/>
    </dgm:pt>
    <dgm:pt modelId="{CAB4CDEF-85B7-4097-B631-07BC482C26B9}">
      <dgm:prSet phldrT="[Metin]" custT="1"/>
      <dgm:spPr>
        <a:solidFill>
          <a:schemeClr val="bg2"/>
        </a:solidFill>
      </dgm:spPr>
      <dgm:t>
        <a:bodyPr/>
        <a:lstStyle/>
        <a:p>
          <a:pPr algn="ctr"/>
          <a:r>
            <a:rPr lang="tr-TR" sz="4800" b="1" dirty="0">
              <a:latin typeface="Times New Roman" pitchFamily="18" charset="0"/>
              <a:cs typeface="Times New Roman" pitchFamily="18" charset="0"/>
            </a:rPr>
            <a:t> VİZYON</a:t>
          </a:r>
          <a:endParaRPr lang="tr-TR" sz="4800" dirty="0">
            <a:latin typeface="Times New Roman" pitchFamily="18" charset="0"/>
            <a:cs typeface="Times New Roman" pitchFamily="18" charset="0"/>
          </a:endParaRPr>
        </a:p>
      </dgm:t>
    </dgm:pt>
    <dgm:pt modelId="{D8FF0FAE-B3E9-4D6F-9D98-A519457D874B}" type="sibTrans" cxnId="{972BAAF8-87A1-4F7C-BD0D-C29B89B1B39D}">
      <dgm:prSet/>
      <dgm:spPr/>
      <dgm:t>
        <a:bodyPr/>
        <a:lstStyle/>
        <a:p>
          <a:endParaRPr lang="tr-TR"/>
        </a:p>
      </dgm:t>
    </dgm:pt>
    <dgm:pt modelId="{85AE6D1A-C5FF-4AF3-8749-10355EE2268F}" type="parTrans" cxnId="{972BAAF8-87A1-4F7C-BD0D-C29B89B1B39D}">
      <dgm:prSet/>
      <dgm:spPr/>
      <dgm:t>
        <a:bodyPr/>
        <a:lstStyle/>
        <a:p>
          <a:endParaRPr lang="tr-TR"/>
        </a:p>
      </dgm:t>
    </dgm:pt>
    <dgm:pt modelId="{0FB2E016-A7D5-407A-9ACE-43DE64A2649D}">
      <dgm:prSet phldrT="[Metin]" custT="1"/>
      <dgm:spPr>
        <a:solidFill>
          <a:schemeClr val="bg2"/>
        </a:solidFill>
      </dgm:spPr>
      <dgm:t>
        <a:bodyPr/>
        <a:lstStyle/>
        <a:p>
          <a:pPr algn="just"/>
          <a:r>
            <a:rPr lang="tr-TR" sz="1800" b="1" i="0" dirty="0">
              <a:latin typeface="Times New Roman" pitchFamily="18" charset="0"/>
              <a:cs typeface="Times New Roman" pitchFamily="18" charset="0"/>
            </a:rPr>
            <a:t>Eğitim, öğretim ve araştırma kalitesi ile tanınmış, yerel ve ulusal sorunları çözmeye yönelik çalışmalar yapan, evrensel değerlere saygılı toplam kalite yönetimi ilkelerini benimsemiş bir üniversite olmak.</a:t>
          </a:r>
        </a:p>
      </dgm:t>
    </dgm:pt>
    <dgm:pt modelId="{698A83AA-B73F-4638-AC6F-24B74D874EAA}" type="parTrans" cxnId="{8A04E83F-4481-4378-9BF5-D7ADA90966E5}">
      <dgm:prSet/>
      <dgm:spPr/>
      <dgm:t>
        <a:bodyPr/>
        <a:lstStyle/>
        <a:p>
          <a:endParaRPr lang="tr-TR"/>
        </a:p>
      </dgm:t>
    </dgm:pt>
    <dgm:pt modelId="{09817294-5864-40CE-9E4E-A29539A1848A}" type="sibTrans" cxnId="{8A04E83F-4481-4378-9BF5-D7ADA90966E5}">
      <dgm:prSet/>
      <dgm:spPr/>
      <dgm:t>
        <a:bodyPr/>
        <a:lstStyle/>
        <a:p>
          <a:endParaRPr lang="tr-TR"/>
        </a:p>
      </dgm:t>
    </dgm:pt>
    <dgm:pt modelId="{E2F8D19A-3E7A-4D12-B2B7-FC4EEA51A2DC}" type="pres">
      <dgm:prSet presAssocID="{2195332F-1D6D-4FC4-A18A-EA3C4F461A05}" presName="linearFlow" presStyleCnt="0">
        <dgm:presLayoutVars>
          <dgm:dir/>
          <dgm:resizeHandles val="exact"/>
        </dgm:presLayoutVars>
      </dgm:prSet>
      <dgm:spPr/>
    </dgm:pt>
    <dgm:pt modelId="{13AF6DAE-E33F-457B-A660-EBA2FC6B37A3}" type="pres">
      <dgm:prSet presAssocID="{CAB4CDEF-85B7-4097-B631-07BC482C26B9}" presName="composite" presStyleCnt="0"/>
      <dgm:spPr/>
    </dgm:pt>
    <dgm:pt modelId="{C1350188-5A9D-4ED9-BCCF-9B21B00B24C1}" type="pres">
      <dgm:prSet presAssocID="{CAB4CDEF-85B7-4097-B631-07BC482C26B9}" presName="imgShp" presStyleLbl="fgImgPlace1" presStyleIdx="0" presStyleCnt="1" custScaleX="109284" custScaleY="112336" custLinFactNeighborX="-28520" custLinFactNeighborY="0"/>
      <dgm:spPr>
        <a:blipFill>
          <a:blip xmlns:r="http://schemas.openxmlformats.org/officeDocument/2006/relationships" r:embed="rId1">
            <a:extLst>
              <a:ext uri="{28A0092B-C50C-407E-A947-70E740481C1C}">
                <a14:useLocalDpi xmlns:a14="http://schemas.microsoft.com/office/drawing/2010/main" val="0"/>
              </a:ext>
            </a:extLst>
          </a:blip>
          <a:srcRect/>
          <a:stretch>
            <a:fillRect l="-15000" r="-15000"/>
          </a:stretch>
        </a:blipFill>
      </dgm:spPr>
    </dgm:pt>
    <dgm:pt modelId="{7796A85A-7B76-4462-8AD4-B369287869AB}" type="pres">
      <dgm:prSet presAssocID="{CAB4CDEF-85B7-4097-B631-07BC482C26B9}" presName="txShp" presStyleLbl="node1" presStyleIdx="0" presStyleCnt="1" custScaleX="105501" custScaleY="125328" custLinFactNeighborX="1325" custLinFactNeighborY="-2425">
        <dgm:presLayoutVars>
          <dgm:bulletEnabled val="1"/>
        </dgm:presLayoutVars>
      </dgm:prSet>
      <dgm:spPr>
        <a:prstGeom prst="roundRect">
          <a:avLst/>
        </a:prstGeom>
      </dgm:spPr>
      <dgm:t>
        <a:bodyPr/>
        <a:lstStyle/>
        <a:p>
          <a:endParaRPr lang="tr-TR"/>
        </a:p>
      </dgm:t>
    </dgm:pt>
  </dgm:ptLst>
  <dgm:cxnLst>
    <dgm:cxn modelId="{972BAAF8-87A1-4F7C-BD0D-C29B89B1B39D}" srcId="{2195332F-1D6D-4FC4-A18A-EA3C4F461A05}" destId="{CAB4CDEF-85B7-4097-B631-07BC482C26B9}" srcOrd="0" destOrd="0" parTransId="{85AE6D1A-C5FF-4AF3-8749-10355EE2268F}" sibTransId="{D8FF0FAE-B3E9-4D6F-9D98-A519457D874B}"/>
    <dgm:cxn modelId="{383422E8-0085-41CD-BB6F-FE5AF54542EB}" type="presOf" srcId="{2195332F-1D6D-4FC4-A18A-EA3C4F461A05}" destId="{E2F8D19A-3E7A-4D12-B2B7-FC4EEA51A2DC}" srcOrd="0" destOrd="0" presId="urn:microsoft.com/office/officeart/2005/8/layout/vList3#2"/>
    <dgm:cxn modelId="{8A04E83F-4481-4378-9BF5-D7ADA90966E5}" srcId="{CAB4CDEF-85B7-4097-B631-07BC482C26B9}" destId="{0FB2E016-A7D5-407A-9ACE-43DE64A2649D}" srcOrd="0" destOrd="0" parTransId="{698A83AA-B73F-4638-AC6F-24B74D874EAA}" sibTransId="{09817294-5864-40CE-9E4E-A29539A1848A}"/>
    <dgm:cxn modelId="{1DB7C065-7222-4CEA-9FB3-86B23EC32C5E}" type="presOf" srcId="{0FB2E016-A7D5-407A-9ACE-43DE64A2649D}" destId="{7796A85A-7B76-4462-8AD4-B369287869AB}" srcOrd="0" destOrd="1" presId="urn:microsoft.com/office/officeart/2005/8/layout/vList3#2"/>
    <dgm:cxn modelId="{690BA055-A05B-4286-ABB0-A0E295E4CA4E}" type="presOf" srcId="{CAB4CDEF-85B7-4097-B631-07BC482C26B9}" destId="{7796A85A-7B76-4462-8AD4-B369287869AB}" srcOrd="0" destOrd="0" presId="urn:microsoft.com/office/officeart/2005/8/layout/vList3#2"/>
    <dgm:cxn modelId="{7DAC06E1-E913-4C05-8080-9B7E0002228B}" type="presParOf" srcId="{E2F8D19A-3E7A-4D12-B2B7-FC4EEA51A2DC}" destId="{13AF6DAE-E33F-457B-A660-EBA2FC6B37A3}" srcOrd="0" destOrd="0" presId="urn:microsoft.com/office/officeart/2005/8/layout/vList3#2"/>
    <dgm:cxn modelId="{AB808B44-8690-4185-8806-E2B6897EBFDC}" type="presParOf" srcId="{13AF6DAE-E33F-457B-A660-EBA2FC6B37A3}" destId="{C1350188-5A9D-4ED9-BCCF-9B21B00B24C1}" srcOrd="0" destOrd="0" presId="urn:microsoft.com/office/officeart/2005/8/layout/vList3#2"/>
    <dgm:cxn modelId="{EB0040D0-9FDF-46A3-A4BB-50134BA915E5}" type="presParOf" srcId="{13AF6DAE-E33F-457B-A660-EBA2FC6B37A3}" destId="{7796A85A-7B76-4462-8AD4-B369287869AB}" srcOrd="1" destOrd="0" presId="urn:microsoft.com/office/officeart/2005/8/layout/vList3#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D50BFA-641D-4F65-81B4-8A669412F455}">
      <dsp:nvSpPr>
        <dsp:cNvPr id="0" name=""/>
        <dsp:cNvSpPr/>
      </dsp:nvSpPr>
      <dsp:spPr>
        <a:xfrm rot="10800000">
          <a:off x="2732581" y="149626"/>
          <a:ext cx="5581505" cy="3316056"/>
        </a:xfrm>
        <a:prstGeom prst="roundRect">
          <a:avLst/>
        </a:prstGeom>
        <a:solidFill>
          <a:schemeClr val="bg2"/>
        </a:solid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259519" tIns="182880" rIns="341376" bIns="182880" numCol="1" spcCol="1270" anchor="t" anchorCtr="0">
          <a:noAutofit/>
        </a:bodyPr>
        <a:lstStyle/>
        <a:p>
          <a:pPr lvl="0" algn="ctr" defTabSz="2133600">
            <a:lnSpc>
              <a:spcPct val="90000"/>
            </a:lnSpc>
            <a:spcBef>
              <a:spcPct val="0"/>
            </a:spcBef>
            <a:spcAft>
              <a:spcPct val="35000"/>
            </a:spcAft>
          </a:pPr>
          <a:r>
            <a:rPr lang="tr-TR" sz="4800" b="1" kern="1200" dirty="0">
              <a:latin typeface="Times New Roman" pitchFamily="18" charset="0"/>
              <a:cs typeface="Times New Roman" pitchFamily="18" charset="0"/>
            </a:rPr>
            <a:t>MİSYON</a:t>
          </a:r>
        </a:p>
        <a:p>
          <a:pPr marL="171450" lvl="1" indent="-171450" algn="just" defTabSz="800100">
            <a:lnSpc>
              <a:spcPct val="90000"/>
            </a:lnSpc>
            <a:spcBef>
              <a:spcPct val="0"/>
            </a:spcBef>
            <a:spcAft>
              <a:spcPct val="15000"/>
            </a:spcAft>
            <a:buChar char="••"/>
          </a:pPr>
          <a:r>
            <a:rPr lang="tr-TR" sz="1800" b="1" i="0" kern="1200" dirty="0">
              <a:latin typeface="Times New Roman" pitchFamily="18" charset="0"/>
              <a:cs typeface="Times New Roman" pitchFamily="18" charset="0"/>
            </a:rPr>
            <a:t>Evrensel değerler ışığında bilgi, birikim ve becerileri ile bölgesindeki ekonomik, sosyal, kültürel ve sportif gelişmelere katkı sağlayarak, etik değerlere duyarlı, araştırmacı ve mesleki açıdan yetkin bireyler yetiştirmek.</a:t>
          </a:r>
        </a:p>
      </dsp:txBody>
      <dsp:txXfrm rot="10800000">
        <a:off x="2894458" y="311503"/>
        <a:ext cx="5257751" cy="2992302"/>
      </dsp:txXfrm>
    </dsp:sp>
    <dsp:sp modelId="{B6C00D69-2FBD-4974-BF0C-A4BA89BF1C5E}">
      <dsp:nvSpPr>
        <dsp:cNvPr id="0" name=""/>
        <dsp:cNvSpPr/>
      </dsp:nvSpPr>
      <dsp:spPr>
        <a:xfrm>
          <a:off x="714865" y="226930"/>
          <a:ext cx="2952458" cy="3160877"/>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0000" r="-20000"/>
          </a:stretch>
        </a:blipFill>
        <a:ln>
          <a:noFill/>
        </a:ln>
        <a:effectLst>
          <a:innerShdw blurRad="25400" dist="12700" dir="13500000">
            <a:srgbClr val="000000">
              <a:alpha val="45000"/>
            </a:srgbClr>
          </a:innerShdw>
        </a:effectLst>
      </dsp:spPr>
      <dsp:style>
        <a:lnRef idx="0">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96A85A-7B76-4462-8AD4-B369287869AB}">
      <dsp:nvSpPr>
        <dsp:cNvPr id="0" name=""/>
        <dsp:cNvSpPr/>
      </dsp:nvSpPr>
      <dsp:spPr>
        <a:xfrm rot="10800000">
          <a:off x="2050910" y="0"/>
          <a:ext cx="5987578" cy="3579658"/>
        </a:xfrm>
        <a:prstGeom prst="roundRect">
          <a:avLst/>
        </a:prstGeom>
        <a:solidFill>
          <a:schemeClr val="bg2"/>
        </a:solid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259519" tIns="182880" rIns="341376" bIns="182880" numCol="1" spcCol="1270" anchor="t" anchorCtr="0">
          <a:noAutofit/>
        </a:bodyPr>
        <a:lstStyle/>
        <a:p>
          <a:pPr lvl="0" algn="ctr" defTabSz="2133600">
            <a:lnSpc>
              <a:spcPct val="90000"/>
            </a:lnSpc>
            <a:spcBef>
              <a:spcPct val="0"/>
            </a:spcBef>
            <a:spcAft>
              <a:spcPct val="35000"/>
            </a:spcAft>
          </a:pPr>
          <a:r>
            <a:rPr lang="tr-TR" sz="4800" b="1" kern="1200" dirty="0">
              <a:latin typeface="Times New Roman" pitchFamily="18" charset="0"/>
              <a:cs typeface="Times New Roman" pitchFamily="18" charset="0"/>
            </a:rPr>
            <a:t> VİZYON</a:t>
          </a:r>
          <a:endParaRPr lang="tr-TR" sz="4800" kern="1200" dirty="0">
            <a:latin typeface="Times New Roman" pitchFamily="18" charset="0"/>
            <a:cs typeface="Times New Roman" pitchFamily="18" charset="0"/>
          </a:endParaRPr>
        </a:p>
        <a:p>
          <a:pPr marL="171450" lvl="1" indent="-171450" algn="just" defTabSz="800100">
            <a:lnSpc>
              <a:spcPct val="90000"/>
            </a:lnSpc>
            <a:spcBef>
              <a:spcPct val="0"/>
            </a:spcBef>
            <a:spcAft>
              <a:spcPct val="15000"/>
            </a:spcAft>
            <a:buChar char="••"/>
          </a:pPr>
          <a:r>
            <a:rPr lang="tr-TR" sz="1800" b="1" i="0" kern="1200" dirty="0">
              <a:latin typeface="Times New Roman" pitchFamily="18" charset="0"/>
              <a:cs typeface="Times New Roman" pitchFamily="18" charset="0"/>
            </a:rPr>
            <a:t>Eğitim, öğretim ve araştırma kalitesi ile tanınmış, yerel ve ulusal sorunları çözmeye yönelik çalışmalar yapan, evrensel değerlere saygılı toplam kalite yönetimi ilkelerini benimsemiş bir üniversite olmak.</a:t>
          </a:r>
        </a:p>
      </dsp:txBody>
      <dsp:txXfrm rot="10800000">
        <a:off x="2225655" y="174745"/>
        <a:ext cx="5638088" cy="3230168"/>
      </dsp:txXfrm>
    </dsp:sp>
    <dsp:sp modelId="{C1350188-5A9D-4ED9-BCCF-9B21B00B24C1}">
      <dsp:nvSpPr>
        <dsp:cNvPr id="0" name=""/>
        <dsp:cNvSpPr/>
      </dsp:nvSpPr>
      <dsp:spPr>
        <a:xfrm>
          <a:off x="0" y="203874"/>
          <a:ext cx="3121404" cy="3208576"/>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5000" r="-15000"/>
          </a:stretch>
        </a:blipFill>
        <a:ln>
          <a:noFill/>
        </a:ln>
        <a:effectLst>
          <a:innerShdw blurRad="25400" dist="12700" dir="13500000">
            <a:srgbClr val="000000">
              <a:alpha val="45000"/>
            </a:srgbClr>
          </a:innerShdw>
        </a:effectLst>
      </dsp:spPr>
      <dsp:style>
        <a:lnRef idx="0">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2">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tr-TR" smtClean="0"/>
              <a:t>Asıl başlık stili için tıklatın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tıklayın</a:t>
            </a:r>
            <a:endParaRPr lang="en-US" dirty="0"/>
          </a:p>
        </p:txBody>
      </p:sp>
      <p:sp>
        <p:nvSpPr>
          <p:cNvPr id="4" name="Date Placeholder 3"/>
          <p:cNvSpPr>
            <a:spLocks noGrp="1"/>
          </p:cNvSpPr>
          <p:nvPr>
            <p:ph type="dt" sz="half" idx="10"/>
          </p:nvPr>
        </p:nvSpPr>
        <p:spPr/>
        <p:txBody>
          <a:bodyPr/>
          <a:lstStyle/>
          <a:p>
            <a:fld id="{6CD19865-6F16-46EE-910F-3B686CF11ACC}" type="datetimeFigureOut">
              <a:rPr lang="tr-TR" smtClean="0"/>
              <a:pPr/>
              <a:t>17.4.2019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63BB401-D81A-4738-98E1-EC145E46D431}" type="slidenum">
              <a:rPr lang="tr-TR" smtClean="0"/>
              <a:pPr/>
              <a:t>‹#›</a:t>
            </a:fld>
            <a:endParaRPr lang="tr-TR"/>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775988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nchor="ct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6CD19865-6F16-46EE-910F-3B686CF11ACC}" type="datetimeFigureOut">
              <a:rPr lang="tr-TR" smtClean="0"/>
              <a:pPr/>
              <a:t>17.4.2019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63BB401-D81A-4738-98E1-EC145E46D431}" type="slidenum">
              <a:rPr lang="tr-TR" smtClean="0"/>
              <a:pPr/>
              <a:t>‹#›</a:t>
            </a:fld>
            <a:endParaRPr lang="tr-TR"/>
          </a:p>
        </p:txBody>
      </p:sp>
    </p:spTree>
    <p:extLst>
      <p:ext uri="{BB962C8B-B14F-4D97-AF65-F5344CB8AC3E}">
        <p14:creationId xmlns:p14="http://schemas.microsoft.com/office/powerpoint/2010/main" val="2475638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tr-TR" smtClean="0"/>
              <a:t>Asıl başlık stili için tıklatın</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6CD19865-6F16-46EE-910F-3B686CF11ACC}" type="datetimeFigureOut">
              <a:rPr lang="tr-TR" smtClean="0"/>
              <a:pPr/>
              <a:t>17.4.2019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63BB401-D81A-4738-98E1-EC145E46D431}" type="slidenum">
              <a:rPr lang="tr-TR" smtClean="0"/>
              <a:pPr/>
              <a:t>‹#›</a:t>
            </a:fld>
            <a:endParaRPr lang="tr-TR"/>
          </a:p>
        </p:txBody>
      </p:sp>
    </p:spTree>
    <p:extLst>
      <p:ext uri="{BB962C8B-B14F-4D97-AF65-F5344CB8AC3E}">
        <p14:creationId xmlns:p14="http://schemas.microsoft.com/office/powerpoint/2010/main" val="25351591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6CD19865-6F16-46EE-910F-3B686CF11ACC}" type="datetimeFigureOut">
              <a:rPr lang="tr-TR" smtClean="0"/>
              <a:pPr/>
              <a:t>17.4.2019</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563BB401-D81A-4738-98E1-EC145E46D431}" type="slidenum">
              <a:rPr lang="tr-TR" smtClean="0"/>
              <a:pPr/>
              <a:t>‹#›</a:t>
            </a:fld>
            <a:endParaRPr lang="tr-TR"/>
          </a:p>
        </p:txBody>
      </p:sp>
    </p:spTree>
    <p:extLst>
      <p:ext uri="{BB962C8B-B14F-4D97-AF65-F5344CB8AC3E}">
        <p14:creationId xmlns:p14="http://schemas.microsoft.com/office/powerpoint/2010/main" val="3377472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6CD19865-6F16-46EE-910F-3B686CF11ACC}" type="datetimeFigureOut">
              <a:rPr lang="tr-TR" smtClean="0"/>
              <a:pPr/>
              <a:t>17.4.2019</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563BB401-D81A-4738-98E1-EC145E46D431}" type="slidenum">
              <a:rPr lang="tr-TR" smtClean="0"/>
              <a:pPr/>
              <a:t>‹#›</a:t>
            </a:fld>
            <a:endParaRPr lang="tr-TR"/>
          </a:p>
        </p:txBody>
      </p:sp>
    </p:spTree>
    <p:extLst>
      <p:ext uri="{BB962C8B-B14F-4D97-AF65-F5344CB8AC3E}">
        <p14:creationId xmlns:p14="http://schemas.microsoft.com/office/powerpoint/2010/main" val="9558221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6CD19865-6F16-46EE-910F-3B686CF11ACC}" type="datetimeFigureOut">
              <a:rPr lang="tr-TR" smtClean="0"/>
              <a:pPr/>
              <a:t>17.4.2019</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563BB401-D81A-4738-98E1-EC145E46D431}" type="slidenum">
              <a:rPr lang="tr-TR" smtClean="0"/>
              <a:pPr/>
              <a:t>‹#›</a:t>
            </a:fld>
            <a:endParaRPr lang="tr-TR"/>
          </a:p>
        </p:txBody>
      </p:sp>
    </p:spTree>
    <p:extLst>
      <p:ext uri="{BB962C8B-B14F-4D97-AF65-F5344CB8AC3E}">
        <p14:creationId xmlns:p14="http://schemas.microsoft.com/office/powerpoint/2010/main" val="640484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D19865-6F16-46EE-910F-3B686CF11ACC}" type="datetimeFigureOut">
              <a:rPr lang="tr-TR" smtClean="0"/>
              <a:pPr/>
              <a:t>17.4.2019</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563BB401-D81A-4738-98E1-EC145E46D431}" type="slidenum">
              <a:rPr lang="tr-TR" smtClean="0"/>
              <a:pPr/>
              <a:t>‹#›</a:t>
            </a:fld>
            <a:endParaRPr lang="tr-TR"/>
          </a:p>
        </p:txBody>
      </p:sp>
    </p:spTree>
    <p:extLst>
      <p:ext uri="{BB962C8B-B14F-4D97-AF65-F5344CB8AC3E}">
        <p14:creationId xmlns:p14="http://schemas.microsoft.com/office/powerpoint/2010/main" val="16578574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tr-TR" smtClean="0"/>
              <a:t>Asıl başlık stili için tıklatın</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p:txBody>
          <a:bodyPr/>
          <a:lstStyle/>
          <a:p>
            <a:fld id="{6CD19865-6F16-46EE-910F-3B686CF11ACC}" type="datetimeFigureOut">
              <a:rPr lang="tr-TR" smtClean="0"/>
              <a:pPr/>
              <a:t>17.4.2019</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563BB401-D81A-4738-98E1-EC145E46D431}" type="slidenum">
              <a:rPr lang="tr-TR" smtClean="0"/>
              <a:pPr/>
              <a:t>‹#›</a:t>
            </a:fld>
            <a:endParaRPr lang="tr-TR"/>
          </a:p>
        </p:txBody>
      </p:sp>
    </p:spTree>
    <p:extLst>
      <p:ext uri="{BB962C8B-B14F-4D97-AF65-F5344CB8AC3E}">
        <p14:creationId xmlns:p14="http://schemas.microsoft.com/office/powerpoint/2010/main" val="1514267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tr-TR" smtClean="0"/>
              <a:t>Asıl başlık stili için tıklatın</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p:txBody>
          <a:bodyPr/>
          <a:lstStyle/>
          <a:p>
            <a:fld id="{6CD19865-6F16-46EE-910F-3B686CF11ACC}" type="datetimeFigureOut">
              <a:rPr lang="tr-TR" smtClean="0"/>
              <a:pPr/>
              <a:t>17.4.2019</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563BB401-D81A-4738-98E1-EC145E46D431}" type="slidenum">
              <a:rPr lang="tr-TR" smtClean="0"/>
              <a:pPr/>
              <a:t>‹#›</a:t>
            </a:fld>
            <a:endParaRPr lang="tr-TR"/>
          </a:p>
        </p:txBody>
      </p:sp>
    </p:spTree>
    <p:extLst>
      <p:ext uri="{BB962C8B-B14F-4D97-AF65-F5344CB8AC3E}">
        <p14:creationId xmlns:p14="http://schemas.microsoft.com/office/powerpoint/2010/main" val="3255706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Yazılı Panoramik Resi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a:t>
            </a:r>
          </a:p>
        </p:txBody>
      </p:sp>
      <p:sp>
        <p:nvSpPr>
          <p:cNvPr id="3" name="Date Placeholder 2"/>
          <p:cNvSpPr>
            <a:spLocks noGrp="1"/>
          </p:cNvSpPr>
          <p:nvPr>
            <p:ph type="dt" sz="half" idx="10"/>
          </p:nvPr>
        </p:nvSpPr>
        <p:spPr/>
        <p:txBody>
          <a:bodyPr/>
          <a:lstStyle/>
          <a:p>
            <a:fld id="{6CD19865-6F16-46EE-910F-3B686CF11ACC}" type="datetimeFigureOut">
              <a:rPr lang="tr-TR" smtClean="0"/>
              <a:pPr/>
              <a:t>17.4.2019</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563BB401-D81A-4738-98E1-EC145E46D431}" type="slidenum">
              <a:rPr lang="tr-TR" smtClean="0"/>
              <a:pPr/>
              <a:t>‹#›</a:t>
            </a:fld>
            <a:endParaRPr lang="tr-TR"/>
          </a:p>
        </p:txBody>
      </p:sp>
    </p:spTree>
    <p:extLst>
      <p:ext uri="{BB962C8B-B14F-4D97-AF65-F5344CB8AC3E}">
        <p14:creationId xmlns:p14="http://schemas.microsoft.com/office/powerpoint/2010/main" val="3828809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tr-TR" smtClean="0"/>
              <a:t>Asıl başlık stili için tıklatın</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6CD19865-6F16-46EE-910F-3B686CF11ACC}" type="datetimeFigureOut">
              <a:rPr lang="tr-TR" smtClean="0"/>
              <a:pPr/>
              <a:t>17.4.2019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63BB401-D81A-4738-98E1-EC145E46D431}" type="slidenum">
              <a:rPr lang="tr-TR" smtClean="0"/>
              <a:pPr/>
              <a:t>‹#›</a:t>
            </a:fld>
            <a:endParaRPr lang="tr-TR"/>
          </a:p>
        </p:txBody>
      </p:sp>
    </p:spTree>
    <p:extLst>
      <p:ext uri="{BB962C8B-B14F-4D97-AF65-F5344CB8AC3E}">
        <p14:creationId xmlns:p14="http://schemas.microsoft.com/office/powerpoint/2010/main" val="32315319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tr-TR" smtClean="0"/>
              <a:t>Asıl başlık stili için tıklatın</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6CD19865-6F16-46EE-910F-3B686CF11ACC}" type="datetimeFigureOut">
              <a:rPr lang="tr-TR" smtClean="0"/>
              <a:pPr/>
              <a:t>17.4.2019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63BB401-D81A-4738-98E1-EC145E46D431}" type="slidenum">
              <a:rPr lang="tr-TR" smtClean="0"/>
              <a:pPr/>
              <a:t>‹#›</a:t>
            </a:fld>
            <a:endParaRPr lang="tr-TR"/>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1533459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tr-TR" smtClean="0"/>
              <a:t>Asıl başlık stili için tıklatın</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6CD19865-6F16-46EE-910F-3B686CF11ACC}" type="datetimeFigureOut">
              <a:rPr lang="tr-TR" smtClean="0"/>
              <a:pPr/>
              <a:t>17.4.2019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63BB401-D81A-4738-98E1-EC145E46D431}" type="slidenum">
              <a:rPr lang="tr-TR" smtClean="0"/>
              <a:pPr/>
              <a:t>‹#›</a:t>
            </a:fld>
            <a:endParaRPr lang="tr-TR"/>
          </a:p>
        </p:txBody>
      </p:sp>
    </p:spTree>
    <p:extLst>
      <p:ext uri="{BB962C8B-B14F-4D97-AF65-F5344CB8AC3E}">
        <p14:creationId xmlns:p14="http://schemas.microsoft.com/office/powerpoint/2010/main" val="25349713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tr-TR" smtClean="0"/>
              <a:t>Asıl başlık stili için tıklatın</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tr-TR" smtClean="0"/>
              <a:t>Asıl metin stillerini düzenle</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6CD19865-6F16-46EE-910F-3B686CF11ACC}" type="datetimeFigureOut">
              <a:rPr lang="tr-TR" smtClean="0"/>
              <a:pPr/>
              <a:t>17.4.2019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63BB401-D81A-4738-98E1-EC145E46D431}" type="slidenum">
              <a:rPr lang="tr-TR" smtClean="0"/>
              <a:pPr/>
              <a:t>‹#›</a:t>
            </a:fld>
            <a:endParaRPr lang="tr-TR"/>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5068012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tr-TR" smtClean="0"/>
              <a:t>Asıl başlık stili için tıklatın</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tr-TR" smtClean="0"/>
              <a:t>Asıl metin stillerini düzenle</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6CD19865-6F16-46EE-910F-3B686CF11ACC}" type="datetimeFigureOut">
              <a:rPr lang="tr-TR" smtClean="0"/>
              <a:pPr/>
              <a:t>17.4.2019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63BB401-D81A-4738-98E1-EC145E46D431}" type="slidenum">
              <a:rPr lang="tr-TR" smtClean="0"/>
              <a:pPr/>
              <a:t>‹#›</a:t>
            </a:fld>
            <a:endParaRPr lang="tr-TR"/>
          </a:p>
        </p:txBody>
      </p:sp>
    </p:spTree>
    <p:extLst>
      <p:ext uri="{BB962C8B-B14F-4D97-AF65-F5344CB8AC3E}">
        <p14:creationId xmlns:p14="http://schemas.microsoft.com/office/powerpoint/2010/main" val="42553510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ncho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6CD19865-6F16-46EE-910F-3B686CF11ACC}" type="datetimeFigureOut">
              <a:rPr lang="tr-TR" smtClean="0"/>
              <a:pPr/>
              <a:t>17.4.2019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63BB401-D81A-4738-98E1-EC145E46D431}" type="slidenum">
              <a:rPr lang="tr-TR" smtClean="0"/>
              <a:pPr/>
              <a:t>‹#›</a:t>
            </a:fld>
            <a:endParaRPr lang="tr-TR"/>
          </a:p>
        </p:txBody>
      </p:sp>
    </p:spTree>
    <p:extLst>
      <p:ext uri="{BB962C8B-B14F-4D97-AF65-F5344CB8AC3E}">
        <p14:creationId xmlns:p14="http://schemas.microsoft.com/office/powerpoint/2010/main" val="23921012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6CD19865-6F16-46EE-910F-3B686CF11ACC}" type="datetimeFigureOut">
              <a:rPr lang="tr-TR" smtClean="0"/>
              <a:pPr/>
              <a:t>17.4.2019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63BB401-D81A-4738-98E1-EC145E46D431}" type="slidenum">
              <a:rPr lang="tr-TR" smtClean="0"/>
              <a:pPr/>
              <a:t>‹#›</a:t>
            </a:fld>
            <a:endParaRPr lang="tr-TR"/>
          </a:p>
        </p:txBody>
      </p:sp>
    </p:spTree>
    <p:extLst>
      <p:ext uri="{BB962C8B-B14F-4D97-AF65-F5344CB8AC3E}">
        <p14:creationId xmlns:p14="http://schemas.microsoft.com/office/powerpoint/2010/main" val="984218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6CD19865-6F16-46EE-910F-3B686CF11ACC}" type="datetimeFigureOut">
              <a:rPr lang="tr-TR" smtClean="0"/>
              <a:pPr/>
              <a:t>17.4.2019</a:t>
            </a:fld>
            <a:endParaRPr lang="tr-TR"/>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tr-TR"/>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563BB401-D81A-4738-98E1-EC145E46D431}" type="slidenum">
              <a:rPr lang="tr-TR" smtClean="0"/>
              <a:pPr/>
              <a:t>‹#›</a:t>
            </a:fld>
            <a:endParaRPr lang="tr-TR"/>
          </a:p>
        </p:txBody>
      </p:sp>
    </p:spTree>
    <p:extLst>
      <p:ext uri="{BB962C8B-B14F-4D97-AF65-F5344CB8AC3E}">
        <p14:creationId xmlns:p14="http://schemas.microsoft.com/office/powerpoint/2010/main" val="377590718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2.xml"/><Relationship Id="rId4" Type="http://schemas.openxmlformats.org/officeDocument/2006/relationships/chart" Target="../charts/char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2178905" y="167053"/>
            <a:ext cx="8001000" cy="2971801"/>
          </a:xfrm>
        </p:spPr>
        <p:txBody>
          <a:bodyPr>
            <a:normAutofit/>
          </a:bodyPr>
          <a:lstStyle/>
          <a:p>
            <a:pPr algn="ctr"/>
            <a:r>
              <a:rPr lang="tr-TR" sz="6000" dirty="0" smtClean="0">
                <a:latin typeface="Times New Roman" panose="02020603050405020304" pitchFamily="18" charset="0"/>
                <a:cs typeface="Times New Roman" panose="02020603050405020304" pitchFamily="18" charset="0"/>
              </a:rPr>
              <a:t>SİİRT ÜNİVERSİTESİ </a:t>
            </a:r>
            <a:br>
              <a:rPr lang="tr-TR" sz="6000" dirty="0" smtClean="0">
                <a:latin typeface="Times New Roman" panose="02020603050405020304" pitchFamily="18" charset="0"/>
                <a:cs typeface="Times New Roman" panose="02020603050405020304" pitchFamily="18" charset="0"/>
              </a:rPr>
            </a:br>
            <a:r>
              <a:rPr lang="tr-TR" sz="6000" dirty="0" smtClean="0">
                <a:latin typeface="Times New Roman" panose="02020603050405020304" pitchFamily="18" charset="0"/>
                <a:cs typeface="Times New Roman" panose="02020603050405020304" pitchFamily="18" charset="0"/>
              </a:rPr>
              <a:t>2018-2022</a:t>
            </a:r>
            <a:br>
              <a:rPr lang="tr-TR" sz="6000" dirty="0" smtClean="0">
                <a:latin typeface="Times New Roman" panose="02020603050405020304" pitchFamily="18" charset="0"/>
                <a:cs typeface="Times New Roman" panose="02020603050405020304" pitchFamily="18" charset="0"/>
              </a:rPr>
            </a:br>
            <a:r>
              <a:rPr lang="tr-TR" sz="6000" dirty="0" smtClean="0">
                <a:latin typeface="Times New Roman" panose="02020603050405020304" pitchFamily="18" charset="0"/>
                <a:cs typeface="Times New Roman" panose="02020603050405020304" pitchFamily="18" charset="0"/>
              </a:rPr>
              <a:t> STRATEJİK PLAN</a:t>
            </a:r>
            <a:endParaRPr lang="tr-TR" sz="6000" dirty="0">
              <a:latin typeface="Times New Roman" panose="02020603050405020304" pitchFamily="18" charset="0"/>
              <a:cs typeface="Times New Roman" panose="02020603050405020304" pitchFamily="18" charset="0"/>
            </a:endParaRPr>
          </a:p>
        </p:txBody>
      </p:sp>
      <p:sp>
        <p:nvSpPr>
          <p:cNvPr id="3" name="Alt Başlık 2"/>
          <p:cNvSpPr>
            <a:spLocks noGrp="1"/>
          </p:cNvSpPr>
          <p:nvPr>
            <p:ph type="subTitle" idx="1"/>
          </p:nvPr>
        </p:nvSpPr>
        <p:spPr>
          <a:xfrm>
            <a:off x="5556738" y="4615962"/>
            <a:ext cx="6390420" cy="1922585"/>
          </a:xfrm>
        </p:spPr>
        <p:txBody>
          <a:bodyPr>
            <a:normAutofit/>
          </a:bodyPr>
          <a:lstStyle/>
          <a:p>
            <a:pPr algn="ctr"/>
            <a:r>
              <a:rPr lang="tr-TR" sz="3600" dirty="0" smtClean="0">
                <a:latin typeface="Times New Roman" panose="02020603050405020304" pitchFamily="18" charset="0"/>
                <a:cs typeface="Times New Roman" panose="02020603050405020304" pitchFamily="18" charset="0"/>
              </a:rPr>
              <a:t>2018 YILI İZLEME VE </a:t>
            </a:r>
            <a:r>
              <a:rPr lang="tr-TR" sz="3600" dirty="0" smtClean="0">
                <a:latin typeface="Times New Roman" panose="02020603050405020304" pitchFamily="18" charset="0"/>
                <a:cs typeface="Times New Roman" panose="02020603050405020304" pitchFamily="18" charset="0"/>
              </a:rPr>
              <a:t>DEĞERLENDİRME </a:t>
            </a:r>
            <a:r>
              <a:rPr lang="tr-TR" sz="3600" dirty="0" smtClean="0">
                <a:latin typeface="Times New Roman" panose="02020603050405020304" pitchFamily="18" charset="0"/>
                <a:cs typeface="Times New Roman" panose="02020603050405020304" pitchFamily="18" charset="0"/>
              </a:rPr>
              <a:t>SUNUSU</a:t>
            </a:r>
            <a:endParaRPr lang="tr-TR"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3755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30396" y="214270"/>
            <a:ext cx="8534400" cy="1507067"/>
          </a:xfrm>
        </p:spPr>
        <p:txBody>
          <a:bodyPr/>
          <a:lstStyle/>
          <a:p>
            <a:r>
              <a:rPr lang="tr-TR" dirty="0"/>
              <a:t>Genel Bilgilendirme</a:t>
            </a:r>
            <a:br>
              <a:rPr lang="tr-TR" dirty="0"/>
            </a:br>
            <a:endParaRPr lang="tr-TR" dirty="0"/>
          </a:p>
        </p:txBody>
      </p:sp>
      <p:sp>
        <p:nvSpPr>
          <p:cNvPr id="3" name="İçerik Yer Tutucusu 2"/>
          <p:cNvSpPr>
            <a:spLocks noGrp="1"/>
          </p:cNvSpPr>
          <p:nvPr>
            <p:ph idx="1"/>
          </p:nvPr>
        </p:nvSpPr>
        <p:spPr>
          <a:xfrm>
            <a:off x="508366" y="1406769"/>
            <a:ext cx="10508396" cy="4826977"/>
          </a:xfrm>
          <a:solidFill>
            <a:schemeClr val="tx1"/>
          </a:solidFill>
        </p:spPr>
        <p:txBody>
          <a:bodyPr>
            <a:normAutofit/>
          </a:bodyPr>
          <a:lstStyle/>
          <a:p>
            <a:r>
              <a:rPr lang="tr-TR" dirty="0" smtClean="0">
                <a:latin typeface="Times New Roman" pitchFamily="18" charset="0"/>
                <a:cs typeface="Times New Roman" pitchFamily="18" charset="0"/>
              </a:rPr>
              <a:t>2007 Yılında Dicle Üniversitesinden ayrılarak kurulan  Siirt Üniversitesi </a:t>
            </a:r>
          </a:p>
          <a:p>
            <a:r>
              <a:rPr lang="tr-TR" b="1" dirty="0" smtClean="0">
                <a:latin typeface="Times New Roman" pitchFamily="18" charset="0"/>
                <a:cs typeface="Times New Roman" pitchFamily="18" charset="0"/>
              </a:rPr>
              <a:t>4 Enstitü </a:t>
            </a:r>
          </a:p>
          <a:p>
            <a:r>
              <a:rPr lang="tr-TR" b="1" dirty="0" smtClean="0">
                <a:latin typeface="Times New Roman" pitchFamily="18" charset="0"/>
                <a:cs typeface="Times New Roman" pitchFamily="18" charset="0"/>
              </a:rPr>
              <a:t>9 Fakülte</a:t>
            </a:r>
          </a:p>
          <a:p>
            <a:r>
              <a:rPr lang="tr-TR" b="1" dirty="0" smtClean="0">
                <a:latin typeface="Times New Roman" pitchFamily="18" charset="0"/>
                <a:cs typeface="Times New Roman" pitchFamily="18" charset="0"/>
              </a:rPr>
              <a:t>4 Yüksekokul</a:t>
            </a:r>
          </a:p>
          <a:p>
            <a:r>
              <a:rPr lang="tr-TR" b="1" dirty="0" smtClean="0">
                <a:latin typeface="Times New Roman" pitchFamily="18" charset="0"/>
                <a:cs typeface="Times New Roman" pitchFamily="18" charset="0"/>
              </a:rPr>
              <a:t>6 Meslek Yüksekokulu</a:t>
            </a:r>
            <a:r>
              <a:rPr lang="tr-TR" dirty="0" smtClean="0">
                <a:latin typeface="Times New Roman" pitchFamily="18" charset="0"/>
                <a:cs typeface="Times New Roman" pitchFamily="18" charset="0"/>
              </a:rPr>
              <a:t> </a:t>
            </a:r>
          </a:p>
          <a:p>
            <a:r>
              <a:rPr lang="tr-TR" b="1" dirty="0" smtClean="0">
                <a:latin typeface="Times New Roman" pitchFamily="18" charset="0"/>
                <a:cs typeface="Times New Roman" pitchFamily="18" charset="0"/>
              </a:rPr>
              <a:t>16 Araştırma ve Uygulama Merkezi</a:t>
            </a:r>
            <a:r>
              <a:rPr lang="tr-TR" dirty="0">
                <a:latin typeface="Times New Roman" pitchFamily="18" charset="0"/>
                <a:cs typeface="Times New Roman" pitchFamily="18" charset="0"/>
              </a:rPr>
              <a:t>  </a:t>
            </a:r>
            <a:r>
              <a:rPr lang="tr-TR" dirty="0" smtClean="0">
                <a:latin typeface="Times New Roman" pitchFamily="18" charset="0"/>
                <a:cs typeface="Times New Roman" pitchFamily="18" charset="0"/>
              </a:rPr>
              <a:t>ile Eğitim Öğretim Araştırma Geliştirme hizmetlerine </a:t>
            </a:r>
            <a:r>
              <a:rPr lang="tr-TR" dirty="0">
                <a:latin typeface="Times New Roman" pitchFamily="18" charset="0"/>
                <a:cs typeface="Times New Roman" pitchFamily="18" charset="0"/>
              </a:rPr>
              <a:t>d</a:t>
            </a:r>
            <a:r>
              <a:rPr lang="tr-TR" dirty="0" smtClean="0">
                <a:latin typeface="Times New Roman" pitchFamily="18" charset="0"/>
                <a:cs typeface="Times New Roman" pitchFamily="18" charset="0"/>
              </a:rPr>
              <a:t>evam etmektedir.</a:t>
            </a:r>
            <a:endParaRPr lang="tr-TR" dirty="0">
              <a:latin typeface="Times New Roman" pitchFamily="18" charset="0"/>
              <a:cs typeface="Times New Roman" pitchFamily="18" charset="0"/>
            </a:endParaRPr>
          </a:p>
        </p:txBody>
      </p:sp>
    </p:spTree>
    <p:extLst>
      <p:ext uri="{BB962C8B-B14F-4D97-AF65-F5344CB8AC3E}">
        <p14:creationId xmlns:p14="http://schemas.microsoft.com/office/powerpoint/2010/main" val="25655226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68851" y="275817"/>
            <a:ext cx="8534400" cy="1507067"/>
          </a:xfrm>
        </p:spPr>
        <p:txBody>
          <a:bodyPr/>
          <a:lstStyle/>
          <a:p>
            <a:r>
              <a:rPr lang="tr-TR" sz="6000" dirty="0" smtClean="0"/>
              <a:t>Misyon</a:t>
            </a:r>
            <a:endParaRPr lang="tr-TR" sz="6000"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897164028"/>
              </p:ext>
            </p:extLst>
          </p:nvPr>
        </p:nvGraphicFramePr>
        <p:xfrm>
          <a:off x="790454" y="1882287"/>
          <a:ext cx="8534400" cy="36147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0089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45759" y="416493"/>
            <a:ext cx="8534400" cy="1507067"/>
          </a:xfrm>
        </p:spPr>
        <p:txBody>
          <a:bodyPr>
            <a:normAutofit/>
          </a:bodyPr>
          <a:lstStyle/>
          <a:p>
            <a:r>
              <a:rPr lang="tr-TR" sz="6000" dirty="0" smtClean="0"/>
              <a:t>Vizyon</a:t>
            </a:r>
            <a:endParaRPr lang="tr-TR" sz="6000"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544459538"/>
              </p:ext>
            </p:extLst>
          </p:nvPr>
        </p:nvGraphicFramePr>
        <p:xfrm>
          <a:off x="1307734" y="2021743"/>
          <a:ext cx="8534400" cy="36163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60758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84213" y="281065"/>
            <a:ext cx="10058400" cy="663315"/>
          </a:xfrm>
        </p:spPr>
        <p:txBody>
          <a:bodyPr>
            <a:normAutofit/>
          </a:bodyPr>
          <a:lstStyle/>
          <a:p>
            <a:pPr algn="ctr"/>
            <a:r>
              <a:rPr lang="tr-TR" sz="3600" dirty="0" smtClean="0"/>
              <a:t>KALİTE POLİTİKASI</a:t>
            </a:r>
            <a:endParaRPr lang="tr-TR" sz="3600" dirty="0"/>
          </a:p>
        </p:txBody>
      </p:sp>
      <p:sp>
        <p:nvSpPr>
          <p:cNvPr id="4" name="3 Dikdörtgen"/>
          <p:cNvSpPr/>
          <p:nvPr/>
        </p:nvSpPr>
        <p:spPr>
          <a:xfrm>
            <a:off x="974363" y="1125859"/>
            <a:ext cx="10043410" cy="5509200"/>
          </a:xfrm>
          <a:prstGeom prst="rect">
            <a:avLst/>
          </a:prstGeom>
        </p:spPr>
        <p:txBody>
          <a:bodyPr wrap="square">
            <a:spAutoFit/>
          </a:bodyPr>
          <a:lstStyle/>
          <a:p>
            <a:pPr algn="just">
              <a:buNone/>
            </a:pPr>
            <a:r>
              <a:rPr lang="tr-TR" sz="3200" dirty="0" smtClean="0">
                <a:latin typeface="Times New Roman" panose="02020603050405020304" pitchFamily="18" charset="0"/>
                <a:cs typeface="Times New Roman" panose="02020603050405020304" pitchFamily="18" charset="0"/>
              </a:rPr>
              <a:t>Siirt Üniversitesi, vizyon ve misyon değerleriyle uyumlu; doğal kaynaklarımıza ve tarihi mirasımıza sahip çıkan, çevreye ve insana saygıyı sürekli kılan, </a:t>
            </a:r>
            <a:r>
              <a:rPr lang="tr-TR" sz="3200" dirty="0" err="1" smtClean="0">
                <a:latin typeface="Times New Roman" panose="02020603050405020304" pitchFamily="18" charset="0"/>
                <a:cs typeface="Times New Roman" panose="02020603050405020304" pitchFamily="18" charset="0"/>
              </a:rPr>
              <a:t>uluslararasılaşma</a:t>
            </a:r>
            <a:r>
              <a:rPr lang="tr-TR" sz="3200" dirty="0" smtClean="0">
                <a:latin typeface="Times New Roman" panose="02020603050405020304" pitchFamily="18" charset="0"/>
                <a:cs typeface="Times New Roman" panose="02020603050405020304" pitchFamily="18" charset="0"/>
              </a:rPr>
              <a:t> sürecine önem veren, yerel, bölgesel, ulusal ve uluslararası düzeyde topluma katkı sunan bir üniversite olmak amacıyla kalite politikasını oluşturmaktadır. Bu doğrultuda; </a:t>
            </a:r>
          </a:p>
          <a:p>
            <a:pPr lvl="1" algn="just">
              <a:buFont typeface="Wingdings" pitchFamily="2" charset="2"/>
              <a:buChar char="ü"/>
            </a:pPr>
            <a:r>
              <a:rPr lang="tr-TR" sz="3200" dirty="0" smtClean="0">
                <a:latin typeface="Times New Roman" panose="02020603050405020304" pitchFamily="18" charset="0"/>
                <a:cs typeface="Times New Roman" panose="02020603050405020304" pitchFamily="18" charset="0"/>
              </a:rPr>
              <a:t>Evrensel değerler ışığında bilgi üreten, özgüven ve sorumluluk duygusunu taşıyan, araştıran, sorgulayan, yenilikçi, sosyal ve kültürel niteliklere sahip bireyler yetiştirmeyi,</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914400" y="667543"/>
            <a:ext cx="10523095" cy="4524315"/>
          </a:xfrm>
          <a:prstGeom prst="rect">
            <a:avLst/>
          </a:prstGeom>
        </p:spPr>
        <p:txBody>
          <a:bodyPr wrap="square">
            <a:spAutoFit/>
          </a:bodyPr>
          <a:lstStyle/>
          <a:p>
            <a:pPr lvl="1" algn="just">
              <a:buFont typeface="Wingdings" pitchFamily="2" charset="2"/>
              <a:buChar char="ü"/>
            </a:pPr>
            <a:endParaRPr lang="tr-TR" sz="3200" dirty="0" smtClean="0">
              <a:latin typeface="Times New Roman" panose="02020603050405020304" pitchFamily="18" charset="0"/>
              <a:cs typeface="Times New Roman" panose="02020603050405020304" pitchFamily="18" charset="0"/>
            </a:endParaRPr>
          </a:p>
          <a:p>
            <a:pPr lvl="1" algn="just">
              <a:buFont typeface="Wingdings" pitchFamily="2" charset="2"/>
              <a:buChar char="ü"/>
            </a:pPr>
            <a:r>
              <a:rPr lang="tr-TR" sz="3200" dirty="0" smtClean="0">
                <a:latin typeface="Times New Roman" panose="02020603050405020304" pitchFamily="18" charset="0"/>
                <a:cs typeface="Times New Roman" panose="02020603050405020304" pitchFamily="18" charset="0"/>
              </a:rPr>
              <a:t>Uluslararası standartlarda eğitim-öğretim ve araştırma faaliyetlerini gerçekleştirmeyi ve kurumumuzdaki tüm süreçlerde etkin kalite yönetim sistemleri oluşturmayı, uygulamayı ve yürütmeyi, </a:t>
            </a:r>
          </a:p>
          <a:p>
            <a:pPr lvl="1" algn="just">
              <a:buFont typeface="Wingdings" pitchFamily="2" charset="2"/>
              <a:buChar char="ü"/>
            </a:pPr>
            <a:r>
              <a:rPr lang="tr-TR" sz="3200" dirty="0" smtClean="0">
                <a:latin typeface="Times New Roman" panose="02020603050405020304" pitchFamily="18" charset="0"/>
                <a:cs typeface="Times New Roman" panose="02020603050405020304" pitchFamily="18" charset="0"/>
              </a:rPr>
              <a:t>Üniversite-sanayi işbirliği ile bilgi ve teknoloji üretmeyi, yaygınlaştırmayı ve toplumsal kalkınmaya katkıda bulunmayı, </a:t>
            </a:r>
          </a:p>
          <a:p>
            <a:pPr lvl="1" algn="just"/>
            <a:endParaRPr lang="tr-TR" sz="32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644578" y="1239880"/>
            <a:ext cx="10762937" cy="4524315"/>
          </a:xfrm>
          <a:prstGeom prst="rect">
            <a:avLst/>
          </a:prstGeom>
        </p:spPr>
        <p:txBody>
          <a:bodyPr wrap="square">
            <a:spAutoFit/>
          </a:bodyPr>
          <a:lstStyle/>
          <a:p>
            <a:pPr lvl="1" algn="just">
              <a:buFont typeface="Wingdings" pitchFamily="2" charset="2"/>
              <a:buChar char="ü"/>
            </a:pPr>
            <a:r>
              <a:rPr lang="tr-TR" sz="3200" dirty="0" smtClean="0">
                <a:latin typeface="Times New Roman" panose="02020603050405020304" pitchFamily="18" charset="0"/>
                <a:cs typeface="Times New Roman" panose="02020603050405020304" pitchFamily="18" charset="0"/>
              </a:rPr>
              <a:t>Bölgesel ve ulusal kalkınmaya dayalı öncelikli alanlara yönelik toplumun refah ve gelir düzeyini artırıcı araştırma faaliyetlerine önem vermeyi, </a:t>
            </a:r>
          </a:p>
          <a:p>
            <a:pPr lvl="1" algn="just">
              <a:buFont typeface="Wingdings" pitchFamily="2" charset="2"/>
              <a:buChar char="ü"/>
            </a:pPr>
            <a:r>
              <a:rPr lang="tr-TR" sz="3200" dirty="0" smtClean="0">
                <a:latin typeface="Times New Roman" panose="02020603050405020304" pitchFamily="18" charset="0"/>
                <a:cs typeface="Times New Roman" panose="02020603050405020304" pitchFamily="18" charset="0"/>
              </a:rPr>
              <a:t> İç ve dış paydaşlarla güçlü ve sürdürülebilir bir ilişki içinde olmayı ve sunulan hizmetten yararlananların memnuniyetlerini ölçmeyi ve sürekli iyileştirmeyi, </a:t>
            </a:r>
          </a:p>
          <a:p>
            <a:pPr lvl="1" algn="just"/>
            <a:endParaRPr lang="tr-TR" sz="3200" dirty="0" smtClean="0">
              <a:latin typeface="Times New Roman" panose="02020603050405020304" pitchFamily="18" charset="0"/>
              <a:cs typeface="Times New Roman" panose="02020603050405020304" pitchFamily="18" charset="0"/>
            </a:endParaRPr>
          </a:p>
          <a:p>
            <a:pPr algn="just"/>
            <a:r>
              <a:rPr lang="tr-TR" sz="3200" dirty="0" smtClean="0">
                <a:latin typeface="Times New Roman" panose="02020603050405020304" pitchFamily="18" charset="0"/>
                <a:cs typeface="Times New Roman" panose="02020603050405020304" pitchFamily="18" charset="0"/>
              </a:rPr>
              <a:t>Tüm süreçlerde şeffaf, hesap verilebilir ve mevzuata uygun bir anlayışı hâkim kılmayı, taahhüt eder.</a:t>
            </a:r>
            <a:endParaRPr lang="tr-TR" sz="32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09528" y="161517"/>
            <a:ext cx="8534400" cy="1507067"/>
          </a:xfrm>
        </p:spPr>
        <p:txBody>
          <a:bodyPr/>
          <a:lstStyle/>
          <a:p>
            <a:r>
              <a:rPr lang="tr-TR" dirty="0" err="1" smtClean="0"/>
              <a:t>SayIsal</a:t>
            </a:r>
            <a:r>
              <a:rPr lang="tr-TR" dirty="0" smtClean="0"/>
              <a:t> Veriler</a:t>
            </a:r>
            <a:endParaRPr lang="tr-TR" dirty="0"/>
          </a:p>
        </p:txBody>
      </p:sp>
      <p:sp>
        <p:nvSpPr>
          <p:cNvPr id="3" name="İçerik Yer Tutucusu 2"/>
          <p:cNvSpPr>
            <a:spLocks noGrp="1"/>
          </p:cNvSpPr>
          <p:nvPr>
            <p:ph idx="1"/>
          </p:nvPr>
        </p:nvSpPr>
        <p:spPr>
          <a:xfrm>
            <a:off x="1009528" y="2066193"/>
            <a:ext cx="8534400" cy="3615267"/>
          </a:xfrm>
          <a:solidFill>
            <a:schemeClr val="tx1"/>
          </a:solidFill>
        </p:spPr>
        <p:txBody>
          <a:bodyPr>
            <a:normAutofit/>
          </a:bodyPr>
          <a:lstStyle/>
          <a:p>
            <a:r>
              <a:rPr lang="tr-TR" sz="2400" dirty="0" smtClean="0">
                <a:latin typeface="Times New Roman" panose="02020603050405020304" pitchFamily="18" charset="0"/>
                <a:cs typeface="Times New Roman" panose="02020603050405020304" pitchFamily="18" charset="0"/>
              </a:rPr>
              <a:t>KISALTMALAR</a:t>
            </a:r>
          </a:p>
          <a:p>
            <a:r>
              <a:rPr lang="tr-TR" sz="2400" dirty="0" smtClean="0">
                <a:latin typeface="Times New Roman" panose="02020603050405020304" pitchFamily="18" charset="0"/>
                <a:cs typeface="Times New Roman" panose="02020603050405020304" pitchFamily="18" charset="0"/>
              </a:rPr>
              <a:t>A =  AMAÇ</a:t>
            </a:r>
          </a:p>
          <a:p>
            <a:r>
              <a:rPr lang="tr-TR" sz="2400" dirty="0" smtClean="0">
                <a:latin typeface="Times New Roman" panose="02020603050405020304" pitchFamily="18" charset="0"/>
                <a:cs typeface="Times New Roman" panose="02020603050405020304" pitchFamily="18" charset="0"/>
              </a:rPr>
              <a:t>H =  HEDEF</a:t>
            </a:r>
          </a:p>
          <a:p>
            <a:r>
              <a:rPr lang="tr-TR" sz="2400" dirty="0" smtClean="0">
                <a:latin typeface="Times New Roman" panose="02020603050405020304" pitchFamily="18" charset="0"/>
                <a:cs typeface="Times New Roman" panose="02020603050405020304" pitchFamily="18" charset="0"/>
              </a:rPr>
              <a:t>P.G. = PERFORMANS GÖSTERGESİ </a:t>
            </a:r>
            <a:endParaRPr lang="tr-TR"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32263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3728760306"/>
              </p:ext>
            </p:extLst>
          </p:nvPr>
        </p:nvGraphicFramePr>
        <p:xfrm>
          <a:off x="788987" y="351692"/>
          <a:ext cx="10603537" cy="1280160"/>
        </p:xfrm>
        <a:graphic>
          <a:graphicData uri="http://schemas.openxmlformats.org/drawingml/2006/table">
            <a:tbl>
              <a:tblPr firstRow="1" bandRow="1">
                <a:tableStyleId>{5C22544A-7EE6-4342-B048-85BDC9FD1C3A}</a:tableStyleId>
              </a:tblPr>
              <a:tblGrid>
                <a:gridCol w="10603537">
                  <a:extLst>
                    <a:ext uri="{9D8B030D-6E8A-4147-A177-3AD203B41FA5}">
                      <a16:colId xmlns:a16="http://schemas.microsoft.com/office/drawing/2014/main" val="1449387728"/>
                    </a:ext>
                  </a:extLst>
                </a:gridCol>
              </a:tblGrid>
              <a:tr h="408976">
                <a:tc>
                  <a:txBody>
                    <a:bodyPr/>
                    <a:lstStyle/>
                    <a:p>
                      <a:r>
                        <a:rPr lang="tr-TR" sz="2400" dirty="0" smtClean="0">
                          <a:latin typeface="Times New Roman" pitchFamily="18" charset="0"/>
                          <a:cs typeface="Times New Roman" pitchFamily="18" charset="0"/>
                        </a:rPr>
                        <a:t>AMAÇ 1 Güçlü alt yapısı ile uluslararası standartlarda uygulamalı eğitim, öğretim ve araştırma faaliyetlerini ve alanlarını arttırmak. </a:t>
                      </a:r>
                      <a:endParaRPr lang="tr-TR" sz="2400" dirty="0">
                        <a:latin typeface="Times New Roman" pitchFamily="18" charset="0"/>
                        <a:cs typeface="Times New Roman" pitchFamily="18" charset="0"/>
                      </a:endParaRPr>
                    </a:p>
                  </a:txBody>
                  <a:tcPr/>
                </a:tc>
                <a:extLst>
                  <a:ext uri="{0D108BD9-81ED-4DB2-BD59-A6C34878D82A}">
                    <a16:rowId xmlns:a16="http://schemas.microsoft.com/office/drawing/2014/main" val="1267559977"/>
                  </a:ext>
                </a:extLst>
              </a:tr>
              <a:tr h="408976">
                <a:tc>
                  <a:txBody>
                    <a:bodyPr/>
                    <a:lstStyle/>
                    <a:p>
                      <a:r>
                        <a:rPr lang="tr-TR" sz="2400" dirty="0" smtClean="0">
                          <a:latin typeface="Times New Roman" pitchFamily="18" charset="0"/>
                          <a:cs typeface="Times New Roman" pitchFamily="18" charset="0"/>
                        </a:rPr>
                        <a:t>Hedef 1.1 Eğitim veren bölümlerde akademik ve idari personel sayısını artırmak. </a:t>
                      </a:r>
                      <a:endParaRPr lang="tr-TR" sz="2400" dirty="0">
                        <a:latin typeface="Times New Roman" pitchFamily="18" charset="0"/>
                        <a:cs typeface="Times New Roman" pitchFamily="18" charset="0"/>
                      </a:endParaRPr>
                    </a:p>
                  </a:txBody>
                  <a:tcPr/>
                </a:tc>
                <a:extLst>
                  <a:ext uri="{0D108BD9-81ED-4DB2-BD59-A6C34878D82A}">
                    <a16:rowId xmlns:a16="http://schemas.microsoft.com/office/drawing/2014/main" val="2900013065"/>
                  </a:ext>
                </a:extLst>
              </a:tr>
            </a:tbl>
          </a:graphicData>
        </a:graphic>
      </p:graphicFrame>
      <p:graphicFrame>
        <p:nvGraphicFramePr>
          <p:cNvPr id="5" name="Grafik 4"/>
          <p:cNvGraphicFramePr>
            <a:graphicFrameLocks/>
          </p:cNvGraphicFramePr>
          <p:nvPr>
            <p:extLst>
              <p:ext uri="{D42A27DB-BD31-4B8C-83A1-F6EECF244321}">
                <p14:modId xmlns:p14="http://schemas.microsoft.com/office/powerpoint/2010/main" val="3666173132"/>
              </p:ext>
            </p:extLst>
          </p:nvPr>
        </p:nvGraphicFramePr>
        <p:xfrm>
          <a:off x="953878" y="2497736"/>
          <a:ext cx="4600697" cy="40005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Grafik 5"/>
          <p:cNvGraphicFramePr>
            <a:graphicFrameLocks/>
          </p:cNvGraphicFramePr>
          <p:nvPr>
            <p:extLst>
              <p:ext uri="{D42A27DB-BD31-4B8C-83A1-F6EECF244321}">
                <p14:modId xmlns:p14="http://schemas.microsoft.com/office/powerpoint/2010/main" val="204613592"/>
              </p:ext>
            </p:extLst>
          </p:nvPr>
        </p:nvGraphicFramePr>
        <p:xfrm>
          <a:off x="6516732" y="2576868"/>
          <a:ext cx="4815255" cy="392136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421843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3" name="İçerik Yer Tutucusu 2"/>
          <p:cNvSpPr>
            <a:spLocks noGrp="1"/>
          </p:cNvSpPr>
          <p:nvPr>
            <p:ph idx="1"/>
          </p:nvPr>
        </p:nvSpPr>
        <p:spPr>
          <a:xfrm>
            <a:off x="684212" y="685800"/>
            <a:ext cx="10498450" cy="3976141"/>
          </a:xfrm>
        </p:spPr>
        <p:txBody>
          <a:bodyPr>
            <a:normAutofit/>
          </a:bodyPr>
          <a:lstStyle/>
          <a:p>
            <a:pPr marL="0" algn="just" fontAlgn="t">
              <a:spcBef>
                <a:spcPts val="0"/>
              </a:spcBef>
              <a:spcAft>
                <a:spcPts val="0"/>
              </a:spcAft>
            </a:pPr>
            <a:r>
              <a:rPr lang="tr-TR" sz="3200" dirty="0" smtClean="0">
                <a:latin typeface="Arial" panose="020B0604020202020204" pitchFamily="34" charset="0"/>
              </a:rPr>
              <a:t>Kurulan mezun takip sistemi ile mezun olan öğrencilerimizin takibi yapılmaktadır.</a:t>
            </a:r>
            <a:endParaRPr lang="tr-TR" sz="3200" dirty="0">
              <a:latin typeface="Arial" panose="020B0604020202020204" pitchFamily="34" charset="0"/>
            </a:endParaRPr>
          </a:p>
        </p:txBody>
      </p:sp>
      <p:graphicFrame>
        <p:nvGraphicFramePr>
          <p:cNvPr id="4" name="Tablo 3"/>
          <p:cNvGraphicFramePr>
            <a:graphicFrameLocks noGrp="1"/>
          </p:cNvGraphicFramePr>
          <p:nvPr>
            <p:extLst>
              <p:ext uri="{D42A27DB-BD31-4B8C-83A1-F6EECF244321}">
                <p14:modId xmlns:p14="http://schemas.microsoft.com/office/powerpoint/2010/main" val="78229520"/>
              </p:ext>
            </p:extLst>
          </p:nvPr>
        </p:nvGraphicFramePr>
        <p:xfrm>
          <a:off x="798022" y="719666"/>
          <a:ext cx="10384640" cy="1285240"/>
        </p:xfrm>
        <a:graphic>
          <a:graphicData uri="http://schemas.openxmlformats.org/drawingml/2006/table">
            <a:tbl>
              <a:tblPr firstRow="1" bandRow="1">
                <a:tableStyleId>{5C22544A-7EE6-4342-B048-85BDC9FD1C3A}</a:tableStyleId>
              </a:tblPr>
              <a:tblGrid>
                <a:gridCol w="10384640">
                  <a:extLst>
                    <a:ext uri="{9D8B030D-6E8A-4147-A177-3AD203B41FA5}">
                      <a16:colId xmlns:a16="http://schemas.microsoft.com/office/drawing/2014/main" val="2279667910"/>
                    </a:ext>
                  </a:extLst>
                </a:gridCol>
              </a:tblGrid>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tr-TR" sz="1800" b="1" dirty="0" smtClean="0">
                          <a:solidFill>
                            <a:srgbClr val="FFFFFF"/>
                          </a:solidFill>
                          <a:latin typeface="Times New Roman" panose="02020603050405020304" pitchFamily="18" charset="0"/>
                          <a:cs typeface="Times New Roman" panose="02020603050405020304" pitchFamily="18" charset="0"/>
                        </a:rPr>
                        <a:t>AMAÇ 1 Güçlü alt yapısı ile uluslararası standartlarda uygulamalı eğitim, öğretim ve araştırma faaliyetlerini ve alanlarını arttırmak. </a:t>
                      </a:r>
                    </a:p>
                    <a:p>
                      <a:endParaRPr lang="tr-TR" dirty="0"/>
                    </a:p>
                  </a:txBody>
                  <a:tcPr/>
                </a:tc>
                <a:extLst>
                  <a:ext uri="{0D108BD9-81ED-4DB2-BD59-A6C34878D82A}">
                    <a16:rowId xmlns:a16="http://schemas.microsoft.com/office/drawing/2014/main" val="50469046"/>
                  </a:ext>
                </a:extLst>
              </a:tr>
              <a:tr h="370840">
                <a:tc>
                  <a:txBody>
                    <a:bodyPr/>
                    <a:lstStyle/>
                    <a:p>
                      <a:r>
                        <a:rPr lang="tr-TR" sz="1800" dirty="0" smtClean="0"/>
                        <a:t>A.1 H.2  Üniversitemiz mezunlarının iş gücüne katılması için kalite standartlarını yakalamak</a:t>
                      </a:r>
                      <a:endParaRPr lang="tr-TR" dirty="0"/>
                    </a:p>
                  </a:txBody>
                  <a:tcPr/>
                </a:tc>
                <a:extLst>
                  <a:ext uri="{0D108BD9-81ED-4DB2-BD59-A6C34878D82A}">
                    <a16:rowId xmlns:a16="http://schemas.microsoft.com/office/drawing/2014/main" val="1453289496"/>
                  </a:ext>
                </a:extLst>
              </a:tr>
            </a:tbl>
          </a:graphicData>
        </a:graphic>
      </p:graphicFrame>
    </p:spTree>
    <p:extLst>
      <p:ext uri="{BB962C8B-B14F-4D97-AF65-F5344CB8AC3E}">
        <p14:creationId xmlns:p14="http://schemas.microsoft.com/office/powerpoint/2010/main" val="29282458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2556522979"/>
              </p:ext>
            </p:extLst>
          </p:nvPr>
        </p:nvGraphicFramePr>
        <p:xfrm>
          <a:off x="719528" y="580868"/>
          <a:ext cx="10448143" cy="1297240"/>
        </p:xfrm>
        <a:graphic>
          <a:graphicData uri="http://schemas.openxmlformats.org/drawingml/2006/table">
            <a:tbl>
              <a:tblPr firstRow="1" bandRow="1">
                <a:tableStyleId>{5C22544A-7EE6-4342-B048-85BDC9FD1C3A}</a:tableStyleId>
              </a:tblPr>
              <a:tblGrid>
                <a:gridCol w="10448143">
                  <a:extLst>
                    <a:ext uri="{9D8B030D-6E8A-4147-A177-3AD203B41FA5}">
                      <a16:colId xmlns:a16="http://schemas.microsoft.com/office/drawing/2014/main" val="2619125392"/>
                    </a:ext>
                  </a:extLst>
                </a:gridCol>
              </a:tblGrid>
              <a:tr h="818621">
                <a:tc>
                  <a:txBody>
                    <a:bodyPr/>
                    <a:lstStyle/>
                    <a:p>
                      <a:pPr marL="0" marR="0" indent="0" algn="just" defTabSz="457200" rtl="0" eaLnBrk="1" fontAlgn="auto" latinLnBrk="0" hangingPunct="1">
                        <a:lnSpc>
                          <a:spcPct val="100000"/>
                        </a:lnSpc>
                        <a:spcBef>
                          <a:spcPts val="0"/>
                        </a:spcBef>
                        <a:spcAft>
                          <a:spcPts val="0"/>
                        </a:spcAft>
                        <a:buClrTx/>
                        <a:buSzTx/>
                        <a:buFontTx/>
                        <a:buNone/>
                        <a:tabLst/>
                        <a:defRPr/>
                      </a:pPr>
                      <a:r>
                        <a:rPr lang="tr-TR" sz="2400" b="1" dirty="0" smtClean="0">
                          <a:solidFill>
                            <a:srgbClr val="FFFFFF"/>
                          </a:solidFill>
                          <a:latin typeface="Times New Roman" pitchFamily="18" charset="0"/>
                          <a:cs typeface="Times New Roman" pitchFamily="18" charset="0"/>
                        </a:rPr>
                        <a:t>AMAÇ 1 Güçlü alt yapısı ile uluslararası standartlarda uygulamalı eğitim, öğretim ve araştırma faaliyetlerini ve alanlarını arttırmak. </a:t>
                      </a:r>
                      <a:endParaRPr lang="tr-TR" sz="2400" dirty="0">
                        <a:latin typeface="Times New Roman" pitchFamily="18" charset="0"/>
                        <a:cs typeface="Times New Roman" pitchFamily="18" charset="0"/>
                      </a:endParaRPr>
                    </a:p>
                  </a:txBody>
                  <a:tcPr/>
                </a:tc>
                <a:extLst>
                  <a:ext uri="{0D108BD9-81ED-4DB2-BD59-A6C34878D82A}">
                    <a16:rowId xmlns:a16="http://schemas.microsoft.com/office/drawing/2014/main" val="1256283479"/>
                  </a:ext>
                </a:extLst>
              </a:tr>
              <a:tr h="474280">
                <a:tc>
                  <a:txBody>
                    <a:bodyPr/>
                    <a:lstStyle/>
                    <a:p>
                      <a:pPr algn="just"/>
                      <a:r>
                        <a:rPr lang="tr-TR" sz="2400" dirty="0" smtClean="0">
                          <a:latin typeface="Times New Roman" pitchFamily="18" charset="0"/>
                          <a:cs typeface="Times New Roman" pitchFamily="18" charset="0"/>
                        </a:rPr>
                        <a:t>Hedef 1.3 Yeni bölüm ve programlar açmak.</a:t>
                      </a:r>
                      <a:endParaRPr lang="tr-TR" sz="2400" dirty="0">
                        <a:latin typeface="Times New Roman" pitchFamily="18" charset="0"/>
                        <a:cs typeface="Times New Roman" pitchFamily="18" charset="0"/>
                      </a:endParaRPr>
                    </a:p>
                  </a:txBody>
                  <a:tcPr/>
                </a:tc>
                <a:extLst>
                  <a:ext uri="{0D108BD9-81ED-4DB2-BD59-A6C34878D82A}">
                    <a16:rowId xmlns:a16="http://schemas.microsoft.com/office/drawing/2014/main" val="4082979455"/>
                  </a:ext>
                </a:extLst>
              </a:tr>
            </a:tbl>
          </a:graphicData>
        </a:graphic>
      </p:graphicFrame>
      <p:graphicFrame>
        <p:nvGraphicFramePr>
          <p:cNvPr id="5" name="Grafik 4"/>
          <p:cNvGraphicFramePr>
            <a:graphicFrameLocks/>
          </p:cNvGraphicFramePr>
          <p:nvPr>
            <p:extLst>
              <p:ext uri="{D42A27DB-BD31-4B8C-83A1-F6EECF244321}">
                <p14:modId xmlns:p14="http://schemas.microsoft.com/office/powerpoint/2010/main" val="3878621736"/>
              </p:ext>
            </p:extLst>
          </p:nvPr>
        </p:nvGraphicFramePr>
        <p:xfrm>
          <a:off x="2665413" y="2143593"/>
          <a:ext cx="6358666" cy="384396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844668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768708441"/>
              </p:ext>
            </p:extLst>
          </p:nvPr>
        </p:nvGraphicFramePr>
        <p:xfrm>
          <a:off x="684213" y="326036"/>
          <a:ext cx="10408508" cy="1280160"/>
        </p:xfrm>
        <a:graphic>
          <a:graphicData uri="http://schemas.openxmlformats.org/drawingml/2006/table">
            <a:tbl>
              <a:tblPr firstRow="1" bandRow="1">
                <a:tableStyleId>{5C22544A-7EE6-4342-B048-85BDC9FD1C3A}</a:tableStyleId>
              </a:tblPr>
              <a:tblGrid>
                <a:gridCol w="10408508">
                  <a:extLst>
                    <a:ext uri="{9D8B030D-6E8A-4147-A177-3AD203B41FA5}">
                      <a16:colId xmlns:a16="http://schemas.microsoft.com/office/drawing/2014/main" val="2750221233"/>
                    </a:ext>
                  </a:extLst>
                </a:gridCol>
              </a:tblGrid>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tr-TR" sz="2400" b="1" dirty="0" smtClean="0">
                          <a:solidFill>
                            <a:srgbClr val="FFFFFF"/>
                          </a:solidFill>
                          <a:latin typeface="Times New Roman" pitchFamily="18" charset="0"/>
                          <a:cs typeface="Times New Roman" pitchFamily="18" charset="0"/>
                        </a:rPr>
                        <a:t>AMAÇ 1 Güçlü alt yapısı ile uluslararası standartlarda uygulamalı eğitim, öğretim ve araştırma faaliyetlerini ve alanlarını arttırmak. </a:t>
                      </a:r>
                      <a:endParaRPr lang="tr-TR" sz="2400" dirty="0">
                        <a:latin typeface="Times New Roman" pitchFamily="18" charset="0"/>
                        <a:cs typeface="Times New Roman" pitchFamily="18" charset="0"/>
                      </a:endParaRPr>
                    </a:p>
                  </a:txBody>
                  <a:tcPr/>
                </a:tc>
                <a:extLst>
                  <a:ext uri="{0D108BD9-81ED-4DB2-BD59-A6C34878D82A}">
                    <a16:rowId xmlns:a16="http://schemas.microsoft.com/office/drawing/2014/main" val="3234649325"/>
                  </a:ext>
                </a:extLst>
              </a:tr>
              <a:tr h="370840">
                <a:tc>
                  <a:txBody>
                    <a:bodyPr/>
                    <a:lstStyle/>
                    <a:p>
                      <a:r>
                        <a:rPr lang="tr-TR" sz="2400" dirty="0" smtClean="0">
                          <a:latin typeface="Times New Roman" pitchFamily="18" charset="0"/>
                          <a:cs typeface="Times New Roman" pitchFamily="18" charset="0"/>
                        </a:rPr>
                        <a:t>Hedef.1.4. Üniversitemizi tercih eden öğrenci sayısını arttırmak.</a:t>
                      </a:r>
                      <a:endParaRPr lang="tr-TR" sz="2400" dirty="0">
                        <a:latin typeface="Times New Roman" pitchFamily="18" charset="0"/>
                        <a:cs typeface="Times New Roman" pitchFamily="18" charset="0"/>
                      </a:endParaRPr>
                    </a:p>
                  </a:txBody>
                  <a:tcPr/>
                </a:tc>
                <a:extLst>
                  <a:ext uri="{0D108BD9-81ED-4DB2-BD59-A6C34878D82A}">
                    <a16:rowId xmlns:a16="http://schemas.microsoft.com/office/drawing/2014/main" val="1218819532"/>
                  </a:ext>
                </a:extLst>
              </a:tr>
            </a:tbl>
          </a:graphicData>
        </a:graphic>
      </p:graphicFrame>
      <p:graphicFrame>
        <p:nvGraphicFramePr>
          <p:cNvPr id="5" name="Grafik 4"/>
          <p:cNvGraphicFramePr>
            <a:graphicFrameLocks/>
          </p:cNvGraphicFramePr>
          <p:nvPr>
            <p:extLst>
              <p:ext uri="{D42A27DB-BD31-4B8C-83A1-F6EECF244321}">
                <p14:modId xmlns:p14="http://schemas.microsoft.com/office/powerpoint/2010/main" val="1843567164"/>
              </p:ext>
            </p:extLst>
          </p:nvPr>
        </p:nvGraphicFramePr>
        <p:xfrm>
          <a:off x="2085120" y="2057399"/>
          <a:ext cx="7778407" cy="393895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370322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2225053629"/>
              </p:ext>
            </p:extLst>
          </p:nvPr>
        </p:nvGraphicFramePr>
        <p:xfrm>
          <a:off x="184638" y="149469"/>
          <a:ext cx="11895993" cy="1280160"/>
        </p:xfrm>
        <a:graphic>
          <a:graphicData uri="http://schemas.openxmlformats.org/drawingml/2006/table">
            <a:tbl>
              <a:tblPr firstRow="1" bandRow="1">
                <a:tableStyleId>{5C22544A-7EE6-4342-B048-85BDC9FD1C3A}</a:tableStyleId>
              </a:tblPr>
              <a:tblGrid>
                <a:gridCol w="11895993">
                  <a:extLst>
                    <a:ext uri="{9D8B030D-6E8A-4147-A177-3AD203B41FA5}">
                      <a16:colId xmlns:a16="http://schemas.microsoft.com/office/drawing/2014/main" val="4089174938"/>
                    </a:ext>
                  </a:extLst>
                </a:gridCol>
              </a:tblGrid>
              <a:tr h="370840">
                <a:tc>
                  <a:txBody>
                    <a:bodyPr/>
                    <a:lstStyle/>
                    <a:p>
                      <a:r>
                        <a:rPr lang="tr-TR" sz="2400" b="1" dirty="0" smtClean="0">
                          <a:solidFill>
                            <a:srgbClr val="FFFFFF"/>
                          </a:solidFill>
                          <a:latin typeface="Times New Roman" pitchFamily="18" charset="0"/>
                          <a:cs typeface="Times New Roman" pitchFamily="18" charset="0"/>
                        </a:rPr>
                        <a:t>AMAÇ 1 Güçlü alt yapısı ile uluslararası standartlarda uygulamalı eğitim, öğretim ve araştırma faaliyetlerini ve alanlarını arttırmak. </a:t>
                      </a:r>
                      <a:endParaRPr lang="tr-TR" sz="2400" dirty="0">
                        <a:latin typeface="Times New Roman" pitchFamily="18" charset="0"/>
                        <a:cs typeface="Times New Roman" pitchFamily="18" charset="0"/>
                      </a:endParaRPr>
                    </a:p>
                  </a:txBody>
                  <a:tcPr/>
                </a:tc>
                <a:extLst>
                  <a:ext uri="{0D108BD9-81ED-4DB2-BD59-A6C34878D82A}">
                    <a16:rowId xmlns:a16="http://schemas.microsoft.com/office/drawing/2014/main" val="4153892764"/>
                  </a:ext>
                </a:extLst>
              </a:tr>
              <a:tr h="370840">
                <a:tc>
                  <a:txBody>
                    <a:bodyPr/>
                    <a:lstStyle/>
                    <a:p>
                      <a:r>
                        <a:rPr lang="tr-TR" sz="2400" dirty="0" smtClean="0">
                          <a:latin typeface="Times New Roman" pitchFamily="18" charset="0"/>
                          <a:cs typeface="Times New Roman" pitchFamily="18" charset="0"/>
                        </a:rPr>
                        <a:t>Hedef 1.5.Akademik teşvikten yararlanan öğretim elemanı sayısı arttırmak.</a:t>
                      </a:r>
                      <a:endParaRPr lang="tr-TR" sz="2400" dirty="0">
                        <a:latin typeface="Times New Roman" pitchFamily="18" charset="0"/>
                        <a:cs typeface="Times New Roman" pitchFamily="18" charset="0"/>
                      </a:endParaRPr>
                    </a:p>
                  </a:txBody>
                  <a:tcPr/>
                </a:tc>
                <a:extLst>
                  <a:ext uri="{0D108BD9-81ED-4DB2-BD59-A6C34878D82A}">
                    <a16:rowId xmlns:a16="http://schemas.microsoft.com/office/drawing/2014/main" val="2997826123"/>
                  </a:ext>
                </a:extLst>
              </a:tr>
            </a:tbl>
          </a:graphicData>
        </a:graphic>
      </p:graphicFrame>
      <p:graphicFrame>
        <p:nvGraphicFramePr>
          <p:cNvPr id="5" name="Grafik 4"/>
          <p:cNvGraphicFramePr>
            <a:graphicFrameLocks/>
          </p:cNvGraphicFramePr>
          <p:nvPr>
            <p:extLst>
              <p:ext uri="{D42A27DB-BD31-4B8C-83A1-F6EECF244321}">
                <p14:modId xmlns:p14="http://schemas.microsoft.com/office/powerpoint/2010/main" val="4049561530"/>
              </p:ext>
            </p:extLst>
          </p:nvPr>
        </p:nvGraphicFramePr>
        <p:xfrm>
          <a:off x="8279354" y="2270506"/>
          <a:ext cx="3612843" cy="264838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Grafik 5"/>
          <p:cNvGraphicFramePr>
            <a:graphicFrameLocks/>
          </p:cNvGraphicFramePr>
          <p:nvPr>
            <p:extLst>
              <p:ext uri="{D42A27DB-BD31-4B8C-83A1-F6EECF244321}">
                <p14:modId xmlns:p14="http://schemas.microsoft.com/office/powerpoint/2010/main" val="3814565107"/>
              </p:ext>
            </p:extLst>
          </p:nvPr>
        </p:nvGraphicFramePr>
        <p:xfrm>
          <a:off x="343693" y="2250645"/>
          <a:ext cx="3446584"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Grafik 6"/>
          <p:cNvGraphicFramePr>
            <a:graphicFrameLocks/>
          </p:cNvGraphicFramePr>
          <p:nvPr>
            <p:extLst>
              <p:ext uri="{D42A27DB-BD31-4B8C-83A1-F6EECF244321}">
                <p14:modId xmlns:p14="http://schemas.microsoft.com/office/powerpoint/2010/main" val="3711141875"/>
              </p:ext>
            </p:extLst>
          </p:nvPr>
        </p:nvGraphicFramePr>
        <p:xfrm>
          <a:off x="4107305" y="2235657"/>
          <a:ext cx="3867462" cy="266612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5237091"/>
      </p:ext>
    </p:extLst>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4212" y="3453010"/>
            <a:ext cx="10618372" cy="1507067"/>
          </a:xfrm>
        </p:spPr>
        <p:txBody>
          <a:bodyPr>
            <a:normAutofit/>
          </a:bodyPr>
          <a:lstStyle/>
          <a:p>
            <a:r>
              <a:rPr lang="tr-TR" dirty="0" smtClean="0">
                <a:latin typeface="Times New Roman" pitchFamily="18" charset="0"/>
                <a:cs typeface="Times New Roman" pitchFamily="18" charset="0"/>
              </a:rPr>
              <a:t>Resmi olarak henüz bilimsel bir patent başvurusu </a:t>
            </a:r>
            <a:r>
              <a:rPr lang="tr-TR" dirty="0" err="1" smtClean="0">
                <a:latin typeface="Times New Roman" pitchFamily="18" charset="0"/>
                <a:cs typeface="Times New Roman" pitchFamily="18" charset="0"/>
              </a:rPr>
              <a:t>yapIlmamIştIr</a:t>
            </a:r>
            <a:r>
              <a:rPr lang="tr-TR" dirty="0" smtClean="0">
                <a:latin typeface="Times New Roman" pitchFamily="18" charset="0"/>
                <a:cs typeface="Times New Roman" pitchFamily="18" charset="0"/>
              </a:rPr>
              <a:t>.</a:t>
            </a:r>
            <a:endParaRPr lang="tr-TR" dirty="0">
              <a:latin typeface="Times New Roman" pitchFamily="18" charset="0"/>
              <a:cs typeface="Times New Roman" pitchFamily="18" charset="0"/>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493719390"/>
              </p:ext>
            </p:extLst>
          </p:nvPr>
        </p:nvGraphicFramePr>
        <p:xfrm>
          <a:off x="684212" y="685800"/>
          <a:ext cx="11264533" cy="2011680"/>
        </p:xfrm>
        <a:graphic>
          <a:graphicData uri="http://schemas.openxmlformats.org/drawingml/2006/table">
            <a:tbl>
              <a:tblPr firstRow="1" bandRow="1">
                <a:tableStyleId>{5C22544A-7EE6-4342-B048-85BDC9FD1C3A}</a:tableStyleId>
              </a:tblPr>
              <a:tblGrid>
                <a:gridCol w="11264533">
                  <a:extLst>
                    <a:ext uri="{9D8B030D-6E8A-4147-A177-3AD203B41FA5}">
                      <a16:colId xmlns:a16="http://schemas.microsoft.com/office/drawing/2014/main" val="1576557084"/>
                    </a:ext>
                  </a:extLst>
                </a:gridCol>
              </a:tblGrid>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tr-TR" sz="2400" b="1" dirty="0" smtClean="0">
                          <a:solidFill>
                            <a:srgbClr val="FFFFFF"/>
                          </a:solidFill>
                          <a:latin typeface="Times New Roman" pitchFamily="18" charset="0"/>
                          <a:cs typeface="Times New Roman" pitchFamily="18" charset="0"/>
                        </a:rPr>
                        <a:t>AMAÇ 1 Güçlü alt yapısı ile uluslararası standartlarda uygulamalı eğitim, öğretim ve araştırma faaliyetlerini ve alanlarını arttırmak. </a:t>
                      </a:r>
                      <a:endParaRPr lang="tr-TR" sz="2400" dirty="0" smtClean="0">
                        <a:latin typeface="Times New Roman" pitchFamily="18" charset="0"/>
                        <a:cs typeface="Times New Roman" pitchFamily="18" charset="0"/>
                      </a:endParaRPr>
                    </a:p>
                    <a:p>
                      <a:endParaRPr lang="tr-TR" sz="2400" dirty="0">
                        <a:latin typeface="Times New Roman" pitchFamily="18" charset="0"/>
                        <a:cs typeface="Times New Roman" pitchFamily="18" charset="0"/>
                      </a:endParaRPr>
                    </a:p>
                  </a:txBody>
                  <a:tcPr/>
                </a:tc>
                <a:extLst>
                  <a:ext uri="{0D108BD9-81ED-4DB2-BD59-A6C34878D82A}">
                    <a16:rowId xmlns:a16="http://schemas.microsoft.com/office/drawing/2014/main" val="3911797794"/>
                  </a:ext>
                </a:extLst>
              </a:tr>
              <a:tr h="370840">
                <a:tc>
                  <a:txBody>
                    <a:bodyPr/>
                    <a:lstStyle/>
                    <a:p>
                      <a:r>
                        <a:rPr lang="tr-TR" sz="2400" dirty="0" smtClean="0">
                          <a:latin typeface="Times New Roman" pitchFamily="18" charset="0"/>
                          <a:cs typeface="Times New Roman" pitchFamily="18" charset="0"/>
                        </a:rPr>
                        <a:t>Patent, faydalı model, endüstriyel tasarım ve tescil çalışmaları için uygun ortam oluşturmak. </a:t>
                      </a:r>
                      <a:endParaRPr lang="tr-TR" sz="2400" dirty="0">
                        <a:latin typeface="Times New Roman" pitchFamily="18" charset="0"/>
                        <a:cs typeface="Times New Roman" pitchFamily="18" charset="0"/>
                      </a:endParaRPr>
                    </a:p>
                  </a:txBody>
                  <a:tcPr/>
                </a:tc>
                <a:extLst>
                  <a:ext uri="{0D108BD9-81ED-4DB2-BD59-A6C34878D82A}">
                    <a16:rowId xmlns:a16="http://schemas.microsoft.com/office/drawing/2014/main" val="4174009753"/>
                  </a:ext>
                </a:extLst>
              </a:tr>
            </a:tbl>
          </a:graphicData>
        </a:graphic>
      </p:graphicFrame>
    </p:spTree>
    <p:extLst>
      <p:ext uri="{BB962C8B-B14F-4D97-AF65-F5344CB8AC3E}">
        <p14:creationId xmlns:p14="http://schemas.microsoft.com/office/powerpoint/2010/main" val="24156467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99201" y="1888762"/>
            <a:ext cx="10780957" cy="4092316"/>
          </a:xfrm>
        </p:spPr>
        <p:txBody>
          <a:bodyPr>
            <a:normAutofit fontScale="90000"/>
          </a:bodyPr>
          <a:lstStyle/>
          <a:p>
            <a:r>
              <a:rPr lang="tr-TR" cap="none" dirty="0" smtClean="0">
                <a:latin typeface="Times New Roman" panose="02020603050405020304" pitchFamily="18" charset="0"/>
                <a:cs typeface="Times New Roman" panose="02020603050405020304" pitchFamily="18" charset="0"/>
              </a:rPr>
              <a:t>Plan Başlangıç Döneminde İnşaatı Devam Eden İlahiyat Fakültesi Tamamlanarak Hizmete Alınmıştır.</a:t>
            </a:r>
            <a:br>
              <a:rPr lang="tr-TR" cap="none" dirty="0" smtClean="0">
                <a:latin typeface="Times New Roman" panose="02020603050405020304" pitchFamily="18" charset="0"/>
                <a:cs typeface="Times New Roman" panose="02020603050405020304" pitchFamily="18" charset="0"/>
              </a:rPr>
            </a:br>
            <a:r>
              <a:rPr lang="tr-TR" cap="none" dirty="0" smtClean="0">
                <a:latin typeface="Times New Roman" panose="02020603050405020304" pitchFamily="18" charset="0"/>
                <a:cs typeface="Times New Roman" panose="02020603050405020304" pitchFamily="18" charset="0"/>
              </a:rPr>
              <a:t/>
            </a:r>
            <a:br>
              <a:rPr lang="tr-TR" cap="none" dirty="0" smtClean="0">
                <a:latin typeface="Times New Roman" panose="02020603050405020304" pitchFamily="18" charset="0"/>
                <a:cs typeface="Times New Roman" panose="02020603050405020304" pitchFamily="18" charset="0"/>
              </a:rPr>
            </a:br>
            <a:r>
              <a:rPr lang="tr-TR" cap="none" dirty="0" smtClean="0">
                <a:latin typeface="Times New Roman" panose="02020603050405020304" pitchFamily="18" charset="0"/>
                <a:cs typeface="Times New Roman" panose="02020603050405020304" pitchFamily="18" charset="0"/>
              </a:rPr>
              <a:t> 100 Dairelik Lojman Yapım İşi Devam Etmekte Olup En Kısa Zamanda Hizmete Alınacaktır.</a:t>
            </a:r>
            <a:br>
              <a:rPr lang="tr-TR" cap="none" dirty="0" smtClean="0">
                <a:latin typeface="Times New Roman" panose="02020603050405020304" pitchFamily="18" charset="0"/>
                <a:cs typeface="Times New Roman" panose="02020603050405020304" pitchFamily="18" charset="0"/>
              </a:rPr>
            </a:br>
            <a:r>
              <a:rPr lang="tr-TR" cap="none" dirty="0" smtClean="0">
                <a:latin typeface="Times New Roman" panose="02020603050405020304" pitchFamily="18" charset="0"/>
                <a:cs typeface="Times New Roman" panose="02020603050405020304" pitchFamily="18" charset="0"/>
              </a:rPr>
              <a:t/>
            </a:r>
            <a:br>
              <a:rPr lang="tr-TR" cap="none" dirty="0" smtClean="0">
                <a:latin typeface="Times New Roman" panose="02020603050405020304" pitchFamily="18" charset="0"/>
                <a:cs typeface="Times New Roman" panose="02020603050405020304" pitchFamily="18" charset="0"/>
              </a:rPr>
            </a:br>
            <a:r>
              <a:rPr lang="tr-TR" cap="none" dirty="0" smtClean="0">
                <a:latin typeface="Times New Roman" panose="02020603050405020304" pitchFamily="18" charset="0"/>
                <a:cs typeface="Times New Roman" panose="02020603050405020304" pitchFamily="18" charset="0"/>
              </a:rPr>
              <a:t>Hayvan hastanesinin proje çizim işleri tamamlanmış olup ihaleye çıkılmıştır ancak uygun teklif gelmemesi nedeniyle inşaatına başlanamamıştır.</a:t>
            </a:r>
            <a:endParaRPr lang="tr-TR" dirty="0">
              <a:latin typeface="Times New Roman" panose="02020603050405020304" pitchFamily="18" charset="0"/>
              <a:cs typeface="Times New Roman" panose="02020603050405020304" pitchFamily="18" charset="0"/>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459274655"/>
              </p:ext>
            </p:extLst>
          </p:nvPr>
        </p:nvGraphicFramePr>
        <p:xfrm>
          <a:off x="569912" y="96716"/>
          <a:ext cx="10895256" cy="1645920"/>
        </p:xfrm>
        <a:graphic>
          <a:graphicData uri="http://schemas.openxmlformats.org/drawingml/2006/table">
            <a:tbl>
              <a:tblPr firstRow="1" bandRow="1">
                <a:tableStyleId>{5C22544A-7EE6-4342-B048-85BDC9FD1C3A}</a:tableStyleId>
              </a:tblPr>
              <a:tblGrid>
                <a:gridCol w="10895256">
                  <a:extLst>
                    <a:ext uri="{9D8B030D-6E8A-4147-A177-3AD203B41FA5}">
                      <a16:colId xmlns:a16="http://schemas.microsoft.com/office/drawing/2014/main" val="2026624068"/>
                    </a:ext>
                  </a:extLst>
                </a:gridCol>
              </a:tblGrid>
              <a:tr h="370840">
                <a:tc>
                  <a:txBody>
                    <a:bodyPr/>
                    <a:lstStyle/>
                    <a:p>
                      <a:r>
                        <a:rPr lang="tr-TR" sz="2400" dirty="0" smtClean="0">
                          <a:latin typeface="Times New Roman" pitchFamily="18" charset="0"/>
                          <a:cs typeface="Times New Roman" pitchFamily="18" charset="0"/>
                        </a:rPr>
                        <a:t>AMAÇ 2 Üniversitenin fiziki imkanları geliştirilerek bölgesel öncelikli alanlarda eğitim, öğretim ve araştırma faaliyetleri açısından "merkez üniversite" haline gelmesini sağlamak.</a:t>
                      </a:r>
                      <a:endParaRPr lang="tr-TR" sz="2400" dirty="0">
                        <a:latin typeface="Times New Roman" pitchFamily="18" charset="0"/>
                        <a:cs typeface="Times New Roman" pitchFamily="18" charset="0"/>
                      </a:endParaRPr>
                    </a:p>
                  </a:txBody>
                  <a:tcPr/>
                </a:tc>
                <a:extLst>
                  <a:ext uri="{0D108BD9-81ED-4DB2-BD59-A6C34878D82A}">
                    <a16:rowId xmlns:a16="http://schemas.microsoft.com/office/drawing/2014/main" val="643012226"/>
                  </a:ext>
                </a:extLst>
              </a:tr>
              <a:tr h="370840">
                <a:tc>
                  <a:txBody>
                    <a:bodyPr/>
                    <a:lstStyle/>
                    <a:p>
                      <a:r>
                        <a:rPr lang="tr-TR" sz="2400" dirty="0" smtClean="0">
                          <a:latin typeface="Times New Roman" pitchFamily="18" charset="0"/>
                          <a:cs typeface="Times New Roman" pitchFamily="18" charset="0"/>
                        </a:rPr>
                        <a:t>Hedef 2.1 Yeni ve çağın ihtiyaçlarına uygun binalar inşa etmek hizmete açmak.</a:t>
                      </a:r>
                      <a:endParaRPr lang="tr-TR" sz="2400" dirty="0">
                        <a:latin typeface="Times New Roman" pitchFamily="18" charset="0"/>
                        <a:cs typeface="Times New Roman" pitchFamily="18" charset="0"/>
                      </a:endParaRPr>
                    </a:p>
                  </a:txBody>
                  <a:tcPr/>
                </a:tc>
                <a:extLst>
                  <a:ext uri="{0D108BD9-81ED-4DB2-BD59-A6C34878D82A}">
                    <a16:rowId xmlns:a16="http://schemas.microsoft.com/office/drawing/2014/main" val="848828188"/>
                  </a:ext>
                </a:extLst>
              </a:tr>
            </a:tbl>
          </a:graphicData>
        </a:graphic>
      </p:graphicFrame>
    </p:spTree>
    <p:extLst>
      <p:ext uri="{BB962C8B-B14F-4D97-AF65-F5344CB8AC3E}">
        <p14:creationId xmlns:p14="http://schemas.microsoft.com/office/powerpoint/2010/main" val="16568233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65566" y="0"/>
            <a:ext cx="9725880" cy="545123"/>
          </a:xfrm>
        </p:spPr>
        <p:txBody>
          <a:bodyPr>
            <a:normAutofit/>
          </a:bodyPr>
          <a:lstStyle/>
          <a:p>
            <a:pPr algn="ctr"/>
            <a:r>
              <a:rPr lang="tr-TR" sz="2000" dirty="0" smtClean="0">
                <a:latin typeface="Times New Roman" panose="02020603050405020304" pitchFamily="18" charset="0"/>
                <a:cs typeface="Times New Roman" panose="02020603050405020304" pitchFamily="18" charset="0"/>
              </a:rPr>
              <a:t>Son 3 yılda yapılan yapım işlerine ait bazı bilgiler</a:t>
            </a:r>
            <a:endParaRPr lang="tr-TR" sz="2000" dirty="0">
              <a:latin typeface="Times New Roman" panose="02020603050405020304" pitchFamily="18" charset="0"/>
              <a:cs typeface="Times New Roman" panose="02020603050405020304" pitchFamily="18" charset="0"/>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531510458"/>
              </p:ext>
            </p:extLst>
          </p:nvPr>
        </p:nvGraphicFramePr>
        <p:xfrm>
          <a:off x="0" y="0"/>
          <a:ext cx="11977140" cy="6596201"/>
        </p:xfrm>
        <a:graphic>
          <a:graphicData uri="http://schemas.openxmlformats.org/drawingml/2006/table">
            <a:tbl>
              <a:tblPr firstRow="1" firstCol="1" lastRow="1" lastCol="1" bandRow="1" bandCol="1">
                <a:tableStyleId>{5C22544A-7EE6-4342-B048-85BDC9FD1C3A}</a:tableStyleId>
              </a:tblPr>
              <a:tblGrid>
                <a:gridCol w="7899815">
                  <a:extLst>
                    <a:ext uri="{9D8B030D-6E8A-4147-A177-3AD203B41FA5}">
                      <a16:colId xmlns:a16="http://schemas.microsoft.com/office/drawing/2014/main" val="4275613074"/>
                    </a:ext>
                  </a:extLst>
                </a:gridCol>
                <a:gridCol w="1439056">
                  <a:extLst>
                    <a:ext uri="{9D8B030D-6E8A-4147-A177-3AD203B41FA5}">
                      <a16:colId xmlns:a16="http://schemas.microsoft.com/office/drawing/2014/main" val="2010255013"/>
                    </a:ext>
                  </a:extLst>
                </a:gridCol>
                <a:gridCol w="1409076">
                  <a:extLst>
                    <a:ext uri="{9D8B030D-6E8A-4147-A177-3AD203B41FA5}">
                      <a16:colId xmlns:a16="http://schemas.microsoft.com/office/drawing/2014/main" val="3018381849"/>
                    </a:ext>
                  </a:extLst>
                </a:gridCol>
                <a:gridCol w="1229193">
                  <a:extLst>
                    <a:ext uri="{9D8B030D-6E8A-4147-A177-3AD203B41FA5}">
                      <a16:colId xmlns:a16="http://schemas.microsoft.com/office/drawing/2014/main" val="1433255282"/>
                    </a:ext>
                  </a:extLst>
                </a:gridCol>
              </a:tblGrid>
              <a:tr h="130251">
                <a:tc gridSpan="4">
                  <a:txBody>
                    <a:bodyPr/>
                    <a:lstStyle/>
                    <a:p>
                      <a:pPr algn="l">
                        <a:spcAft>
                          <a:spcPts val="0"/>
                        </a:spcAft>
                      </a:pPr>
                      <a:r>
                        <a:rPr lang="tr-TR" sz="1600" dirty="0">
                          <a:effectLst/>
                        </a:rPr>
                        <a:t>YAPILAN İHALELER HAKKINDA BİLGİLER </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792302277"/>
                  </a:ext>
                </a:extLst>
              </a:tr>
              <a:tr h="140118">
                <a:tc>
                  <a:txBody>
                    <a:bodyPr/>
                    <a:lstStyle/>
                    <a:p>
                      <a:pPr algn="l">
                        <a:spcAft>
                          <a:spcPts val="0"/>
                        </a:spcAft>
                      </a:pPr>
                      <a:r>
                        <a:rPr lang="tr-TR" sz="1600">
                          <a:effectLst/>
                        </a:rPr>
                        <a:t> </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tc>
                <a:tc>
                  <a:txBody>
                    <a:bodyPr/>
                    <a:lstStyle/>
                    <a:p>
                      <a:pPr algn="l">
                        <a:spcAft>
                          <a:spcPts val="0"/>
                        </a:spcAft>
                      </a:pPr>
                      <a:r>
                        <a:rPr lang="tr-TR" sz="1600" dirty="0">
                          <a:effectLst/>
                        </a:rPr>
                        <a:t>2016</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a:effectLst/>
                        </a:rPr>
                        <a:t>2017</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a:effectLst/>
                        </a:rPr>
                        <a:t>2018</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extLst>
                  <a:ext uri="{0D108BD9-81ED-4DB2-BD59-A6C34878D82A}">
                    <a16:rowId xmlns:a16="http://schemas.microsoft.com/office/drawing/2014/main" val="3824130438"/>
                  </a:ext>
                </a:extLst>
              </a:tr>
              <a:tr h="250961">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İstinat duvarlarının mermer ile kaplanması işi</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147.000,00</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 </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 </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extLst>
                  <a:ext uri="{0D108BD9-81ED-4DB2-BD59-A6C34878D82A}">
                    <a16:rowId xmlns:a16="http://schemas.microsoft.com/office/drawing/2014/main" val="2778572560"/>
                  </a:ext>
                </a:extLst>
              </a:tr>
              <a:tr h="390754">
                <a:tc>
                  <a:txBody>
                    <a:bodyPr/>
                    <a:lstStyle/>
                    <a:p>
                      <a:pPr algn="l">
                        <a:spcAft>
                          <a:spcPts val="0"/>
                        </a:spcAft>
                      </a:pPr>
                      <a:r>
                        <a:rPr lang="tr-TR" sz="1600" dirty="0" err="1">
                          <a:effectLst/>
                          <a:latin typeface="Times New Roman" panose="02020603050405020304" pitchFamily="18" charset="0"/>
                          <a:cs typeface="Times New Roman" panose="02020603050405020304" pitchFamily="18" charset="0"/>
                        </a:rPr>
                        <a:t>Kezer</a:t>
                      </a:r>
                      <a:r>
                        <a:rPr lang="tr-TR" sz="1600" dirty="0">
                          <a:effectLst/>
                          <a:latin typeface="Times New Roman" panose="02020603050405020304" pitchFamily="18" charset="0"/>
                          <a:cs typeface="Times New Roman" panose="02020603050405020304" pitchFamily="18" charset="0"/>
                        </a:rPr>
                        <a:t> yerleşkesi yağmur suyu ıslah, menfez, teras su yalıtımı ve lojman yollarının genişletilmesi işi.</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p>
                    <a:p>
                      <a:pPr algn="l">
                        <a:spcAft>
                          <a:spcPts val="0"/>
                        </a:spcAft>
                      </a:pPr>
                      <a:r>
                        <a:rPr lang="tr-TR" sz="1600" dirty="0">
                          <a:effectLst/>
                          <a:latin typeface="Times New Roman" panose="02020603050405020304" pitchFamily="18" charset="0"/>
                          <a:cs typeface="Times New Roman" panose="02020603050405020304" pitchFamily="18" charset="0"/>
                        </a:rPr>
                        <a:t>701.000,00</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extLst>
                  <a:ext uri="{0D108BD9-81ED-4DB2-BD59-A6C34878D82A}">
                    <a16:rowId xmlns:a16="http://schemas.microsoft.com/office/drawing/2014/main" val="3158722029"/>
                  </a:ext>
                </a:extLst>
              </a:tr>
              <a:tr h="260503">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Siirt Üniversitesi </a:t>
                      </a:r>
                      <a:r>
                        <a:rPr lang="tr-TR" sz="1600" dirty="0" err="1">
                          <a:effectLst/>
                          <a:latin typeface="Times New Roman" panose="02020603050405020304" pitchFamily="18" charset="0"/>
                          <a:cs typeface="Times New Roman" panose="02020603050405020304" pitchFamily="18" charset="0"/>
                        </a:rPr>
                        <a:t>Kezer</a:t>
                      </a:r>
                      <a:r>
                        <a:rPr lang="tr-TR" sz="1600" dirty="0">
                          <a:effectLst/>
                          <a:latin typeface="Times New Roman" panose="02020603050405020304" pitchFamily="18" charset="0"/>
                          <a:cs typeface="Times New Roman" panose="02020603050405020304" pitchFamily="18" charset="0"/>
                        </a:rPr>
                        <a:t> çayından su alma ve terfi merkezi ile su deposu yapım işi.</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p>
                    <a:p>
                      <a:pPr algn="l">
                        <a:spcAft>
                          <a:spcPts val="0"/>
                        </a:spcAft>
                      </a:pPr>
                      <a:r>
                        <a:rPr lang="tr-TR" sz="1600" dirty="0">
                          <a:effectLst/>
                          <a:latin typeface="Times New Roman" panose="02020603050405020304" pitchFamily="18" charset="0"/>
                          <a:cs typeface="Times New Roman" panose="02020603050405020304" pitchFamily="18" charset="0"/>
                        </a:rPr>
                        <a:t>975.000,00</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 </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extLst>
                  <a:ext uri="{0D108BD9-81ED-4DB2-BD59-A6C34878D82A}">
                    <a16:rowId xmlns:a16="http://schemas.microsoft.com/office/drawing/2014/main" val="1095931617"/>
                  </a:ext>
                </a:extLst>
              </a:tr>
              <a:tr h="260503">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Halı Saha çelik konstrüksiyon ile kapatılması ve onarım işi.</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p>
                    <a:p>
                      <a:pPr algn="l">
                        <a:spcAft>
                          <a:spcPts val="0"/>
                        </a:spcAft>
                      </a:pPr>
                      <a:r>
                        <a:rPr lang="tr-TR" sz="1600" dirty="0">
                          <a:effectLst/>
                          <a:latin typeface="Times New Roman" panose="02020603050405020304" pitchFamily="18" charset="0"/>
                          <a:cs typeface="Times New Roman" panose="02020603050405020304" pitchFamily="18" charset="0"/>
                        </a:rPr>
                        <a:t>319.000,00</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 </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extLst>
                  <a:ext uri="{0D108BD9-81ED-4DB2-BD59-A6C34878D82A}">
                    <a16:rowId xmlns:a16="http://schemas.microsoft.com/office/drawing/2014/main" val="3427616326"/>
                  </a:ext>
                </a:extLst>
              </a:tr>
              <a:tr h="260503">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Merkezi	Yerleşkede Kreş Ve Çevre Düzenlemesi işi.</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387.000,00</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 </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extLst>
                  <a:ext uri="{0D108BD9-81ED-4DB2-BD59-A6C34878D82A}">
                    <a16:rowId xmlns:a16="http://schemas.microsoft.com/office/drawing/2014/main" val="1049903274"/>
                  </a:ext>
                </a:extLst>
              </a:tr>
              <a:tr h="260503">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Kezer Yerleşkesi Yol Kenarına Yeşil Bant Yapılması işi.</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p>
                    <a:p>
                      <a:pPr algn="l">
                        <a:spcAft>
                          <a:spcPts val="0"/>
                        </a:spcAft>
                      </a:pPr>
                      <a:r>
                        <a:rPr lang="tr-TR" sz="1600" dirty="0">
                          <a:effectLst/>
                          <a:latin typeface="Times New Roman" panose="02020603050405020304" pitchFamily="18" charset="0"/>
                          <a:cs typeface="Times New Roman" panose="02020603050405020304" pitchFamily="18" charset="0"/>
                        </a:rPr>
                        <a:t>300.000,00</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 </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extLst>
                  <a:ext uri="{0D108BD9-81ED-4DB2-BD59-A6C34878D82A}">
                    <a16:rowId xmlns:a16="http://schemas.microsoft.com/office/drawing/2014/main" val="3210784863"/>
                  </a:ext>
                </a:extLst>
              </a:tr>
              <a:tr h="376441">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Siirt Üniversitesi Rektörlük önü şelale yapımı ve havuz  ve istinat duvarları yapım işi</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417.000,000</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extLst>
                  <a:ext uri="{0D108BD9-81ED-4DB2-BD59-A6C34878D82A}">
                    <a16:rowId xmlns:a16="http://schemas.microsoft.com/office/drawing/2014/main" val="2353638736"/>
                  </a:ext>
                </a:extLst>
              </a:tr>
              <a:tr h="376441">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Siirt Ümiversitesi Kezer Yerleşkesi 100 Adet Lojman İnşaatı ve Çevre Düzenleme Yapım İşi</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tc>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 </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11.000.000,00</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extLst>
                  <a:ext uri="{0D108BD9-81ED-4DB2-BD59-A6C34878D82A}">
                    <a16:rowId xmlns:a16="http://schemas.microsoft.com/office/drawing/2014/main" val="4025869917"/>
                  </a:ext>
                </a:extLst>
              </a:tr>
              <a:tr h="376441">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Siirt Üniversitesi Kezer Yerleşkesi ve Ziraat Fakültesi damla Sulama sistemleri kurulması işi</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604.222,67</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extLst>
                  <a:ext uri="{0D108BD9-81ED-4DB2-BD59-A6C34878D82A}">
                    <a16:rowId xmlns:a16="http://schemas.microsoft.com/office/drawing/2014/main" val="231181080"/>
                  </a:ext>
                </a:extLst>
              </a:tr>
              <a:tr h="521004">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Siirt Üniversitesi </a:t>
                      </a:r>
                      <a:r>
                        <a:rPr lang="tr-TR" sz="1600" dirty="0" err="1">
                          <a:effectLst/>
                          <a:latin typeface="Times New Roman" panose="02020603050405020304" pitchFamily="18" charset="0"/>
                          <a:cs typeface="Times New Roman" panose="02020603050405020304" pitchFamily="18" charset="0"/>
                        </a:rPr>
                        <a:t>Kezer</a:t>
                      </a:r>
                      <a:r>
                        <a:rPr lang="tr-TR" sz="1600" dirty="0">
                          <a:effectLst/>
                          <a:latin typeface="Times New Roman" panose="02020603050405020304" pitchFamily="18" charset="0"/>
                          <a:cs typeface="Times New Roman" panose="02020603050405020304" pitchFamily="18" charset="0"/>
                        </a:rPr>
                        <a:t> Yerleşkesi, Merkez Yerleşke, Eruh MYO, Kurtalan </a:t>
                      </a:r>
                      <a:r>
                        <a:rPr lang="tr-TR" sz="1600" dirty="0" err="1">
                          <a:effectLst/>
                          <a:latin typeface="Times New Roman" panose="02020603050405020304" pitchFamily="18" charset="0"/>
                          <a:cs typeface="Times New Roman" panose="02020603050405020304" pitchFamily="18" charset="0"/>
                        </a:rPr>
                        <a:t>MYO'da</a:t>
                      </a:r>
                      <a:r>
                        <a:rPr lang="tr-TR" sz="1600" dirty="0">
                          <a:effectLst/>
                          <a:latin typeface="Times New Roman" panose="02020603050405020304" pitchFamily="18" charset="0"/>
                          <a:cs typeface="Times New Roman" panose="02020603050405020304" pitchFamily="18" charset="0"/>
                        </a:rPr>
                        <a:t> Bulunan Binalarda Erişebilirlilik Projelerinin Çizilmesi</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45.000</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extLst>
                  <a:ext uri="{0D108BD9-81ED-4DB2-BD59-A6C34878D82A}">
                    <a16:rowId xmlns:a16="http://schemas.microsoft.com/office/drawing/2014/main" val="3051462676"/>
                  </a:ext>
                </a:extLst>
              </a:tr>
              <a:tr h="390754">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Siirt Üniversitesi Yol,Kaldırım,İstinat Duvarı İhata Duvarı, Aydınlatma ve Muhtelif Onarım İşleri Yapım İşi</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 </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714.200,00</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extLst>
                  <a:ext uri="{0D108BD9-81ED-4DB2-BD59-A6C34878D82A}">
                    <a16:rowId xmlns:a16="http://schemas.microsoft.com/office/drawing/2014/main" val="1746449235"/>
                  </a:ext>
                </a:extLst>
              </a:tr>
              <a:tr h="260503">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Siirt Üniversitesi Yeşil Alan Otomatik Sulama Sistemi Yapım İşi</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 </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 </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159.850,00</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extLst>
                  <a:ext uri="{0D108BD9-81ED-4DB2-BD59-A6C34878D82A}">
                    <a16:rowId xmlns:a16="http://schemas.microsoft.com/office/drawing/2014/main" val="2843022991"/>
                  </a:ext>
                </a:extLst>
              </a:tr>
              <a:tr h="260503">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Siirt Üniversitesi Büyük Isı Merkezine İlave Kaskad Yapılması</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 </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 </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130.000,00</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extLst>
                  <a:ext uri="{0D108BD9-81ED-4DB2-BD59-A6C34878D82A}">
                    <a16:rowId xmlns:a16="http://schemas.microsoft.com/office/drawing/2014/main" val="632151209"/>
                  </a:ext>
                </a:extLst>
              </a:tr>
              <a:tr h="260503">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Siirt Üniversitesi Engelliler İçin Erişilebilirlik Yapım İşi</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 </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 </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694.500,00</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extLst>
                  <a:ext uri="{0D108BD9-81ED-4DB2-BD59-A6C34878D82A}">
                    <a16:rowId xmlns:a16="http://schemas.microsoft.com/office/drawing/2014/main" val="3912094199"/>
                  </a:ext>
                </a:extLst>
              </a:tr>
              <a:tr h="260503">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Siirt Üniversitesi Mühendislik-İktisat Fakültesi Alüminyum Doğrama Yapım İşi</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 </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245.000,00</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extLst>
                  <a:ext uri="{0D108BD9-81ED-4DB2-BD59-A6C34878D82A}">
                    <a16:rowId xmlns:a16="http://schemas.microsoft.com/office/drawing/2014/main" val="17054963"/>
                  </a:ext>
                </a:extLst>
              </a:tr>
              <a:tr h="130251">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TOPLAM</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tc>
                <a:tc>
                  <a:txBody>
                    <a:bodyPr/>
                    <a:lstStyle/>
                    <a:p>
                      <a:pPr algn="l">
                        <a:spcAft>
                          <a:spcPts val="0"/>
                        </a:spcAft>
                      </a:pPr>
                      <a:r>
                        <a:rPr lang="tr-TR" sz="1600">
                          <a:effectLst/>
                          <a:latin typeface="Times New Roman" panose="02020603050405020304" pitchFamily="18" charset="0"/>
                          <a:cs typeface="Times New Roman" panose="02020603050405020304" pitchFamily="18" charset="0"/>
                        </a:rPr>
                        <a:t>2.829.000,00</a:t>
                      </a:r>
                      <a:endParaRPr lang="tr-TR"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smtClean="0">
                          <a:effectLst/>
                          <a:latin typeface="Times New Roman" panose="02020603050405020304" pitchFamily="18" charset="0"/>
                          <a:cs typeface="Times New Roman" panose="02020603050405020304" pitchFamily="18" charset="0"/>
                        </a:rPr>
                        <a:t>12.021.222,67</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1.988.550,00</a:t>
                      </a:r>
                      <a:endParaRPr lang="tr-TR"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829" marR="38829" marT="0" marB="0" anchor="ctr"/>
                </a:tc>
                <a:extLst>
                  <a:ext uri="{0D108BD9-81ED-4DB2-BD59-A6C34878D82A}">
                    <a16:rowId xmlns:a16="http://schemas.microsoft.com/office/drawing/2014/main" val="644494292"/>
                  </a:ext>
                </a:extLst>
              </a:tr>
            </a:tbl>
          </a:graphicData>
        </a:graphic>
      </p:graphicFrame>
    </p:spTree>
    <p:extLst>
      <p:ext uri="{BB962C8B-B14F-4D97-AF65-F5344CB8AC3E}">
        <p14:creationId xmlns:p14="http://schemas.microsoft.com/office/powerpoint/2010/main" val="7281634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İçerik Yer Tutucusu 4"/>
          <p:cNvGraphicFramePr>
            <a:graphicFrameLocks noGrp="1"/>
          </p:cNvGraphicFramePr>
          <p:nvPr>
            <p:ph idx="1"/>
            <p:extLst>
              <p:ext uri="{D42A27DB-BD31-4B8C-83A1-F6EECF244321}">
                <p14:modId xmlns:p14="http://schemas.microsoft.com/office/powerpoint/2010/main" val="547613624"/>
              </p:ext>
            </p:extLst>
          </p:nvPr>
        </p:nvGraphicFramePr>
        <p:xfrm>
          <a:off x="239843" y="234221"/>
          <a:ext cx="11632367" cy="1559560"/>
        </p:xfrm>
        <a:graphic>
          <a:graphicData uri="http://schemas.openxmlformats.org/drawingml/2006/table">
            <a:tbl>
              <a:tblPr firstRow="1" bandRow="1">
                <a:tableStyleId>{5C22544A-7EE6-4342-B048-85BDC9FD1C3A}</a:tableStyleId>
              </a:tblPr>
              <a:tblGrid>
                <a:gridCol w="11632367">
                  <a:extLst>
                    <a:ext uri="{9D8B030D-6E8A-4147-A177-3AD203B41FA5}">
                      <a16:colId xmlns:a16="http://schemas.microsoft.com/office/drawing/2014/main" val="989053049"/>
                    </a:ext>
                  </a:extLst>
                </a:gridCol>
              </a:tblGrid>
              <a:tr h="370840">
                <a:tc>
                  <a:txBody>
                    <a:bodyPr/>
                    <a:lstStyle/>
                    <a:p>
                      <a:r>
                        <a:rPr lang="tr-TR" sz="2400" dirty="0" smtClean="0"/>
                        <a:t>AMAÇ 2 Üniversitenin fiziki imkanları geliştirilerek bölgesel öncelikli alanlarda eğitim, öğretim ve araştırma faaliyetleri açısından "merkez üniversite" haline gelmesini sağlamak</a:t>
                      </a:r>
                      <a:endParaRPr lang="tr-TR" sz="2400" dirty="0"/>
                    </a:p>
                  </a:txBody>
                  <a:tcPr/>
                </a:tc>
                <a:extLst>
                  <a:ext uri="{0D108BD9-81ED-4DB2-BD59-A6C34878D82A}">
                    <a16:rowId xmlns:a16="http://schemas.microsoft.com/office/drawing/2014/main" val="4104765095"/>
                  </a:ext>
                </a:extLst>
              </a:tr>
              <a:tr h="370840">
                <a:tc>
                  <a:txBody>
                    <a:bodyPr/>
                    <a:lstStyle/>
                    <a:p>
                      <a:r>
                        <a:rPr lang="tr-TR" dirty="0" smtClean="0"/>
                        <a:t>HEDEF 2.2. Üniversitemizdeki araştırma geliştirme faaliyetlerin yürütüleceği alanların sayısını arttırmak. </a:t>
                      </a:r>
                      <a:endParaRPr lang="tr-TR" dirty="0"/>
                    </a:p>
                  </a:txBody>
                  <a:tcPr/>
                </a:tc>
                <a:extLst>
                  <a:ext uri="{0D108BD9-81ED-4DB2-BD59-A6C34878D82A}">
                    <a16:rowId xmlns:a16="http://schemas.microsoft.com/office/drawing/2014/main" val="790906952"/>
                  </a:ext>
                </a:extLst>
              </a:tr>
            </a:tbl>
          </a:graphicData>
        </a:graphic>
      </p:graphicFrame>
      <p:graphicFrame>
        <p:nvGraphicFramePr>
          <p:cNvPr id="6" name="Tablo 5"/>
          <p:cNvGraphicFramePr>
            <a:graphicFrameLocks noGrp="1"/>
          </p:cNvGraphicFramePr>
          <p:nvPr>
            <p:extLst>
              <p:ext uri="{D42A27DB-BD31-4B8C-83A1-F6EECF244321}">
                <p14:modId xmlns:p14="http://schemas.microsoft.com/office/powerpoint/2010/main" val="2990869778"/>
              </p:ext>
            </p:extLst>
          </p:nvPr>
        </p:nvGraphicFramePr>
        <p:xfrm>
          <a:off x="239844" y="1793781"/>
          <a:ext cx="11632366" cy="631288"/>
        </p:xfrm>
        <a:graphic>
          <a:graphicData uri="http://schemas.openxmlformats.org/drawingml/2006/table">
            <a:tbl>
              <a:tblPr firstRow="1" bandRow="1">
                <a:tableStyleId>{5C22544A-7EE6-4342-B048-85BDC9FD1C3A}</a:tableStyleId>
              </a:tblPr>
              <a:tblGrid>
                <a:gridCol w="11632366">
                  <a:extLst>
                    <a:ext uri="{9D8B030D-6E8A-4147-A177-3AD203B41FA5}">
                      <a16:colId xmlns:a16="http://schemas.microsoft.com/office/drawing/2014/main" val="3736793259"/>
                    </a:ext>
                  </a:extLst>
                </a:gridCol>
              </a:tblGrid>
              <a:tr h="631288">
                <a:tc>
                  <a:txBody>
                    <a:bodyPr/>
                    <a:lstStyle/>
                    <a:p>
                      <a:r>
                        <a:rPr lang="tr-TR" sz="2000" dirty="0" smtClean="0"/>
                        <a:t>Siirt Üniversitesi Merkezi Laboratuvarında</a:t>
                      </a:r>
                      <a:r>
                        <a:rPr lang="tr-TR" sz="2000" baseline="0" dirty="0" smtClean="0"/>
                        <a:t> 123 farklı çeşitte analiz yapılabilmektedir.</a:t>
                      </a:r>
                      <a:endParaRPr lang="tr-TR" sz="2000" dirty="0"/>
                    </a:p>
                  </a:txBody>
                  <a:tcPr/>
                </a:tc>
                <a:extLst>
                  <a:ext uri="{0D108BD9-81ED-4DB2-BD59-A6C34878D82A}">
                    <a16:rowId xmlns:a16="http://schemas.microsoft.com/office/drawing/2014/main" val="3796091904"/>
                  </a:ext>
                </a:extLst>
              </a:tr>
            </a:tbl>
          </a:graphicData>
        </a:graphic>
      </p:graphicFrame>
      <p:graphicFrame>
        <p:nvGraphicFramePr>
          <p:cNvPr id="7" name="Tablo 6"/>
          <p:cNvGraphicFramePr>
            <a:graphicFrameLocks noGrp="1"/>
          </p:cNvGraphicFramePr>
          <p:nvPr>
            <p:extLst>
              <p:ext uri="{D42A27DB-BD31-4B8C-83A1-F6EECF244321}">
                <p14:modId xmlns:p14="http://schemas.microsoft.com/office/powerpoint/2010/main" val="4203985038"/>
              </p:ext>
            </p:extLst>
          </p:nvPr>
        </p:nvGraphicFramePr>
        <p:xfrm>
          <a:off x="239843" y="2425069"/>
          <a:ext cx="11632367" cy="1005840"/>
        </p:xfrm>
        <a:graphic>
          <a:graphicData uri="http://schemas.openxmlformats.org/drawingml/2006/table">
            <a:tbl>
              <a:tblPr firstRow="1" bandRow="1">
                <a:tableStyleId>{5C22544A-7EE6-4342-B048-85BDC9FD1C3A}</a:tableStyleId>
              </a:tblPr>
              <a:tblGrid>
                <a:gridCol w="11632367">
                  <a:extLst>
                    <a:ext uri="{9D8B030D-6E8A-4147-A177-3AD203B41FA5}">
                      <a16:colId xmlns:a16="http://schemas.microsoft.com/office/drawing/2014/main" val="3326549944"/>
                    </a:ext>
                  </a:extLst>
                </a:gridCol>
              </a:tblGrid>
              <a:tr h="370840">
                <a:tc>
                  <a:txBody>
                    <a:bodyPr/>
                    <a:lstStyle/>
                    <a:p>
                      <a:pPr algn="just"/>
                      <a:r>
                        <a:rPr lang="tr-TR" sz="2000" dirty="0" smtClean="0"/>
                        <a:t>Siirt Üniversitesi Hayvan sağlığı uygulama ve araştırma merkezinde evcil hayvanlara</a:t>
                      </a:r>
                      <a:r>
                        <a:rPr lang="tr-TR" sz="2000" baseline="0" dirty="0" smtClean="0"/>
                        <a:t> muayene ve cerrahi müdahaleler de bulunularak bölgede ihtiyaç duyulan hayvan sağlığı ile ilgili açık kapatılmaktadır.</a:t>
                      </a:r>
                      <a:endParaRPr lang="tr-TR" sz="2000" dirty="0"/>
                    </a:p>
                  </a:txBody>
                  <a:tcPr/>
                </a:tc>
                <a:extLst>
                  <a:ext uri="{0D108BD9-81ED-4DB2-BD59-A6C34878D82A}">
                    <a16:rowId xmlns:a16="http://schemas.microsoft.com/office/drawing/2014/main" val="519334460"/>
                  </a:ext>
                </a:extLst>
              </a:tr>
            </a:tbl>
          </a:graphicData>
        </a:graphic>
      </p:graphicFrame>
      <p:graphicFrame>
        <p:nvGraphicFramePr>
          <p:cNvPr id="8" name="Tablo 7"/>
          <p:cNvGraphicFramePr>
            <a:graphicFrameLocks noGrp="1"/>
          </p:cNvGraphicFramePr>
          <p:nvPr>
            <p:extLst>
              <p:ext uri="{D42A27DB-BD31-4B8C-83A1-F6EECF244321}">
                <p14:modId xmlns:p14="http://schemas.microsoft.com/office/powerpoint/2010/main" val="3837028137"/>
              </p:ext>
            </p:extLst>
          </p:nvPr>
        </p:nvGraphicFramePr>
        <p:xfrm>
          <a:off x="239842" y="3430909"/>
          <a:ext cx="11632368" cy="1645920"/>
        </p:xfrm>
        <a:graphic>
          <a:graphicData uri="http://schemas.openxmlformats.org/drawingml/2006/table">
            <a:tbl>
              <a:tblPr firstRow="1" bandRow="1">
                <a:tableStyleId>{5C22544A-7EE6-4342-B048-85BDC9FD1C3A}</a:tableStyleId>
              </a:tblPr>
              <a:tblGrid>
                <a:gridCol w="11632368">
                  <a:extLst>
                    <a:ext uri="{9D8B030D-6E8A-4147-A177-3AD203B41FA5}">
                      <a16:colId xmlns:a16="http://schemas.microsoft.com/office/drawing/2014/main" val="505426027"/>
                    </a:ext>
                  </a:extLst>
                </a:gridCol>
              </a:tblGrid>
              <a:tr h="370840">
                <a:tc>
                  <a:txBody>
                    <a:bodyPr/>
                    <a:lstStyle/>
                    <a:p>
                      <a:pPr algn="just"/>
                      <a:r>
                        <a:rPr lang="en-US" sz="2000" b="1" i="0" kern="1200" dirty="0" err="1" smtClean="0">
                          <a:solidFill>
                            <a:schemeClr val="lt1"/>
                          </a:solidFill>
                          <a:effectLst/>
                          <a:latin typeface="+mn-lt"/>
                          <a:ea typeface="+mn-ea"/>
                          <a:cs typeface="+mn-cs"/>
                        </a:rPr>
                        <a:t>Siirt</a:t>
                      </a:r>
                      <a:r>
                        <a:rPr lang="en-US" sz="2000" b="1" i="0" kern="1200" dirty="0" smtClean="0">
                          <a:solidFill>
                            <a:schemeClr val="lt1"/>
                          </a:solidFill>
                          <a:effectLst/>
                          <a:latin typeface="+mn-lt"/>
                          <a:ea typeface="+mn-ea"/>
                          <a:cs typeface="+mn-cs"/>
                        </a:rPr>
                        <a:t> </a:t>
                      </a:r>
                      <a:r>
                        <a:rPr lang="en-US" sz="2000" b="1" i="0" kern="1200" dirty="0" err="1" smtClean="0">
                          <a:solidFill>
                            <a:schemeClr val="lt1"/>
                          </a:solidFill>
                          <a:effectLst/>
                          <a:latin typeface="+mn-lt"/>
                          <a:ea typeface="+mn-ea"/>
                          <a:cs typeface="+mn-cs"/>
                        </a:rPr>
                        <a:t>Üniversitesi</a:t>
                      </a:r>
                      <a:r>
                        <a:rPr lang="tr-TR" sz="2000" b="0" i="0" kern="1200" baseline="0" dirty="0" smtClean="0">
                          <a:solidFill>
                            <a:schemeClr val="lt1"/>
                          </a:solidFill>
                          <a:effectLst/>
                          <a:latin typeface="+mn-lt"/>
                          <a:ea typeface="+mn-ea"/>
                          <a:cs typeface="+mn-cs"/>
                        </a:rPr>
                        <a:t> </a:t>
                      </a:r>
                      <a:r>
                        <a:rPr lang="en-US" sz="2000" b="1" i="0" kern="1200" dirty="0" err="1" smtClean="0">
                          <a:solidFill>
                            <a:schemeClr val="lt1"/>
                          </a:solidFill>
                          <a:effectLst/>
                          <a:latin typeface="+mn-lt"/>
                          <a:ea typeface="+mn-ea"/>
                          <a:cs typeface="+mn-cs"/>
                        </a:rPr>
                        <a:t>Yöresel</a:t>
                      </a:r>
                      <a:r>
                        <a:rPr lang="en-US" sz="2000" b="1" i="0" kern="1200" dirty="0" smtClean="0">
                          <a:solidFill>
                            <a:schemeClr val="lt1"/>
                          </a:solidFill>
                          <a:effectLst/>
                          <a:latin typeface="+mn-lt"/>
                          <a:ea typeface="+mn-ea"/>
                          <a:cs typeface="+mn-cs"/>
                        </a:rPr>
                        <a:t> El </a:t>
                      </a:r>
                      <a:r>
                        <a:rPr lang="en-US" sz="2000" b="1" i="0" kern="1200" dirty="0" err="1" smtClean="0">
                          <a:solidFill>
                            <a:schemeClr val="lt1"/>
                          </a:solidFill>
                          <a:effectLst/>
                          <a:latin typeface="+mn-lt"/>
                          <a:ea typeface="+mn-ea"/>
                          <a:cs typeface="+mn-cs"/>
                        </a:rPr>
                        <a:t>Sanatlari</a:t>
                      </a:r>
                      <a:r>
                        <a:rPr lang="en-US" sz="2000" b="1" i="0" kern="1200" dirty="0" smtClean="0">
                          <a:solidFill>
                            <a:schemeClr val="lt1"/>
                          </a:solidFill>
                          <a:effectLst/>
                          <a:latin typeface="+mn-lt"/>
                          <a:ea typeface="+mn-ea"/>
                          <a:cs typeface="+mn-cs"/>
                        </a:rPr>
                        <a:t> </a:t>
                      </a:r>
                      <a:r>
                        <a:rPr lang="en-US" sz="2000" b="1" i="0" kern="1200" dirty="0" err="1" smtClean="0">
                          <a:solidFill>
                            <a:schemeClr val="lt1"/>
                          </a:solidFill>
                          <a:effectLst/>
                          <a:latin typeface="+mn-lt"/>
                          <a:ea typeface="+mn-ea"/>
                          <a:cs typeface="+mn-cs"/>
                        </a:rPr>
                        <a:t>Araştirma</a:t>
                      </a:r>
                      <a:r>
                        <a:rPr lang="en-US" sz="2000" b="1" i="0" kern="1200" dirty="0" smtClean="0">
                          <a:solidFill>
                            <a:schemeClr val="lt1"/>
                          </a:solidFill>
                          <a:effectLst/>
                          <a:latin typeface="+mn-lt"/>
                          <a:ea typeface="+mn-ea"/>
                          <a:cs typeface="+mn-cs"/>
                        </a:rPr>
                        <a:t> </a:t>
                      </a:r>
                      <a:r>
                        <a:rPr lang="tr-TR" sz="2000" b="1" i="0" kern="1200" dirty="0" smtClean="0">
                          <a:solidFill>
                            <a:schemeClr val="lt1"/>
                          </a:solidFill>
                          <a:effectLst/>
                          <a:latin typeface="+mn-lt"/>
                          <a:ea typeface="+mn-ea"/>
                          <a:cs typeface="+mn-cs"/>
                        </a:rPr>
                        <a:t>v</a:t>
                      </a:r>
                      <a:r>
                        <a:rPr lang="en-US" sz="2000" b="1" i="0" kern="1200" dirty="0" smtClean="0">
                          <a:solidFill>
                            <a:schemeClr val="lt1"/>
                          </a:solidFill>
                          <a:effectLst/>
                          <a:latin typeface="+mn-lt"/>
                          <a:ea typeface="+mn-ea"/>
                          <a:cs typeface="+mn-cs"/>
                        </a:rPr>
                        <a:t>e </a:t>
                      </a:r>
                      <a:r>
                        <a:rPr lang="en-US" sz="2000" b="1" i="0" kern="1200" dirty="0" err="1" smtClean="0">
                          <a:solidFill>
                            <a:schemeClr val="lt1"/>
                          </a:solidFill>
                          <a:effectLst/>
                          <a:latin typeface="+mn-lt"/>
                          <a:ea typeface="+mn-ea"/>
                          <a:cs typeface="+mn-cs"/>
                        </a:rPr>
                        <a:t>Uygulama</a:t>
                      </a:r>
                      <a:r>
                        <a:rPr lang="en-US" sz="2000" b="1" i="0" kern="1200" dirty="0" smtClean="0">
                          <a:solidFill>
                            <a:schemeClr val="lt1"/>
                          </a:solidFill>
                          <a:effectLst/>
                          <a:latin typeface="+mn-lt"/>
                          <a:ea typeface="+mn-ea"/>
                          <a:cs typeface="+mn-cs"/>
                        </a:rPr>
                        <a:t> </a:t>
                      </a:r>
                      <a:r>
                        <a:rPr lang="en-US" sz="2000" b="1" i="0" kern="1200" dirty="0" err="1" smtClean="0">
                          <a:solidFill>
                            <a:schemeClr val="lt1"/>
                          </a:solidFill>
                          <a:effectLst/>
                          <a:latin typeface="+mn-lt"/>
                          <a:ea typeface="+mn-ea"/>
                          <a:cs typeface="+mn-cs"/>
                        </a:rPr>
                        <a:t>Merkezi</a:t>
                      </a:r>
                      <a:r>
                        <a:rPr lang="tr-TR" sz="2000" b="1" i="0" kern="1200" baseline="0" dirty="0" smtClean="0">
                          <a:solidFill>
                            <a:schemeClr val="lt1"/>
                          </a:solidFill>
                          <a:effectLst/>
                          <a:latin typeface="+mn-lt"/>
                          <a:ea typeface="+mn-ea"/>
                          <a:cs typeface="+mn-cs"/>
                        </a:rPr>
                        <a:t> tarafından unutulmaya yüz tutmuş Siirt battaniyesi ile çeşitli hediyelik eşya ve aksesuarlar merkez yerleşkesi ile </a:t>
                      </a:r>
                      <a:r>
                        <a:rPr lang="tr-TR" sz="2000" b="1" i="0" kern="1200" baseline="0" dirty="0" err="1" smtClean="0">
                          <a:solidFill>
                            <a:schemeClr val="lt1"/>
                          </a:solidFill>
                          <a:effectLst/>
                          <a:latin typeface="+mn-lt"/>
                          <a:ea typeface="+mn-ea"/>
                          <a:cs typeface="+mn-cs"/>
                        </a:rPr>
                        <a:t>kezer</a:t>
                      </a:r>
                      <a:r>
                        <a:rPr lang="tr-TR" sz="2000" b="1" i="0" kern="1200" baseline="0" dirty="0" smtClean="0">
                          <a:solidFill>
                            <a:schemeClr val="lt1"/>
                          </a:solidFill>
                          <a:effectLst/>
                          <a:latin typeface="+mn-lt"/>
                          <a:ea typeface="+mn-ea"/>
                          <a:cs typeface="+mn-cs"/>
                        </a:rPr>
                        <a:t> yerleşkesinde satışa sunulmaktadır.</a:t>
                      </a:r>
                      <a:endParaRPr lang="tr-TR" sz="2000" dirty="0"/>
                    </a:p>
                  </a:txBody>
                  <a:tcPr/>
                </a:tc>
                <a:extLst>
                  <a:ext uri="{0D108BD9-81ED-4DB2-BD59-A6C34878D82A}">
                    <a16:rowId xmlns:a16="http://schemas.microsoft.com/office/drawing/2014/main" val="945628786"/>
                  </a:ext>
                </a:extLst>
              </a:tr>
              <a:tr h="370840">
                <a:tc>
                  <a:txBody>
                    <a:bodyPr/>
                    <a:lstStyle/>
                    <a:p>
                      <a:r>
                        <a:rPr lang="tr-TR" b="1" dirty="0" smtClean="0">
                          <a:solidFill>
                            <a:schemeClr val="tx1"/>
                          </a:solidFill>
                        </a:rPr>
                        <a:t>Üniversitemizde akredite edilmiş laboratuvar bulunmamaktadır</a:t>
                      </a:r>
                      <a:r>
                        <a:rPr lang="tr-TR" b="1" baseline="0" dirty="0" smtClean="0">
                          <a:solidFill>
                            <a:schemeClr val="tx1"/>
                          </a:solidFill>
                        </a:rPr>
                        <a:t>. Ancak Siirt Üniversitesi Merkezi Laboratuvarı akreditasyon çalışmalarını sürdürmektedir.</a:t>
                      </a:r>
                      <a:endParaRPr lang="tr-TR" b="1" dirty="0">
                        <a:solidFill>
                          <a:schemeClr val="tx1"/>
                        </a:solidFill>
                      </a:endParaRPr>
                    </a:p>
                  </a:txBody>
                  <a:tcPr>
                    <a:solidFill>
                      <a:schemeClr val="accent1"/>
                    </a:solidFill>
                  </a:tcPr>
                </a:tc>
                <a:extLst>
                  <a:ext uri="{0D108BD9-81ED-4DB2-BD59-A6C34878D82A}">
                    <a16:rowId xmlns:a16="http://schemas.microsoft.com/office/drawing/2014/main" val="577870866"/>
                  </a:ext>
                </a:extLst>
              </a:tr>
            </a:tbl>
          </a:graphicData>
        </a:graphic>
      </p:graphicFrame>
    </p:spTree>
    <p:extLst>
      <p:ext uri="{BB962C8B-B14F-4D97-AF65-F5344CB8AC3E}">
        <p14:creationId xmlns:p14="http://schemas.microsoft.com/office/powerpoint/2010/main" val="39514487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ik 3"/>
          <p:cNvGraphicFramePr>
            <a:graphicFrameLocks/>
          </p:cNvGraphicFramePr>
          <p:nvPr>
            <p:extLst>
              <p:ext uri="{D42A27DB-BD31-4B8C-83A1-F6EECF244321}">
                <p14:modId xmlns:p14="http://schemas.microsoft.com/office/powerpoint/2010/main" val="4019693325"/>
              </p:ext>
            </p:extLst>
          </p:nvPr>
        </p:nvGraphicFramePr>
        <p:xfrm>
          <a:off x="3213195" y="2710424"/>
          <a:ext cx="4572000" cy="27432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2948767787"/>
              </p:ext>
            </p:extLst>
          </p:nvPr>
        </p:nvGraphicFramePr>
        <p:xfrm>
          <a:off x="605082" y="572798"/>
          <a:ext cx="11027285" cy="2377440"/>
        </p:xfrm>
        <a:graphic>
          <a:graphicData uri="http://schemas.openxmlformats.org/drawingml/2006/table">
            <a:tbl>
              <a:tblPr firstRow="1" bandRow="1">
                <a:tableStyleId>{5C22544A-7EE6-4342-B048-85BDC9FD1C3A}</a:tableStyleId>
              </a:tblPr>
              <a:tblGrid>
                <a:gridCol w="11027285">
                  <a:extLst>
                    <a:ext uri="{9D8B030D-6E8A-4147-A177-3AD203B41FA5}">
                      <a16:colId xmlns:a16="http://schemas.microsoft.com/office/drawing/2014/main" val="2351953137"/>
                    </a:ext>
                  </a:extLst>
                </a:gridCol>
              </a:tblGrid>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tr-TR" sz="2400" dirty="0" smtClean="0"/>
                        <a:t>AMAÇ 2 Üniversitenin fiziki imkanları geliştirilerek bölgesel öncelikli alanlarda eğitim, öğretim ve araştırma faaliyetleri açısından "merkez üniversite" haline gelmesini sağlamak</a:t>
                      </a:r>
                    </a:p>
                    <a:p>
                      <a:endParaRPr lang="tr-TR" sz="2400" dirty="0"/>
                    </a:p>
                  </a:txBody>
                  <a:tcPr/>
                </a:tc>
                <a:extLst>
                  <a:ext uri="{0D108BD9-81ED-4DB2-BD59-A6C34878D82A}">
                    <a16:rowId xmlns:a16="http://schemas.microsoft.com/office/drawing/2014/main" val="480290910"/>
                  </a:ext>
                </a:extLst>
              </a:tr>
              <a:tr h="370840">
                <a:tc>
                  <a:txBody>
                    <a:bodyPr/>
                    <a:lstStyle/>
                    <a:p>
                      <a:r>
                        <a:rPr lang="tr-TR" sz="2400" dirty="0" smtClean="0"/>
                        <a:t>Hedef </a:t>
                      </a:r>
                      <a:r>
                        <a:rPr lang="tr-TR" sz="2400" baseline="0" dirty="0" smtClean="0"/>
                        <a:t>3 </a:t>
                      </a:r>
                      <a:r>
                        <a:rPr lang="tr-TR" sz="2400" dirty="0" smtClean="0"/>
                        <a:t>Sanatsal, kültürel ve sosyal faaliyetlerin yapılacağı yeni alanlar oluşturmak</a:t>
                      </a:r>
                      <a:endParaRPr lang="tr-TR" sz="2400" dirty="0"/>
                    </a:p>
                  </a:txBody>
                  <a:tcPr/>
                </a:tc>
                <a:extLst>
                  <a:ext uri="{0D108BD9-81ED-4DB2-BD59-A6C34878D82A}">
                    <a16:rowId xmlns:a16="http://schemas.microsoft.com/office/drawing/2014/main" val="1627690152"/>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453386212"/>
              </p:ext>
            </p:extLst>
          </p:nvPr>
        </p:nvGraphicFramePr>
        <p:xfrm>
          <a:off x="605082" y="2950238"/>
          <a:ext cx="11120831" cy="2308485"/>
        </p:xfrm>
        <a:graphic>
          <a:graphicData uri="http://schemas.openxmlformats.org/drawingml/2006/table">
            <a:tbl>
              <a:tblPr firstRow="1" bandRow="1">
                <a:tableStyleId>{5C22544A-7EE6-4342-B048-85BDC9FD1C3A}</a:tableStyleId>
              </a:tblPr>
              <a:tblGrid>
                <a:gridCol w="11120831">
                  <a:extLst>
                    <a:ext uri="{9D8B030D-6E8A-4147-A177-3AD203B41FA5}">
                      <a16:colId xmlns:a16="http://schemas.microsoft.com/office/drawing/2014/main" val="4058053190"/>
                    </a:ext>
                  </a:extLst>
                </a:gridCol>
              </a:tblGrid>
              <a:tr h="1622958">
                <a:tc>
                  <a:txBody>
                    <a:bodyPr/>
                    <a:lstStyle/>
                    <a:p>
                      <a:r>
                        <a:rPr lang="tr-TR" sz="2400" dirty="0" smtClean="0">
                          <a:latin typeface="Times New Roman" panose="02020603050405020304" pitchFamily="18" charset="0"/>
                          <a:cs typeface="Times New Roman" panose="02020603050405020304" pitchFamily="18" charset="0"/>
                        </a:rPr>
                        <a:t>Üniversitemiz</a:t>
                      </a:r>
                      <a:r>
                        <a:rPr lang="tr-TR" sz="2400" baseline="0" dirty="0" smtClean="0">
                          <a:latin typeface="Times New Roman" panose="02020603050405020304" pitchFamily="18" charset="0"/>
                          <a:cs typeface="Times New Roman" panose="02020603050405020304" pitchFamily="18" charset="0"/>
                        </a:rPr>
                        <a:t> </a:t>
                      </a:r>
                      <a:r>
                        <a:rPr lang="tr-TR" sz="2400" baseline="0" dirty="0" smtClean="0">
                          <a:latin typeface="Times New Roman" panose="02020603050405020304" pitchFamily="18" charset="0"/>
                          <a:cs typeface="Times New Roman" panose="02020603050405020304" pitchFamily="18" charset="0"/>
                        </a:rPr>
                        <a:t>Merkez ve </a:t>
                      </a:r>
                      <a:r>
                        <a:rPr lang="tr-TR" sz="2400" baseline="0" dirty="0" err="1" smtClean="0">
                          <a:latin typeface="Times New Roman" panose="02020603050405020304" pitchFamily="18" charset="0"/>
                          <a:cs typeface="Times New Roman" panose="02020603050405020304" pitchFamily="18" charset="0"/>
                        </a:rPr>
                        <a:t>Kezer</a:t>
                      </a:r>
                      <a:r>
                        <a:rPr lang="tr-TR" sz="2400" baseline="0" dirty="0" smtClean="0">
                          <a:latin typeface="Times New Roman" panose="02020603050405020304" pitchFamily="18" charset="0"/>
                          <a:cs typeface="Times New Roman" panose="02020603050405020304" pitchFamily="18" charset="0"/>
                        </a:rPr>
                        <a:t> yerleşkelerinde </a:t>
                      </a:r>
                      <a:r>
                        <a:rPr lang="tr-TR" sz="2400" baseline="0" dirty="0" smtClean="0">
                          <a:latin typeface="Times New Roman" panose="02020603050405020304" pitchFamily="18" charset="0"/>
                          <a:cs typeface="Times New Roman" panose="02020603050405020304" pitchFamily="18" charset="0"/>
                        </a:rPr>
                        <a:t>bulunan 3 adet konferans salonu ile öğrencilerimiz ve </a:t>
                      </a:r>
                      <a:r>
                        <a:rPr lang="tr-TR" sz="2400" baseline="0" dirty="0" err="1" smtClean="0">
                          <a:latin typeface="Times New Roman" panose="02020603050405020304" pitchFamily="18" charset="0"/>
                          <a:cs typeface="Times New Roman" panose="02020603050405020304" pitchFamily="18" charset="0"/>
                        </a:rPr>
                        <a:t>akedemisyenlerimizin</a:t>
                      </a:r>
                      <a:r>
                        <a:rPr lang="tr-TR" sz="2400" baseline="0" dirty="0" smtClean="0">
                          <a:latin typeface="Times New Roman" panose="02020603050405020304" pitchFamily="18" charset="0"/>
                          <a:cs typeface="Times New Roman" panose="02020603050405020304" pitchFamily="18" charset="0"/>
                        </a:rPr>
                        <a:t> düzenlediği çeşitli etkinliklere ev sahipliği yapmaktadır.</a:t>
                      </a:r>
                      <a:endParaRPr lang="tr-TR"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014167477"/>
                  </a:ext>
                </a:extLst>
              </a:tr>
              <a:tr h="685527">
                <a:tc>
                  <a:txBody>
                    <a:bodyPr/>
                    <a:lstStyle/>
                    <a:p>
                      <a:pPr>
                        <a:lnSpc>
                          <a:spcPts val="1330"/>
                        </a:lnSpc>
                      </a:pPr>
                      <a:endParaRPr lang="tr-TR" sz="24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ts val="1330"/>
                        </a:lnSpc>
                      </a:pPr>
                      <a:r>
                        <a:rPr lang="tr-TR" sz="24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Siirt Üniversitesi merkez çarşı projesi ihalesi yapılmıştır</a:t>
                      </a:r>
                      <a:r>
                        <a:rPr lang="tr-TR" sz="2400" baseline="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ancak teklif gelmediği için ihale</a:t>
                      </a:r>
                    </a:p>
                    <a:p>
                      <a:pPr>
                        <a:lnSpc>
                          <a:spcPts val="1330"/>
                        </a:lnSpc>
                      </a:pPr>
                      <a:endParaRPr lang="tr-TR" sz="2400" baseline="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ts val="1330"/>
                        </a:lnSpc>
                      </a:pPr>
                      <a:r>
                        <a:rPr lang="tr-TR" sz="2400" baseline="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iptal edilmiştir.</a:t>
                      </a:r>
                      <a:r>
                        <a:rPr lang="tr-TR" sz="24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tr-TR"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22871239"/>
                  </a:ext>
                </a:extLst>
              </a:tr>
            </a:tbl>
          </a:graphicData>
        </a:graphic>
      </p:graphicFrame>
    </p:spTree>
    <p:extLst>
      <p:ext uri="{BB962C8B-B14F-4D97-AF65-F5344CB8AC3E}">
        <p14:creationId xmlns:p14="http://schemas.microsoft.com/office/powerpoint/2010/main" val="23887120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6"/>
          <p:cNvGraphicFramePr>
            <a:graphicFrameLocks noGrp="1"/>
          </p:cNvGraphicFramePr>
          <p:nvPr>
            <p:extLst>
              <p:ext uri="{D42A27DB-BD31-4B8C-83A1-F6EECF244321}">
                <p14:modId xmlns:p14="http://schemas.microsoft.com/office/powerpoint/2010/main" val="437542782"/>
              </p:ext>
            </p:extLst>
          </p:nvPr>
        </p:nvGraphicFramePr>
        <p:xfrm>
          <a:off x="2130473" y="329784"/>
          <a:ext cx="6968557" cy="6205930"/>
        </p:xfrm>
        <a:graphic>
          <a:graphicData uri="http://schemas.openxmlformats.org/drawingml/2006/table">
            <a:tbl>
              <a:tblPr firstRow="1" firstCol="1" bandRow="1">
                <a:tableStyleId>{5C22544A-7EE6-4342-B048-85BDC9FD1C3A}</a:tableStyleId>
              </a:tblPr>
              <a:tblGrid>
                <a:gridCol w="4570131">
                  <a:extLst>
                    <a:ext uri="{9D8B030D-6E8A-4147-A177-3AD203B41FA5}">
                      <a16:colId xmlns:a16="http://schemas.microsoft.com/office/drawing/2014/main" val="4199870500"/>
                    </a:ext>
                  </a:extLst>
                </a:gridCol>
                <a:gridCol w="2398426">
                  <a:extLst>
                    <a:ext uri="{9D8B030D-6E8A-4147-A177-3AD203B41FA5}">
                      <a16:colId xmlns:a16="http://schemas.microsoft.com/office/drawing/2014/main" val="24143027"/>
                    </a:ext>
                  </a:extLst>
                </a:gridCol>
              </a:tblGrid>
              <a:tr h="401907">
                <a:tc>
                  <a:txBody>
                    <a:bodyPr/>
                    <a:lstStyle/>
                    <a:p>
                      <a:pPr>
                        <a:lnSpc>
                          <a:spcPct val="115000"/>
                        </a:lnSpc>
                        <a:spcAft>
                          <a:spcPts val="1000"/>
                        </a:spcAft>
                      </a:pPr>
                      <a:r>
                        <a:rPr lang="tr-TR" sz="2000" dirty="0">
                          <a:effectLst/>
                          <a:latin typeface="Times New Roman" pitchFamily="18" charset="0"/>
                          <a:cs typeface="Times New Roman" pitchFamily="18" charset="0"/>
                        </a:rPr>
                        <a:t>ETKİNLİĞİN TÜRÜ</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nSpc>
                          <a:spcPct val="115000"/>
                        </a:lnSpc>
                        <a:spcAft>
                          <a:spcPts val="1000"/>
                        </a:spcAft>
                      </a:pPr>
                      <a:r>
                        <a:rPr lang="tr-TR" sz="2000">
                          <a:effectLst/>
                          <a:latin typeface="Times New Roman" pitchFamily="18" charset="0"/>
                          <a:cs typeface="Times New Roman" pitchFamily="18" charset="0"/>
                        </a:rPr>
                        <a:t>SAYISI</a:t>
                      </a:r>
                      <a:endParaRPr lang="tr-TR" sz="200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1890352639"/>
                  </a:ext>
                </a:extLst>
              </a:tr>
              <a:tr h="281616">
                <a:tc>
                  <a:txBody>
                    <a:bodyPr/>
                    <a:lstStyle/>
                    <a:p>
                      <a:pPr>
                        <a:lnSpc>
                          <a:spcPts val="1330"/>
                        </a:lnSpc>
                      </a:pPr>
                      <a:r>
                        <a:rPr lang="tr-TR" sz="2000" kern="1200" dirty="0">
                          <a:effectLst/>
                          <a:latin typeface="Times New Roman" pitchFamily="18" charset="0"/>
                          <a:cs typeface="Times New Roman" pitchFamily="18" charset="0"/>
                        </a:rPr>
                        <a:t>Sağlık</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4</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3104309254"/>
                  </a:ext>
                </a:extLst>
              </a:tr>
              <a:tr h="256025">
                <a:tc>
                  <a:txBody>
                    <a:bodyPr/>
                    <a:lstStyle/>
                    <a:p>
                      <a:pPr>
                        <a:lnSpc>
                          <a:spcPts val="1330"/>
                        </a:lnSpc>
                      </a:pPr>
                      <a:r>
                        <a:rPr lang="tr-TR" sz="2000" kern="1200" dirty="0">
                          <a:effectLst/>
                          <a:latin typeface="Times New Roman" pitchFamily="18" charset="0"/>
                          <a:cs typeface="Times New Roman" pitchFamily="18" charset="0"/>
                        </a:rPr>
                        <a:t>Yardım</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5</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1935278968"/>
                  </a:ext>
                </a:extLst>
              </a:tr>
              <a:tr h="256025">
                <a:tc>
                  <a:txBody>
                    <a:bodyPr/>
                    <a:lstStyle/>
                    <a:p>
                      <a:pPr>
                        <a:lnSpc>
                          <a:spcPts val="1330"/>
                        </a:lnSpc>
                      </a:pPr>
                      <a:r>
                        <a:rPr lang="tr-TR" sz="2000" kern="1200" dirty="0">
                          <a:effectLst/>
                          <a:latin typeface="Times New Roman" pitchFamily="18" charset="0"/>
                          <a:cs typeface="Times New Roman" pitchFamily="18" charset="0"/>
                        </a:rPr>
                        <a:t>Gezi</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5</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3606439037"/>
                  </a:ext>
                </a:extLst>
              </a:tr>
              <a:tr h="256025">
                <a:tc>
                  <a:txBody>
                    <a:bodyPr/>
                    <a:lstStyle/>
                    <a:p>
                      <a:pPr>
                        <a:lnSpc>
                          <a:spcPts val="1330"/>
                        </a:lnSpc>
                      </a:pPr>
                      <a:r>
                        <a:rPr lang="tr-TR" sz="2000" kern="1200" dirty="0">
                          <a:effectLst/>
                          <a:latin typeface="Times New Roman" pitchFamily="18" charset="0"/>
                          <a:cs typeface="Times New Roman" pitchFamily="18" charset="0"/>
                        </a:rPr>
                        <a:t>Konferans</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12</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3967612624"/>
                  </a:ext>
                </a:extLst>
              </a:tr>
              <a:tr h="256025">
                <a:tc>
                  <a:txBody>
                    <a:bodyPr/>
                    <a:lstStyle/>
                    <a:p>
                      <a:pPr>
                        <a:lnSpc>
                          <a:spcPts val="1330"/>
                        </a:lnSpc>
                      </a:pPr>
                      <a:r>
                        <a:rPr lang="tr-TR" sz="2000" kern="1200" dirty="0">
                          <a:effectLst/>
                          <a:latin typeface="Times New Roman" pitchFamily="18" charset="0"/>
                          <a:cs typeface="Times New Roman" pitchFamily="18" charset="0"/>
                        </a:rPr>
                        <a:t>Kan Bağışı</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3</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2343217332"/>
                  </a:ext>
                </a:extLst>
              </a:tr>
              <a:tr h="256025">
                <a:tc>
                  <a:txBody>
                    <a:bodyPr/>
                    <a:lstStyle/>
                    <a:p>
                      <a:pPr>
                        <a:lnSpc>
                          <a:spcPts val="1330"/>
                        </a:lnSpc>
                      </a:pPr>
                      <a:r>
                        <a:rPr lang="tr-TR" sz="2000" kern="1200" dirty="0">
                          <a:effectLst/>
                          <a:latin typeface="Times New Roman" pitchFamily="18" charset="0"/>
                          <a:cs typeface="Times New Roman" pitchFamily="18" charset="0"/>
                        </a:rPr>
                        <a:t>Kermes</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4</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1176062233"/>
                  </a:ext>
                </a:extLst>
              </a:tr>
              <a:tr h="256025">
                <a:tc>
                  <a:txBody>
                    <a:bodyPr/>
                    <a:lstStyle/>
                    <a:p>
                      <a:pPr>
                        <a:lnSpc>
                          <a:spcPts val="1330"/>
                        </a:lnSpc>
                      </a:pPr>
                      <a:r>
                        <a:rPr lang="tr-TR" sz="2000" kern="1200" dirty="0">
                          <a:effectLst/>
                          <a:latin typeface="Times New Roman" pitchFamily="18" charset="0"/>
                          <a:cs typeface="Times New Roman" pitchFamily="18" charset="0"/>
                        </a:rPr>
                        <a:t>Tiyatro</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dirty="0">
                          <a:effectLst/>
                          <a:latin typeface="Times New Roman" pitchFamily="18" charset="0"/>
                          <a:cs typeface="Times New Roman" pitchFamily="18" charset="0"/>
                        </a:rPr>
                        <a:t>6</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3132159683"/>
                  </a:ext>
                </a:extLst>
              </a:tr>
              <a:tr h="256025">
                <a:tc>
                  <a:txBody>
                    <a:bodyPr/>
                    <a:lstStyle/>
                    <a:p>
                      <a:pPr>
                        <a:lnSpc>
                          <a:spcPts val="1330"/>
                        </a:lnSpc>
                      </a:pPr>
                      <a:r>
                        <a:rPr lang="tr-TR" sz="2000" kern="1200" dirty="0">
                          <a:effectLst/>
                          <a:latin typeface="Times New Roman" pitchFamily="18" charset="0"/>
                          <a:cs typeface="Times New Roman" pitchFamily="18" charset="0"/>
                        </a:rPr>
                        <a:t>Stant</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12</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3896768702"/>
                  </a:ext>
                </a:extLst>
              </a:tr>
              <a:tr h="256025">
                <a:tc>
                  <a:txBody>
                    <a:bodyPr/>
                    <a:lstStyle/>
                    <a:p>
                      <a:pPr>
                        <a:lnSpc>
                          <a:spcPts val="1330"/>
                        </a:lnSpc>
                      </a:pPr>
                      <a:r>
                        <a:rPr lang="tr-TR" sz="2000" kern="1200" dirty="0">
                          <a:effectLst/>
                          <a:latin typeface="Times New Roman" pitchFamily="18" charset="0"/>
                          <a:cs typeface="Times New Roman" pitchFamily="18" charset="0"/>
                        </a:rPr>
                        <a:t>Spor</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2</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721801224"/>
                  </a:ext>
                </a:extLst>
              </a:tr>
              <a:tr h="256025">
                <a:tc>
                  <a:txBody>
                    <a:bodyPr/>
                    <a:lstStyle/>
                    <a:p>
                      <a:pPr>
                        <a:lnSpc>
                          <a:spcPts val="1330"/>
                        </a:lnSpc>
                      </a:pPr>
                      <a:r>
                        <a:rPr lang="tr-TR" sz="2000" kern="1200" dirty="0">
                          <a:effectLst/>
                          <a:latin typeface="Times New Roman" pitchFamily="18" charset="0"/>
                          <a:cs typeface="Times New Roman" pitchFamily="18" charset="0"/>
                        </a:rPr>
                        <a:t>Panel</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3</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4276661557"/>
                  </a:ext>
                </a:extLst>
              </a:tr>
              <a:tr h="256025">
                <a:tc>
                  <a:txBody>
                    <a:bodyPr/>
                    <a:lstStyle/>
                    <a:p>
                      <a:pPr>
                        <a:lnSpc>
                          <a:spcPts val="1330"/>
                        </a:lnSpc>
                      </a:pPr>
                      <a:r>
                        <a:rPr lang="tr-TR" sz="2000" kern="1200" dirty="0">
                          <a:effectLst/>
                          <a:latin typeface="Times New Roman" pitchFamily="18" charset="0"/>
                          <a:cs typeface="Times New Roman" pitchFamily="18" charset="0"/>
                        </a:rPr>
                        <a:t>Sempozyum</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dirty="0">
                          <a:effectLst/>
                          <a:latin typeface="Times New Roman" pitchFamily="18" charset="0"/>
                          <a:cs typeface="Times New Roman" pitchFamily="18" charset="0"/>
                        </a:rPr>
                        <a:t>1</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3076247734"/>
                  </a:ext>
                </a:extLst>
              </a:tr>
              <a:tr h="256025">
                <a:tc>
                  <a:txBody>
                    <a:bodyPr/>
                    <a:lstStyle/>
                    <a:p>
                      <a:pPr>
                        <a:lnSpc>
                          <a:spcPts val="1330"/>
                        </a:lnSpc>
                      </a:pPr>
                      <a:r>
                        <a:rPr lang="tr-TR" sz="2000" kern="1200" dirty="0">
                          <a:effectLst/>
                          <a:latin typeface="Times New Roman" pitchFamily="18" charset="0"/>
                          <a:cs typeface="Times New Roman" pitchFamily="18" charset="0"/>
                        </a:rPr>
                        <a:t>Basın-Yayın</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1</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146780133"/>
                  </a:ext>
                </a:extLst>
              </a:tr>
              <a:tr h="256025">
                <a:tc>
                  <a:txBody>
                    <a:bodyPr/>
                    <a:lstStyle/>
                    <a:p>
                      <a:pPr>
                        <a:lnSpc>
                          <a:spcPts val="1330"/>
                        </a:lnSpc>
                      </a:pPr>
                      <a:r>
                        <a:rPr lang="tr-TR" sz="2000" kern="1200" dirty="0">
                          <a:effectLst/>
                          <a:latin typeface="Times New Roman" pitchFamily="18" charset="0"/>
                          <a:cs typeface="Times New Roman" pitchFamily="18" charset="0"/>
                        </a:rPr>
                        <a:t>Kitap Okuma</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2</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485678805"/>
                  </a:ext>
                </a:extLst>
              </a:tr>
              <a:tr h="256025">
                <a:tc>
                  <a:txBody>
                    <a:bodyPr/>
                    <a:lstStyle/>
                    <a:p>
                      <a:pPr>
                        <a:lnSpc>
                          <a:spcPts val="1330"/>
                        </a:lnSpc>
                      </a:pPr>
                      <a:r>
                        <a:rPr lang="tr-TR" sz="2000" kern="1200" dirty="0">
                          <a:effectLst/>
                          <a:latin typeface="Times New Roman" pitchFamily="18" charset="0"/>
                          <a:cs typeface="Times New Roman" pitchFamily="18" charset="0"/>
                        </a:rPr>
                        <a:t>Seminer</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4</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1370544827"/>
                  </a:ext>
                </a:extLst>
              </a:tr>
              <a:tr h="256025">
                <a:tc>
                  <a:txBody>
                    <a:bodyPr/>
                    <a:lstStyle/>
                    <a:p>
                      <a:pPr>
                        <a:lnSpc>
                          <a:spcPts val="1330"/>
                        </a:lnSpc>
                      </a:pPr>
                      <a:r>
                        <a:rPr lang="tr-TR" sz="2000" kern="1200" dirty="0">
                          <a:effectLst/>
                          <a:latin typeface="Times New Roman" pitchFamily="18" charset="0"/>
                          <a:cs typeface="Times New Roman" pitchFamily="18" charset="0"/>
                        </a:rPr>
                        <a:t>Film Gösterimi</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2</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3924192956"/>
                  </a:ext>
                </a:extLst>
              </a:tr>
              <a:tr h="256025">
                <a:tc>
                  <a:txBody>
                    <a:bodyPr/>
                    <a:lstStyle/>
                    <a:p>
                      <a:pPr>
                        <a:lnSpc>
                          <a:spcPts val="1330"/>
                        </a:lnSpc>
                      </a:pPr>
                      <a:r>
                        <a:rPr lang="tr-TR" sz="2000" kern="1200" dirty="0">
                          <a:effectLst/>
                          <a:latin typeface="Times New Roman" pitchFamily="18" charset="0"/>
                          <a:cs typeface="Times New Roman" pitchFamily="18" charset="0"/>
                        </a:rPr>
                        <a:t>Şiir Dinletisi</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1</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3954346439"/>
                  </a:ext>
                </a:extLst>
              </a:tr>
              <a:tr h="256025">
                <a:tc>
                  <a:txBody>
                    <a:bodyPr/>
                    <a:lstStyle/>
                    <a:p>
                      <a:pPr>
                        <a:lnSpc>
                          <a:spcPts val="1330"/>
                        </a:lnSpc>
                      </a:pPr>
                      <a:r>
                        <a:rPr lang="tr-TR" sz="2000" kern="1200" dirty="0">
                          <a:effectLst/>
                          <a:latin typeface="Times New Roman" pitchFamily="18" charset="0"/>
                          <a:cs typeface="Times New Roman" pitchFamily="18" charset="0"/>
                        </a:rPr>
                        <a:t>Kurtarma Tatbikatı</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1</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2915403276"/>
                  </a:ext>
                </a:extLst>
              </a:tr>
              <a:tr h="256025">
                <a:tc>
                  <a:txBody>
                    <a:bodyPr/>
                    <a:lstStyle/>
                    <a:p>
                      <a:pPr>
                        <a:lnSpc>
                          <a:spcPts val="1330"/>
                        </a:lnSpc>
                      </a:pPr>
                      <a:r>
                        <a:rPr lang="tr-TR" sz="2000" kern="1200" dirty="0">
                          <a:effectLst/>
                          <a:latin typeface="Times New Roman" pitchFamily="18" charset="0"/>
                          <a:cs typeface="Times New Roman" pitchFamily="18" charset="0"/>
                        </a:rPr>
                        <a:t>Eğitim</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1</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1725423688"/>
                  </a:ext>
                </a:extLst>
              </a:tr>
              <a:tr h="256025">
                <a:tc>
                  <a:txBody>
                    <a:bodyPr/>
                    <a:lstStyle/>
                    <a:p>
                      <a:pPr>
                        <a:lnSpc>
                          <a:spcPts val="1330"/>
                        </a:lnSpc>
                      </a:pPr>
                      <a:r>
                        <a:rPr lang="tr-TR" sz="2000" kern="1200" dirty="0">
                          <a:effectLst/>
                          <a:latin typeface="Times New Roman" pitchFamily="18" charset="0"/>
                          <a:cs typeface="Times New Roman" pitchFamily="18" charset="0"/>
                        </a:rPr>
                        <a:t>Söyleşi</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2</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4271065535"/>
                  </a:ext>
                </a:extLst>
              </a:tr>
              <a:tr h="256025">
                <a:tc>
                  <a:txBody>
                    <a:bodyPr/>
                    <a:lstStyle/>
                    <a:p>
                      <a:pPr>
                        <a:lnSpc>
                          <a:spcPts val="1330"/>
                        </a:lnSpc>
                      </a:pPr>
                      <a:r>
                        <a:rPr lang="tr-TR" sz="2000" kern="1200" dirty="0">
                          <a:effectLst/>
                          <a:latin typeface="Times New Roman" pitchFamily="18" charset="0"/>
                          <a:cs typeface="Times New Roman" pitchFamily="18" charset="0"/>
                        </a:rPr>
                        <a:t>Sertifika Töreni</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3628761365"/>
                  </a:ext>
                </a:extLst>
              </a:tr>
              <a:tr h="256025">
                <a:tc>
                  <a:txBody>
                    <a:bodyPr/>
                    <a:lstStyle/>
                    <a:p>
                      <a:pPr>
                        <a:lnSpc>
                          <a:spcPts val="1330"/>
                        </a:lnSpc>
                      </a:pPr>
                      <a:r>
                        <a:rPr lang="tr-TR" sz="2000" dirty="0">
                          <a:effectLst/>
                          <a:latin typeface="Times New Roman" pitchFamily="18" charset="0"/>
                          <a:cs typeface="Times New Roman" pitchFamily="18" charset="0"/>
                        </a:rPr>
                        <a:t>Ağaç Dikme Etkinliği</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ts val="1330"/>
                        </a:lnSpc>
                      </a:pPr>
                      <a:r>
                        <a:rPr lang="tr-TR" sz="2000" kern="1200" dirty="0">
                          <a:effectLst/>
                          <a:latin typeface="Times New Roman" pitchFamily="18" charset="0"/>
                          <a:cs typeface="Times New Roman" pitchFamily="18" charset="0"/>
                        </a:rPr>
                        <a:t>2</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529776684"/>
                  </a:ext>
                </a:extLst>
              </a:tr>
              <a:tr h="401907">
                <a:tc>
                  <a:txBody>
                    <a:bodyPr/>
                    <a:lstStyle/>
                    <a:p>
                      <a:pPr>
                        <a:lnSpc>
                          <a:spcPct val="115000"/>
                        </a:lnSpc>
                        <a:spcAft>
                          <a:spcPts val="1000"/>
                        </a:spcAft>
                      </a:pPr>
                      <a:r>
                        <a:rPr lang="tr-TR" sz="2000" dirty="0">
                          <a:effectLst/>
                          <a:latin typeface="Times New Roman" pitchFamily="18" charset="0"/>
                          <a:cs typeface="Times New Roman" pitchFamily="18" charset="0"/>
                        </a:rPr>
                        <a:t>TOPLAM:</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tc>
                  <a:txBody>
                    <a:bodyPr/>
                    <a:lstStyle/>
                    <a:p>
                      <a:pPr algn="ctr">
                        <a:lnSpc>
                          <a:spcPct val="115000"/>
                        </a:lnSpc>
                        <a:spcAft>
                          <a:spcPts val="1000"/>
                        </a:spcAft>
                      </a:pPr>
                      <a:r>
                        <a:rPr lang="tr-TR" sz="2000" dirty="0">
                          <a:effectLst/>
                          <a:latin typeface="Times New Roman" pitchFamily="18" charset="0"/>
                          <a:cs typeface="Times New Roman" pitchFamily="18" charset="0"/>
                        </a:rPr>
                        <a:t>73</a:t>
                      </a:r>
                      <a:endParaRPr lang="tr-TR" sz="2000" dirty="0">
                        <a:solidFill>
                          <a:srgbClr val="000000"/>
                        </a:solidFill>
                        <a:effectLst/>
                        <a:latin typeface="Times New Roman" pitchFamily="18" charset="0"/>
                        <a:ea typeface="Times New Roman" panose="02020603050405020304" pitchFamily="18" charset="0"/>
                        <a:cs typeface="Times New Roman" pitchFamily="18" charset="0"/>
                      </a:endParaRPr>
                    </a:p>
                  </a:txBody>
                  <a:tcPr marL="44601" marR="44601" marT="0" marB="0" anchor="b"/>
                </a:tc>
                <a:extLst>
                  <a:ext uri="{0D108BD9-81ED-4DB2-BD59-A6C34878D82A}">
                    <a16:rowId xmlns:a16="http://schemas.microsoft.com/office/drawing/2014/main" val="3967554020"/>
                  </a:ext>
                </a:extLst>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1958192963"/>
              </p:ext>
            </p:extLst>
          </p:nvPr>
        </p:nvGraphicFramePr>
        <p:xfrm>
          <a:off x="684213" y="685800"/>
          <a:ext cx="11123856" cy="822960"/>
        </p:xfrm>
        <a:graphic>
          <a:graphicData uri="http://schemas.openxmlformats.org/drawingml/2006/table">
            <a:tbl>
              <a:tblPr firstRow="1" bandRow="1">
                <a:tableStyleId>{5C22544A-7EE6-4342-B048-85BDC9FD1C3A}</a:tableStyleId>
              </a:tblPr>
              <a:tblGrid>
                <a:gridCol w="11123856">
                  <a:extLst>
                    <a:ext uri="{9D8B030D-6E8A-4147-A177-3AD203B41FA5}">
                      <a16:colId xmlns:a16="http://schemas.microsoft.com/office/drawing/2014/main" val="4245463610"/>
                    </a:ext>
                  </a:extLst>
                </a:gridCol>
              </a:tblGrid>
              <a:tr h="37084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tr-TR" sz="2400" dirty="0" smtClean="0">
                          <a:latin typeface="Times New Roman" pitchFamily="18" charset="0"/>
                          <a:cs typeface="Times New Roman" pitchFamily="18" charset="0"/>
                        </a:rPr>
                        <a:t>AMAÇ 3 Üniversitemizin</a:t>
                      </a:r>
                      <a:r>
                        <a:rPr lang="tr-TR" sz="2400" baseline="0" dirty="0" smtClean="0">
                          <a:latin typeface="Times New Roman" pitchFamily="18" charset="0"/>
                          <a:cs typeface="Times New Roman" pitchFamily="18" charset="0"/>
                        </a:rPr>
                        <a:t> kamu, özel Sektör ve diğer paydaşlarla işbirliğini arttırarak bölgesel kalkınmaya destek vermek.</a:t>
                      </a:r>
                      <a:endParaRPr lang="tr-TR" sz="2400" dirty="0">
                        <a:latin typeface="Times New Roman" pitchFamily="18" charset="0"/>
                        <a:cs typeface="Times New Roman" pitchFamily="18" charset="0"/>
                      </a:endParaRPr>
                    </a:p>
                  </a:txBody>
                  <a:tcPr/>
                </a:tc>
                <a:extLst>
                  <a:ext uri="{0D108BD9-81ED-4DB2-BD59-A6C34878D82A}">
                    <a16:rowId xmlns:a16="http://schemas.microsoft.com/office/drawing/2014/main" val="3994754323"/>
                  </a:ext>
                </a:extLst>
              </a:tr>
            </a:tbl>
          </a:graphicData>
        </a:graphic>
      </p:graphicFrame>
      <p:sp>
        <p:nvSpPr>
          <p:cNvPr id="5" name="Dikdörtgen 4"/>
          <p:cNvSpPr/>
          <p:nvPr/>
        </p:nvSpPr>
        <p:spPr>
          <a:xfrm>
            <a:off x="684213" y="1861682"/>
            <a:ext cx="10858500" cy="4524315"/>
          </a:xfrm>
          <a:prstGeom prst="rect">
            <a:avLst/>
          </a:prstGeom>
        </p:spPr>
        <p:txBody>
          <a:bodyPr wrap="square">
            <a:spAutoFit/>
          </a:bodyPr>
          <a:lstStyle/>
          <a:p>
            <a:r>
              <a:rPr lang="tr-TR" sz="3200" dirty="0" smtClean="0">
                <a:latin typeface="Times New Roman" panose="02020603050405020304" pitchFamily="18" charset="0"/>
                <a:cs typeface="Times New Roman" panose="02020603050405020304" pitchFamily="18" charset="0"/>
              </a:rPr>
              <a:t>Üniversitemizde </a:t>
            </a:r>
            <a:br>
              <a:rPr lang="tr-TR" sz="3200" dirty="0" smtClean="0">
                <a:latin typeface="Times New Roman" panose="02020603050405020304" pitchFamily="18" charset="0"/>
                <a:cs typeface="Times New Roman" panose="02020603050405020304" pitchFamily="18" charset="0"/>
              </a:rPr>
            </a:br>
            <a:r>
              <a:rPr lang="tr-TR" sz="3200" dirty="0" smtClean="0">
                <a:latin typeface="Times New Roman" panose="02020603050405020304" pitchFamily="18" charset="0"/>
                <a:cs typeface="Times New Roman" panose="02020603050405020304" pitchFamily="18" charset="0"/>
              </a:rPr>
              <a:t>69 Münferit </a:t>
            </a:r>
            <a:br>
              <a:rPr lang="tr-TR" sz="3200" dirty="0" smtClean="0">
                <a:latin typeface="Times New Roman" panose="02020603050405020304" pitchFamily="18" charset="0"/>
                <a:cs typeface="Times New Roman" panose="02020603050405020304" pitchFamily="18" charset="0"/>
              </a:rPr>
            </a:br>
            <a:r>
              <a:rPr lang="tr-TR" sz="3200" dirty="0" smtClean="0">
                <a:latin typeface="Times New Roman" panose="02020603050405020304" pitchFamily="18" charset="0"/>
                <a:cs typeface="Times New Roman" panose="02020603050405020304" pitchFamily="18" charset="0"/>
              </a:rPr>
              <a:t>53 Yüksek lisans</a:t>
            </a:r>
            <a:br>
              <a:rPr lang="tr-TR" sz="3200" dirty="0" smtClean="0">
                <a:latin typeface="Times New Roman" panose="02020603050405020304" pitchFamily="18" charset="0"/>
                <a:cs typeface="Times New Roman" panose="02020603050405020304" pitchFamily="18" charset="0"/>
              </a:rPr>
            </a:br>
            <a:r>
              <a:rPr lang="tr-TR" sz="3200" dirty="0" smtClean="0">
                <a:latin typeface="Times New Roman" panose="02020603050405020304" pitchFamily="18" charset="0"/>
                <a:cs typeface="Times New Roman" panose="02020603050405020304" pitchFamily="18" charset="0"/>
              </a:rPr>
              <a:t>5 adet doktora olmak üzere toplam 127 adet Bap Projesi desteklenmektedir. Ayrıca;</a:t>
            </a:r>
          </a:p>
          <a:p>
            <a:r>
              <a:rPr lang="tr-TR" sz="3200" dirty="0" smtClean="0">
                <a:latin typeface="Times New Roman" panose="02020603050405020304" pitchFamily="18" charset="0"/>
                <a:cs typeface="Times New Roman" panose="02020603050405020304" pitchFamily="18" charset="0"/>
              </a:rPr>
              <a:t> TÜBİTAK 4 adet</a:t>
            </a:r>
          </a:p>
          <a:p>
            <a:r>
              <a:rPr lang="tr-TR" sz="3200" dirty="0" smtClean="0">
                <a:latin typeface="Times New Roman" panose="02020603050405020304" pitchFamily="18" charset="0"/>
                <a:cs typeface="Times New Roman" panose="02020603050405020304" pitchFamily="18" charset="0"/>
              </a:rPr>
              <a:t>TARGEM 2 adet  </a:t>
            </a:r>
          </a:p>
          <a:p>
            <a:r>
              <a:rPr lang="tr-TR" sz="3200" dirty="0" smtClean="0">
                <a:latin typeface="Times New Roman" panose="02020603050405020304" pitchFamily="18" charset="0"/>
                <a:cs typeface="Times New Roman" panose="02020603050405020304" pitchFamily="18" charset="0"/>
              </a:rPr>
              <a:t>GAP Kalkınma İdaresi 1 adet </a:t>
            </a:r>
          </a:p>
          <a:p>
            <a:r>
              <a:rPr lang="tr-TR" sz="3200" dirty="0" smtClean="0">
                <a:latin typeface="Times New Roman" panose="02020603050405020304" pitchFamily="18" charset="0"/>
                <a:cs typeface="Times New Roman" panose="02020603050405020304" pitchFamily="18" charset="0"/>
              </a:rPr>
              <a:t>DİKA  tarafından  4 adet Proje Yürütülmektedir.</a:t>
            </a:r>
            <a:endParaRPr lang="tr-TR"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046779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03261" y="2053004"/>
            <a:ext cx="11009557" cy="4167553"/>
          </a:xfrm>
        </p:spPr>
        <p:txBody>
          <a:bodyPr>
            <a:normAutofit/>
          </a:bodyPr>
          <a:lstStyle/>
          <a:p>
            <a:r>
              <a:rPr lang="tr-TR" dirty="0" smtClean="0"/>
              <a:t>.</a:t>
            </a: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572809996"/>
              </p:ext>
            </p:extLst>
          </p:nvPr>
        </p:nvGraphicFramePr>
        <p:xfrm>
          <a:off x="501162" y="304800"/>
          <a:ext cx="10757388" cy="1280160"/>
        </p:xfrm>
        <a:graphic>
          <a:graphicData uri="http://schemas.openxmlformats.org/drawingml/2006/table">
            <a:tbl>
              <a:tblPr firstRow="1" bandRow="1">
                <a:tableStyleId>{5C22544A-7EE6-4342-B048-85BDC9FD1C3A}</a:tableStyleId>
              </a:tblPr>
              <a:tblGrid>
                <a:gridCol w="10757388">
                  <a:extLst>
                    <a:ext uri="{9D8B030D-6E8A-4147-A177-3AD203B41FA5}">
                      <a16:colId xmlns:a16="http://schemas.microsoft.com/office/drawing/2014/main" val="2776704449"/>
                    </a:ext>
                  </a:extLst>
                </a:gridCol>
              </a:tblGrid>
              <a:tr h="370840">
                <a:tc>
                  <a:txBody>
                    <a:bodyPr/>
                    <a:lstStyle/>
                    <a:p>
                      <a:r>
                        <a:rPr lang="tr-TR" sz="2400" dirty="0" smtClean="0">
                          <a:latin typeface="Times New Roman" pitchFamily="18" charset="0"/>
                          <a:cs typeface="Times New Roman" pitchFamily="18" charset="0"/>
                        </a:rPr>
                        <a:t>Amaç 4 Zengin çok kültürlü ve bölgeyle bütünleşen, toplumsal ihtiyaçlara cevap verebilen lider bir uluslararası üniversite olmak </a:t>
                      </a:r>
                      <a:endParaRPr lang="tr-TR" sz="2400" dirty="0">
                        <a:latin typeface="Times New Roman" pitchFamily="18" charset="0"/>
                        <a:cs typeface="Times New Roman" pitchFamily="18" charset="0"/>
                      </a:endParaRPr>
                    </a:p>
                  </a:txBody>
                  <a:tcPr/>
                </a:tc>
                <a:extLst>
                  <a:ext uri="{0D108BD9-81ED-4DB2-BD59-A6C34878D82A}">
                    <a16:rowId xmlns:a16="http://schemas.microsoft.com/office/drawing/2014/main" val="1755992934"/>
                  </a:ext>
                </a:extLst>
              </a:tr>
              <a:tr h="370840">
                <a:tc>
                  <a:txBody>
                    <a:bodyPr/>
                    <a:lstStyle/>
                    <a:p>
                      <a:r>
                        <a:rPr lang="tr-TR" sz="2400" dirty="0" smtClean="0">
                          <a:latin typeface="Times New Roman" pitchFamily="18" charset="0"/>
                          <a:cs typeface="Times New Roman" pitchFamily="18" charset="0"/>
                        </a:rPr>
                        <a:t>Hedef 1Bölgenin zengin kültürel yapısıyla uyumlu aktiviteleri geliştirmek</a:t>
                      </a:r>
                      <a:endParaRPr lang="tr-TR" sz="2400" dirty="0">
                        <a:latin typeface="Times New Roman" pitchFamily="18" charset="0"/>
                        <a:cs typeface="Times New Roman" pitchFamily="18" charset="0"/>
                      </a:endParaRPr>
                    </a:p>
                  </a:txBody>
                  <a:tcPr/>
                </a:tc>
                <a:extLst>
                  <a:ext uri="{0D108BD9-81ED-4DB2-BD59-A6C34878D82A}">
                    <a16:rowId xmlns:a16="http://schemas.microsoft.com/office/drawing/2014/main" val="3550314986"/>
                  </a:ext>
                </a:extLst>
              </a:tr>
            </a:tbl>
          </a:graphicData>
        </a:graphic>
      </p:graphicFrame>
      <p:pic>
        <p:nvPicPr>
          <p:cNvPr id="5" name="Resim 4" descr="http://www.siirt.edu.tr/foto/aktivite/1-1-siirt-2018102411590833.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6837" y="2037324"/>
            <a:ext cx="3345180" cy="2776220"/>
          </a:xfrm>
          <a:prstGeom prst="rect">
            <a:avLst/>
          </a:prstGeom>
          <a:noFill/>
          <a:ln>
            <a:noFill/>
          </a:ln>
        </p:spPr>
      </p:pic>
      <p:pic>
        <p:nvPicPr>
          <p:cNvPr id="6" name="Resim 5" descr="http://siubasin.com/wp-content/uploads/keci-deyip-gecme-sanattan-vazgecmeWhatsApp-Image-2018-07-10-at-14.47.30-1.jpe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10343" y="1995854"/>
            <a:ext cx="3256915" cy="2776220"/>
          </a:xfrm>
          <a:prstGeom prst="rect">
            <a:avLst/>
          </a:prstGeom>
          <a:noFill/>
          <a:ln>
            <a:noFill/>
          </a:ln>
        </p:spPr>
      </p:pic>
      <p:graphicFrame>
        <p:nvGraphicFramePr>
          <p:cNvPr id="3" name="Tablo 2"/>
          <p:cNvGraphicFramePr>
            <a:graphicFrameLocks noGrp="1"/>
          </p:cNvGraphicFramePr>
          <p:nvPr>
            <p:extLst>
              <p:ext uri="{D42A27DB-BD31-4B8C-83A1-F6EECF244321}">
                <p14:modId xmlns:p14="http://schemas.microsoft.com/office/powerpoint/2010/main" val="764674767"/>
              </p:ext>
            </p:extLst>
          </p:nvPr>
        </p:nvGraphicFramePr>
        <p:xfrm>
          <a:off x="476836" y="1666484"/>
          <a:ext cx="10762664" cy="370840"/>
        </p:xfrm>
        <a:graphic>
          <a:graphicData uri="http://schemas.openxmlformats.org/drawingml/2006/table">
            <a:tbl>
              <a:tblPr firstRow="1" bandRow="1">
                <a:tableStyleId>{5C22544A-7EE6-4342-B048-85BDC9FD1C3A}</a:tableStyleId>
              </a:tblPr>
              <a:tblGrid>
                <a:gridCol w="10762664">
                  <a:extLst>
                    <a:ext uri="{9D8B030D-6E8A-4147-A177-3AD203B41FA5}">
                      <a16:colId xmlns:a16="http://schemas.microsoft.com/office/drawing/2014/main" val="4203226238"/>
                    </a:ext>
                  </a:extLst>
                </a:gridCol>
              </a:tblGrid>
              <a:tr h="370840">
                <a:tc>
                  <a:txBody>
                    <a:bodyPr/>
                    <a:lstStyle/>
                    <a:p>
                      <a:r>
                        <a:rPr lang="tr-TR" dirty="0" smtClean="0"/>
                        <a:t>Bölge halkına yönelik Faaliyetler</a:t>
                      </a:r>
                      <a:r>
                        <a:rPr lang="tr-TR" baseline="0" dirty="0" smtClean="0"/>
                        <a:t> </a:t>
                      </a:r>
                      <a:endParaRPr lang="tr-TR" dirty="0"/>
                    </a:p>
                  </a:txBody>
                  <a:tcPr/>
                </a:tc>
                <a:extLst>
                  <a:ext uri="{0D108BD9-81ED-4DB2-BD59-A6C34878D82A}">
                    <a16:rowId xmlns:a16="http://schemas.microsoft.com/office/drawing/2014/main" val="3356280493"/>
                  </a:ext>
                </a:extLst>
              </a:tr>
            </a:tbl>
          </a:graphicData>
        </a:graphic>
      </p:graphicFrame>
      <p:pic>
        <p:nvPicPr>
          <p:cNvPr id="7" name="Resim 6" descr="http://siubasin.com/wp-content/uploads/siirt-universitesi-hayvan-hastanesi20180729_2_31679193_36017905_Web.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7486" y="2058059"/>
            <a:ext cx="3357537" cy="2734750"/>
          </a:xfrm>
          <a:prstGeom prst="rect">
            <a:avLst/>
          </a:prstGeom>
          <a:noFill/>
          <a:ln>
            <a:noFill/>
          </a:ln>
        </p:spPr>
      </p:pic>
      <p:pic>
        <p:nvPicPr>
          <p:cNvPr id="8" name="Resim 7" descr="http://siubasin.com/wp-content/uploads/siirt-universitesi-cocuk-universitesi-4.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1161" y="4813544"/>
            <a:ext cx="3320855" cy="2044456"/>
          </a:xfrm>
          <a:prstGeom prst="rect">
            <a:avLst/>
          </a:prstGeom>
          <a:noFill/>
          <a:ln>
            <a:noFill/>
          </a:ln>
        </p:spPr>
      </p:pic>
      <p:pic>
        <p:nvPicPr>
          <p:cNvPr id="9" name="Resim 8" descr="http://siubasin.com/wp-content/uploads/bir-minik-canta-bir-minik-gulumseme-projesi-2.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91292" y="4772074"/>
            <a:ext cx="3256916" cy="2069856"/>
          </a:xfrm>
          <a:prstGeom prst="rect">
            <a:avLst/>
          </a:prstGeom>
          <a:noFill/>
          <a:ln>
            <a:noFill/>
          </a:ln>
        </p:spPr>
      </p:pic>
      <p:pic>
        <p:nvPicPr>
          <p:cNvPr id="10" name="Resim 9" descr="http://siubasin.com/wp-content/uploads/kadinlar-gunu-paneli-siirtuniversitesi-2.jp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817486" y="4813544"/>
            <a:ext cx="3357538" cy="2069856"/>
          </a:xfrm>
          <a:prstGeom prst="rect">
            <a:avLst/>
          </a:prstGeom>
          <a:noFill/>
          <a:ln>
            <a:noFill/>
          </a:ln>
        </p:spPr>
      </p:pic>
    </p:spTree>
    <p:extLst>
      <p:ext uri="{BB962C8B-B14F-4D97-AF65-F5344CB8AC3E}">
        <p14:creationId xmlns:p14="http://schemas.microsoft.com/office/powerpoint/2010/main" val="348567651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4212" y="126348"/>
            <a:ext cx="8534400" cy="1507067"/>
          </a:xfrm>
        </p:spPr>
        <p:txBody>
          <a:bodyPr/>
          <a:lstStyle/>
          <a:p>
            <a:endParaRPr lang="tr-TR" dirty="0"/>
          </a:p>
        </p:txBody>
      </p:sp>
      <p:pic>
        <p:nvPicPr>
          <p:cNvPr id="4" name="İçerik Yer Tutucusu 3" descr="http://siubasin.com/wp-content/uploads/siirt-meyvecilik-paneli-siirtuniversitesi-1.jpg"/>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05728" y="729760"/>
            <a:ext cx="4095211" cy="3001213"/>
          </a:xfrm>
          <a:prstGeom prst="rect">
            <a:avLst/>
          </a:prstGeom>
          <a:noFill/>
          <a:ln>
            <a:noFill/>
          </a:ln>
        </p:spPr>
      </p:pic>
      <p:pic>
        <p:nvPicPr>
          <p:cNvPr id="5" name="Resim 4" descr="http://siubasin.com/wp-content/uploads/saglikli-yasam-paneli-siirtuniversitesi-5.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18304" y="729761"/>
            <a:ext cx="3729942" cy="3001213"/>
          </a:xfrm>
          <a:prstGeom prst="rect">
            <a:avLst/>
          </a:prstGeom>
          <a:noFill/>
          <a:ln>
            <a:noFill/>
          </a:ln>
        </p:spPr>
      </p:pic>
      <p:pic>
        <p:nvPicPr>
          <p:cNvPr id="6" name="Resim 5" descr="http://siubasin.com/wp-content/uploads/medalus-collesme-paneli-siirt-universitesi-1.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6912" y="3730973"/>
            <a:ext cx="4007167" cy="2942388"/>
          </a:xfrm>
          <a:prstGeom prst="rect">
            <a:avLst/>
          </a:prstGeom>
          <a:noFill/>
          <a:ln>
            <a:noFill/>
          </a:ln>
        </p:spPr>
      </p:pic>
      <p:pic>
        <p:nvPicPr>
          <p:cNvPr id="7" name="Resim 6" descr="http://siubasin.com/wp-content/uploads/buzagi-oglak-kuzular-olmesin-siirt-universitesi-1.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18304" y="3730974"/>
            <a:ext cx="3729942" cy="2942388"/>
          </a:xfrm>
          <a:prstGeom prst="rect">
            <a:avLst/>
          </a:prstGeom>
          <a:noFill/>
          <a:ln>
            <a:noFill/>
          </a:ln>
        </p:spPr>
      </p:pic>
      <p:pic>
        <p:nvPicPr>
          <p:cNvPr id="8" name="Resim 7" descr="http://siubasin.com/wp-content/uploads/yesilay-toplulugu-etkinlikler-14.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48246" y="729760"/>
            <a:ext cx="3849968" cy="3001213"/>
          </a:xfrm>
          <a:prstGeom prst="rect">
            <a:avLst/>
          </a:prstGeom>
          <a:noFill/>
          <a:ln>
            <a:noFill/>
          </a:ln>
        </p:spPr>
      </p:pic>
      <p:pic>
        <p:nvPicPr>
          <p:cNvPr id="9" name="Resim 8" descr="http://siubasin.com/wp-content/uploads/siirt-belediyesi-siirtuniversitesi-isbirligi-protokoluWhatsApp-Image-2018-04-19-at-08.07.37-2.jpe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948246" y="3730974"/>
            <a:ext cx="3833446" cy="2942388"/>
          </a:xfrm>
          <a:prstGeom prst="rect">
            <a:avLst/>
          </a:prstGeom>
          <a:noFill/>
          <a:ln>
            <a:noFill/>
          </a:ln>
        </p:spPr>
      </p:pic>
    </p:spTree>
    <p:extLst>
      <p:ext uri="{BB962C8B-B14F-4D97-AF65-F5344CB8AC3E}">
        <p14:creationId xmlns:p14="http://schemas.microsoft.com/office/powerpoint/2010/main" val="25768435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31950933"/>
              </p:ext>
            </p:extLst>
          </p:nvPr>
        </p:nvGraphicFramePr>
        <p:xfrm>
          <a:off x="622666" y="237392"/>
          <a:ext cx="11123856" cy="2011680"/>
        </p:xfrm>
        <a:graphic>
          <a:graphicData uri="http://schemas.openxmlformats.org/drawingml/2006/table">
            <a:tbl>
              <a:tblPr firstRow="1" bandRow="1">
                <a:tableStyleId>{5C22544A-7EE6-4342-B048-85BDC9FD1C3A}</a:tableStyleId>
              </a:tblPr>
              <a:tblGrid>
                <a:gridCol w="11123856">
                  <a:extLst>
                    <a:ext uri="{9D8B030D-6E8A-4147-A177-3AD203B41FA5}">
                      <a16:colId xmlns:a16="http://schemas.microsoft.com/office/drawing/2014/main" val="2294062493"/>
                    </a:ext>
                  </a:extLst>
                </a:gridCol>
              </a:tblGrid>
              <a:tr h="562266">
                <a:tc>
                  <a:txBody>
                    <a:bodyPr/>
                    <a:lstStyle/>
                    <a:p>
                      <a:r>
                        <a:rPr lang="tr-TR" sz="2400" dirty="0" smtClean="0"/>
                        <a:t>Amaç 4 Zengin çok kültürlü ve bölgeyle bütünleşen, toplumsal ihtiyaçlara cevap verebilen lider bir uluslararası üniversite olmak </a:t>
                      </a:r>
                      <a:endParaRPr lang="tr-TR" sz="2400" dirty="0"/>
                    </a:p>
                  </a:txBody>
                  <a:tcPr/>
                </a:tc>
                <a:extLst>
                  <a:ext uri="{0D108BD9-81ED-4DB2-BD59-A6C34878D82A}">
                    <a16:rowId xmlns:a16="http://schemas.microsoft.com/office/drawing/2014/main" val="3813505573"/>
                  </a:ext>
                </a:extLst>
              </a:tr>
              <a:tr h="325757">
                <a:tc>
                  <a:txBody>
                    <a:bodyPr/>
                    <a:lstStyle/>
                    <a:p>
                      <a:r>
                        <a:rPr lang="tr-TR" sz="2400" dirty="0" smtClean="0"/>
                        <a:t>Hedef 2 sanatsal</a:t>
                      </a:r>
                      <a:r>
                        <a:rPr lang="tr-TR" sz="2400" baseline="0" dirty="0" smtClean="0"/>
                        <a:t> ve kültürel faaliyetlerinin arttırılacak Plan başlangıç döneminde 2017  30 olan etkinlik sayısı 2018 yılı sonuyla 73 olmuştur. Hedeflenen ise 45 tir.</a:t>
                      </a:r>
                      <a:endParaRPr lang="tr-TR" sz="2400" dirty="0"/>
                    </a:p>
                  </a:txBody>
                  <a:tcPr/>
                </a:tc>
                <a:extLst>
                  <a:ext uri="{0D108BD9-81ED-4DB2-BD59-A6C34878D82A}">
                    <a16:rowId xmlns:a16="http://schemas.microsoft.com/office/drawing/2014/main" val="602004290"/>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3986179370"/>
              </p:ext>
            </p:extLst>
          </p:nvPr>
        </p:nvGraphicFramePr>
        <p:xfrm>
          <a:off x="660766" y="2187670"/>
          <a:ext cx="11123856" cy="4250855"/>
        </p:xfrm>
        <a:graphic>
          <a:graphicData uri="http://schemas.openxmlformats.org/drawingml/2006/table">
            <a:tbl>
              <a:tblPr firstRow="1" firstCol="1" bandRow="1">
                <a:tableStyleId>{5C22544A-7EE6-4342-B048-85BDC9FD1C3A}</a:tableStyleId>
              </a:tblPr>
              <a:tblGrid>
                <a:gridCol w="9201945">
                  <a:extLst>
                    <a:ext uri="{9D8B030D-6E8A-4147-A177-3AD203B41FA5}">
                      <a16:colId xmlns:a16="http://schemas.microsoft.com/office/drawing/2014/main" val="4199870500"/>
                    </a:ext>
                  </a:extLst>
                </a:gridCol>
                <a:gridCol w="1921911">
                  <a:extLst>
                    <a:ext uri="{9D8B030D-6E8A-4147-A177-3AD203B41FA5}">
                      <a16:colId xmlns:a16="http://schemas.microsoft.com/office/drawing/2014/main" val="24143027"/>
                    </a:ext>
                  </a:extLst>
                </a:gridCol>
              </a:tblGrid>
              <a:tr h="498380">
                <a:tc>
                  <a:txBody>
                    <a:bodyPr/>
                    <a:lstStyle/>
                    <a:p>
                      <a:pPr>
                        <a:lnSpc>
                          <a:spcPct val="115000"/>
                        </a:lnSpc>
                        <a:spcAft>
                          <a:spcPts val="1000"/>
                        </a:spcAft>
                      </a:pPr>
                      <a:r>
                        <a:rPr lang="tr-TR" sz="1600" dirty="0">
                          <a:effectLst/>
                          <a:latin typeface="Times New Roman" panose="02020603050405020304" pitchFamily="18" charset="0"/>
                          <a:cs typeface="Times New Roman" panose="02020603050405020304" pitchFamily="18" charset="0"/>
                        </a:rPr>
                        <a:t>ETKİNLİĞİN TÜRÜ</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nSpc>
                          <a:spcPct val="115000"/>
                        </a:lnSpc>
                        <a:spcAft>
                          <a:spcPts val="1000"/>
                        </a:spcAft>
                      </a:pPr>
                      <a:r>
                        <a:rPr lang="tr-TR" sz="700">
                          <a:effectLst/>
                        </a:rPr>
                        <a:t>SAYISI</a:t>
                      </a:r>
                      <a:endParaRPr lang="tr-TR" sz="7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1890352639"/>
                  </a:ext>
                </a:extLst>
              </a:tr>
              <a:tr h="170059">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Sağlık</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4</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3104309254"/>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Yardım</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5</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1935278968"/>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Gezi</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5</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3606439037"/>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Konferans</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12</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3967612624"/>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Kan Bağışı</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3</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2343217332"/>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Kermes</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4</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1176062233"/>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Tiyatro</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dirty="0">
                          <a:effectLst/>
                          <a:latin typeface="Times New Roman" panose="02020603050405020304" pitchFamily="18" charset="0"/>
                          <a:cs typeface="Times New Roman" panose="02020603050405020304" pitchFamily="18" charset="0"/>
                        </a:rPr>
                        <a:t>6</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3132159683"/>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Stant</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12</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3896768702"/>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Spor</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2</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721801224"/>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Panel</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3</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4276661557"/>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Sempozyum</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dirty="0">
                          <a:effectLst/>
                          <a:latin typeface="Times New Roman" panose="02020603050405020304" pitchFamily="18" charset="0"/>
                          <a:cs typeface="Times New Roman" panose="02020603050405020304" pitchFamily="18" charset="0"/>
                        </a:rPr>
                        <a:t>1</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3076247734"/>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Basın-Yayın</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1</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146780133"/>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Kitap Okuma</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2</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485678805"/>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Seminer</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4</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1370544827"/>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Film Gösterimi</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2</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3924192956"/>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Şiir Dinletisi</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1</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3954346439"/>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Kurtarma Tatbikatı</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1</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2915403276"/>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Eğitim</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1</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1725423688"/>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Söyleşi</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2</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4271065535"/>
                  </a:ext>
                </a:extLst>
              </a:tr>
              <a:tr h="161441">
                <a:tc>
                  <a:txBody>
                    <a:bodyPr/>
                    <a:lstStyle/>
                    <a:p>
                      <a:pPr>
                        <a:lnSpc>
                          <a:spcPts val="1330"/>
                        </a:lnSpc>
                      </a:pPr>
                      <a:r>
                        <a:rPr lang="tr-TR" sz="1600" kern="1200" dirty="0">
                          <a:effectLst/>
                          <a:latin typeface="Times New Roman" panose="02020603050405020304" pitchFamily="18" charset="0"/>
                          <a:cs typeface="Times New Roman" panose="02020603050405020304" pitchFamily="18" charset="0"/>
                        </a:rPr>
                        <a:t>Sertifika Töreni</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3628761365"/>
                  </a:ext>
                </a:extLst>
              </a:tr>
              <a:tr h="161441">
                <a:tc>
                  <a:txBody>
                    <a:bodyPr/>
                    <a:lstStyle/>
                    <a:p>
                      <a:pPr>
                        <a:lnSpc>
                          <a:spcPts val="1330"/>
                        </a:lnSpc>
                      </a:pPr>
                      <a:r>
                        <a:rPr lang="tr-TR" sz="1600" dirty="0">
                          <a:effectLst/>
                          <a:latin typeface="Times New Roman" panose="02020603050405020304" pitchFamily="18" charset="0"/>
                          <a:cs typeface="Times New Roman" panose="02020603050405020304" pitchFamily="18" charset="0"/>
                        </a:rPr>
                        <a:t>Ağaç Dikme Etkinliği</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tc>
                  <a:txBody>
                    <a:bodyPr/>
                    <a:lstStyle/>
                    <a:p>
                      <a:pPr algn="ctr">
                        <a:lnSpc>
                          <a:spcPts val="1330"/>
                        </a:lnSpc>
                      </a:pPr>
                      <a:r>
                        <a:rPr lang="tr-TR" sz="1400" kern="1200" dirty="0">
                          <a:effectLst/>
                          <a:latin typeface="Times New Roman" panose="02020603050405020304" pitchFamily="18" charset="0"/>
                          <a:cs typeface="Times New Roman" panose="02020603050405020304" pitchFamily="18" charset="0"/>
                        </a:rPr>
                        <a:t>2</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529776684"/>
                  </a:ext>
                </a:extLst>
              </a:tr>
              <a:tr h="242879">
                <a:tc>
                  <a:txBody>
                    <a:bodyPr/>
                    <a:lstStyle/>
                    <a:p>
                      <a:pPr>
                        <a:lnSpc>
                          <a:spcPct val="115000"/>
                        </a:lnSpc>
                        <a:spcAft>
                          <a:spcPts val="1000"/>
                        </a:spcAft>
                      </a:pPr>
                      <a:r>
                        <a:rPr lang="tr-TR" sz="1600" dirty="0">
                          <a:effectLst/>
                          <a:latin typeface="Times New Roman" panose="02020603050405020304" pitchFamily="18" charset="0"/>
                          <a:cs typeface="Times New Roman" panose="02020603050405020304" pitchFamily="18" charset="0"/>
                        </a:rPr>
                        <a:t>TOPLAM:</a:t>
                      </a:r>
                      <a:endParaRPr lang="tr-TR"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nchor="ctr"/>
                </a:tc>
                <a:tc>
                  <a:txBody>
                    <a:bodyPr/>
                    <a:lstStyle/>
                    <a:p>
                      <a:pPr algn="ctr">
                        <a:lnSpc>
                          <a:spcPct val="115000"/>
                        </a:lnSpc>
                        <a:spcAft>
                          <a:spcPts val="1000"/>
                        </a:spcAft>
                      </a:pPr>
                      <a:r>
                        <a:rPr lang="tr-TR" sz="1400" dirty="0">
                          <a:effectLst/>
                          <a:latin typeface="Times New Roman" panose="02020603050405020304" pitchFamily="18" charset="0"/>
                          <a:cs typeface="Times New Roman" panose="02020603050405020304" pitchFamily="18" charset="0"/>
                        </a:rPr>
                        <a:t>73</a:t>
                      </a:r>
                      <a:endParaRPr lang="tr-TR"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601" marR="44601" marT="0" marB="0"/>
                </a:tc>
                <a:extLst>
                  <a:ext uri="{0D108BD9-81ED-4DB2-BD59-A6C34878D82A}">
                    <a16:rowId xmlns:a16="http://schemas.microsoft.com/office/drawing/2014/main" val="3967554020"/>
                  </a:ext>
                </a:extLst>
              </a:tr>
            </a:tbl>
          </a:graphicData>
        </a:graphic>
      </p:graphicFrame>
    </p:spTree>
    <p:extLst>
      <p:ext uri="{BB962C8B-B14F-4D97-AF65-F5344CB8AC3E}">
        <p14:creationId xmlns:p14="http://schemas.microsoft.com/office/powerpoint/2010/main" val="168379453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4212" y="1468316"/>
            <a:ext cx="11027142" cy="5027734"/>
          </a:xfrm>
        </p:spPr>
        <p:style>
          <a:lnRef idx="2">
            <a:schemeClr val="accent2"/>
          </a:lnRef>
          <a:fillRef idx="1">
            <a:schemeClr val="lt1"/>
          </a:fillRef>
          <a:effectRef idx="0">
            <a:schemeClr val="accent2"/>
          </a:effectRef>
          <a:fontRef idx="minor">
            <a:schemeClr val="dk1"/>
          </a:fontRef>
        </p:style>
        <p:txBody>
          <a:bodyPr>
            <a:normAutofit fontScale="90000"/>
          </a:bodyPr>
          <a:lstStyle/>
          <a:p>
            <a:pPr algn="just"/>
            <a:r>
              <a:rPr lang="tr-TR" sz="2000" dirty="0" smtClean="0"/>
              <a:t>Üniversitesi Türkiye’deki köklü üniversiteleri geride bırakarak “Türkiye’de en fazla tercih  edilen Devlet Üniversitesi” ödülüne uzandı. Avrupa ve Asya ülkelerinden Eğitim acenteleri ile yükseköğretim kurumlarını bir araya getiren 3. </a:t>
            </a:r>
            <a:r>
              <a:rPr lang="tr-TR" sz="2000" dirty="0" err="1" smtClean="0"/>
              <a:t>EuroAsia</a:t>
            </a:r>
            <a:r>
              <a:rPr lang="tr-TR" sz="2000" dirty="0" smtClean="0"/>
              <a:t> Workshop 25 farklı ülkeden yaklaşık 150 eğitim acentesi ve 80 yükseköğretim kurumu katılımı ile 29-31 Ekim 2018 tarihleri arasında İstanbul’da gerçekleştirildi. </a:t>
            </a:r>
            <a:r>
              <a:rPr lang="tr-TR" sz="2000" dirty="0" err="1" smtClean="0"/>
              <a:t>Çalıştaydan</a:t>
            </a:r>
            <a:r>
              <a:rPr lang="tr-TR" sz="2000" dirty="0" smtClean="0"/>
              <a:t> önce, 29 Ekim 2018 tarihinde </a:t>
            </a:r>
            <a:r>
              <a:rPr lang="tr-TR" sz="2000" dirty="0" err="1" smtClean="0"/>
              <a:t>EuroAsia</a:t>
            </a:r>
            <a:r>
              <a:rPr lang="tr-TR" sz="2000" dirty="0" smtClean="0"/>
              <a:t> Ödülleri düzenlendi. Oylama sistemi ile eğitimcilerin en iyi performansının onurlandırıldığı törende, 250 </a:t>
            </a:r>
            <a:r>
              <a:rPr lang="tr-TR" sz="2000" dirty="0" err="1" smtClean="0"/>
              <a:t>EuroAsia</a:t>
            </a:r>
            <a:r>
              <a:rPr lang="tr-TR" sz="2000" dirty="0" smtClean="0"/>
              <a:t> Eğitim Acentesi 13 kategoride yüksek öğretim kurumlarına oy verdi. Euro </a:t>
            </a:r>
            <a:r>
              <a:rPr lang="tr-TR" sz="2000" dirty="0" err="1" smtClean="0"/>
              <a:t>Asia</a:t>
            </a:r>
            <a:r>
              <a:rPr lang="tr-TR" sz="2000" dirty="0" smtClean="0"/>
              <a:t>  Ödülleri Resepsiyonu, 29 Ekim 2018'de Hilton </a:t>
            </a:r>
            <a:r>
              <a:rPr lang="tr-TR" sz="2000" dirty="0" err="1" smtClean="0"/>
              <a:t>Hotel</a:t>
            </a:r>
            <a:r>
              <a:rPr lang="tr-TR" sz="2000" dirty="0" smtClean="0"/>
              <a:t> </a:t>
            </a:r>
            <a:r>
              <a:rPr lang="tr-TR" sz="2000" dirty="0" err="1" smtClean="0"/>
              <a:t>Bosphorus'ta</a:t>
            </a:r>
            <a:r>
              <a:rPr lang="tr-TR" sz="2000" dirty="0" smtClean="0"/>
              <a:t> yaklaşık 400 sektör liderinin katılımıyla gerçekleşti. Törende Türkiye’de en fazla tercih edilen devlet üniversitesi ödülü Siirt Üniversitesi adına Rektörümüz </a:t>
            </a:r>
            <a:r>
              <a:rPr lang="tr-TR" sz="2000" dirty="0" err="1" smtClean="0"/>
              <a:t>Prof.Dr</a:t>
            </a:r>
            <a:r>
              <a:rPr lang="tr-TR" sz="2000" dirty="0" smtClean="0"/>
              <a:t>. Murat </a:t>
            </a:r>
            <a:r>
              <a:rPr lang="tr-TR" sz="2000" dirty="0" err="1" smtClean="0"/>
              <a:t>ERMAN’a</a:t>
            </a:r>
            <a:r>
              <a:rPr lang="tr-TR" sz="2000" dirty="0" smtClean="0"/>
              <a:t>  takdim edildi. Törende İstanbul Üniversitesi ikincilik ödülüne layık görülürken üçüncülük ödülünü Dokuz Eylül Üniversitesi almıştır.</a:t>
            </a:r>
            <a:br>
              <a:rPr lang="tr-TR" sz="2000" dirty="0" smtClean="0"/>
            </a:br>
            <a:r>
              <a:rPr lang="tr-TR" sz="2000" dirty="0" smtClean="0"/>
              <a:t/>
            </a:r>
            <a:br>
              <a:rPr lang="tr-TR" sz="2000" dirty="0" smtClean="0"/>
            </a:br>
            <a:r>
              <a:rPr lang="tr-TR" sz="1800" dirty="0">
                <a:latin typeface="Times New Roman" panose="02020603050405020304" pitchFamily="18" charset="0"/>
                <a:cs typeface="Times New Roman" panose="02020603050405020304" pitchFamily="18" charset="0"/>
              </a:rPr>
              <a:t/>
            </a:r>
            <a:br>
              <a:rPr lang="tr-TR" sz="1800" dirty="0">
                <a:latin typeface="Times New Roman" panose="02020603050405020304" pitchFamily="18" charset="0"/>
                <a:cs typeface="Times New Roman" panose="02020603050405020304" pitchFamily="18" charset="0"/>
              </a:rPr>
            </a:br>
            <a:endParaRPr lang="tr-TR" sz="1800" dirty="0">
              <a:latin typeface="Times New Roman" panose="02020603050405020304" pitchFamily="18" charset="0"/>
              <a:cs typeface="Times New Roman" panose="02020603050405020304" pitchFamily="18" charset="0"/>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964568326"/>
              </p:ext>
            </p:extLst>
          </p:nvPr>
        </p:nvGraphicFramePr>
        <p:xfrm>
          <a:off x="684212" y="272561"/>
          <a:ext cx="11264533" cy="1188720"/>
        </p:xfrm>
        <a:graphic>
          <a:graphicData uri="http://schemas.openxmlformats.org/drawingml/2006/table">
            <a:tbl>
              <a:tblPr firstRow="1" bandRow="1">
                <a:tableStyleId>{5C22544A-7EE6-4342-B048-85BDC9FD1C3A}</a:tableStyleId>
              </a:tblPr>
              <a:tblGrid>
                <a:gridCol w="11264533">
                  <a:extLst>
                    <a:ext uri="{9D8B030D-6E8A-4147-A177-3AD203B41FA5}">
                      <a16:colId xmlns:a16="http://schemas.microsoft.com/office/drawing/2014/main" val="2934350874"/>
                    </a:ext>
                  </a:extLst>
                </a:gridCol>
              </a:tblGrid>
              <a:tr h="738554">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tr-TR" sz="2400" dirty="0" smtClean="0"/>
                        <a:t>Amaç 4 Zengin çok kültürlü ve bölgeyle bütünleşen, toplumsal ihtiyaçlara cevap verebilen lider bir uluslararası üniversite olmak </a:t>
                      </a:r>
                      <a:endParaRPr lang="tr-TR" sz="2400" dirty="0"/>
                    </a:p>
                  </a:txBody>
                  <a:tcPr/>
                </a:tc>
                <a:extLst>
                  <a:ext uri="{0D108BD9-81ED-4DB2-BD59-A6C34878D82A}">
                    <a16:rowId xmlns:a16="http://schemas.microsoft.com/office/drawing/2014/main" val="3759008951"/>
                  </a:ext>
                </a:extLst>
              </a:tr>
              <a:tr h="350094">
                <a:tc>
                  <a:txBody>
                    <a:bodyPr/>
                    <a:lstStyle/>
                    <a:p>
                      <a:endParaRPr lang="tr-TR" dirty="0"/>
                    </a:p>
                  </a:txBody>
                  <a:tcPr/>
                </a:tc>
                <a:extLst>
                  <a:ext uri="{0D108BD9-81ED-4DB2-BD59-A6C34878D82A}">
                    <a16:rowId xmlns:a16="http://schemas.microsoft.com/office/drawing/2014/main" val="2250775508"/>
                  </a:ext>
                </a:extLst>
              </a:tr>
            </a:tbl>
          </a:graphicData>
        </a:graphic>
      </p:graphicFrame>
    </p:spTree>
    <p:extLst>
      <p:ext uri="{BB962C8B-B14F-4D97-AF65-F5344CB8AC3E}">
        <p14:creationId xmlns:p14="http://schemas.microsoft.com/office/powerpoint/2010/main" val="268210864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647953376"/>
              </p:ext>
            </p:extLst>
          </p:nvPr>
        </p:nvGraphicFramePr>
        <p:xfrm>
          <a:off x="971550" y="1771644"/>
          <a:ext cx="10591800" cy="4144122"/>
        </p:xfrm>
        <a:graphic>
          <a:graphicData uri="http://schemas.openxmlformats.org/drawingml/2006/table">
            <a:tbl>
              <a:tblPr firstRow="1" firstCol="1" lastRow="1" lastCol="1" bandRow="1" bandCol="1">
                <a:tableStyleId>{5C22544A-7EE6-4342-B048-85BDC9FD1C3A}</a:tableStyleId>
              </a:tblPr>
              <a:tblGrid>
                <a:gridCol w="1697339">
                  <a:extLst>
                    <a:ext uri="{9D8B030D-6E8A-4147-A177-3AD203B41FA5}">
                      <a16:colId xmlns:a16="http://schemas.microsoft.com/office/drawing/2014/main" val="3488853670"/>
                    </a:ext>
                  </a:extLst>
                </a:gridCol>
                <a:gridCol w="2381608">
                  <a:extLst>
                    <a:ext uri="{9D8B030D-6E8A-4147-A177-3AD203B41FA5}">
                      <a16:colId xmlns:a16="http://schemas.microsoft.com/office/drawing/2014/main" val="1074223058"/>
                    </a:ext>
                  </a:extLst>
                </a:gridCol>
                <a:gridCol w="6512853">
                  <a:extLst>
                    <a:ext uri="{9D8B030D-6E8A-4147-A177-3AD203B41FA5}">
                      <a16:colId xmlns:a16="http://schemas.microsoft.com/office/drawing/2014/main" val="2785889808"/>
                    </a:ext>
                  </a:extLst>
                </a:gridCol>
              </a:tblGrid>
              <a:tr h="609335">
                <a:tc gridSpan="3">
                  <a:txBody>
                    <a:bodyPr/>
                    <a:lstStyle/>
                    <a:p>
                      <a:pPr algn="ctr">
                        <a:spcAft>
                          <a:spcPts val="0"/>
                        </a:spcAft>
                      </a:pPr>
                      <a:r>
                        <a:rPr lang="tr-TR" sz="2400" dirty="0">
                          <a:effectLst/>
                          <a:latin typeface="Times New Roman" pitchFamily="18" charset="0"/>
                          <a:cs typeface="Times New Roman" pitchFamily="18" charset="0"/>
                        </a:rPr>
                        <a:t>Eğitim Öğretim Döneminde Kayıt Yaptıran Öğrencilerin Geldikleri İllere Göre Dağılımı</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4019195234"/>
                  </a:ext>
                </a:extLst>
              </a:tr>
              <a:tr h="353556">
                <a:tc>
                  <a:txBody>
                    <a:bodyPr/>
                    <a:lstStyle/>
                    <a:p>
                      <a:pPr algn="ctr">
                        <a:spcAft>
                          <a:spcPts val="0"/>
                        </a:spcAft>
                      </a:pPr>
                      <a:r>
                        <a:rPr lang="tr-TR" sz="2400">
                          <a:effectLst/>
                          <a:latin typeface="Times New Roman" pitchFamily="18" charset="0"/>
                          <a:cs typeface="Times New Roman" pitchFamily="18" charset="0"/>
                        </a:rPr>
                        <a:t>İller</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Öğrenci Sayısı</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Kayıt Yaptıran Öğrenci İçindeki Yüzde Oranı%</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extLst>
                  <a:ext uri="{0D108BD9-81ED-4DB2-BD59-A6C34878D82A}">
                    <a16:rowId xmlns:a16="http://schemas.microsoft.com/office/drawing/2014/main" val="2083115749"/>
                  </a:ext>
                </a:extLst>
              </a:tr>
              <a:tr h="353556">
                <a:tc>
                  <a:txBody>
                    <a:bodyPr/>
                    <a:lstStyle/>
                    <a:p>
                      <a:pPr algn="ctr">
                        <a:spcAft>
                          <a:spcPts val="0"/>
                        </a:spcAft>
                      </a:pPr>
                      <a:r>
                        <a:rPr lang="tr-TR" sz="2400">
                          <a:effectLst/>
                          <a:latin typeface="Times New Roman" pitchFamily="18" charset="0"/>
                          <a:cs typeface="Times New Roman" pitchFamily="18" charset="0"/>
                        </a:rPr>
                        <a:t>Siirt</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1665</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%44</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extLst>
                  <a:ext uri="{0D108BD9-81ED-4DB2-BD59-A6C34878D82A}">
                    <a16:rowId xmlns:a16="http://schemas.microsoft.com/office/drawing/2014/main" val="470371318"/>
                  </a:ext>
                </a:extLst>
              </a:tr>
              <a:tr h="353556">
                <a:tc>
                  <a:txBody>
                    <a:bodyPr/>
                    <a:lstStyle/>
                    <a:p>
                      <a:pPr algn="ctr">
                        <a:spcAft>
                          <a:spcPts val="0"/>
                        </a:spcAft>
                      </a:pPr>
                      <a:r>
                        <a:rPr lang="tr-TR" sz="2400">
                          <a:effectLst/>
                          <a:latin typeface="Times New Roman" pitchFamily="18" charset="0"/>
                          <a:cs typeface="Times New Roman" pitchFamily="18" charset="0"/>
                        </a:rPr>
                        <a:t>Diyarbakır</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680</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%18</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extLst>
                  <a:ext uri="{0D108BD9-81ED-4DB2-BD59-A6C34878D82A}">
                    <a16:rowId xmlns:a16="http://schemas.microsoft.com/office/drawing/2014/main" val="3531353550"/>
                  </a:ext>
                </a:extLst>
              </a:tr>
              <a:tr h="353556">
                <a:tc>
                  <a:txBody>
                    <a:bodyPr/>
                    <a:lstStyle/>
                    <a:p>
                      <a:pPr algn="ctr">
                        <a:spcAft>
                          <a:spcPts val="0"/>
                        </a:spcAft>
                      </a:pPr>
                      <a:r>
                        <a:rPr lang="tr-TR" sz="2400">
                          <a:effectLst/>
                          <a:latin typeface="Times New Roman" pitchFamily="18" charset="0"/>
                          <a:cs typeface="Times New Roman" pitchFamily="18" charset="0"/>
                        </a:rPr>
                        <a:t>Batman</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469</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%12</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extLst>
                  <a:ext uri="{0D108BD9-81ED-4DB2-BD59-A6C34878D82A}">
                    <a16:rowId xmlns:a16="http://schemas.microsoft.com/office/drawing/2014/main" val="748568835"/>
                  </a:ext>
                </a:extLst>
              </a:tr>
              <a:tr h="353556">
                <a:tc>
                  <a:txBody>
                    <a:bodyPr/>
                    <a:lstStyle/>
                    <a:p>
                      <a:pPr algn="ctr">
                        <a:spcAft>
                          <a:spcPts val="0"/>
                        </a:spcAft>
                      </a:pPr>
                      <a:r>
                        <a:rPr lang="tr-TR" sz="2400">
                          <a:effectLst/>
                          <a:latin typeface="Times New Roman" pitchFamily="18" charset="0"/>
                          <a:cs typeface="Times New Roman" pitchFamily="18" charset="0"/>
                        </a:rPr>
                        <a:t>Mardin</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289</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%8</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extLst>
                  <a:ext uri="{0D108BD9-81ED-4DB2-BD59-A6C34878D82A}">
                    <a16:rowId xmlns:a16="http://schemas.microsoft.com/office/drawing/2014/main" val="3870531634"/>
                  </a:ext>
                </a:extLst>
              </a:tr>
              <a:tr h="353556">
                <a:tc>
                  <a:txBody>
                    <a:bodyPr/>
                    <a:lstStyle/>
                    <a:p>
                      <a:pPr algn="ctr">
                        <a:spcAft>
                          <a:spcPts val="0"/>
                        </a:spcAft>
                      </a:pPr>
                      <a:r>
                        <a:rPr lang="tr-TR" sz="2400">
                          <a:effectLst/>
                          <a:latin typeface="Times New Roman" pitchFamily="18" charset="0"/>
                          <a:cs typeface="Times New Roman" pitchFamily="18" charset="0"/>
                        </a:rPr>
                        <a:t>Ş. Urfa</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222</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%6</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extLst>
                  <a:ext uri="{0D108BD9-81ED-4DB2-BD59-A6C34878D82A}">
                    <a16:rowId xmlns:a16="http://schemas.microsoft.com/office/drawing/2014/main" val="2258433385"/>
                  </a:ext>
                </a:extLst>
              </a:tr>
              <a:tr h="486522">
                <a:tc>
                  <a:txBody>
                    <a:bodyPr/>
                    <a:lstStyle/>
                    <a:p>
                      <a:pPr algn="ctr">
                        <a:spcAft>
                          <a:spcPts val="0"/>
                        </a:spcAft>
                      </a:pPr>
                      <a:r>
                        <a:rPr lang="tr-TR" sz="2400">
                          <a:effectLst/>
                          <a:latin typeface="Times New Roman" pitchFamily="18" charset="0"/>
                          <a:cs typeface="Times New Roman" pitchFamily="18" charset="0"/>
                        </a:rPr>
                        <a:t>Şırnak</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214</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%6</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extLst>
                  <a:ext uri="{0D108BD9-81ED-4DB2-BD59-A6C34878D82A}">
                    <a16:rowId xmlns:a16="http://schemas.microsoft.com/office/drawing/2014/main" val="907878336"/>
                  </a:ext>
                </a:extLst>
              </a:tr>
              <a:tr h="353556">
                <a:tc>
                  <a:txBody>
                    <a:bodyPr/>
                    <a:lstStyle/>
                    <a:p>
                      <a:pPr algn="ctr">
                        <a:spcAft>
                          <a:spcPts val="0"/>
                        </a:spcAft>
                      </a:pPr>
                      <a:r>
                        <a:rPr lang="tr-TR" sz="2400">
                          <a:effectLst/>
                          <a:latin typeface="Times New Roman" pitchFamily="18" charset="0"/>
                          <a:cs typeface="Times New Roman" pitchFamily="18" charset="0"/>
                        </a:rPr>
                        <a:t>Diğer</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215</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%6</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extLst>
                  <a:ext uri="{0D108BD9-81ED-4DB2-BD59-A6C34878D82A}">
                    <a16:rowId xmlns:a16="http://schemas.microsoft.com/office/drawing/2014/main" val="4245912543"/>
                  </a:ext>
                </a:extLst>
              </a:tr>
              <a:tr h="353556">
                <a:tc>
                  <a:txBody>
                    <a:bodyPr/>
                    <a:lstStyle/>
                    <a:p>
                      <a:pPr algn="ctr">
                        <a:spcAft>
                          <a:spcPts val="0"/>
                        </a:spcAft>
                      </a:pPr>
                      <a:r>
                        <a:rPr lang="tr-TR" sz="2400">
                          <a:effectLst/>
                          <a:latin typeface="Times New Roman" pitchFamily="18" charset="0"/>
                          <a:cs typeface="Times New Roman" pitchFamily="18" charset="0"/>
                        </a:rPr>
                        <a:t>TOPLAM</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3754</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100</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extLst>
                  <a:ext uri="{0D108BD9-81ED-4DB2-BD59-A6C34878D82A}">
                    <a16:rowId xmlns:a16="http://schemas.microsoft.com/office/drawing/2014/main" val="997986605"/>
                  </a:ext>
                </a:extLst>
              </a:tr>
            </a:tbl>
          </a:graphicData>
        </a:graphic>
      </p:graphicFrame>
      <p:graphicFrame>
        <p:nvGraphicFramePr>
          <p:cNvPr id="7" name="Tablo 6"/>
          <p:cNvGraphicFramePr>
            <a:graphicFrameLocks noGrp="1"/>
          </p:cNvGraphicFramePr>
          <p:nvPr>
            <p:extLst>
              <p:ext uri="{D42A27DB-BD31-4B8C-83A1-F6EECF244321}">
                <p14:modId xmlns:p14="http://schemas.microsoft.com/office/powerpoint/2010/main" val="3228007117"/>
              </p:ext>
            </p:extLst>
          </p:nvPr>
        </p:nvGraphicFramePr>
        <p:xfrm>
          <a:off x="1733552" y="929511"/>
          <a:ext cx="8560775" cy="457200"/>
        </p:xfrm>
        <a:graphic>
          <a:graphicData uri="http://schemas.openxmlformats.org/drawingml/2006/table">
            <a:tbl>
              <a:tblPr firstRow="1" bandRow="1">
                <a:tableStyleId>{5C22544A-7EE6-4342-B048-85BDC9FD1C3A}</a:tableStyleId>
              </a:tblPr>
              <a:tblGrid>
                <a:gridCol w="8560775">
                  <a:extLst>
                    <a:ext uri="{9D8B030D-6E8A-4147-A177-3AD203B41FA5}">
                      <a16:colId xmlns:a16="http://schemas.microsoft.com/office/drawing/2014/main" val="2873936228"/>
                    </a:ext>
                  </a:extLst>
                </a:gridCol>
              </a:tblGrid>
              <a:tr h="370840">
                <a:tc>
                  <a:txBody>
                    <a:bodyPr/>
                    <a:lstStyle/>
                    <a:p>
                      <a:pPr algn="ctr"/>
                      <a:r>
                        <a:rPr lang="tr-TR" sz="2400" dirty="0" smtClean="0">
                          <a:latin typeface="Times New Roman" pitchFamily="18" charset="0"/>
                          <a:cs typeface="Times New Roman" pitchFamily="18" charset="0"/>
                        </a:rPr>
                        <a:t>Yeni Kayıt Yapılan Öğrencilerin illere Göre</a:t>
                      </a:r>
                      <a:r>
                        <a:rPr lang="tr-TR" sz="2400" baseline="0" dirty="0" smtClean="0">
                          <a:latin typeface="Times New Roman" pitchFamily="18" charset="0"/>
                          <a:cs typeface="Times New Roman" pitchFamily="18" charset="0"/>
                        </a:rPr>
                        <a:t> Dağılımı</a:t>
                      </a:r>
                      <a:endParaRPr lang="tr-TR" sz="2400" dirty="0">
                        <a:latin typeface="Times New Roman" pitchFamily="18" charset="0"/>
                        <a:cs typeface="Times New Roman" pitchFamily="18" charset="0"/>
                      </a:endParaRPr>
                    </a:p>
                  </a:txBody>
                  <a:tcPr/>
                </a:tc>
                <a:extLst>
                  <a:ext uri="{0D108BD9-81ED-4DB2-BD59-A6C34878D82A}">
                    <a16:rowId xmlns:a16="http://schemas.microsoft.com/office/drawing/2014/main" val="1135986704"/>
                  </a:ext>
                </a:extLst>
              </a:tr>
            </a:tbl>
          </a:graphicData>
        </a:graphic>
      </p:graphicFrame>
    </p:spTree>
    <p:extLst>
      <p:ext uri="{BB962C8B-B14F-4D97-AF65-F5344CB8AC3E}">
        <p14:creationId xmlns:p14="http://schemas.microsoft.com/office/powerpoint/2010/main" val="99326436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5"/>
          <p:cNvGraphicFramePr>
            <a:graphicFrameLocks noGrp="1"/>
          </p:cNvGraphicFramePr>
          <p:nvPr>
            <p:extLst>
              <p:ext uri="{D42A27DB-BD31-4B8C-83A1-F6EECF244321}">
                <p14:modId xmlns:p14="http://schemas.microsoft.com/office/powerpoint/2010/main" val="3212658816"/>
              </p:ext>
            </p:extLst>
          </p:nvPr>
        </p:nvGraphicFramePr>
        <p:xfrm>
          <a:off x="1699725" y="691662"/>
          <a:ext cx="8530125" cy="483576"/>
        </p:xfrm>
        <a:graphic>
          <a:graphicData uri="http://schemas.openxmlformats.org/drawingml/2006/table">
            <a:tbl>
              <a:tblPr firstRow="1" bandRow="1">
                <a:tableStyleId>{5C22544A-7EE6-4342-B048-85BDC9FD1C3A}</a:tableStyleId>
              </a:tblPr>
              <a:tblGrid>
                <a:gridCol w="8530125">
                  <a:extLst>
                    <a:ext uri="{9D8B030D-6E8A-4147-A177-3AD203B41FA5}">
                      <a16:colId xmlns:a16="http://schemas.microsoft.com/office/drawing/2014/main" val="1228981228"/>
                    </a:ext>
                  </a:extLst>
                </a:gridCol>
              </a:tblGrid>
              <a:tr h="483576">
                <a:tc>
                  <a:txBody>
                    <a:bodyPr/>
                    <a:lstStyle/>
                    <a:p>
                      <a:pPr algn="ctr"/>
                      <a:r>
                        <a:rPr lang="tr-TR" sz="2400" dirty="0" smtClean="0">
                          <a:latin typeface="Times New Roman" pitchFamily="18" charset="0"/>
                          <a:cs typeface="Times New Roman" pitchFamily="18" charset="0"/>
                        </a:rPr>
                        <a:t>Yıllara Göre Mezun Sayımız </a:t>
                      </a:r>
                      <a:endParaRPr lang="tr-TR" sz="2400" dirty="0">
                        <a:latin typeface="Times New Roman" pitchFamily="18" charset="0"/>
                        <a:cs typeface="Times New Roman" pitchFamily="18" charset="0"/>
                      </a:endParaRPr>
                    </a:p>
                  </a:txBody>
                  <a:tcPr/>
                </a:tc>
                <a:extLst>
                  <a:ext uri="{0D108BD9-81ED-4DB2-BD59-A6C34878D82A}">
                    <a16:rowId xmlns:a16="http://schemas.microsoft.com/office/drawing/2014/main" val="1046588003"/>
                  </a:ext>
                </a:extLst>
              </a:tr>
            </a:tbl>
          </a:graphicData>
        </a:graphic>
      </p:graphicFrame>
      <p:graphicFrame>
        <p:nvGraphicFramePr>
          <p:cNvPr id="3" name="Tablo 4"/>
          <p:cNvGraphicFramePr>
            <a:graphicFrameLocks noGrp="1"/>
          </p:cNvGraphicFramePr>
          <p:nvPr>
            <p:extLst>
              <p:ext uri="{D42A27DB-BD31-4B8C-83A1-F6EECF244321}">
                <p14:modId xmlns:p14="http://schemas.microsoft.com/office/powerpoint/2010/main" val="1706392907"/>
              </p:ext>
            </p:extLst>
          </p:nvPr>
        </p:nvGraphicFramePr>
        <p:xfrm>
          <a:off x="857249" y="1708638"/>
          <a:ext cx="9886950" cy="3269598"/>
        </p:xfrm>
        <a:graphic>
          <a:graphicData uri="http://schemas.openxmlformats.org/drawingml/2006/table">
            <a:tbl>
              <a:tblPr firstRow="1" firstCol="1" lastRow="1" lastCol="1" bandRow="1" bandCol="1">
                <a:tableStyleId>{5C22544A-7EE6-4342-B048-85BDC9FD1C3A}</a:tableStyleId>
              </a:tblPr>
              <a:tblGrid>
                <a:gridCol w="1647495">
                  <a:extLst>
                    <a:ext uri="{9D8B030D-6E8A-4147-A177-3AD203B41FA5}">
                      <a16:colId xmlns:a16="http://schemas.microsoft.com/office/drawing/2014/main" val="3303141402"/>
                    </a:ext>
                  </a:extLst>
                </a:gridCol>
                <a:gridCol w="1647495">
                  <a:extLst>
                    <a:ext uri="{9D8B030D-6E8A-4147-A177-3AD203B41FA5}">
                      <a16:colId xmlns:a16="http://schemas.microsoft.com/office/drawing/2014/main" val="1946310437"/>
                    </a:ext>
                  </a:extLst>
                </a:gridCol>
                <a:gridCol w="1647495">
                  <a:extLst>
                    <a:ext uri="{9D8B030D-6E8A-4147-A177-3AD203B41FA5}">
                      <a16:colId xmlns:a16="http://schemas.microsoft.com/office/drawing/2014/main" val="3971196133"/>
                    </a:ext>
                  </a:extLst>
                </a:gridCol>
                <a:gridCol w="1647495">
                  <a:extLst>
                    <a:ext uri="{9D8B030D-6E8A-4147-A177-3AD203B41FA5}">
                      <a16:colId xmlns:a16="http://schemas.microsoft.com/office/drawing/2014/main" val="3966324971"/>
                    </a:ext>
                  </a:extLst>
                </a:gridCol>
                <a:gridCol w="1647495">
                  <a:extLst>
                    <a:ext uri="{9D8B030D-6E8A-4147-A177-3AD203B41FA5}">
                      <a16:colId xmlns:a16="http://schemas.microsoft.com/office/drawing/2014/main" val="922263331"/>
                    </a:ext>
                  </a:extLst>
                </a:gridCol>
                <a:gridCol w="1649475">
                  <a:extLst>
                    <a:ext uri="{9D8B030D-6E8A-4147-A177-3AD203B41FA5}">
                      <a16:colId xmlns:a16="http://schemas.microsoft.com/office/drawing/2014/main" val="4283368552"/>
                    </a:ext>
                  </a:extLst>
                </a:gridCol>
              </a:tblGrid>
              <a:tr h="674530">
                <a:tc>
                  <a:txBody>
                    <a:bodyPr/>
                    <a:lstStyle/>
                    <a:p>
                      <a:pPr algn="just">
                        <a:spcAft>
                          <a:spcPts val="0"/>
                        </a:spcAft>
                      </a:pPr>
                      <a:r>
                        <a:rPr lang="tr-TR" sz="2400" dirty="0">
                          <a:effectLst/>
                          <a:latin typeface="Times New Roman" pitchFamily="18" charset="0"/>
                          <a:cs typeface="Times New Roman" pitchFamily="18" charset="0"/>
                        </a:rPr>
                        <a:t> </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2014</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2015</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2016</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2017</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2018</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extLst>
                  <a:ext uri="{0D108BD9-81ED-4DB2-BD59-A6C34878D82A}">
                    <a16:rowId xmlns:a16="http://schemas.microsoft.com/office/drawing/2014/main" val="2656910306"/>
                  </a:ext>
                </a:extLst>
              </a:tr>
              <a:tr h="674530">
                <a:tc>
                  <a:txBody>
                    <a:bodyPr/>
                    <a:lstStyle/>
                    <a:p>
                      <a:pPr algn="just">
                        <a:spcAft>
                          <a:spcPts val="0"/>
                        </a:spcAft>
                      </a:pPr>
                      <a:r>
                        <a:rPr lang="tr-TR" sz="2400">
                          <a:effectLst/>
                          <a:latin typeface="Times New Roman" pitchFamily="18" charset="0"/>
                          <a:cs typeface="Times New Roman" pitchFamily="18" charset="0"/>
                        </a:rPr>
                        <a:t>Kadın</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683</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1250</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634</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1057</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1078</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extLst>
                  <a:ext uri="{0D108BD9-81ED-4DB2-BD59-A6C34878D82A}">
                    <a16:rowId xmlns:a16="http://schemas.microsoft.com/office/drawing/2014/main" val="1111416163"/>
                  </a:ext>
                </a:extLst>
              </a:tr>
              <a:tr h="683899">
                <a:tc>
                  <a:txBody>
                    <a:bodyPr/>
                    <a:lstStyle/>
                    <a:p>
                      <a:pPr algn="just">
                        <a:spcAft>
                          <a:spcPts val="0"/>
                        </a:spcAft>
                      </a:pPr>
                      <a:r>
                        <a:rPr lang="tr-TR" sz="2400">
                          <a:effectLst/>
                          <a:latin typeface="Times New Roman" pitchFamily="18" charset="0"/>
                          <a:cs typeface="Times New Roman" pitchFamily="18" charset="0"/>
                        </a:rPr>
                        <a:t>Erkek</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616</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1315</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784</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1085</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1226</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extLst>
                  <a:ext uri="{0D108BD9-81ED-4DB2-BD59-A6C34878D82A}">
                    <a16:rowId xmlns:a16="http://schemas.microsoft.com/office/drawing/2014/main" val="3665573138"/>
                  </a:ext>
                </a:extLst>
              </a:tr>
              <a:tr h="1236639">
                <a:tc>
                  <a:txBody>
                    <a:bodyPr/>
                    <a:lstStyle/>
                    <a:p>
                      <a:pPr algn="just">
                        <a:spcAft>
                          <a:spcPts val="0"/>
                        </a:spcAft>
                      </a:pPr>
                      <a:r>
                        <a:rPr lang="tr-TR" sz="2400" dirty="0">
                          <a:effectLst/>
                          <a:latin typeface="Times New Roman" pitchFamily="18" charset="0"/>
                          <a:cs typeface="Times New Roman" pitchFamily="18" charset="0"/>
                        </a:rPr>
                        <a:t>Toplam Öğrenci Sayısı</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1299</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2565</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a:effectLst/>
                          <a:latin typeface="Times New Roman" pitchFamily="18" charset="0"/>
                          <a:cs typeface="Times New Roman" pitchFamily="18" charset="0"/>
                        </a:rPr>
                        <a:t>1418</a:t>
                      </a:r>
                      <a:endParaRPr lang="tr-TR" sz="240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2142</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tc>
                  <a:txBody>
                    <a:bodyPr/>
                    <a:lstStyle/>
                    <a:p>
                      <a:pPr algn="ctr">
                        <a:spcAft>
                          <a:spcPts val="0"/>
                        </a:spcAft>
                      </a:pPr>
                      <a:r>
                        <a:rPr lang="tr-TR" sz="2400" dirty="0">
                          <a:effectLst/>
                          <a:latin typeface="Times New Roman" pitchFamily="18" charset="0"/>
                          <a:cs typeface="Times New Roman" pitchFamily="18" charset="0"/>
                        </a:rPr>
                        <a:t>2304</a:t>
                      </a:r>
                      <a:endParaRPr lang="tr-TR" sz="2400" dirty="0">
                        <a:effectLst/>
                        <a:latin typeface="Times New Roman" pitchFamily="18" charset="0"/>
                        <a:ea typeface="Times New Roman" panose="02020603050405020304" pitchFamily="18" charset="0"/>
                        <a:cs typeface="Times New Roman" pitchFamily="18" charset="0"/>
                      </a:endParaRPr>
                    </a:p>
                  </a:txBody>
                  <a:tcPr marL="68580" marR="68580" marT="0" marB="0" anchor="ctr"/>
                </a:tc>
                <a:extLst>
                  <a:ext uri="{0D108BD9-81ED-4DB2-BD59-A6C34878D82A}">
                    <a16:rowId xmlns:a16="http://schemas.microsoft.com/office/drawing/2014/main" val="1960013819"/>
                  </a:ext>
                </a:extLst>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2144233997"/>
              </p:ext>
            </p:extLst>
          </p:nvPr>
        </p:nvGraphicFramePr>
        <p:xfrm>
          <a:off x="550026" y="104833"/>
          <a:ext cx="11258550" cy="6498090"/>
        </p:xfrm>
        <a:graphic>
          <a:graphicData uri="http://schemas.openxmlformats.org/drawingml/2006/table">
            <a:tbl>
              <a:tblPr firstRow="1" firstCol="1">
                <a:tableStyleId>{5C22544A-7EE6-4342-B048-85BDC9FD1C3A}</a:tableStyleId>
              </a:tblPr>
              <a:tblGrid>
                <a:gridCol w="3048000">
                  <a:extLst>
                    <a:ext uri="{9D8B030D-6E8A-4147-A177-3AD203B41FA5}">
                      <a16:colId xmlns:a16="http://schemas.microsoft.com/office/drawing/2014/main" val="1471078694"/>
                    </a:ext>
                  </a:extLst>
                </a:gridCol>
                <a:gridCol w="821055">
                  <a:extLst>
                    <a:ext uri="{9D8B030D-6E8A-4147-A177-3AD203B41FA5}">
                      <a16:colId xmlns:a16="http://schemas.microsoft.com/office/drawing/2014/main" val="2716485299"/>
                    </a:ext>
                  </a:extLst>
                </a:gridCol>
                <a:gridCol w="821055">
                  <a:extLst>
                    <a:ext uri="{9D8B030D-6E8A-4147-A177-3AD203B41FA5}">
                      <a16:colId xmlns:a16="http://schemas.microsoft.com/office/drawing/2014/main" val="1484491364"/>
                    </a:ext>
                  </a:extLst>
                </a:gridCol>
                <a:gridCol w="821055">
                  <a:extLst>
                    <a:ext uri="{9D8B030D-6E8A-4147-A177-3AD203B41FA5}">
                      <a16:colId xmlns:a16="http://schemas.microsoft.com/office/drawing/2014/main" val="481622575"/>
                    </a:ext>
                  </a:extLst>
                </a:gridCol>
                <a:gridCol w="821055">
                  <a:extLst>
                    <a:ext uri="{9D8B030D-6E8A-4147-A177-3AD203B41FA5}">
                      <a16:colId xmlns:a16="http://schemas.microsoft.com/office/drawing/2014/main" val="3158098183"/>
                    </a:ext>
                  </a:extLst>
                </a:gridCol>
                <a:gridCol w="821055">
                  <a:extLst>
                    <a:ext uri="{9D8B030D-6E8A-4147-A177-3AD203B41FA5}">
                      <a16:colId xmlns:a16="http://schemas.microsoft.com/office/drawing/2014/main" val="1902794242"/>
                    </a:ext>
                  </a:extLst>
                </a:gridCol>
                <a:gridCol w="821055">
                  <a:extLst>
                    <a:ext uri="{9D8B030D-6E8A-4147-A177-3AD203B41FA5}">
                      <a16:colId xmlns:a16="http://schemas.microsoft.com/office/drawing/2014/main" val="2236427569"/>
                    </a:ext>
                  </a:extLst>
                </a:gridCol>
                <a:gridCol w="821055">
                  <a:extLst>
                    <a:ext uri="{9D8B030D-6E8A-4147-A177-3AD203B41FA5}">
                      <a16:colId xmlns:a16="http://schemas.microsoft.com/office/drawing/2014/main" val="2840637957"/>
                    </a:ext>
                  </a:extLst>
                </a:gridCol>
                <a:gridCol w="821055">
                  <a:extLst>
                    <a:ext uri="{9D8B030D-6E8A-4147-A177-3AD203B41FA5}">
                      <a16:colId xmlns:a16="http://schemas.microsoft.com/office/drawing/2014/main" val="1329729120"/>
                    </a:ext>
                  </a:extLst>
                </a:gridCol>
                <a:gridCol w="821055">
                  <a:extLst>
                    <a:ext uri="{9D8B030D-6E8A-4147-A177-3AD203B41FA5}">
                      <a16:colId xmlns:a16="http://schemas.microsoft.com/office/drawing/2014/main" val="979714395"/>
                    </a:ext>
                  </a:extLst>
                </a:gridCol>
                <a:gridCol w="821055">
                  <a:extLst>
                    <a:ext uri="{9D8B030D-6E8A-4147-A177-3AD203B41FA5}">
                      <a16:colId xmlns:a16="http://schemas.microsoft.com/office/drawing/2014/main" val="2954122446"/>
                    </a:ext>
                  </a:extLst>
                </a:gridCol>
              </a:tblGrid>
              <a:tr h="289979">
                <a:tc gridSpan="11">
                  <a:txBody>
                    <a:bodyPr/>
                    <a:lstStyle/>
                    <a:p>
                      <a:pPr algn="just">
                        <a:spcAft>
                          <a:spcPts val="0"/>
                        </a:spcAft>
                      </a:pPr>
                      <a:r>
                        <a:rPr lang="tr-TR" sz="1400" dirty="0">
                          <a:effectLst/>
                        </a:rPr>
                        <a:t> Öğrenci Kontenjanları ve Doluluk Oranı</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3909894212"/>
                  </a:ext>
                </a:extLst>
              </a:tr>
              <a:tr h="804714">
                <a:tc rowSpan="2">
                  <a:txBody>
                    <a:bodyPr/>
                    <a:lstStyle/>
                    <a:p>
                      <a:pPr algn="just">
                        <a:spcAft>
                          <a:spcPts val="0"/>
                        </a:spcAft>
                      </a:pPr>
                      <a:r>
                        <a:rPr lang="tr-TR" sz="1400" dirty="0">
                          <a:effectLst/>
                        </a:rPr>
                        <a:t> </a:t>
                      </a:r>
                    </a:p>
                    <a:p>
                      <a:pPr algn="just">
                        <a:spcAft>
                          <a:spcPts val="0"/>
                        </a:spcAft>
                      </a:pPr>
                      <a:r>
                        <a:rPr lang="tr-TR" sz="1400" dirty="0">
                          <a:effectLst/>
                        </a:rPr>
                        <a:t>Birimin Adı</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gridSpan="2">
                  <a:txBody>
                    <a:bodyPr/>
                    <a:lstStyle/>
                    <a:p>
                      <a:pPr algn="just">
                        <a:spcAft>
                          <a:spcPts val="0"/>
                        </a:spcAft>
                      </a:pPr>
                      <a:r>
                        <a:rPr lang="tr-TR" sz="1400" dirty="0">
                          <a:effectLst/>
                        </a:rPr>
                        <a:t> </a:t>
                      </a:r>
                    </a:p>
                    <a:p>
                      <a:pPr algn="just">
                        <a:spcAft>
                          <a:spcPts val="0"/>
                        </a:spcAft>
                      </a:pPr>
                      <a:r>
                        <a:rPr lang="tr-TR" sz="1400" dirty="0">
                          <a:effectLst/>
                        </a:rPr>
                        <a:t>ÖSYM</a:t>
                      </a:r>
                    </a:p>
                    <a:p>
                      <a:pPr algn="just">
                        <a:spcAft>
                          <a:spcPts val="0"/>
                        </a:spcAft>
                      </a:pPr>
                      <a:r>
                        <a:rPr lang="tr-TR" sz="1400" dirty="0">
                          <a:effectLst/>
                        </a:rPr>
                        <a:t>Kontenjanı</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hMerge="1">
                  <a:txBody>
                    <a:bodyPr/>
                    <a:lstStyle/>
                    <a:p>
                      <a:endParaRPr lang="tr-TR"/>
                    </a:p>
                  </a:txBody>
                  <a:tcPr/>
                </a:tc>
                <a:tc gridSpan="2">
                  <a:txBody>
                    <a:bodyPr/>
                    <a:lstStyle/>
                    <a:p>
                      <a:pPr algn="just">
                        <a:spcAft>
                          <a:spcPts val="0"/>
                        </a:spcAft>
                      </a:pPr>
                      <a:r>
                        <a:rPr lang="tr-TR" sz="1400" dirty="0">
                          <a:effectLst/>
                        </a:rPr>
                        <a:t> </a:t>
                      </a:r>
                    </a:p>
                    <a:p>
                      <a:pPr algn="just">
                        <a:spcAft>
                          <a:spcPts val="0"/>
                        </a:spcAft>
                      </a:pPr>
                      <a:r>
                        <a:rPr lang="tr-TR" sz="1400" dirty="0">
                          <a:effectLst/>
                        </a:rPr>
                        <a:t>Merkezi </a:t>
                      </a:r>
                    </a:p>
                    <a:p>
                      <a:pPr algn="just">
                        <a:spcAft>
                          <a:spcPts val="0"/>
                        </a:spcAft>
                      </a:pPr>
                      <a:r>
                        <a:rPr lang="tr-TR" sz="1400" dirty="0">
                          <a:effectLst/>
                        </a:rPr>
                        <a:t>Yerleştirme ile  Yerleşen</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hMerge="1">
                  <a:txBody>
                    <a:bodyPr/>
                    <a:lstStyle/>
                    <a:p>
                      <a:endParaRPr lang="tr-TR"/>
                    </a:p>
                  </a:txBody>
                  <a:tcPr/>
                </a:tc>
                <a:tc gridSpan="2">
                  <a:txBody>
                    <a:bodyPr/>
                    <a:lstStyle/>
                    <a:p>
                      <a:pPr algn="just">
                        <a:spcAft>
                          <a:spcPts val="0"/>
                        </a:spcAft>
                      </a:pPr>
                      <a:r>
                        <a:rPr lang="tr-TR" sz="1400">
                          <a:effectLst/>
                        </a:rPr>
                        <a:t> </a:t>
                      </a:r>
                    </a:p>
                    <a:p>
                      <a:pPr algn="just">
                        <a:spcAft>
                          <a:spcPts val="0"/>
                        </a:spcAft>
                      </a:pPr>
                      <a:r>
                        <a:rPr lang="tr-TR" sz="1400">
                          <a:effectLst/>
                        </a:rPr>
                        <a:t>Kayıt </a:t>
                      </a:r>
                    </a:p>
                    <a:p>
                      <a:pPr algn="just">
                        <a:spcAft>
                          <a:spcPts val="0"/>
                        </a:spcAft>
                      </a:pPr>
                      <a:r>
                        <a:rPr lang="tr-TR" sz="1400">
                          <a:effectLst/>
                        </a:rPr>
                        <a:t>Yaptıran</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hMerge="1">
                  <a:txBody>
                    <a:bodyPr/>
                    <a:lstStyle/>
                    <a:p>
                      <a:endParaRPr lang="tr-TR"/>
                    </a:p>
                  </a:txBody>
                  <a:tcPr/>
                </a:tc>
                <a:tc gridSpan="2">
                  <a:txBody>
                    <a:bodyPr/>
                    <a:lstStyle/>
                    <a:p>
                      <a:pPr algn="just">
                        <a:spcAft>
                          <a:spcPts val="0"/>
                        </a:spcAft>
                      </a:pPr>
                      <a:r>
                        <a:rPr lang="tr-TR" sz="1400">
                          <a:effectLst/>
                        </a:rPr>
                        <a:t> </a:t>
                      </a:r>
                    </a:p>
                    <a:p>
                      <a:pPr algn="just">
                        <a:spcAft>
                          <a:spcPts val="0"/>
                        </a:spcAft>
                      </a:pPr>
                      <a:r>
                        <a:rPr lang="tr-TR" sz="1400">
                          <a:effectLst/>
                        </a:rPr>
                        <a:t>Boş </a:t>
                      </a:r>
                    </a:p>
                    <a:p>
                      <a:pPr algn="just">
                        <a:spcAft>
                          <a:spcPts val="0"/>
                        </a:spcAft>
                      </a:pPr>
                      <a:r>
                        <a:rPr lang="tr-TR" sz="1400">
                          <a:effectLst/>
                        </a:rPr>
                        <a:t>Kontenjan</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hMerge="1">
                  <a:txBody>
                    <a:bodyPr/>
                    <a:lstStyle/>
                    <a:p>
                      <a:endParaRPr lang="tr-TR"/>
                    </a:p>
                  </a:txBody>
                  <a:tcPr/>
                </a:tc>
                <a:tc gridSpan="2">
                  <a:txBody>
                    <a:bodyPr/>
                    <a:lstStyle/>
                    <a:p>
                      <a:pPr algn="just">
                        <a:spcAft>
                          <a:spcPts val="0"/>
                        </a:spcAft>
                      </a:pPr>
                      <a:r>
                        <a:rPr lang="tr-TR" sz="1400">
                          <a:effectLst/>
                        </a:rPr>
                        <a:t> </a:t>
                      </a:r>
                    </a:p>
                    <a:p>
                      <a:pPr algn="just">
                        <a:spcAft>
                          <a:spcPts val="0"/>
                        </a:spcAft>
                      </a:pPr>
                      <a:r>
                        <a:rPr lang="tr-TR" sz="1400">
                          <a:effectLst/>
                        </a:rPr>
                        <a:t>Doluluk Oranı</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hMerge="1">
                  <a:txBody>
                    <a:bodyPr/>
                    <a:lstStyle/>
                    <a:p>
                      <a:endParaRPr lang="tr-TR"/>
                    </a:p>
                  </a:txBody>
                  <a:tcPr/>
                </a:tc>
                <a:extLst>
                  <a:ext uri="{0D108BD9-81ED-4DB2-BD59-A6C34878D82A}">
                    <a16:rowId xmlns:a16="http://schemas.microsoft.com/office/drawing/2014/main" val="1886771991"/>
                  </a:ext>
                </a:extLst>
              </a:tr>
              <a:tr h="201178">
                <a:tc vMerge="1">
                  <a:txBody>
                    <a:bodyPr/>
                    <a:lstStyle/>
                    <a:p>
                      <a:endParaRPr lang="tr-TR"/>
                    </a:p>
                  </a:txBody>
                  <a:tcPr/>
                </a:tc>
                <a:tc>
                  <a:txBody>
                    <a:bodyPr/>
                    <a:lstStyle/>
                    <a:p>
                      <a:pPr algn="just">
                        <a:spcAft>
                          <a:spcPts val="0"/>
                        </a:spcAft>
                      </a:pPr>
                      <a:r>
                        <a:rPr lang="tr-TR" sz="1400">
                          <a:effectLst/>
                        </a:rPr>
                        <a:t>YGS</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LYS</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YGS</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LYS</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YGS</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LYS</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YGS</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LYS</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YGS</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LYS</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4117698"/>
                  </a:ext>
                </a:extLst>
              </a:tr>
              <a:tr h="201178">
                <a:tc>
                  <a:txBody>
                    <a:bodyPr/>
                    <a:lstStyle/>
                    <a:p>
                      <a:pPr algn="just">
                        <a:spcAft>
                          <a:spcPts val="0"/>
                        </a:spcAft>
                      </a:pPr>
                      <a:r>
                        <a:rPr lang="tr-TR" sz="1400" dirty="0">
                          <a:effectLst/>
                        </a:rPr>
                        <a:t>Eğitim Fak.</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339</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314</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304</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25</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%90</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2145725508"/>
                  </a:ext>
                </a:extLst>
              </a:tr>
              <a:tr h="201178">
                <a:tc>
                  <a:txBody>
                    <a:bodyPr/>
                    <a:lstStyle/>
                    <a:p>
                      <a:pPr algn="just">
                        <a:spcAft>
                          <a:spcPts val="0"/>
                        </a:spcAft>
                      </a:pPr>
                      <a:r>
                        <a:rPr lang="tr-TR" sz="1400">
                          <a:effectLst/>
                        </a:rPr>
                        <a:t>Fen-Edeb.Fak.</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310</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310</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281</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29</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%91</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2980123390"/>
                  </a:ext>
                </a:extLst>
              </a:tr>
              <a:tr h="201178">
                <a:tc>
                  <a:txBody>
                    <a:bodyPr/>
                    <a:lstStyle/>
                    <a:p>
                      <a:pPr algn="just">
                        <a:spcAft>
                          <a:spcPts val="0"/>
                        </a:spcAft>
                      </a:pPr>
                      <a:r>
                        <a:rPr lang="tr-TR" sz="1400" dirty="0" err="1">
                          <a:effectLst/>
                        </a:rPr>
                        <a:t>Müh.Fak</a:t>
                      </a:r>
                      <a:r>
                        <a:rPr lang="tr-TR" sz="1400" dirty="0">
                          <a:effectLst/>
                        </a:rPr>
                        <a:t>.</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165</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68</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67</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98</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%41</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892407861"/>
                  </a:ext>
                </a:extLst>
              </a:tr>
              <a:tr h="402358">
                <a:tc>
                  <a:txBody>
                    <a:bodyPr/>
                    <a:lstStyle/>
                    <a:p>
                      <a:pPr algn="just">
                        <a:spcAft>
                          <a:spcPts val="0"/>
                        </a:spcAft>
                      </a:pPr>
                      <a:r>
                        <a:rPr lang="tr-TR" sz="1400" dirty="0">
                          <a:effectLst/>
                        </a:rPr>
                        <a:t>Güzel Sanatlar ve Tasarım Fak.</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62</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62</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60</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2</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%97</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771104711"/>
                  </a:ext>
                </a:extLst>
              </a:tr>
              <a:tr h="201178">
                <a:tc>
                  <a:txBody>
                    <a:bodyPr/>
                    <a:lstStyle/>
                    <a:p>
                      <a:pPr algn="just">
                        <a:spcAft>
                          <a:spcPts val="0"/>
                        </a:spcAft>
                      </a:pPr>
                      <a:r>
                        <a:rPr lang="tr-TR" sz="1400" dirty="0" err="1">
                          <a:effectLst/>
                        </a:rPr>
                        <a:t>İkt.veİdr.Bil.F</a:t>
                      </a:r>
                      <a:r>
                        <a:rPr lang="tr-TR" sz="1400" dirty="0">
                          <a:effectLst/>
                        </a:rPr>
                        <a:t>.</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185</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33</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30</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155</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%16</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3542032199"/>
                  </a:ext>
                </a:extLst>
              </a:tr>
              <a:tr h="201178">
                <a:tc>
                  <a:txBody>
                    <a:bodyPr/>
                    <a:lstStyle/>
                    <a:p>
                      <a:pPr algn="just">
                        <a:spcAft>
                          <a:spcPts val="0"/>
                        </a:spcAft>
                      </a:pPr>
                      <a:r>
                        <a:rPr lang="tr-TR" sz="1400">
                          <a:effectLst/>
                        </a:rPr>
                        <a:t>İlahiyat Fak.</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236</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236</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236</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0</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%100</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1549802619"/>
                  </a:ext>
                </a:extLst>
              </a:tr>
              <a:tr h="201178">
                <a:tc>
                  <a:txBody>
                    <a:bodyPr/>
                    <a:lstStyle/>
                    <a:p>
                      <a:pPr algn="just">
                        <a:spcAft>
                          <a:spcPts val="0"/>
                        </a:spcAft>
                      </a:pPr>
                      <a:r>
                        <a:rPr lang="tr-TR" sz="1400">
                          <a:effectLst/>
                        </a:rPr>
                        <a:t>Ziraat Fak.</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167</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77</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70</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97</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%42</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89452202"/>
                  </a:ext>
                </a:extLst>
              </a:tr>
              <a:tr h="201178">
                <a:tc>
                  <a:txBody>
                    <a:bodyPr/>
                    <a:lstStyle/>
                    <a:p>
                      <a:pPr algn="just">
                        <a:spcAft>
                          <a:spcPts val="0"/>
                        </a:spcAft>
                      </a:pPr>
                      <a:r>
                        <a:rPr lang="tr-TR" sz="1400">
                          <a:effectLst/>
                        </a:rPr>
                        <a:t>Veteriner Fak.</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62</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62</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62</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0</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%100</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1591251576"/>
                  </a:ext>
                </a:extLst>
              </a:tr>
              <a:tr h="402358">
                <a:tc>
                  <a:txBody>
                    <a:bodyPr/>
                    <a:lstStyle/>
                    <a:p>
                      <a:pPr algn="just">
                        <a:spcAft>
                          <a:spcPts val="0"/>
                        </a:spcAft>
                      </a:pPr>
                      <a:r>
                        <a:rPr lang="tr-TR" sz="1400">
                          <a:effectLst/>
                        </a:rPr>
                        <a:t>Yabancı Diller</a:t>
                      </a:r>
                    </a:p>
                    <a:p>
                      <a:pPr algn="just">
                        <a:spcAft>
                          <a:spcPts val="0"/>
                        </a:spcAft>
                      </a:pPr>
                      <a:r>
                        <a:rPr lang="tr-TR" sz="1400">
                          <a:effectLst/>
                        </a:rPr>
                        <a:t>Yüksekokulu</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62</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62</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62</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0</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%100</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3793223672"/>
                  </a:ext>
                </a:extLst>
              </a:tr>
              <a:tr h="402358">
                <a:tc>
                  <a:txBody>
                    <a:bodyPr/>
                    <a:lstStyle/>
                    <a:p>
                      <a:pPr algn="just">
                        <a:spcAft>
                          <a:spcPts val="0"/>
                        </a:spcAft>
                      </a:pPr>
                      <a:r>
                        <a:rPr lang="tr-TR" sz="1400">
                          <a:effectLst/>
                        </a:rPr>
                        <a:t>Sağlık</a:t>
                      </a:r>
                    </a:p>
                    <a:p>
                      <a:pPr algn="just">
                        <a:spcAft>
                          <a:spcPts val="0"/>
                        </a:spcAft>
                      </a:pPr>
                      <a:r>
                        <a:rPr lang="tr-TR" sz="1400">
                          <a:effectLst/>
                        </a:rPr>
                        <a:t>Yüksekokulu</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226</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183</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177</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49</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%78</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232262182"/>
                  </a:ext>
                </a:extLst>
              </a:tr>
              <a:tr h="258393">
                <a:tc>
                  <a:txBody>
                    <a:bodyPr/>
                    <a:lstStyle/>
                    <a:p>
                      <a:pPr algn="just">
                        <a:spcAft>
                          <a:spcPts val="0"/>
                        </a:spcAft>
                      </a:pPr>
                      <a:r>
                        <a:rPr lang="tr-TR" sz="1400">
                          <a:effectLst/>
                        </a:rPr>
                        <a:t>Besyo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210</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210</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210</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0</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%100</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315620810"/>
                  </a:ext>
                </a:extLst>
              </a:tr>
              <a:tr h="402358">
                <a:tc>
                  <a:txBody>
                    <a:bodyPr/>
                    <a:lstStyle/>
                    <a:p>
                      <a:pPr algn="just">
                        <a:spcAft>
                          <a:spcPts val="0"/>
                        </a:spcAft>
                      </a:pPr>
                      <a:r>
                        <a:rPr lang="tr-TR" sz="1400">
                          <a:effectLst/>
                        </a:rPr>
                        <a:t>Teknik Bilimler</a:t>
                      </a:r>
                    </a:p>
                    <a:p>
                      <a:pPr algn="just">
                        <a:spcAft>
                          <a:spcPts val="0"/>
                        </a:spcAft>
                      </a:pPr>
                      <a:r>
                        <a:rPr lang="tr-TR" sz="1400">
                          <a:effectLst/>
                        </a:rPr>
                        <a:t>MYO</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243</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243</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239</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4</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%98</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2163517522"/>
                  </a:ext>
                </a:extLst>
              </a:tr>
              <a:tr h="402358">
                <a:tc>
                  <a:txBody>
                    <a:bodyPr/>
                    <a:lstStyle/>
                    <a:p>
                      <a:pPr algn="just">
                        <a:spcAft>
                          <a:spcPts val="0"/>
                        </a:spcAft>
                      </a:pPr>
                      <a:r>
                        <a:rPr lang="tr-TR" sz="1400">
                          <a:effectLst/>
                        </a:rPr>
                        <a:t>Sosyal Bilimler</a:t>
                      </a:r>
                    </a:p>
                    <a:p>
                      <a:pPr algn="just">
                        <a:spcAft>
                          <a:spcPts val="0"/>
                        </a:spcAft>
                      </a:pPr>
                      <a:r>
                        <a:rPr lang="tr-TR" sz="1400">
                          <a:effectLst/>
                        </a:rPr>
                        <a:t>MYO</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624</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624</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576</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48</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%92</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290430042"/>
                  </a:ext>
                </a:extLst>
              </a:tr>
              <a:tr h="201178">
                <a:tc>
                  <a:txBody>
                    <a:bodyPr/>
                    <a:lstStyle/>
                    <a:p>
                      <a:pPr algn="just">
                        <a:spcAft>
                          <a:spcPts val="0"/>
                        </a:spcAft>
                      </a:pPr>
                      <a:r>
                        <a:rPr lang="tr-TR" sz="1400">
                          <a:effectLst/>
                        </a:rPr>
                        <a:t>Eruh M.Y.O.</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124</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124</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104</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20</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%84</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3426537721"/>
                  </a:ext>
                </a:extLst>
              </a:tr>
              <a:tr h="402358">
                <a:tc>
                  <a:txBody>
                    <a:bodyPr/>
                    <a:lstStyle/>
                    <a:p>
                      <a:pPr algn="just">
                        <a:spcAft>
                          <a:spcPts val="0"/>
                        </a:spcAft>
                      </a:pPr>
                      <a:r>
                        <a:rPr lang="tr-TR" sz="1400">
                          <a:effectLst/>
                        </a:rPr>
                        <a:t>Kurtalan</a:t>
                      </a:r>
                    </a:p>
                    <a:p>
                      <a:pPr algn="just">
                        <a:spcAft>
                          <a:spcPts val="0"/>
                        </a:spcAft>
                      </a:pPr>
                      <a:r>
                        <a:rPr lang="tr-TR" sz="1400">
                          <a:effectLst/>
                        </a:rPr>
                        <a:t>M.Y.O.</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237</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234</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184</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53</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%78</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3902028741"/>
                  </a:ext>
                </a:extLst>
              </a:tr>
              <a:tr h="402358">
                <a:tc>
                  <a:txBody>
                    <a:bodyPr/>
                    <a:lstStyle/>
                    <a:p>
                      <a:pPr algn="just">
                        <a:spcAft>
                          <a:spcPts val="0"/>
                        </a:spcAft>
                      </a:pPr>
                      <a:r>
                        <a:rPr lang="tr-TR" sz="1400">
                          <a:effectLst/>
                        </a:rPr>
                        <a:t>Sağlık Hiz.</a:t>
                      </a:r>
                    </a:p>
                    <a:p>
                      <a:pPr algn="just">
                        <a:spcAft>
                          <a:spcPts val="0"/>
                        </a:spcAft>
                      </a:pPr>
                      <a:r>
                        <a:rPr lang="tr-TR" sz="1400">
                          <a:effectLst/>
                        </a:rPr>
                        <a:t>M.Y.O.</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558</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558</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554</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4</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 </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%99</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 </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3645183164"/>
                  </a:ext>
                </a:extLst>
              </a:tr>
              <a:tr h="211056">
                <a:tc>
                  <a:txBody>
                    <a:bodyPr/>
                    <a:lstStyle/>
                    <a:p>
                      <a:pPr algn="just">
                        <a:spcAft>
                          <a:spcPts val="0"/>
                        </a:spcAft>
                      </a:pPr>
                      <a:r>
                        <a:rPr lang="tr-TR" sz="1400">
                          <a:effectLst/>
                        </a:rPr>
                        <a:t>  TOPLAM</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1786</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2024</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1783</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1617</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1657</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1559</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129</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455</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a:effectLst/>
                        </a:rPr>
                        <a:t>%93</a:t>
                      </a:r>
                      <a:endParaRPr lang="tr-T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tc>
                  <a:txBody>
                    <a:bodyPr/>
                    <a:lstStyle/>
                    <a:p>
                      <a:pPr algn="just">
                        <a:spcAft>
                          <a:spcPts val="0"/>
                        </a:spcAft>
                      </a:pPr>
                      <a:r>
                        <a:rPr lang="tr-TR" sz="1400" dirty="0">
                          <a:effectLst/>
                        </a:rPr>
                        <a:t>%77</a:t>
                      </a:r>
                      <a:endParaRPr lang="tr-T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616" marR="31616" marT="0" marB="0"/>
                </a:tc>
                <a:extLst>
                  <a:ext uri="{0D108BD9-81ED-4DB2-BD59-A6C34878D82A}">
                    <a16:rowId xmlns:a16="http://schemas.microsoft.com/office/drawing/2014/main" val="2395679577"/>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1414029053"/>
              </p:ext>
            </p:extLst>
          </p:nvPr>
        </p:nvGraphicFramePr>
        <p:xfrm>
          <a:off x="550026" y="0"/>
          <a:ext cx="11258549" cy="370840"/>
        </p:xfrm>
        <a:graphic>
          <a:graphicData uri="http://schemas.openxmlformats.org/drawingml/2006/table">
            <a:tbl>
              <a:tblPr firstRow="1" bandRow="1">
                <a:tableStyleId>{5C22544A-7EE6-4342-B048-85BDC9FD1C3A}</a:tableStyleId>
              </a:tblPr>
              <a:tblGrid>
                <a:gridCol w="11258549">
                  <a:extLst>
                    <a:ext uri="{9D8B030D-6E8A-4147-A177-3AD203B41FA5}">
                      <a16:colId xmlns:a16="http://schemas.microsoft.com/office/drawing/2014/main" val="648344520"/>
                    </a:ext>
                  </a:extLst>
                </a:gridCol>
              </a:tblGrid>
              <a:tr h="370840">
                <a:tc>
                  <a:txBody>
                    <a:bodyPr/>
                    <a:lstStyle/>
                    <a:p>
                      <a:r>
                        <a:rPr lang="tr-TR" dirty="0" smtClean="0"/>
                        <a:t>Kontenjanlarımızın %77 si doludur </a:t>
                      </a:r>
                      <a:endParaRPr lang="tr-TR" dirty="0"/>
                    </a:p>
                  </a:txBody>
                  <a:tcPr/>
                </a:tc>
                <a:extLst>
                  <a:ext uri="{0D108BD9-81ED-4DB2-BD59-A6C34878D82A}">
                    <a16:rowId xmlns:a16="http://schemas.microsoft.com/office/drawing/2014/main" val="694122277"/>
                  </a:ext>
                </a:extLst>
              </a:tr>
            </a:tbl>
          </a:graphicData>
        </a:graphic>
      </p:graphicFrame>
    </p:spTree>
    <p:extLst>
      <p:ext uri="{BB962C8B-B14F-4D97-AF65-F5344CB8AC3E}">
        <p14:creationId xmlns:p14="http://schemas.microsoft.com/office/powerpoint/2010/main" val="8260864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2623531339"/>
              </p:ext>
            </p:extLst>
          </p:nvPr>
        </p:nvGraphicFramePr>
        <p:xfrm>
          <a:off x="457200" y="1197071"/>
          <a:ext cx="11334749" cy="5660929"/>
        </p:xfrm>
        <a:graphic>
          <a:graphicData uri="http://schemas.openxmlformats.org/drawingml/2006/table">
            <a:tbl>
              <a:tblPr>
                <a:tableStyleId>{125E5076-3810-47DD-B79F-674D7AD40C01}</a:tableStyleId>
              </a:tblPr>
              <a:tblGrid>
                <a:gridCol w="482521">
                  <a:extLst>
                    <a:ext uri="{9D8B030D-6E8A-4147-A177-3AD203B41FA5}">
                      <a16:colId xmlns:a16="http://schemas.microsoft.com/office/drawing/2014/main" val="2388217885"/>
                    </a:ext>
                  </a:extLst>
                </a:gridCol>
                <a:gridCol w="2274815">
                  <a:extLst>
                    <a:ext uri="{9D8B030D-6E8A-4147-A177-3AD203B41FA5}">
                      <a16:colId xmlns:a16="http://schemas.microsoft.com/office/drawing/2014/main" val="3400901012"/>
                    </a:ext>
                  </a:extLst>
                </a:gridCol>
                <a:gridCol w="6649022">
                  <a:extLst>
                    <a:ext uri="{9D8B030D-6E8A-4147-A177-3AD203B41FA5}">
                      <a16:colId xmlns:a16="http://schemas.microsoft.com/office/drawing/2014/main" val="3099136743"/>
                    </a:ext>
                  </a:extLst>
                </a:gridCol>
                <a:gridCol w="1928391">
                  <a:extLst>
                    <a:ext uri="{9D8B030D-6E8A-4147-A177-3AD203B41FA5}">
                      <a16:colId xmlns:a16="http://schemas.microsoft.com/office/drawing/2014/main" val="2778503997"/>
                    </a:ext>
                  </a:extLst>
                </a:gridCol>
              </a:tblGrid>
              <a:tr h="290064">
                <a:tc>
                  <a:txBody>
                    <a:bodyPr/>
                    <a:lstStyle/>
                    <a:p>
                      <a:pPr algn="l" fontAlgn="b"/>
                      <a:r>
                        <a:rPr lang="tr-TR" sz="1800" u="none" strike="noStrike" dirty="0" smtClean="0">
                          <a:effectLst/>
                          <a:latin typeface="Times New Roman" pitchFamily="18" charset="0"/>
                          <a:cs typeface="Times New Roman" pitchFamily="18" charset="0"/>
                        </a:rPr>
                        <a:t>SN</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Fakülte</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Programram</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Durum </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2310480275"/>
                  </a:ext>
                </a:extLst>
              </a:tr>
              <a:tr h="577995">
                <a:tc>
                  <a:txBody>
                    <a:bodyPr/>
                    <a:lstStyle/>
                    <a:p>
                      <a:pPr algn="r" fontAlgn="b"/>
                      <a:r>
                        <a:rPr lang="tr-TR" sz="1800" u="none" strike="noStrike" dirty="0">
                          <a:effectLst/>
                          <a:latin typeface="Times New Roman" pitchFamily="18" charset="0"/>
                          <a:cs typeface="Times New Roman" pitchFamily="18" charset="0"/>
                        </a:rPr>
                        <a:t>1</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Fen Bilimler Enstitüsü</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Şehir ve Bölge Planlama A.B.D Kentsel Tasarım Bilim Dalı N.Ö-İ.Ö Tezli Yüksek Lisans</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Program Açılması</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3866976287"/>
                  </a:ext>
                </a:extLst>
              </a:tr>
              <a:tr h="313869">
                <a:tc>
                  <a:txBody>
                    <a:bodyPr/>
                    <a:lstStyle/>
                    <a:p>
                      <a:pPr algn="r" fontAlgn="b"/>
                      <a:r>
                        <a:rPr lang="tr-TR" sz="1800" u="none" strike="noStrike">
                          <a:effectLst/>
                          <a:latin typeface="Times New Roman" pitchFamily="18" charset="0"/>
                          <a:cs typeface="Times New Roman" pitchFamily="18" charset="0"/>
                        </a:rPr>
                        <a:t>2</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Fen Edebiyat Fakültesi </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Psikoloji Bölümü</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Program Açılması</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3996376658"/>
                  </a:ext>
                </a:extLst>
              </a:tr>
              <a:tr h="290064">
                <a:tc>
                  <a:txBody>
                    <a:bodyPr/>
                    <a:lstStyle/>
                    <a:p>
                      <a:pPr algn="r" fontAlgn="b"/>
                      <a:r>
                        <a:rPr lang="tr-TR" sz="1800" u="none" strike="noStrike">
                          <a:effectLst/>
                          <a:latin typeface="Times New Roman" pitchFamily="18" charset="0"/>
                          <a:cs typeface="Times New Roman" pitchFamily="18" charset="0"/>
                        </a:rPr>
                        <a:t>3</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Kurtalan MYO</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Pazarlama</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Program Açılması</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1449959447"/>
                  </a:ext>
                </a:extLst>
              </a:tr>
              <a:tr h="313869">
                <a:tc>
                  <a:txBody>
                    <a:bodyPr/>
                    <a:lstStyle/>
                    <a:p>
                      <a:pPr algn="r" fontAlgn="b"/>
                      <a:r>
                        <a:rPr lang="tr-TR" sz="1800" u="none" strike="noStrike">
                          <a:effectLst/>
                          <a:latin typeface="Times New Roman" pitchFamily="18" charset="0"/>
                          <a:cs typeface="Times New Roman" pitchFamily="18" charset="0"/>
                        </a:rPr>
                        <a:t>4</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Kurtalan MYO</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Peysaj ve Süs Bitkileri</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Program Açılması</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3076499155"/>
                  </a:ext>
                </a:extLst>
              </a:tr>
              <a:tr h="313869">
                <a:tc>
                  <a:txBody>
                    <a:bodyPr/>
                    <a:lstStyle/>
                    <a:p>
                      <a:pPr algn="r" fontAlgn="b"/>
                      <a:r>
                        <a:rPr lang="tr-TR" sz="1800" u="none" strike="noStrike">
                          <a:effectLst/>
                          <a:latin typeface="Times New Roman" pitchFamily="18" charset="0"/>
                          <a:cs typeface="Times New Roman" pitchFamily="18" charset="0"/>
                        </a:rPr>
                        <a:t>5</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Kurtalan MYO</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Raylı Sistemler İşletmeciliği</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Program Açılması</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2881926689"/>
                  </a:ext>
                </a:extLst>
              </a:tr>
              <a:tr h="313869">
                <a:tc>
                  <a:txBody>
                    <a:bodyPr/>
                    <a:lstStyle/>
                    <a:p>
                      <a:pPr algn="r" fontAlgn="b"/>
                      <a:r>
                        <a:rPr lang="tr-TR" sz="1800" u="none" strike="noStrike">
                          <a:effectLst/>
                          <a:latin typeface="Times New Roman" pitchFamily="18" charset="0"/>
                          <a:cs typeface="Times New Roman" pitchFamily="18" charset="0"/>
                        </a:rPr>
                        <a:t>6</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Kurtalan MYO</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Adalet </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Program Açılması</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44099608"/>
                  </a:ext>
                </a:extLst>
              </a:tr>
              <a:tr h="313869">
                <a:tc>
                  <a:txBody>
                    <a:bodyPr/>
                    <a:lstStyle/>
                    <a:p>
                      <a:pPr algn="r" fontAlgn="b"/>
                      <a:r>
                        <a:rPr lang="tr-TR" sz="1800" u="none" strike="noStrike">
                          <a:effectLst/>
                          <a:latin typeface="Times New Roman" pitchFamily="18" charset="0"/>
                          <a:cs typeface="Times New Roman" pitchFamily="18" charset="0"/>
                        </a:rPr>
                        <a:t>7</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Sağlık </a:t>
                      </a:r>
                      <a:r>
                        <a:rPr lang="tr-TR" sz="1800" u="none" strike="noStrike" dirty="0" err="1" smtClean="0">
                          <a:effectLst/>
                          <a:latin typeface="Times New Roman" pitchFamily="18" charset="0"/>
                          <a:cs typeface="Times New Roman" pitchFamily="18" charset="0"/>
                        </a:rPr>
                        <a:t>Hiz</a:t>
                      </a:r>
                      <a:r>
                        <a:rPr lang="tr-TR" sz="1800" u="none" strike="noStrike" dirty="0" smtClean="0">
                          <a:effectLst/>
                          <a:latin typeface="Times New Roman" pitchFamily="18" charset="0"/>
                          <a:cs typeface="Times New Roman" pitchFamily="18" charset="0"/>
                        </a:rPr>
                        <a:t>.</a:t>
                      </a:r>
                      <a:r>
                        <a:rPr lang="tr-TR" sz="1800" u="none" strike="noStrike" baseline="0" dirty="0" smtClean="0">
                          <a:effectLst/>
                          <a:latin typeface="Times New Roman" pitchFamily="18" charset="0"/>
                          <a:cs typeface="Times New Roman" pitchFamily="18" charset="0"/>
                        </a:rPr>
                        <a:t> </a:t>
                      </a:r>
                      <a:r>
                        <a:rPr lang="tr-TR" sz="1800" u="none" strike="noStrike" dirty="0" smtClean="0">
                          <a:effectLst/>
                          <a:latin typeface="Times New Roman" pitchFamily="18" charset="0"/>
                          <a:cs typeface="Times New Roman" pitchFamily="18" charset="0"/>
                        </a:rPr>
                        <a:t>MYO</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Diyaliz</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Program Açılması</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3897012012"/>
                  </a:ext>
                </a:extLst>
              </a:tr>
              <a:tr h="577995">
                <a:tc>
                  <a:txBody>
                    <a:bodyPr/>
                    <a:lstStyle/>
                    <a:p>
                      <a:pPr algn="r" fontAlgn="b"/>
                      <a:r>
                        <a:rPr lang="tr-TR" sz="1800" u="none" strike="noStrike">
                          <a:effectLst/>
                          <a:latin typeface="Times New Roman" pitchFamily="18" charset="0"/>
                          <a:cs typeface="Times New Roman" pitchFamily="18" charset="0"/>
                        </a:rPr>
                        <a:t>8</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Sosyal </a:t>
                      </a:r>
                      <a:r>
                        <a:rPr lang="tr-TR" sz="1800" u="none" strike="noStrike" dirty="0" smtClean="0">
                          <a:effectLst/>
                          <a:latin typeface="Times New Roman" pitchFamily="18" charset="0"/>
                          <a:cs typeface="Times New Roman" pitchFamily="18" charset="0"/>
                        </a:rPr>
                        <a:t>Bil.</a:t>
                      </a:r>
                      <a:r>
                        <a:rPr lang="tr-TR" sz="1800" u="none" strike="noStrike" baseline="0" dirty="0" smtClean="0">
                          <a:effectLst/>
                          <a:latin typeface="Times New Roman" pitchFamily="18" charset="0"/>
                          <a:cs typeface="Times New Roman" pitchFamily="18" charset="0"/>
                        </a:rPr>
                        <a:t> </a:t>
                      </a:r>
                      <a:r>
                        <a:rPr lang="tr-TR" sz="1800" u="none" strike="noStrike" dirty="0" smtClean="0">
                          <a:effectLst/>
                          <a:latin typeface="Times New Roman" pitchFamily="18" charset="0"/>
                          <a:cs typeface="Times New Roman" pitchFamily="18" charset="0"/>
                        </a:rPr>
                        <a:t>Enstitüsü</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Türkçe ve Sosyal Bilimler Eğitimi A.B.D   Türkçe Eğitimi Bilim  Dalı  Tezli Yüksek Lisans İ.Ö</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Program Açılması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4232196498"/>
                  </a:ext>
                </a:extLst>
              </a:tr>
              <a:tr h="313869">
                <a:tc>
                  <a:txBody>
                    <a:bodyPr/>
                    <a:lstStyle/>
                    <a:p>
                      <a:pPr algn="r" fontAlgn="b"/>
                      <a:r>
                        <a:rPr lang="tr-TR" sz="1800" u="none" strike="noStrike">
                          <a:effectLst/>
                          <a:latin typeface="Times New Roman" pitchFamily="18" charset="0"/>
                          <a:cs typeface="Times New Roman" pitchFamily="18" charset="0"/>
                        </a:rPr>
                        <a:t>9</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smtClean="0">
                          <a:effectLst/>
                          <a:latin typeface="Times New Roman" pitchFamily="18" charset="0"/>
                          <a:cs typeface="Times New Roman" pitchFamily="18" charset="0"/>
                        </a:rPr>
                        <a:t>Sosyal Bil.</a:t>
                      </a:r>
                      <a:r>
                        <a:rPr lang="tr-TR" sz="1800" u="none" strike="noStrike" baseline="0" smtClean="0">
                          <a:effectLst/>
                          <a:latin typeface="Times New Roman" pitchFamily="18" charset="0"/>
                          <a:cs typeface="Times New Roman" pitchFamily="18" charset="0"/>
                        </a:rPr>
                        <a:t> </a:t>
                      </a:r>
                      <a:r>
                        <a:rPr lang="tr-TR" sz="1800" u="none" strike="noStrike" smtClean="0">
                          <a:effectLst/>
                          <a:latin typeface="Times New Roman" pitchFamily="18" charset="0"/>
                          <a:cs typeface="Times New Roman" pitchFamily="18" charset="0"/>
                        </a:rPr>
                        <a:t>Enstitüsü</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İktisat A.B.D Bölgesel Kalkınma İktisadı Bilim Dalı N.Ö-İ.Ö Tezsiz Yüksek Lisans </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Program Açılması</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915812652"/>
                  </a:ext>
                </a:extLst>
              </a:tr>
              <a:tr h="313869">
                <a:tc>
                  <a:txBody>
                    <a:bodyPr/>
                    <a:lstStyle/>
                    <a:p>
                      <a:pPr algn="r" fontAlgn="b"/>
                      <a:r>
                        <a:rPr lang="tr-TR" sz="1800" u="none" strike="noStrike">
                          <a:effectLst/>
                          <a:latin typeface="Times New Roman" pitchFamily="18" charset="0"/>
                          <a:cs typeface="Times New Roman" pitchFamily="18" charset="0"/>
                        </a:rPr>
                        <a:t>10</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smtClean="0">
                          <a:effectLst/>
                          <a:latin typeface="Times New Roman" pitchFamily="18" charset="0"/>
                          <a:cs typeface="Times New Roman" pitchFamily="18" charset="0"/>
                        </a:rPr>
                        <a:t>Sosyal Bil.</a:t>
                      </a:r>
                      <a:r>
                        <a:rPr lang="tr-TR" sz="1800" u="none" strike="noStrike" baseline="0" smtClean="0">
                          <a:effectLst/>
                          <a:latin typeface="Times New Roman" pitchFamily="18" charset="0"/>
                          <a:cs typeface="Times New Roman" pitchFamily="18" charset="0"/>
                        </a:rPr>
                        <a:t> </a:t>
                      </a:r>
                      <a:r>
                        <a:rPr lang="tr-TR" sz="1800" u="none" strike="noStrike" smtClean="0">
                          <a:effectLst/>
                          <a:latin typeface="Times New Roman" pitchFamily="18" charset="0"/>
                          <a:cs typeface="Times New Roman" pitchFamily="18" charset="0"/>
                        </a:rPr>
                        <a:t>Enstitüsü</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İktisat A.B.D Bölgesel Kalkınma İktisadı Bilim Dalı İ.Ö Tezli Yüksek Lisans </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Program Açılması</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3836293775"/>
                  </a:ext>
                </a:extLst>
              </a:tr>
              <a:tr h="313869">
                <a:tc>
                  <a:txBody>
                    <a:bodyPr/>
                    <a:lstStyle/>
                    <a:p>
                      <a:pPr algn="r" fontAlgn="b"/>
                      <a:r>
                        <a:rPr lang="tr-TR" sz="1800" u="none" strike="noStrike">
                          <a:effectLst/>
                          <a:latin typeface="Times New Roman" pitchFamily="18" charset="0"/>
                          <a:cs typeface="Times New Roman" pitchFamily="18" charset="0"/>
                        </a:rPr>
                        <a:t>11</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smtClean="0">
                          <a:effectLst/>
                          <a:latin typeface="Times New Roman" pitchFamily="18" charset="0"/>
                          <a:cs typeface="Times New Roman" pitchFamily="18" charset="0"/>
                        </a:rPr>
                        <a:t>Sosyal Bil.</a:t>
                      </a:r>
                      <a:r>
                        <a:rPr lang="tr-TR" sz="1800" u="none" strike="noStrike" baseline="0" smtClean="0">
                          <a:effectLst/>
                          <a:latin typeface="Times New Roman" pitchFamily="18" charset="0"/>
                          <a:cs typeface="Times New Roman" pitchFamily="18" charset="0"/>
                        </a:rPr>
                        <a:t> </a:t>
                      </a:r>
                      <a:r>
                        <a:rPr lang="tr-TR" sz="1800" u="none" strike="noStrike" smtClean="0">
                          <a:effectLst/>
                          <a:latin typeface="Times New Roman" pitchFamily="18" charset="0"/>
                          <a:cs typeface="Times New Roman" pitchFamily="18" charset="0"/>
                        </a:rPr>
                        <a:t>Enstitüsü</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Eğitim Bilimleri A.B.D Eğitim Yönetimi Bilim Dalı Doktora </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Program Açılması</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3651325977"/>
                  </a:ext>
                </a:extLst>
              </a:tr>
              <a:tr h="313869">
                <a:tc>
                  <a:txBody>
                    <a:bodyPr/>
                    <a:lstStyle/>
                    <a:p>
                      <a:pPr algn="r" fontAlgn="b"/>
                      <a:r>
                        <a:rPr lang="tr-TR" sz="1800" u="none" strike="noStrike">
                          <a:effectLst/>
                          <a:latin typeface="Times New Roman" pitchFamily="18" charset="0"/>
                          <a:cs typeface="Times New Roman" pitchFamily="18" charset="0"/>
                        </a:rPr>
                        <a:t>12</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smtClean="0">
                          <a:effectLst/>
                          <a:latin typeface="Times New Roman" pitchFamily="18" charset="0"/>
                          <a:cs typeface="Times New Roman" pitchFamily="18" charset="0"/>
                        </a:rPr>
                        <a:t>Sosyal Bil.</a:t>
                      </a:r>
                      <a:r>
                        <a:rPr lang="tr-TR" sz="1800" u="none" strike="noStrike" baseline="0" smtClean="0">
                          <a:effectLst/>
                          <a:latin typeface="Times New Roman" pitchFamily="18" charset="0"/>
                          <a:cs typeface="Times New Roman" pitchFamily="18" charset="0"/>
                        </a:rPr>
                        <a:t> </a:t>
                      </a:r>
                      <a:r>
                        <a:rPr lang="tr-TR" sz="1800" u="none" strike="noStrike" smtClean="0">
                          <a:effectLst/>
                          <a:latin typeface="Times New Roman" pitchFamily="18" charset="0"/>
                          <a:cs typeface="Times New Roman" pitchFamily="18" charset="0"/>
                        </a:rPr>
                        <a:t>Enstitüsü</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Temel İslam Bilimleri A.B.D Doktora Programı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Program Açılması</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3405731758"/>
                  </a:ext>
                </a:extLst>
              </a:tr>
              <a:tr h="313869">
                <a:tc>
                  <a:txBody>
                    <a:bodyPr/>
                    <a:lstStyle/>
                    <a:p>
                      <a:pPr algn="r" fontAlgn="b"/>
                      <a:r>
                        <a:rPr lang="tr-TR" sz="1800" u="none" strike="noStrike">
                          <a:effectLst/>
                          <a:latin typeface="Times New Roman" pitchFamily="18" charset="0"/>
                          <a:cs typeface="Times New Roman" pitchFamily="18" charset="0"/>
                        </a:rPr>
                        <a:t>13</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smtClean="0">
                          <a:effectLst/>
                          <a:latin typeface="Times New Roman" pitchFamily="18" charset="0"/>
                          <a:cs typeface="Times New Roman" pitchFamily="18" charset="0"/>
                        </a:rPr>
                        <a:t>Sosyal Bil.</a:t>
                      </a:r>
                      <a:r>
                        <a:rPr lang="tr-TR" sz="1800" u="none" strike="noStrike" baseline="0" smtClean="0">
                          <a:effectLst/>
                          <a:latin typeface="Times New Roman" pitchFamily="18" charset="0"/>
                          <a:cs typeface="Times New Roman" pitchFamily="18" charset="0"/>
                        </a:rPr>
                        <a:t> </a:t>
                      </a:r>
                      <a:r>
                        <a:rPr lang="tr-TR" sz="1800" u="none" strike="noStrike" smtClean="0">
                          <a:effectLst/>
                          <a:latin typeface="Times New Roman" pitchFamily="18" charset="0"/>
                          <a:cs typeface="Times New Roman" pitchFamily="18" charset="0"/>
                        </a:rPr>
                        <a:t>Enstitüsü</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Bölgesel Kalkınma İktisadı A.B.D Doktora Programı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Program Açılması</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470002706"/>
                  </a:ext>
                </a:extLst>
              </a:tr>
              <a:tr h="313869">
                <a:tc>
                  <a:txBody>
                    <a:bodyPr/>
                    <a:lstStyle/>
                    <a:p>
                      <a:pPr algn="r" fontAlgn="b"/>
                      <a:r>
                        <a:rPr lang="tr-TR" sz="1800" u="none" strike="noStrike">
                          <a:effectLst/>
                          <a:latin typeface="Times New Roman" pitchFamily="18" charset="0"/>
                          <a:cs typeface="Times New Roman" pitchFamily="18" charset="0"/>
                        </a:rPr>
                        <a:t>14</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smtClean="0">
                          <a:effectLst/>
                          <a:latin typeface="Times New Roman" pitchFamily="18" charset="0"/>
                          <a:cs typeface="Times New Roman" pitchFamily="18" charset="0"/>
                        </a:rPr>
                        <a:t>Sosyal Bil.</a:t>
                      </a:r>
                      <a:r>
                        <a:rPr lang="tr-TR" sz="1800" u="none" strike="noStrike" baseline="0" dirty="0" smtClean="0">
                          <a:effectLst/>
                          <a:latin typeface="Times New Roman" pitchFamily="18" charset="0"/>
                          <a:cs typeface="Times New Roman" pitchFamily="18" charset="0"/>
                        </a:rPr>
                        <a:t> </a:t>
                      </a:r>
                      <a:r>
                        <a:rPr lang="tr-TR" sz="1800" u="none" strike="noStrike" dirty="0" smtClean="0">
                          <a:effectLst/>
                          <a:latin typeface="Times New Roman" pitchFamily="18" charset="0"/>
                          <a:cs typeface="Times New Roman" pitchFamily="18" charset="0"/>
                        </a:rPr>
                        <a:t>Enstitüsü</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Türk Dili ve Edebiyatı II.Öğretim Tezli Yüksek Lisans </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Program Açılması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3798857327"/>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1476616647"/>
              </p:ext>
            </p:extLst>
          </p:nvPr>
        </p:nvGraphicFramePr>
        <p:xfrm>
          <a:off x="824890" y="422621"/>
          <a:ext cx="10567010" cy="370840"/>
        </p:xfrm>
        <a:graphic>
          <a:graphicData uri="http://schemas.openxmlformats.org/drawingml/2006/table">
            <a:tbl>
              <a:tblPr firstRow="1" bandRow="1">
                <a:tableStyleId>{5C22544A-7EE6-4342-B048-85BDC9FD1C3A}</a:tableStyleId>
              </a:tblPr>
              <a:tblGrid>
                <a:gridCol w="10567010">
                  <a:extLst>
                    <a:ext uri="{9D8B030D-6E8A-4147-A177-3AD203B41FA5}">
                      <a16:colId xmlns:a16="http://schemas.microsoft.com/office/drawing/2014/main" val="57480183"/>
                    </a:ext>
                  </a:extLst>
                </a:gridCol>
              </a:tblGrid>
              <a:tr h="370840">
                <a:tc>
                  <a:txBody>
                    <a:bodyPr/>
                    <a:lstStyle/>
                    <a:p>
                      <a:pPr algn="ctr"/>
                      <a:r>
                        <a:rPr lang="tr-TR" dirty="0" smtClean="0"/>
                        <a:t>2018 yılında YÖK</a:t>
                      </a:r>
                      <a:r>
                        <a:rPr lang="tr-TR" baseline="0" dirty="0" smtClean="0"/>
                        <a:t> Tarafından Açılması Kabul Edilen Bölümler.</a:t>
                      </a:r>
                      <a:endParaRPr lang="tr-TR" dirty="0"/>
                    </a:p>
                  </a:txBody>
                  <a:tcPr/>
                </a:tc>
                <a:extLst>
                  <a:ext uri="{0D108BD9-81ED-4DB2-BD59-A6C34878D82A}">
                    <a16:rowId xmlns:a16="http://schemas.microsoft.com/office/drawing/2014/main" val="2109768548"/>
                  </a:ext>
                </a:extLst>
              </a:tr>
            </a:tbl>
          </a:graphicData>
        </a:graphic>
      </p:graphicFrame>
    </p:spTree>
    <p:extLst>
      <p:ext uri="{BB962C8B-B14F-4D97-AF65-F5344CB8AC3E}">
        <p14:creationId xmlns:p14="http://schemas.microsoft.com/office/powerpoint/2010/main" val="38333015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o"/>
          <p:cNvGraphicFramePr>
            <a:graphicFrameLocks noGrp="1"/>
          </p:cNvGraphicFramePr>
          <p:nvPr/>
        </p:nvGraphicFramePr>
        <p:xfrm>
          <a:off x="381001" y="495302"/>
          <a:ext cx="11334749" cy="5676898"/>
        </p:xfrm>
        <a:graphic>
          <a:graphicData uri="http://schemas.openxmlformats.org/drawingml/2006/table">
            <a:tbl>
              <a:tblPr>
                <a:tableStyleId>{125E5076-3810-47DD-B79F-674D7AD40C01}</a:tableStyleId>
              </a:tblPr>
              <a:tblGrid>
                <a:gridCol w="418836">
                  <a:extLst>
                    <a:ext uri="{9D8B030D-6E8A-4147-A177-3AD203B41FA5}">
                      <a16:colId xmlns:a16="http://schemas.microsoft.com/office/drawing/2014/main" val="20000"/>
                    </a:ext>
                  </a:extLst>
                </a:gridCol>
                <a:gridCol w="2338500">
                  <a:extLst>
                    <a:ext uri="{9D8B030D-6E8A-4147-A177-3AD203B41FA5}">
                      <a16:colId xmlns:a16="http://schemas.microsoft.com/office/drawing/2014/main" val="20001"/>
                    </a:ext>
                  </a:extLst>
                </a:gridCol>
                <a:gridCol w="6649022">
                  <a:extLst>
                    <a:ext uri="{9D8B030D-6E8A-4147-A177-3AD203B41FA5}">
                      <a16:colId xmlns:a16="http://schemas.microsoft.com/office/drawing/2014/main" val="20002"/>
                    </a:ext>
                  </a:extLst>
                </a:gridCol>
                <a:gridCol w="1928391">
                  <a:extLst>
                    <a:ext uri="{9D8B030D-6E8A-4147-A177-3AD203B41FA5}">
                      <a16:colId xmlns:a16="http://schemas.microsoft.com/office/drawing/2014/main" val="20003"/>
                    </a:ext>
                  </a:extLst>
                </a:gridCol>
              </a:tblGrid>
              <a:tr h="384890">
                <a:tc>
                  <a:txBody>
                    <a:bodyPr/>
                    <a:lstStyle/>
                    <a:p>
                      <a:pPr algn="r" fontAlgn="b"/>
                      <a:r>
                        <a:rPr lang="tr-TR" sz="1800" u="none" strike="noStrike" dirty="0">
                          <a:effectLst/>
                          <a:latin typeface="Times New Roman" pitchFamily="18" charset="0"/>
                          <a:cs typeface="Times New Roman" pitchFamily="18" charset="0"/>
                        </a:rPr>
                        <a:t>15</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Sosyal Bilimler MYO</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Pastacılık ve Ekmekçilik</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Program Açılması</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10000"/>
                  </a:ext>
                </a:extLst>
              </a:tr>
              <a:tr h="384890">
                <a:tc>
                  <a:txBody>
                    <a:bodyPr/>
                    <a:lstStyle/>
                    <a:p>
                      <a:pPr algn="r" fontAlgn="b"/>
                      <a:r>
                        <a:rPr lang="tr-TR" sz="1800" u="none" strike="noStrike">
                          <a:effectLst/>
                          <a:latin typeface="Times New Roman" pitchFamily="18" charset="0"/>
                          <a:cs typeface="Times New Roman" pitchFamily="18" charset="0"/>
                        </a:rPr>
                        <a:t>16</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Tasarım MYO</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Coğrafi Bilgi Sistemleri</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Program Açılması</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10001"/>
                  </a:ext>
                </a:extLst>
              </a:tr>
              <a:tr h="384890">
                <a:tc>
                  <a:txBody>
                    <a:bodyPr/>
                    <a:lstStyle/>
                    <a:p>
                      <a:pPr algn="r" fontAlgn="b"/>
                      <a:r>
                        <a:rPr lang="tr-TR" sz="1800" u="none" strike="noStrike">
                          <a:effectLst/>
                          <a:latin typeface="Times New Roman" pitchFamily="18" charset="0"/>
                          <a:cs typeface="Times New Roman" pitchFamily="18" charset="0"/>
                        </a:rPr>
                        <a:t>17</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Tasarım MYO</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Endüstri Ürünleri Tasarımı,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Program Açılması</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10002"/>
                  </a:ext>
                </a:extLst>
              </a:tr>
              <a:tr h="384890">
                <a:tc>
                  <a:txBody>
                    <a:bodyPr/>
                    <a:lstStyle/>
                    <a:p>
                      <a:pPr algn="r" fontAlgn="b"/>
                      <a:r>
                        <a:rPr lang="tr-TR" sz="1800" u="none" strike="noStrike">
                          <a:effectLst/>
                          <a:latin typeface="Times New Roman" pitchFamily="18" charset="0"/>
                          <a:cs typeface="Times New Roman" pitchFamily="18" charset="0"/>
                        </a:rPr>
                        <a:t>18</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Tasarım MYO</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İç Mekan Tasarımı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Program Açılması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10003"/>
                  </a:ext>
                </a:extLst>
              </a:tr>
              <a:tr h="384890">
                <a:tc>
                  <a:txBody>
                    <a:bodyPr/>
                    <a:lstStyle/>
                    <a:p>
                      <a:pPr algn="r" fontAlgn="b"/>
                      <a:r>
                        <a:rPr lang="tr-TR" sz="1800" u="none" strike="noStrike">
                          <a:effectLst/>
                          <a:latin typeface="Times New Roman" pitchFamily="18" charset="0"/>
                          <a:cs typeface="Times New Roman" pitchFamily="18" charset="0"/>
                        </a:rPr>
                        <a:t>19</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Tasarım MYO</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 Grafik Tasarımı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Program Açılması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10004"/>
                  </a:ext>
                </a:extLst>
              </a:tr>
              <a:tr h="384890">
                <a:tc>
                  <a:txBody>
                    <a:bodyPr/>
                    <a:lstStyle/>
                    <a:p>
                      <a:pPr algn="r" fontAlgn="b"/>
                      <a:r>
                        <a:rPr lang="tr-TR" sz="1800" u="none" strike="noStrike">
                          <a:effectLst/>
                          <a:latin typeface="Times New Roman" pitchFamily="18" charset="0"/>
                          <a:cs typeface="Times New Roman" pitchFamily="18" charset="0"/>
                        </a:rPr>
                        <a:t>20</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Tasarım MYO</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es-ES" sz="1800" u="none" strike="noStrike" dirty="0">
                          <a:effectLst/>
                          <a:latin typeface="Times New Roman" pitchFamily="18" charset="0"/>
                          <a:cs typeface="Times New Roman" pitchFamily="18" charset="0"/>
                        </a:rPr>
                        <a:t>Bilgisayar Destekli Tasarım ve Animasyon</a:t>
                      </a:r>
                      <a:endParaRPr lang="es-ES"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Program Açılması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10005"/>
                  </a:ext>
                </a:extLst>
              </a:tr>
              <a:tr h="384890">
                <a:tc>
                  <a:txBody>
                    <a:bodyPr/>
                    <a:lstStyle/>
                    <a:p>
                      <a:pPr algn="r" fontAlgn="b"/>
                      <a:r>
                        <a:rPr lang="tr-TR" sz="1800" u="none" strike="noStrike">
                          <a:effectLst/>
                          <a:latin typeface="Times New Roman" pitchFamily="18" charset="0"/>
                          <a:cs typeface="Times New Roman" pitchFamily="18" charset="0"/>
                        </a:rPr>
                        <a:t>21</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Tasarım MYO</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Mobilya ve Dekorasyon </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Program Açılması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10006"/>
                  </a:ext>
                </a:extLst>
              </a:tr>
              <a:tr h="384890">
                <a:tc>
                  <a:txBody>
                    <a:bodyPr/>
                    <a:lstStyle/>
                    <a:p>
                      <a:pPr algn="r" fontAlgn="b"/>
                      <a:r>
                        <a:rPr lang="tr-TR" sz="1800" u="none" strike="noStrike">
                          <a:effectLst/>
                          <a:latin typeface="Times New Roman" pitchFamily="18" charset="0"/>
                          <a:cs typeface="Times New Roman" pitchFamily="18" charset="0"/>
                        </a:rPr>
                        <a:t>22</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Teknik Bilimler MYO</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Raylı Sistemler Makine Teknolojisi</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Program Açılması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10007"/>
                  </a:ext>
                </a:extLst>
              </a:tr>
              <a:tr h="384890">
                <a:tc>
                  <a:txBody>
                    <a:bodyPr/>
                    <a:lstStyle/>
                    <a:p>
                      <a:pPr algn="r" fontAlgn="b"/>
                      <a:r>
                        <a:rPr lang="tr-TR" sz="1800" u="none" strike="noStrike">
                          <a:effectLst/>
                          <a:latin typeface="Times New Roman" pitchFamily="18" charset="0"/>
                          <a:cs typeface="Times New Roman" pitchFamily="18" charset="0"/>
                        </a:rPr>
                        <a:t>23</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Teknik Bilimler MYO</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Raylı Sistemler Elektrik ve Elektronik Teknolojisi</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Program Açılması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10008"/>
                  </a:ext>
                </a:extLst>
              </a:tr>
              <a:tr h="384890">
                <a:tc>
                  <a:txBody>
                    <a:bodyPr/>
                    <a:lstStyle/>
                    <a:p>
                      <a:pPr algn="r" fontAlgn="b"/>
                      <a:r>
                        <a:rPr lang="tr-TR" sz="1800" u="none" strike="noStrike">
                          <a:effectLst/>
                          <a:latin typeface="Times New Roman" pitchFamily="18" charset="0"/>
                          <a:cs typeface="Times New Roman" pitchFamily="18" charset="0"/>
                        </a:rPr>
                        <a:t>24</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Tıp Fakültesi</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Dahili Tıp Bölümü</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Program Açılması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10009"/>
                  </a:ext>
                </a:extLst>
              </a:tr>
              <a:tr h="384890">
                <a:tc>
                  <a:txBody>
                    <a:bodyPr/>
                    <a:lstStyle/>
                    <a:p>
                      <a:pPr algn="r" fontAlgn="b"/>
                      <a:r>
                        <a:rPr lang="tr-TR" sz="1800" u="none" strike="noStrike">
                          <a:effectLst/>
                          <a:latin typeface="Times New Roman" pitchFamily="18" charset="0"/>
                          <a:cs typeface="Times New Roman" pitchFamily="18" charset="0"/>
                        </a:rPr>
                        <a:t>25</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Tıp Fakültesi</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Temel Tıp Bilimleri</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Program Açılması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10010"/>
                  </a:ext>
                </a:extLst>
              </a:tr>
              <a:tr h="384890">
                <a:tc>
                  <a:txBody>
                    <a:bodyPr/>
                    <a:lstStyle/>
                    <a:p>
                      <a:pPr algn="r" fontAlgn="b"/>
                      <a:r>
                        <a:rPr lang="tr-TR" sz="1800" u="none" strike="noStrike">
                          <a:effectLst/>
                          <a:latin typeface="Times New Roman" pitchFamily="18" charset="0"/>
                          <a:cs typeface="Times New Roman" pitchFamily="18" charset="0"/>
                        </a:rPr>
                        <a:t>26</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Tıp Fakültesi</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smtClean="0">
                          <a:effectLst/>
                          <a:latin typeface="Times New Roman" pitchFamily="18" charset="0"/>
                          <a:cs typeface="Times New Roman" pitchFamily="18" charset="0"/>
                        </a:rPr>
                        <a:t>Cerrahi Tıp </a:t>
                      </a:r>
                      <a:r>
                        <a:rPr lang="tr-TR" sz="1800" u="none" strike="noStrike" dirty="0">
                          <a:effectLst/>
                          <a:latin typeface="Times New Roman" pitchFamily="18" charset="0"/>
                          <a:cs typeface="Times New Roman" pitchFamily="18" charset="0"/>
                        </a:rPr>
                        <a:t>Bilimleri</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Program Açılması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10011"/>
                  </a:ext>
                </a:extLst>
              </a:tr>
              <a:tr h="384890">
                <a:tc>
                  <a:txBody>
                    <a:bodyPr/>
                    <a:lstStyle/>
                    <a:p>
                      <a:pPr algn="r" fontAlgn="b"/>
                      <a:r>
                        <a:rPr lang="tr-TR" sz="1800" u="none" strike="noStrike">
                          <a:effectLst/>
                          <a:latin typeface="Times New Roman" pitchFamily="18" charset="0"/>
                          <a:cs typeface="Times New Roman" pitchFamily="18" charset="0"/>
                        </a:rPr>
                        <a:t>27</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a:effectLst/>
                          <a:latin typeface="Times New Roman" pitchFamily="18" charset="0"/>
                          <a:cs typeface="Times New Roman" pitchFamily="18" charset="0"/>
                        </a:rPr>
                        <a:t>Tıp Fakültesi</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Tıp Fakültesi Kurulması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Kurulma</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10012"/>
                  </a:ext>
                </a:extLst>
              </a:tr>
              <a:tr h="673328">
                <a:tc>
                  <a:txBody>
                    <a:bodyPr/>
                    <a:lstStyle/>
                    <a:p>
                      <a:pPr algn="r" fontAlgn="b"/>
                      <a:r>
                        <a:rPr lang="tr-TR" sz="1800" u="none" strike="noStrike">
                          <a:effectLst/>
                          <a:latin typeface="Times New Roman" pitchFamily="18" charset="0"/>
                          <a:cs typeface="Times New Roman" pitchFamily="18" charset="0"/>
                        </a:rPr>
                        <a:t>28</a:t>
                      </a:r>
                      <a:endParaRPr lang="tr-TR" sz="1800" b="0" i="0" u="none" strike="noStrike">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Turizm İşletmeciliği ve Otelcilik Yüksekokulu</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a:effectLst/>
                          <a:latin typeface="Times New Roman" pitchFamily="18" charset="0"/>
                          <a:cs typeface="Times New Roman" pitchFamily="18" charset="0"/>
                        </a:rPr>
                        <a:t>Rekreasyon Yönetimi Bölümü</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tc>
                  <a:txBody>
                    <a:bodyPr/>
                    <a:lstStyle/>
                    <a:p>
                      <a:pPr algn="l" fontAlgn="b"/>
                      <a:r>
                        <a:rPr lang="tr-TR" sz="1800" u="none" strike="noStrike" dirty="0" smtClean="0">
                          <a:effectLst/>
                          <a:latin typeface="Times New Roman" pitchFamily="18" charset="0"/>
                          <a:cs typeface="Times New Roman" pitchFamily="18" charset="0"/>
                        </a:rPr>
                        <a:t>Program </a:t>
                      </a:r>
                      <a:r>
                        <a:rPr lang="tr-TR" sz="1800" u="none" strike="noStrike" dirty="0">
                          <a:effectLst/>
                          <a:latin typeface="Times New Roman" pitchFamily="18" charset="0"/>
                          <a:cs typeface="Times New Roman" pitchFamily="18" charset="0"/>
                        </a:rPr>
                        <a:t>Açılması</a:t>
                      </a:r>
                      <a:endParaRPr lang="tr-TR" sz="1800" b="0" i="0" u="none" strike="noStrike" dirty="0">
                        <a:solidFill>
                          <a:srgbClr val="000000"/>
                        </a:solidFill>
                        <a:effectLst/>
                        <a:latin typeface="Times New Roman" pitchFamily="18" charset="0"/>
                        <a:cs typeface="Times New Roman" pitchFamily="18" charset="0"/>
                      </a:endParaRPr>
                    </a:p>
                  </a:txBody>
                  <a:tcPr marL="1355" marR="1355" marT="1355" marB="0" anchor="b"/>
                </a:tc>
                <a:extLst>
                  <a:ext uri="{0D108BD9-81ED-4DB2-BD59-A6C34878D82A}">
                    <a16:rowId xmlns:a16="http://schemas.microsoft.com/office/drawing/2014/main" val="10013"/>
                  </a:ext>
                </a:extLst>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727469" y="4487332"/>
            <a:ext cx="3142212" cy="1507067"/>
          </a:xfrm>
        </p:spPr>
        <p:txBody>
          <a:bodyPr/>
          <a:lstStyle/>
          <a:p>
            <a:r>
              <a:rPr lang="tr-TR" dirty="0" smtClean="0"/>
              <a:t>TEŞEKKÜRLER </a:t>
            </a:r>
            <a:endParaRPr lang="tr-TR" dirty="0"/>
          </a:p>
        </p:txBody>
      </p:sp>
      <p:sp>
        <p:nvSpPr>
          <p:cNvPr id="3" name="İçerik Yer Tutucusu 2"/>
          <p:cNvSpPr>
            <a:spLocks noGrp="1"/>
          </p:cNvSpPr>
          <p:nvPr>
            <p:ph idx="1"/>
          </p:nvPr>
        </p:nvSpPr>
        <p:spPr/>
        <p:txBody>
          <a:bodyPr/>
          <a:lstStyle/>
          <a:p>
            <a:endParaRPr lang="tr-TR" dirty="0"/>
          </a:p>
        </p:txBody>
      </p:sp>
    </p:spTree>
    <p:extLst>
      <p:ext uri="{BB962C8B-B14F-4D97-AF65-F5344CB8AC3E}">
        <p14:creationId xmlns:p14="http://schemas.microsoft.com/office/powerpoint/2010/main" val="159598289"/>
      </p:ext>
    </p:extLst>
  </p:cSld>
  <p:clrMapOvr>
    <a:masterClrMapping/>
  </p:clrMapOvr>
</p:sld>
</file>

<file path=ppt/theme/theme1.xml><?xml version="1.0" encoding="utf-8"?>
<a:theme xmlns:a="http://schemas.openxmlformats.org/drawingml/2006/main" name="Dilim">
  <a:themeElements>
    <a:clrScheme name="Dilim">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Dilim">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lim">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1274</TotalTime>
  <Words>1833</Words>
  <Application>Microsoft Office PowerPoint</Application>
  <PresentationFormat>Geniş ekran</PresentationFormat>
  <Paragraphs>641</Paragraphs>
  <Slides>31</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31</vt:i4>
      </vt:variant>
    </vt:vector>
  </HeadingPairs>
  <TitlesOfParts>
    <vt:vector size="37" baseType="lpstr">
      <vt:lpstr>Arial</vt:lpstr>
      <vt:lpstr>Century Gothic</vt:lpstr>
      <vt:lpstr>Times New Roman</vt:lpstr>
      <vt:lpstr>Wingdings</vt:lpstr>
      <vt:lpstr>Wingdings 3</vt:lpstr>
      <vt:lpstr>Dilim</vt:lpstr>
      <vt:lpstr>SİİRT ÜNİVERSİTESİ  2018-2022  STRATEJİK PLAN</vt:lpstr>
      <vt:lpstr>Genel Bilgilendirme </vt:lpstr>
      <vt:lpstr>Misyon</vt:lpstr>
      <vt:lpstr>Vizyon</vt:lpstr>
      <vt:lpstr>KALİTE POLİTİKASI</vt:lpstr>
      <vt:lpstr>PowerPoint Sunusu</vt:lpstr>
      <vt:lpstr>PowerPoint Sunusu</vt:lpstr>
      <vt:lpstr>SayIsal Veriler</vt:lpstr>
      <vt:lpstr>PowerPoint Sunusu</vt:lpstr>
      <vt:lpstr>PowerPoint Sunusu</vt:lpstr>
      <vt:lpstr>PowerPoint Sunusu</vt:lpstr>
      <vt:lpstr>PowerPoint Sunusu</vt:lpstr>
      <vt:lpstr>PowerPoint Sunusu</vt:lpstr>
      <vt:lpstr>Resmi olarak henüz bilimsel bir patent başvurusu yapIlmamIştIr.</vt:lpstr>
      <vt:lpstr>Plan Başlangıç Döneminde İnşaatı Devam Eden İlahiyat Fakültesi Tamamlanarak Hizmete Alınmıştır.   100 Dairelik Lojman Yapım İşi Devam Etmekte Olup En Kısa Zamanda Hizmete Alınacaktır.  Hayvan hastanesinin proje çizim işleri tamamlanmış olup ihaleye çıkılmıştır ancak uygun teklif gelmemesi nedeniyle inşaatına başlanamamıştır.</vt:lpstr>
      <vt:lpstr>Son 3 yılda yapılan yapım işlerine ait bazı bilgiler</vt:lpstr>
      <vt:lpstr>PowerPoint Sunusu</vt:lpstr>
      <vt:lpstr>PowerPoint Sunusu</vt:lpstr>
      <vt:lpstr>PowerPoint Sunusu</vt:lpstr>
      <vt:lpstr>PowerPoint Sunusu</vt:lpstr>
      <vt:lpstr>PowerPoint Sunusu</vt:lpstr>
      <vt:lpstr>.</vt:lpstr>
      <vt:lpstr>PowerPoint Sunusu</vt:lpstr>
      <vt:lpstr>PowerPoint Sunusu</vt:lpstr>
      <vt:lpstr>Üniversitesi Türkiye’deki köklü üniversiteleri geride bırakarak “Türkiye’de en fazla tercih  edilen Devlet Üniversitesi” ödülüne uzandı. Avrupa ve Asya ülkelerinden Eğitim acenteleri ile yükseköğretim kurumlarını bir araya getiren 3. EuroAsia Workshop 25 farklı ülkeden yaklaşık 150 eğitim acentesi ve 80 yükseköğretim kurumu katılımı ile 29-31 Ekim 2018 tarihleri arasında İstanbul’da gerçekleştirildi. Çalıştaydan önce, 29 Ekim 2018 tarihinde EuroAsia Ödülleri düzenlendi. Oylama sistemi ile eğitimcilerin en iyi performansının onurlandırıldığı törende, 250 EuroAsia Eğitim Acentesi 13 kategoride yüksek öğretim kurumlarına oy verdi. Euro Asia  Ödülleri Resepsiyonu, 29 Ekim 2018'de Hilton Hotel Bosphorus'ta yaklaşık 400 sektör liderinin katılımıyla gerçekleşti. Törende Türkiye’de en fazla tercih edilen devlet üniversitesi ödülü Siirt Üniversitesi adına Rektörümüz Prof.Dr. Murat ERMAN’a  takdim edildi. Törende İstanbul Üniversitesi ikincilik ödülüne layık görülürken üçüncülük ödülünü Dokuz Eylül Üniversitesi almıştır.   </vt:lpstr>
      <vt:lpstr>PowerPoint Sunusu</vt:lpstr>
      <vt:lpstr>PowerPoint Sunusu</vt:lpstr>
      <vt:lpstr>PowerPoint Sunusu</vt:lpstr>
      <vt:lpstr>PowerPoint Sunusu</vt:lpstr>
      <vt:lpstr>PowerPoint Sunusu</vt:lpstr>
      <vt:lpstr>TEŞEKKÜRLER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SİİRT ÜNİVERSİTESİ  2018-2022  STRATEJİK PLAN</dc:title>
  <dc:creator>abbas erekinci</dc:creator>
  <cp:lastModifiedBy>abbas erekinci</cp:lastModifiedBy>
  <cp:revision>39</cp:revision>
  <dcterms:created xsi:type="dcterms:W3CDTF">2019-02-25T07:45:54Z</dcterms:created>
  <dcterms:modified xsi:type="dcterms:W3CDTF">2019-04-17T07:13:45Z</dcterms:modified>
</cp:coreProperties>
</file>