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68" r:id="rId5"/>
    <p:sldId id="269" r:id="rId6"/>
    <p:sldId id="273" r:id="rId7"/>
    <p:sldId id="270" r:id="rId8"/>
    <p:sldId id="271" r:id="rId9"/>
    <p:sldId id="272" r:id="rId10"/>
    <p:sldId id="258" r:id="rId11"/>
    <p:sldId id="274" r:id="rId12"/>
    <p:sldId id="277" r:id="rId13"/>
    <p:sldId id="276" r:id="rId14"/>
    <p:sldId id="275" r:id="rId15"/>
    <p:sldId id="259" r:id="rId16"/>
    <p:sldId id="278" r:id="rId17"/>
    <p:sldId id="279" r:id="rId18"/>
    <p:sldId id="280" r:id="rId19"/>
    <p:sldId id="260" r:id="rId20"/>
    <p:sldId id="286" r:id="rId21"/>
    <p:sldId id="285" r:id="rId22"/>
    <p:sldId id="283" r:id="rId23"/>
    <p:sldId id="284" r:id="rId24"/>
    <p:sldId id="282" r:id="rId25"/>
    <p:sldId id="281" r:id="rId26"/>
    <p:sldId id="261" r:id="rId27"/>
    <p:sldId id="290" r:id="rId28"/>
    <p:sldId id="289" r:id="rId29"/>
    <p:sldId id="288" r:id="rId30"/>
    <p:sldId id="287" r:id="rId31"/>
    <p:sldId id="292" r:id="rId32"/>
    <p:sldId id="291" r:id="rId33"/>
    <p:sldId id="293" r:id="rId34"/>
    <p:sldId id="262" r:id="rId35"/>
    <p:sldId id="298" r:id="rId36"/>
    <p:sldId id="297" r:id="rId37"/>
    <p:sldId id="296" r:id="rId38"/>
    <p:sldId id="295" r:id="rId39"/>
    <p:sldId id="294" r:id="rId40"/>
    <p:sldId id="263" r:id="rId41"/>
    <p:sldId id="303" r:id="rId42"/>
    <p:sldId id="302" r:id="rId43"/>
    <p:sldId id="299" r:id="rId44"/>
    <p:sldId id="300" r:id="rId45"/>
    <p:sldId id="301" r:id="rId46"/>
    <p:sldId id="264" r:id="rId47"/>
    <p:sldId id="306" r:id="rId48"/>
    <p:sldId id="305" r:id="rId49"/>
    <p:sldId id="304" r:id="rId50"/>
    <p:sldId id="308" r:id="rId51"/>
    <p:sldId id="307" r:id="rId52"/>
    <p:sldId id="265" r:id="rId53"/>
    <p:sldId id="309" r:id="rId54"/>
    <p:sldId id="312" r:id="rId55"/>
    <p:sldId id="311" r:id="rId56"/>
    <p:sldId id="310" r:id="rId57"/>
    <p:sldId id="266" r:id="rId58"/>
    <p:sldId id="319" r:id="rId59"/>
    <p:sldId id="318" r:id="rId60"/>
    <p:sldId id="317" r:id="rId61"/>
    <p:sldId id="316" r:id="rId62"/>
    <p:sldId id="315" r:id="rId63"/>
    <p:sldId id="314" r:id="rId64"/>
    <p:sldId id="313" r:id="rId6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Orta Stil 4 - Vurgu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Orta Sti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Orta Stil 4 - Vurgu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Orta Stil 4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Orta Stil 4 - Vurgu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Orta Stil 3 - 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04" autoAdjust="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F6204A-A0D6-49D6-AC17-E9635E0C3EC6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98B3D907-7543-4032-BAB0-E844B6A5FD60}">
      <dgm:prSet phldrT="[Metin]"/>
      <dgm:spPr/>
      <dgm:t>
        <a:bodyPr/>
        <a:lstStyle/>
        <a:p>
          <a:r>
            <a:rPr lang="tr-TR" dirty="0" smtClean="0">
              <a:solidFill>
                <a:schemeClr val="tx1"/>
              </a:solidFill>
            </a:rPr>
            <a:t>Rekabetçi, yenilikçi ve nitelikli eğitim hizmeti sunmak</a:t>
          </a:r>
          <a:endParaRPr lang="tr-TR" dirty="0">
            <a:solidFill>
              <a:schemeClr val="tx1"/>
            </a:solidFill>
          </a:endParaRPr>
        </a:p>
      </dgm:t>
    </dgm:pt>
    <dgm:pt modelId="{50D8D87E-75A5-4880-B0FC-E9D444AFD7C9}" type="parTrans" cxnId="{0BA75FBD-B5C0-4B8D-A41B-F4AA1737EE77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466F4CA9-172A-4045-808F-CD71C5C3B653}" type="sibTrans" cxnId="{0BA75FBD-B5C0-4B8D-A41B-F4AA1737EE77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16687186-D9C3-47E1-A3F6-11AB9B15CBFB}">
      <dgm:prSet phldrT="[Metin]"/>
      <dgm:spPr/>
      <dgm:t>
        <a:bodyPr/>
        <a:lstStyle/>
        <a:p>
          <a:r>
            <a:rPr lang="tr-TR" dirty="0" smtClean="0">
              <a:solidFill>
                <a:schemeClr val="tx1"/>
              </a:solidFill>
            </a:rPr>
            <a:t>Araştırma ve geliştirme faaliyetleri ile paydaşlarının beklentilerini karşılayan bir üniversite olmak.</a:t>
          </a:r>
          <a:endParaRPr lang="tr-TR" dirty="0">
            <a:solidFill>
              <a:schemeClr val="tx1"/>
            </a:solidFill>
          </a:endParaRPr>
        </a:p>
      </dgm:t>
    </dgm:pt>
    <dgm:pt modelId="{331ACC50-9753-4222-A5C8-0C8FDB297E49}" type="parTrans" cxnId="{E0591A3A-6C54-4BC0-B4F3-5F712241BCF6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7862A155-3E86-4A2C-84C8-1D20D41FDD7C}" type="sibTrans" cxnId="{E0591A3A-6C54-4BC0-B4F3-5F712241BCF6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3F2E3244-3E19-4BC5-9A17-9382FE6F92C0}">
      <dgm:prSet phldrT="[Metin]"/>
      <dgm:spPr/>
      <dgm:t>
        <a:bodyPr/>
        <a:lstStyle/>
        <a:p>
          <a:r>
            <a:rPr lang="tr-TR" dirty="0" smtClean="0">
              <a:solidFill>
                <a:schemeClr val="tx1"/>
              </a:solidFill>
            </a:rPr>
            <a:t>Başta Siirt ili olmak üzere bölgenin ve ülkenin tarım ve hayvancılık alanında gelişmesine katkı sağlamak.</a:t>
          </a:r>
          <a:endParaRPr lang="tr-TR" dirty="0">
            <a:solidFill>
              <a:schemeClr val="tx1"/>
            </a:solidFill>
          </a:endParaRPr>
        </a:p>
      </dgm:t>
    </dgm:pt>
    <dgm:pt modelId="{040675DA-6415-4B0A-9DC7-6CE1291700BE}" type="parTrans" cxnId="{D15FB47E-210F-4674-9711-6F9D09C85E48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17E2AF34-B92F-4C17-8F82-B21C9FC39EB1}" type="sibTrans" cxnId="{D15FB47E-210F-4674-9711-6F9D09C85E48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69CFA735-F4B5-4605-B973-7E77627AAF3E}">
      <dgm:prSet phldrT="[Metin]"/>
      <dgm:spPr/>
      <dgm:t>
        <a:bodyPr/>
        <a:lstStyle/>
        <a:p>
          <a:r>
            <a:rPr lang="tr-TR" dirty="0" smtClean="0">
              <a:solidFill>
                <a:schemeClr val="tx1"/>
              </a:solidFill>
            </a:rPr>
            <a:t>Eğitim-öğretim ve Ar-Ge alanları başta olmak üzere, yürüttüğü tüm faaliyetlerle bölgenin ve ülkenin ekonomik, sosyal ve kültürel gelişimine katkı sağlamak.</a:t>
          </a:r>
          <a:endParaRPr lang="tr-TR" dirty="0">
            <a:solidFill>
              <a:schemeClr val="tx1"/>
            </a:solidFill>
          </a:endParaRPr>
        </a:p>
      </dgm:t>
    </dgm:pt>
    <dgm:pt modelId="{BFC67A70-D5D4-4B16-807E-C34CB7E2A0FE}" type="parTrans" cxnId="{416ED050-A04B-40CA-8805-5F2A9B398AC0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3D90BD7D-D6F1-410C-BCEA-21CFEB8FB90F}" type="sibTrans" cxnId="{416ED050-A04B-40CA-8805-5F2A9B398AC0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CFD44F81-3C2A-4CF6-86D0-7A4F3F1F7681}">
      <dgm:prSet phldrT="[Metin]"/>
      <dgm:spPr/>
      <dgm:t>
        <a:bodyPr/>
        <a:lstStyle/>
        <a:p>
          <a:r>
            <a:rPr lang="tr-TR" dirty="0" smtClean="0">
              <a:solidFill>
                <a:schemeClr val="tx1"/>
              </a:solidFill>
            </a:rPr>
            <a:t>Kurumsal kapasiteyi geliştirerek etkinlik ve verimliliği artırmak.</a:t>
          </a:r>
          <a:endParaRPr lang="tr-TR" dirty="0">
            <a:solidFill>
              <a:schemeClr val="tx1"/>
            </a:solidFill>
          </a:endParaRPr>
        </a:p>
      </dgm:t>
    </dgm:pt>
    <dgm:pt modelId="{00C9A29E-E278-4792-BC64-8C1C47F0298B}" type="parTrans" cxnId="{D90E8949-2E7D-4365-A03D-AF922773BE98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985E366C-82DD-4D99-809B-6B8A1D5EFAC5}" type="sibTrans" cxnId="{D90E8949-2E7D-4365-A03D-AF922773BE98}">
      <dgm:prSet/>
      <dgm:spPr/>
      <dgm:t>
        <a:bodyPr/>
        <a:lstStyle/>
        <a:p>
          <a:endParaRPr lang="tr-TR">
            <a:solidFill>
              <a:schemeClr val="tx1"/>
            </a:solidFill>
          </a:endParaRPr>
        </a:p>
      </dgm:t>
    </dgm:pt>
    <dgm:pt modelId="{ECCB41D8-BB97-4E1E-8B90-520552652E04}" type="pres">
      <dgm:prSet presAssocID="{78F6204A-A0D6-49D6-AC17-E9635E0C3EC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tr-TR"/>
        </a:p>
      </dgm:t>
    </dgm:pt>
    <dgm:pt modelId="{921AEBC2-83DB-4789-BA59-38A4CE328CB9}" type="pres">
      <dgm:prSet presAssocID="{78F6204A-A0D6-49D6-AC17-E9635E0C3EC6}" presName="Name1" presStyleCnt="0"/>
      <dgm:spPr/>
    </dgm:pt>
    <dgm:pt modelId="{69762876-CB6D-4FB1-9173-FCE41E52C30C}" type="pres">
      <dgm:prSet presAssocID="{78F6204A-A0D6-49D6-AC17-E9635E0C3EC6}" presName="cycle" presStyleCnt="0"/>
      <dgm:spPr/>
    </dgm:pt>
    <dgm:pt modelId="{EAB168C0-E9A7-433A-8B59-35327784A53D}" type="pres">
      <dgm:prSet presAssocID="{78F6204A-A0D6-49D6-AC17-E9635E0C3EC6}" presName="srcNode" presStyleLbl="node1" presStyleIdx="0" presStyleCnt="5"/>
      <dgm:spPr/>
    </dgm:pt>
    <dgm:pt modelId="{B1CD4A8B-CB8C-4D21-9408-CB1FFDF195A1}" type="pres">
      <dgm:prSet presAssocID="{78F6204A-A0D6-49D6-AC17-E9635E0C3EC6}" presName="conn" presStyleLbl="parChTrans1D2" presStyleIdx="0" presStyleCnt="1"/>
      <dgm:spPr/>
      <dgm:t>
        <a:bodyPr/>
        <a:lstStyle/>
        <a:p>
          <a:endParaRPr lang="tr-TR"/>
        </a:p>
      </dgm:t>
    </dgm:pt>
    <dgm:pt modelId="{E9D0DCCF-4660-48C7-9434-967B30A33E69}" type="pres">
      <dgm:prSet presAssocID="{78F6204A-A0D6-49D6-AC17-E9635E0C3EC6}" presName="extraNode" presStyleLbl="node1" presStyleIdx="0" presStyleCnt="5"/>
      <dgm:spPr/>
    </dgm:pt>
    <dgm:pt modelId="{21165C3E-3AAB-443B-A634-0CDAB0F576AC}" type="pres">
      <dgm:prSet presAssocID="{78F6204A-A0D6-49D6-AC17-E9635E0C3EC6}" presName="dstNode" presStyleLbl="node1" presStyleIdx="0" presStyleCnt="5"/>
      <dgm:spPr/>
    </dgm:pt>
    <dgm:pt modelId="{6C2AE681-3474-4753-BC03-C929A0F6F0FB}" type="pres">
      <dgm:prSet presAssocID="{98B3D907-7543-4032-BAB0-E844B6A5FD60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F0C404B-9566-41D2-9E26-24BCB0D91BB1}" type="pres">
      <dgm:prSet presAssocID="{98B3D907-7543-4032-BAB0-E844B6A5FD60}" presName="accent_1" presStyleCnt="0"/>
      <dgm:spPr/>
    </dgm:pt>
    <dgm:pt modelId="{6964FFDF-4531-4FB3-918C-3E93786DDBBF}" type="pres">
      <dgm:prSet presAssocID="{98B3D907-7543-4032-BAB0-E844B6A5FD60}" presName="accentRepeatNode" presStyleLbl="solidFgAcc1" presStyleIdx="0" presStyleCnt="5"/>
      <dgm:spPr/>
    </dgm:pt>
    <dgm:pt modelId="{586A65F9-B0AE-433B-8FA9-66A077D506A7}" type="pres">
      <dgm:prSet presAssocID="{16687186-D9C3-47E1-A3F6-11AB9B15CBFB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7365133-EC98-466F-B76C-D8918FD4F7E3}" type="pres">
      <dgm:prSet presAssocID="{16687186-D9C3-47E1-A3F6-11AB9B15CBFB}" presName="accent_2" presStyleCnt="0"/>
      <dgm:spPr/>
    </dgm:pt>
    <dgm:pt modelId="{5ED8432E-31E7-452F-B216-7252ACEBF420}" type="pres">
      <dgm:prSet presAssocID="{16687186-D9C3-47E1-A3F6-11AB9B15CBFB}" presName="accentRepeatNode" presStyleLbl="solidFgAcc1" presStyleIdx="1" presStyleCnt="5"/>
      <dgm:spPr/>
    </dgm:pt>
    <dgm:pt modelId="{A98F587B-E76E-4642-90F0-FBA8EC513665}" type="pres">
      <dgm:prSet presAssocID="{3F2E3244-3E19-4BC5-9A17-9382FE6F92C0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ACE834B-EA70-4C6A-A438-A2426AA15923}" type="pres">
      <dgm:prSet presAssocID="{3F2E3244-3E19-4BC5-9A17-9382FE6F92C0}" presName="accent_3" presStyleCnt="0"/>
      <dgm:spPr/>
    </dgm:pt>
    <dgm:pt modelId="{36AB8F01-5EC3-461C-9436-C2F29FF25AB1}" type="pres">
      <dgm:prSet presAssocID="{3F2E3244-3E19-4BC5-9A17-9382FE6F92C0}" presName="accentRepeatNode" presStyleLbl="solidFgAcc1" presStyleIdx="2" presStyleCnt="5"/>
      <dgm:spPr/>
    </dgm:pt>
    <dgm:pt modelId="{9589D0DF-FE99-4467-9DE3-A3F854E56735}" type="pres">
      <dgm:prSet presAssocID="{69CFA735-F4B5-4605-B973-7E77627AAF3E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EA69A65-E0CC-434E-A023-8120DE1521F1}" type="pres">
      <dgm:prSet presAssocID="{69CFA735-F4B5-4605-B973-7E77627AAF3E}" presName="accent_4" presStyleCnt="0"/>
      <dgm:spPr/>
    </dgm:pt>
    <dgm:pt modelId="{8EDB8569-FC83-49C4-A901-332220ED9DEA}" type="pres">
      <dgm:prSet presAssocID="{69CFA735-F4B5-4605-B973-7E77627AAF3E}" presName="accentRepeatNode" presStyleLbl="solidFgAcc1" presStyleIdx="3" presStyleCnt="5"/>
      <dgm:spPr/>
    </dgm:pt>
    <dgm:pt modelId="{CDB8DEC5-078C-41C7-9544-3E3AD899AB1B}" type="pres">
      <dgm:prSet presAssocID="{CFD44F81-3C2A-4CF6-86D0-7A4F3F1F768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6D8CA7A-8A72-4A43-B85D-76D6D24E8037}" type="pres">
      <dgm:prSet presAssocID="{CFD44F81-3C2A-4CF6-86D0-7A4F3F1F7681}" presName="accent_5" presStyleCnt="0"/>
      <dgm:spPr/>
    </dgm:pt>
    <dgm:pt modelId="{F46E2362-7C20-4996-BD3B-3372827F0C5B}" type="pres">
      <dgm:prSet presAssocID="{CFD44F81-3C2A-4CF6-86D0-7A4F3F1F7681}" presName="accentRepeatNode" presStyleLbl="solidFgAcc1" presStyleIdx="4" presStyleCnt="5"/>
      <dgm:spPr/>
    </dgm:pt>
  </dgm:ptLst>
  <dgm:cxnLst>
    <dgm:cxn modelId="{6B8C7564-539F-46EE-8937-223791F1AAB9}" type="presOf" srcId="{3F2E3244-3E19-4BC5-9A17-9382FE6F92C0}" destId="{A98F587B-E76E-4642-90F0-FBA8EC513665}" srcOrd="0" destOrd="0" presId="urn:microsoft.com/office/officeart/2008/layout/VerticalCurvedList"/>
    <dgm:cxn modelId="{C4949AAD-446C-4786-9DC3-AF4DD53E2BB6}" type="presOf" srcId="{16687186-D9C3-47E1-A3F6-11AB9B15CBFB}" destId="{586A65F9-B0AE-433B-8FA9-66A077D506A7}" srcOrd="0" destOrd="0" presId="urn:microsoft.com/office/officeart/2008/layout/VerticalCurvedList"/>
    <dgm:cxn modelId="{D90E8949-2E7D-4365-A03D-AF922773BE98}" srcId="{78F6204A-A0D6-49D6-AC17-E9635E0C3EC6}" destId="{CFD44F81-3C2A-4CF6-86D0-7A4F3F1F7681}" srcOrd="4" destOrd="0" parTransId="{00C9A29E-E278-4792-BC64-8C1C47F0298B}" sibTransId="{985E366C-82DD-4D99-809B-6B8A1D5EFAC5}"/>
    <dgm:cxn modelId="{416ED050-A04B-40CA-8805-5F2A9B398AC0}" srcId="{78F6204A-A0D6-49D6-AC17-E9635E0C3EC6}" destId="{69CFA735-F4B5-4605-B973-7E77627AAF3E}" srcOrd="3" destOrd="0" parTransId="{BFC67A70-D5D4-4B16-807E-C34CB7E2A0FE}" sibTransId="{3D90BD7D-D6F1-410C-BCEA-21CFEB8FB90F}"/>
    <dgm:cxn modelId="{0BA75FBD-B5C0-4B8D-A41B-F4AA1737EE77}" srcId="{78F6204A-A0D6-49D6-AC17-E9635E0C3EC6}" destId="{98B3D907-7543-4032-BAB0-E844B6A5FD60}" srcOrd="0" destOrd="0" parTransId="{50D8D87E-75A5-4880-B0FC-E9D444AFD7C9}" sibTransId="{466F4CA9-172A-4045-808F-CD71C5C3B653}"/>
    <dgm:cxn modelId="{A2347205-7591-4192-8AD2-43F032A289AA}" type="presOf" srcId="{CFD44F81-3C2A-4CF6-86D0-7A4F3F1F7681}" destId="{CDB8DEC5-078C-41C7-9544-3E3AD899AB1B}" srcOrd="0" destOrd="0" presId="urn:microsoft.com/office/officeart/2008/layout/VerticalCurvedList"/>
    <dgm:cxn modelId="{D15FB47E-210F-4674-9711-6F9D09C85E48}" srcId="{78F6204A-A0D6-49D6-AC17-E9635E0C3EC6}" destId="{3F2E3244-3E19-4BC5-9A17-9382FE6F92C0}" srcOrd="2" destOrd="0" parTransId="{040675DA-6415-4B0A-9DC7-6CE1291700BE}" sibTransId="{17E2AF34-B92F-4C17-8F82-B21C9FC39EB1}"/>
    <dgm:cxn modelId="{FC07B5E2-85A6-4645-91FA-7DAD4F584166}" type="presOf" srcId="{69CFA735-F4B5-4605-B973-7E77627AAF3E}" destId="{9589D0DF-FE99-4467-9DE3-A3F854E56735}" srcOrd="0" destOrd="0" presId="urn:microsoft.com/office/officeart/2008/layout/VerticalCurvedList"/>
    <dgm:cxn modelId="{01273E05-57A9-4A85-B317-9E7E0AFED16C}" type="presOf" srcId="{466F4CA9-172A-4045-808F-CD71C5C3B653}" destId="{B1CD4A8B-CB8C-4D21-9408-CB1FFDF195A1}" srcOrd="0" destOrd="0" presId="urn:microsoft.com/office/officeart/2008/layout/VerticalCurvedList"/>
    <dgm:cxn modelId="{E0591A3A-6C54-4BC0-B4F3-5F712241BCF6}" srcId="{78F6204A-A0D6-49D6-AC17-E9635E0C3EC6}" destId="{16687186-D9C3-47E1-A3F6-11AB9B15CBFB}" srcOrd="1" destOrd="0" parTransId="{331ACC50-9753-4222-A5C8-0C8FDB297E49}" sibTransId="{7862A155-3E86-4A2C-84C8-1D20D41FDD7C}"/>
    <dgm:cxn modelId="{FF5A2213-1836-4F4A-B668-D14C6A5032AC}" type="presOf" srcId="{98B3D907-7543-4032-BAB0-E844B6A5FD60}" destId="{6C2AE681-3474-4753-BC03-C929A0F6F0FB}" srcOrd="0" destOrd="0" presId="urn:microsoft.com/office/officeart/2008/layout/VerticalCurvedList"/>
    <dgm:cxn modelId="{C9772BB5-C299-40E7-B4F6-BC4D93E27CA8}" type="presOf" srcId="{78F6204A-A0D6-49D6-AC17-E9635E0C3EC6}" destId="{ECCB41D8-BB97-4E1E-8B90-520552652E04}" srcOrd="0" destOrd="0" presId="urn:microsoft.com/office/officeart/2008/layout/VerticalCurvedList"/>
    <dgm:cxn modelId="{DA6AA501-5204-4FE5-A725-79A401C7AEE2}" type="presParOf" srcId="{ECCB41D8-BB97-4E1E-8B90-520552652E04}" destId="{921AEBC2-83DB-4789-BA59-38A4CE328CB9}" srcOrd="0" destOrd="0" presId="urn:microsoft.com/office/officeart/2008/layout/VerticalCurvedList"/>
    <dgm:cxn modelId="{53C397F1-A951-47E1-B26E-64890C3D8705}" type="presParOf" srcId="{921AEBC2-83DB-4789-BA59-38A4CE328CB9}" destId="{69762876-CB6D-4FB1-9173-FCE41E52C30C}" srcOrd="0" destOrd="0" presId="urn:microsoft.com/office/officeart/2008/layout/VerticalCurvedList"/>
    <dgm:cxn modelId="{7EEB85E5-3FFF-439B-9CE8-6A3524F6281A}" type="presParOf" srcId="{69762876-CB6D-4FB1-9173-FCE41E52C30C}" destId="{EAB168C0-E9A7-433A-8B59-35327784A53D}" srcOrd="0" destOrd="0" presId="urn:microsoft.com/office/officeart/2008/layout/VerticalCurvedList"/>
    <dgm:cxn modelId="{C2085980-CE6F-4918-93AE-A4E1181ADE27}" type="presParOf" srcId="{69762876-CB6D-4FB1-9173-FCE41E52C30C}" destId="{B1CD4A8B-CB8C-4D21-9408-CB1FFDF195A1}" srcOrd="1" destOrd="0" presId="urn:microsoft.com/office/officeart/2008/layout/VerticalCurvedList"/>
    <dgm:cxn modelId="{28DA9CB1-4299-43AB-BC55-DE278590671F}" type="presParOf" srcId="{69762876-CB6D-4FB1-9173-FCE41E52C30C}" destId="{E9D0DCCF-4660-48C7-9434-967B30A33E69}" srcOrd="2" destOrd="0" presId="urn:microsoft.com/office/officeart/2008/layout/VerticalCurvedList"/>
    <dgm:cxn modelId="{A1D99296-1753-4924-B05F-DE3AF065D434}" type="presParOf" srcId="{69762876-CB6D-4FB1-9173-FCE41E52C30C}" destId="{21165C3E-3AAB-443B-A634-0CDAB0F576AC}" srcOrd="3" destOrd="0" presId="urn:microsoft.com/office/officeart/2008/layout/VerticalCurvedList"/>
    <dgm:cxn modelId="{F3E8D95A-8E21-45C5-A0A2-59FEE638E27C}" type="presParOf" srcId="{921AEBC2-83DB-4789-BA59-38A4CE328CB9}" destId="{6C2AE681-3474-4753-BC03-C929A0F6F0FB}" srcOrd="1" destOrd="0" presId="urn:microsoft.com/office/officeart/2008/layout/VerticalCurvedList"/>
    <dgm:cxn modelId="{E403679A-D39D-47EA-BD5F-D29D4020A308}" type="presParOf" srcId="{921AEBC2-83DB-4789-BA59-38A4CE328CB9}" destId="{3F0C404B-9566-41D2-9E26-24BCB0D91BB1}" srcOrd="2" destOrd="0" presId="urn:microsoft.com/office/officeart/2008/layout/VerticalCurvedList"/>
    <dgm:cxn modelId="{50898153-3193-4632-8F3F-B8C1F5D605E2}" type="presParOf" srcId="{3F0C404B-9566-41D2-9E26-24BCB0D91BB1}" destId="{6964FFDF-4531-4FB3-918C-3E93786DDBBF}" srcOrd="0" destOrd="0" presId="urn:microsoft.com/office/officeart/2008/layout/VerticalCurvedList"/>
    <dgm:cxn modelId="{572E5B22-D464-41C2-813D-9FDCA731D706}" type="presParOf" srcId="{921AEBC2-83DB-4789-BA59-38A4CE328CB9}" destId="{586A65F9-B0AE-433B-8FA9-66A077D506A7}" srcOrd="3" destOrd="0" presId="urn:microsoft.com/office/officeart/2008/layout/VerticalCurvedList"/>
    <dgm:cxn modelId="{0198C06C-9AFA-4EB6-811F-F05D0302BDDA}" type="presParOf" srcId="{921AEBC2-83DB-4789-BA59-38A4CE328CB9}" destId="{77365133-EC98-466F-B76C-D8918FD4F7E3}" srcOrd="4" destOrd="0" presId="urn:microsoft.com/office/officeart/2008/layout/VerticalCurvedList"/>
    <dgm:cxn modelId="{549F730B-F479-482C-ACED-71254AB50187}" type="presParOf" srcId="{77365133-EC98-466F-B76C-D8918FD4F7E3}" destId="{5ED8432E-31E7-452F-B216-7252ACEBF420}" srcOrd="0" destOrd="0" presId="urn:microsoft.com/office/officeart/2008/layout/VerticalCurvedList"/>
    <dgm:cxn modelId="{8559514D-D99D-4FA3-A086-43F6F6497927}" type="presParOf" srcId="{921AEBC2-83DB-4789-BA59-38A4CE328CB9}" destId="{A98F587B-E76E-4642-90F0-FBA8EC513665}" srcOrd="5" destOrd="0" presId="urn:microsoft.com/office/officeart/2008/layout/VerticalCurvedList"/>
    <dgm:cxn modelId="{3F543E33-44E5-4A68-B764-0AA306777CB6}" type="presParOf" srcId="{921AEBC2-83DB-4789-BA59-38A4CE328CB9}" destId="{6ACE834B-EA70-4C6A-A438-A2426AA15923}" srcOrd="6" destOrd="0" presId="urn:microsoft.com/office/officeart/2008/layout/VerticalCurvedList"/>
    <dgm:cxn modelId="{917C0BCD-1129-4FBF-9A6E-7419B9369A05}" type="presParOf" srcId="{6ACE834B-EA70-4C6A-A438-A2426AA15923}" destId="{36AB8F01-5EC3-461C-9436-C2F29FF25AB1}" srcOrd="0" destOrd="0" presId="urn:microsoft.com/office/officeart/2008/layout/VerticalCurvedList"/>
    <dgm:cxn modelId="{F45C642E-1219-40C6-9FB0-9B6D3063BCD1}" type="presParOf" srcId="{921AEBC2-83DB-4789-BA59-38A4CE328CB9}" destId="{9589D0DF-FE99-4467-9DE3-A3F854E56735}" srcOrd="7" destOrd="0" presId="urn:microsoft.com/office/officeart/2008/layout/VerticalCurvedList"/>
    <dgm:cxn modelId="{5FDF858D-F53B-41B6-8762-F4FDD037412F}" type="presParOf" srcId="{921AEBC2-83DB-4789-BA59-38A4CE328CB9}" destId="{0EA69A65-E0CC-434E-A023-8120DE1521F1}" srcOrd="8" destOrd="0" presId="urn:microsoft.com/office/officeart/2008/layout/VerticalCurvedList"/>
    <dgm:cxn modelId="{A6DB107C-5EAD-40C1-BAC1-C5235C4C843E}" type="presParOf" srcId="{0EA69A65-E0CC-434E-A023-8120DE1521F1}" destId="{8EDB8569-FC83-49C4-A901-332220ED9DEA}" srcOrd="0" destOrd="0" presId="urn:microsoft.com/office/officeart/2008/layout/VerticalCurvedList"/>
    <dgm:cxn modelId="{F5AF029F-20EF-4494-A96B-D876B318F3DD}" type="presParOf" srcId="{921AEBC2-83DB-4789-BA59-38A4CE328CB9}" destId="{CDB8DEC5-078C-41C7-9544-3E3AD899AB1B}" srcOrd="9" destOrd="0" presId="urn:microsoft.com/office/officeart/2008/layout/VerticalCurvedList"/>
    <dgm:cxn modelId="{D2764CFE-0344-4AE2-AD8B-43E3BC9FE19E}" type="presParOf" srcId="{921AEBC2-83DB-4789-BA59-38A4CE328CB9}" destId="{D6D8CA7A-8A72-4A43-B85D-76D6D24E8037}" srcOrd="10" destOrd="0" presId="urn:microsoft.com/office/officeart/2008/layout/VerticalCurvedList"/>
    <dgm:cxn modelId="{55B4F0BE-4615-4991-926A-01DA078D3298}" type="presParOf" srcId="{D6D8CA7A-8A72-4A43-B85D-76D6D24E8037}" destId="{F46E2362-7C20-4996-BD3B-3372827F0C5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D4A8B-CB8C-4D21-9408-CB1FFDF195A1}">
      <dsp:nvSpPr>
        <dsp:cNvPr id="0" name=""/>
        <dsp:cNvSpPr/>
      </dsp:nvSpPr>
      <dsp:spPr>
        <a:xfrm>
          <a:off x="-4387787" y="-673007"/>
          <a:ext cx="5227451" cy="5227451"/>
        </a:xfrm>
        <a:prstGeom prst="blockArc">
          <a:avLst>
            <a:gd name="adj1" fmla="val 18900000"/>
            <a:gd name="adj2" fmla="val 2700000"/>
            <a:gd name="adj3" fmla="val 413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2AE681-3474-4753-BC03-C929A0F6F0FB}">
      <dsp:nvSpPr>
        <dsp:cNvPr id="0" name=""/>
        <dsp:cNvSpPr/>
      </dsp:nvSpPr>
      <dsp:spPr>
        <a:xfrm>
          <a:off x="367668" y="242512"/>
          <a:ext cx="8176340" cy="4853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5235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kern="1200" dirty="0" smtClean="0">
              <a:solidFill>
                <a:schemeClr val="tx1"/>
              </a:solidFill>
            </a:rPr>
            <a:t>Rekabetçi, yenilikçi ve nitelikli eğitim hizmeti sunmak</a:t>
          </a:r>
          <a:endParaRPr lang="tr-TR" sz="1500" kern="1200" dirty="0">
            <a:solidFill>
              <a:schemeClr val="tx1"/>
            </a:solidFill>
          </a:endParaRPr>
        </a:p>
      </dsp:txBody>
      <dsp:txXfrm>
        <a:off x="367668" y="242512"/>
        <a:ext cx="8176340" cy="485334"/>
      </dsp:txXfrm>
    </dsp:sp>
    <dsp:sp modelId="{6964FFDF-4531-4FB3-918C-3E93786DDBBF}">
      <dsp:nvSpPr>
        <dsp:cNvPr id="0" name=""/>
        <dsp:cNvSpPr/>
      </dsp:nvSpPr>
      <dsp:spPr>
        <a:xfrm>
          <a:off x="64334" y="181845"/>
          <a:ext cx="606668" cy="6066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6A65F9-B0AE-433B-8FA9-66A077D506A7}">
      <dsp:nvSpPr>
        <dsp:cNvPr id="0" name=""/>
        <dsp:cNvSpPr/>
      </dsp:nvSpPr>
      <dsp:spPr>
        <a:xfrm>
          <a:off x="715445" y="970281"/>
          <a:ext cx="7828563" cy="4853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5235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kern="1200" dirty="0" smtClean="0">
              <a:solidFill>
                <a:schemeClr val="tx1"/>
              </a:solidFill>
            </a:rPr>
            <a:t>Araştırma ve geliştirme faaliyetleri ile paydaşlarının beklentilerini karşılayan bir üniversite olmak.</a:t>
          </a:r>
          <a:endParaRPr lang="tr-TR" sz="1500" kern="1200" dirty="0">
            <a:solidFill>
              <a:schemeClr val="tx1"/>
            </a:solidFill>
          </a:endParaRPr>
        </a:p>
      </dsp:txBody>
      <dsp:txXfrm>
        <a:off x="715445" y="970281"/>
        <a:ext cx="7828563" cy="485334"/>
      </dsp:txXfrm>
    </dsp:sp>
    <dsp:sp modelId="{5ED8432E-31E7-452F-B216-7252ACEBF420}">
      <dsp:nvSpPr>
        <dsp:cNvPr id="0" name=""/>
        <dsp:cNvSpPr/>
      </dsp:nvSpPr>
      <dsp:spPr>
        <a:xfrm>
          <a:off x="412110" y="909614"/>
          <a:ext cx="606668" cy="6066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F587B-E76E-4642-90F0-FBA8EC513665}">
      <dsp:nvSpPr>
        <dsp:cNvPr id="0" name=""/>
        <dsp:cNvSpPr/>
      </dsp:nvSpPr>
      <dsp:spPr>
        <a:xfrm>
          <a:off x="822184" y="1698051"/>
          <a:ext cx="7721824" cy="4853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5235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kern="1200" dirty="0" smtClean="0">
              <a:solidFill>
                <a:schemeClr val="tx1"/>
              </a:solidFill>
            </a:rPr>
            <a:t>Başta Siirt ili olmak üzere bölgenin ve ülkenin tarım ve hayvancılık alanında gelişmesine katkı sağlamak.</a:t>
          </a:r>
          <a:endParaRPr lang="tr-TR" sz="1500" kern="1200" dirty="0">
            <a:solidFill>
              <a:schemeClr val="tx1"/>
            </a:solidFill>
          </a:endParaRPr>
        </a:p>
      </dsp:txBody>
      <dsp:txXfrm>
        <a:off x="822184" y="1698051"/>
        <a:ext cx="7721824" cy="485334"/>
      </dsp:txXfrm>
    </dsp:sp>
    <dsp:sp modelId="{36AB8F01-5EC3-461C-9436-C2F29FF25AB1}">
      <dsp:nvSpPr>
        <dsp:cNvPr id="0" name=""/>
        <dsp:cNvSpPr/>
      </dsp:nvSpPr>
      <dsp:spPr>
        <a:xfrm>
          <a:off x="518850" y="1637384"/>
          <a:ext cx="606668" cy="6066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89D0DF-FE99-4467-9DE3-A3F854E56735}">
      <dsp:nvSpPr>
        <dsp:cNvPr id="0" name=""/>
        <dsp:cNvSpPr/>
      </dsp:nvSpPr>
      <dsp:spPr>
        <a:xfrm>
          <a:off x="715445" y="2425820"/>
          <a:ext cx="7828563" cy="4853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5235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kern="1200" dirty="0" smtClean="0">
              <a:solidFill>
                <a:schemeClr val="tx1"/>
              </a:solidFill>
            </a:rPr>
            <a:t>Eğitim-öğretim ve Ar-Ge alanları başta olmak üzere, yürüttüğü tüm faaliyetlerle bölgenin ve ülkenin ekonomik, sosyal ve kültürel gelişimine katkı sağlamak.</a:t>
          </a:r>
          <a:endParaRPr lang="tr-TR" sz="1500" kern="1200" dirty="0">
            <a:solidFill>
              <a:schemeClr val="tx1"/>
            </a:solidFill>
          </a:endParaRPr>
        </a:p>
      </dsp:txBody>
      <dsp:txXfrm>
        <a:off x="715445" y="2425820"/>
        <a:ext cx="7828563" cy="485334"/>
      </dsp:txXfrm>
    </dsp:sp>
    <dsp:sp modelId="{8EDB8569-FC83-49C4-A901-332220ED9DEA}">
      <dsp:nvSpPr>
        <dsp:cNvPr id="0" name=""/>
        <dsp:cNvSpPr/>
      </dsp:nvSpPr>
      <dsp:spPr>
        <a:xfrm>
          <a:off x="412110" y="2365153"/>
          <a:ext cx="606668" cy="6066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B8DEC5-078C-41C7-9544-3E3AD899AB1B}">
      <dsp:nvSpPr>
        <dsp:cNvPr id="0" name=""/>
        <dsp:cNvSpPr/>
      </dsp:nvSpPr>
      <dsp:spPr>
        <a:xfrm>
          <a:off x="367668" y="3153589"/>
          <a:ext cx="8176340" cy="4853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5235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kern="1200" dirty="0" smtClean="0">
              <a:solidFill>
                <a:schemeClr val="tx1"/>
              </a:solidFill>
            </a:rPr>
            <a:t>Kurumsal kapasiteyi geliştirerek etkinlik ve verimliliği artırmak.</a:t>
          </a:r>
          <a:endParaRPr lang="tr-TR" sz="1500" kern="1200" dirty="0">
            <a:solidFill>
              <a:schemeClr val="tx1"/>
            </a:solidFill>
          </a:endParaRPr>
        </a:p>
      </dsp:txBody>
      <dsp:txXfrm>
        <a:off x="367668" y="3153589"/>
        <a:ext cx="8176340" cy="485334"/>
      </dsp:txXfrm>
    </dsp:sp>
    <dsp:sp modelId="{F46E2362-7C20-4996-BD3B-3372827F0C5B}">
      <dsp:nvSpPr>
        <dsp:cNvPr id="0" name=""/>
        <dsp:cNvSpPr/>
      </dsp:nvSpPr>
      <dsp:spPr>
        <a:xfrm>
          <a:off x="64334" y="3092923"/>
          <a:ext cx="606668" cy="6066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17653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00951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26385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83299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6751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067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29623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2694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418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58615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0096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6325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53398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8453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12477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6053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305DD-25A9-446E-B227-1BD2FD07CDF8}" type="datetimeFigureOut">
              <a:rPr lang="tr-TR" smtClean="0"/>
              <a:t>2.12.2024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FCD696B-5231-4FE3-B91B-E2BD6D08954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36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tr-TR" sz="3600" dirty="0" smtClean="0"/>
              <a:t>Siirt Üniversitesi</a:t>
            </a:r>
            <a:br>
              <a:rPr lang="tr-TR" sz="3600" dirty="0" smtClean="0"/>
            </a:br>
            <a:r>
              <a:rPr lang="tr-TR" sz="3600" dirty="0" smtClean="0"/>
              <a:t> 2023-2027 Stratejik Planı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 </a:t>
            </a:r>
            <a:r>
              <a:rPr lang="tr-TR" sz="4000" dirty="0" smtClean="0">
                <a:solidFill>
                  <a:srgbClr val="FF0000"/>
                </a:solidFill>
              </a:rPr>
              <a:t>2023 </a:t>
            </a:r>
            <a:r>
              <a:rPr lang="tr-TR" sz="4000" dirty="0">
                <a:solidFill>
                  <a:srgbClr val="FF0000"/>
                </a:solidFill>
              </a:rPr>
              <a:t>Y</a:t>
            </a:r>
            <a:r>
              <a:rPr lang="tr-TR" sz="4000" dirty="0" smtClean="0">
                <a:solidFill>
                  <a:srgbClr val="FF0000"/>
                </a:solidFill>
              </a:rPr>
              <a:t>ılı </a:t>
            </a:r>
            <a:r>
              <a:rPr lang="tr-TR" sz="4000" dirty="0" smtClean="0">
                <a:solidFill>
                  <a:srgbClr val="FF0000"/>
                </a:solidFill>
              </a:rPr>
              <a:t>1. Altı Aylık İzleme ve Değerlendirme Sunumu 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tr-TR" dirty="0" smtClean="0"/>
          </a:p>
          <a:p>
            <a:endParaRPr lang="tr-TR" dirty="0"/>
          </a:p>
          <a:p>
            <a:r>
              <a:rPr lang="tr-TR" dirty="0" smtClean="0">
                <a:solidFill>
                  <a:srgbClr val="00B0F0"/>
                </a:solidFill>
              </a:rPr>
              <a:t>Strateji Geliştirme Daire Başkanlığı </a:t>
            </a:r>
            <a:endParaRPr lang="tr-TR" dirty="0">
              <a:solidFill>
                <a:srgbClr val="00B0F0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3126" y="4017018"/>
            <a:ext cx="2328874" cy="284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06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AMAÇLAR 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80437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5354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CD4A8B-CB8C-4D21-9408-CB1FFDF195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1CD4A8B-CB8C-4D21-9408-CB1FFDF195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64FFDF-4531-4FB3-918C-3E93786DD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6964FFDF-4531-4FB3-918C-3E93786DDB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2AE681-3474-4753-BC03-C929A0F6F0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6C2AE681-3474-4753-BC03-C929A0F6F0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D8432E-31E7-452F-B216-7252ACEBF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5ED8432E-31E7-452F-B216-7252ACEBF4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6A65F9-B0AE-433B-8FA9-66A077D50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586A65F9-B0AE-433B-8FA9-66A077D506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AB8F01-5EC3-461C-9436-C2F29FF25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36AB8F01-5EC3-461C-9436-C2F29FF25A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8F587B-E76E-4642-90F0-FBA8EC513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A98F587B-E76E-4642-90F0-FBA8EC5136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DB8569-FC83-49C4-A901-332220ED9D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8EDB8569-FC83-49C4-A901-332220ED9D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89D0DF-FE99-4467-9DE3-A3F854E567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9589D0DF-FE99-4467-9DE3-A3F854E567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6E2362-7C20-4996-BD3B-3372827F0C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F46E2362-7C20-4996-BD3B-3372827F0C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B8DEC5-078C-41C7-9544-3E3AD899AB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CDB8DEC5-078C-41C7-9544-3E3AD899AB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4184355"/>
              </p:ext>
            </p:extLst>
          </p:nvPr>
        </p:nvGraphicFramePr>
        <p:xfrm>
          <a:off x="677863" y="2160588"/>
          <a:ext cx="8596313" cy="7416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18799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8382367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Ön lisans ve lisans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89497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4621432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Ön lisans ve lisans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1.1.2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Lisansüstü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32645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458587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Ön lisans ve lisans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1.1.2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Lisansüstü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Tercih-tanıtım amaçlı faaliyet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9163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5728563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Ön lisans ve lisans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1.1.2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Lisansüstü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Tercih-tanıtım amaçlı faaliyet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Çift </a:t>
                      </a:r>
                      <a:r>
                        <a:rPr lang="tr-TR" sz="1100" dirty="0" err="1">
                          <a:effectLst/>
                        </a:rPr>
                        <a:t>anadal</a:t>
                      </a:r>
                      <a:r>
                        <a:rPr lang="tr-TR" sz="1100" dirty="0">
                          <a:effectLst/>
                        </a:rPr>
                        <a:t> programı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241168629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339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3247970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Ön lisans ve lisans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1.1.2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Lisansüstü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Tercih-tanıtım amaçlı faaliyet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Çift </a:t>
                      </a:r>
                      <a:r>
                        <a:rPr lang="tr-TR" sz="1100" dirty="0" err="1">
                          <a:effectLst/>
                        </a:rPr>
                        <a:t>anadal</a:t>
                      </a:r>
                      <a:r>
                        <a:rPr lang="tr-TR" sz="1100" dirty="0">
                          <a:effectLst/>
                        </a:rPr>
                        <a:t> programı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241168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1.1.5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Yabancı uyruklu öğrenci sayısı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2552</a:t>
                      </a: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4083080416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10600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9940713"/>
              </p:ext>
            </p:extLst>
          </p:nvPr>
        </p:nvGraphicFramePr>
        <p:xfrm>
          <a:off x="677863" y="2160588"/>
          <a:ext cx="8596313" cy="29667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448999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806451">
                  <a:extLst>
                    <a:ext uri="{9D8B030D-6E8A-4147-A177-3AD203B41FA5}">
                      <a16:colId xmlns:a16="http://schemas.microsoft.com/office/drawing/2014/main" val="4074975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Yılı 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1.1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Öğrenci sayısını arttırmak</a:t>
                      </a:r>
                      <a:endParaRPr lang="tr-TR" sz="11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Ön lisans ve lisans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1.1.2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Lisansüstü program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Tercih-tanıtım amaçlı faaliyet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Çift </a:t>
                      </a:r>
                      <a:r>
                        <a:rPr lang="tr-TR" sz="1100" dirty="0" err="1">
                          <a:effectLst/>
                        </a:rPr>
                        <a:t>anadal</a:t>
                      </a:r>
                      <a:r>
                        <a:rPr lang="tr-TR" sz="1100" dirty="0">
                          <a:effectLst/>
                        </a:rPr>
                        <a:t> programı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241168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1.1.5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Yabancı uyruklu öğrenci sayısı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2552</a:t>
                      </a: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4083080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PG 1.1.6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Sürekli Eğitim Uygulama ve Araştırma Merkezi tarafından sunulan eğitim programı sayısı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7187528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36536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4078075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1.1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sayısını arttırmak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1.2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Öğretimde hizmetlerin kalitesini arttırmak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41392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8706267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1.1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sayısını arttırmak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1.2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Öğretimde hizmetlerin kalitesini arttırmak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1.2.1.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eğitim alanı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1,08 m2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18180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3497300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1.1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sayısını arttırmak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1.2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Öğretimde hizmetlerin kalitesini arttırmak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1.2.1.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eğitim alanı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sosyal alan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54672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1457725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Rekabetçi, yenilikçi ve nitelikli eğitim hizmeti sunmak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1.1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sayısını arttırmak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1.2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Öğretimde hizmetlerin kalitesini arttırmak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1.2.1.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eğitim alanı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sosyal alan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Kütüphanede bulunan basılı ve elektronik kaynak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35.000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1168629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90277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3668654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469954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1190625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815976">
                  <a:extLst>
                    <a:ext uri="{9D8B030D-6E8A-4147-A177-3AD203B41FA5}">
                      <a16:colId xmlns:a16="http://schemas.microsoft.com/office/drawing/2014/main" val="40384886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Amaç 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Rekabetçi, yenilikçi ve nitelikli eğitim hizmeti sunmak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2023Yılı</a:t>
                      </a:r>
                      <a:r>
                        <a:rPr lang="tr-TR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1.1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sayısını arttırmak</a:t>
                      </a: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1.2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Öğretimde hizmetlerin kalitesini arttırmak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1.2.1.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eğitim alanı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Öğrenci başına düşen sosyal alan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Kütüphanede bulunan basılı ve elektronik kaynak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50.561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52000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1168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1.2.4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Eğiticilerin eğitimine yönelik faaliyet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83080416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09731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2991819"/>
              </p:ext>
            </p:extLst>
          </p:nvPr>
        </p:nvGraphicFramePr>
        <p:xfrm>
          <a:off x="677863" y="2160588"/>
          <a:ext cx="8596313" cy="7416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2.1.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Bilim, teknoloji, Ar-Ge, yenilik ve tasarım alanlarında etkin politika ve stratejiler geliştirmek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65102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4836254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2.1.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Bilim, teknoloji, Ar-Ge, yenilik ve tasarım alanlarında etkin politika ve stratejiler geliştirmek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2.1.1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Ar- Ge komisyonu toplantı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 smtClean="0">
                          <a:effectLst/>
                        </a:rPr>
                        <a:t>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41871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4516287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2.1.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Bilim, teknoloji, Ar-Ge, yenilik ve tasarım alanlarında etkin politika ve stratejiler geliştirmek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2.1.1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Ar- Ge komisyonu toplantı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 smtClean="0">
                          <a:effectLst/>
                        </a:rPr>
                        <a:t>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PG 2.1.2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Ar-Ge komisyonu tarafından alınan karaların hayata geçirilme oranı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 smtClean="0">
                          <a:effectLst/>
                        </a:rPr>
                        <a:t>95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4675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7223213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483289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854076">
                  <a:extLst>
                    <a:ext uri="{9D8B030D-6E8A-4147-A177-3AD203B41FA5}">
                      <a16:colId xmlns:a16="http://schemas.microsoft.com/office/drawing/2014/main" val="22312178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</a:rPr>
                        <a:t>Gerçekleşen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</a:rPr>
                        <a:t>2023 Yılı 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2.1.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Bilim, teknoloji, Ar-Ge, yenilik ve tasarım alanlarında etkin politika ve stratejiler geliştirmek</a:t>
                      </a:r>
                      <a:endParaRPr lang="tr-TR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2.1.1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Ar- Ge komisyonu toplantı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57429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2.1.2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Ar-Ge komisyonu tarafından alınan karaların hayata geçirilme oranı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PG 2.1.3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Ar-Ge süreçlerini kurumsallaştırmak amacıyla yapılan </a:t>
                      </a:r>
                      <a:r>
                        <a:rPr lang="tr-TR" sz="1100" u="none" strike="noStrike" dirty="0" err="1">
                          <a:effectLst/>
                        </a:rPr>
                        <a:t>mevzuatsal</a:t>
                      </a:r>
                      <a:r>
                        <a:rPr lang="tr-TR" sz="1100" u="none" strike="noStrike" dirty="0">
                          <a:effectLst/>
                        </a:rPr>
                        <a:t> düzenleme/revizyon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 smtClean="0">
                          <a:effectLst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86006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225831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52465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6236629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Dış kaynaklı proje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816472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5420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9960082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Dış kaynaklı proje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816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BAP birimi tarafından desteklenen proje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32346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8258258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Dış kaynaklı proje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816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BAP birimi tarafından desteklenen proje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2.2.3 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Kurum bütçesinden araştırma projelerine ayrılan miktar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0296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7065684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Dış kaynaklı proje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816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BAP birimi tarafından desteklenen proje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2.2.3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Kurum bütçesinden araştırma projelerine ayrılan miktar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2.2.4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Patent / faydalı model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82818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9334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515935"/>
              </p:ext>
            </p:extLst>
          </p:nvPr>
        </p:nvGraphicFramePr>
        <p:xfrm>
          <a:off x="677863" y="2160588"/>
          <a:ext cx="8596313" cy="2966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Dış kaynaklı proje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816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BAP birimi tarafından desteklenen proje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2.2.3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Kurum bütçesinden araştırma projelerine ayrılan miktar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2.2.4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Patent / faydalı model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82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2.2.5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Proje hazırlama ve patent başvurusu bilgilendirme çalışmaları kapsamında verilen eğitim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9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338343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28238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0888927"/>
              </p:ext>
            </p:extLst>
          </p:nvPr>
        </p:nvGraphicFramePr>
        <p:xfrm>
          <a:off x="677863" y="2160588"/>
          <a:ext cx="8596313" cy="3337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498529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749301">
                  <a:extLst>
                    <a:ext uri="{9D8B030D-6E8A-4147-A177-3AD203B41FA5}">
                      <a16:colId xmlns:a16="http://schemas.microsoft.com/office/drawing/2014/main" val="2828052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Yılı</a:t>
                      </a:r>
                      <a:r>
                        <a:rPr lang="tr-TR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2.2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Bilim ve teknoloji alanında proje ve patent/faydalı model ortaya koymak.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Dış kaynaklı proje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4816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BAP birimi tarafından desteklenen proje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157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2.2.3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Kurum bütçesinden araştırma projelerine ayrılan miktar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effectLst/>
                        </a:rPr>
                        <a:t>1,9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1,86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2.2.4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Patent / faydalı model başvuru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82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2.2.5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Proje hazırlama ve patent başvurusu bilgilendirme çalışmaları kapsamında verilen eğitim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9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3383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2.2.6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Proje hazırlama ve patent başvurusu bilgilendirme çalışmaları kapsamında eğitim alan personel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51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0619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7446092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07084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9206399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2.3.1 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34314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3526993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Diğer uluslararası hakemli dergilerde yapılan yayın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05706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0810238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Diğer uluslararası hakemli dergilerde yapılan yayın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2.3.3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Diğer ulusal hakemli dergilerde yapılan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101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2708239"/>
              </p:ext>
            </p:extLst>
          </p:nvPr>
        </p:nvGraphicFramePr>
        <p:xfrm>
          <a:off x="677863" y="2160588"/>
          <a:ext cx="8596313" cy="296672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Diğer uluslararası hakemli dergilerde yapılan yayın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2.3.3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Diğer ulusal hakemli dergilerde yapılan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2.3.4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58755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7173119"/>
              </p:ext>
            </p:extLst>
          </p:nvPr>
        </p:nvGraphicFramePr>
        <p:xfrm>
          <a:off x="677863" y="2160588"/>
          <a:ext cx="8596313" cy="33375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Diğer uluslararası hakemli dergilerde yapılan yayın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2.3.3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Diğer ulusal hakemli dergilerde yapılan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2.3.4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2.3.5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editörlüğü/bölüm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82818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6200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1508616"/>
              </p:ext>
            </p:extLst>
          </p:nvPr>
        </p:nvGraphicFramePr>
        <p:xfrm>
          <a:off x="677863" y="2160588"/>
          <a:ext cx="8596313" cy="37084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Diğer uluslararası hakemli dergilerde yapılan yayın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2.3.3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Diğer ulusal hakemli dergilerde yapılan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2.3.4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2.3.5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editörlüğü/bölüm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82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2.3.6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Bildiri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134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338343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21160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463997"/>
              </p:ext>
            </p:extLst>
          </p:nvPr>
        </p:nvGraphicFramePr>
        <p:xfrm>
          <a:off x="677863" y="2160588"/>
          <a:ext cx="8596313" cy="407924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4785266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806451">
                  <a:extLst>
                    <a:ext uri="{9D8B030D-6E8A-4147-A177-3AD203B41FA5}">
                      <a16:colId xmlns:a16="http://schemas.microsoft.com/office/drawing/2014/main" val="11605483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2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Araştırma ve geliştirme faaliyetleri ile paydaşlarının beklentilerini karşılayan bir üniversite olmak.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Yılı 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2.1.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Bilim, teknoloji, Ar-Ge, yenilik ve tasarım alanlarında etkin politika ve stratejiler geliştirmek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Hedef 2.2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Bilim ve teknoloji alanında proje ve patent/faydalı model ortaya koymak.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2.3 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u="none" strike="noStrike" kern="12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Ulusal ve uluslararası alanda yayın yapan bir üniversite olmak</a:t>
                      </a:r>
                      <a:endParaRPr lang="tr-TR" sz="1100" b="1" u="none" strike="noStrike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 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2.3.1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SCI, SCI-</a:t>
                      </a:r>
                      <a:r>
                        <a:rPr lang="tr-TR" sz="1100" u="none" strike="noStrike" kern="1200" dirty="0" err="1">
                          <a:effectLst/>
                        </a:rPr>
                        <a:t>Exp</a:t>
                      </a:r>
                      <a:r>
                        <a:rPr lang="tr-TR" sz="1100" u="none" strike="noStrike" kern="1200" dirty="0">
                          <a:effectLst/>
                        </a:rPr>
                        <a:t>. AHCI, </a:t>
                      </a:r>
                      <a:r>
                        <a:rPr lang="tr-TR" sz="1100" u="none" strike="noStrike" kern="1200" dirty="0" err="1">
                          <a:effectLst/>
                        </a:rPr>
                        <a:t>SSCI’de</a:t>
                      </a:r>
                      <a:r>
                        <a:rPr lang="tr-TR" sz="1100" u="none" strike="noStrike" kern="1200" dirty="0">
                          <a:effectLst/>
                        </a:rPr>
                        <a:t> taranan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271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2.3.2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Diğer uluslararası hakemli dergilerde yapılan yayın sayısı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PG 2.3.3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Diğer ulusal hakemli dergilerde yapılan yayın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22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2.3.4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2917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2.3.5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Kitap editörlüğü/bölüm yazarlığı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53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182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2.3.6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Bildiri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134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465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3383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 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effectLst/>
                        </a:rPr>
                        <a:t>PG 2.3.7 </a:t>
                      </a:r>
                      <a:endParaRPr lang="tr-TR" sz="1100" u="none" strike="noStrike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effectLst/>
                        </a:rPr>
                        <a:t>Atıf sayısı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effectLst/>
                        </a:rPr>
                        <a:t>6928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824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064531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44737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4322853"/>
              </p:ext>
            </p:extLst>
          </p:nvPr>
        </p:nvGraphicFramePr>
        <p:xfrm>
          <a:off x="677863" y="2160588"/>
          <a:ext cx="8596313" cy="7416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1684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0660969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saha çalışması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74687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4098876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saha çalışması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proje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78960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4722814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saha çalışması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proje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 3.1.3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Yapılan analiz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8194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9375536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saha çalışması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proje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 3.1.3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Yapılan analiz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 3.1.4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Hastalık ve zararlılarla ilgili yapılan çalışma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2546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3838867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500434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787401">
                  <a:extLst>
                    <a:ext uri="{9D8B030D-6E8A-4147-A177-3AD203B41FA5}">
                      <a16:colId xmlns:a16="http://schemas.microsoft.com/office/drawing/2014/main" val="19513752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</a:t>
                      </a:r>
                      <a:r>
                        <a:rPr lang="tr-TR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Yılı 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saha çalışması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Yapılan proje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 3.1.3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Yapılan analiz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 3.1.4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Hastalık ve zararlılarla ilgili yapılan çalışma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PG.3.1.5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Üretici eğitim ve bilgilendirme çalışma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68907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8593415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10919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7974598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Yürütülen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462935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1941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6853257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Yürütülen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4629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Islahı yapılan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16315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1129744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Yürütülen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4629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Islahı yapılan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Üretici eğitim ve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70606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7580553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Yürütülen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4629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Islahı yapılan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Üretici eğitim ve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danışmanlık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98052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3302166"/>
              </p:ext>
            </p:extLst>
          </p:nvPr>
        </p:nvGraphicFramePr>
        <p:xfrm>
          <a:off x="677863" y="2160588"/>
          <a:ext cx="8704262" cy="29667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51600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00108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62200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5142529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790575">
                  <a:extLst>
                    <a:ext uri="{9D8B030D-6E8A-4147-A177-3AD203B41FA5}">
                      <a16:colId xmlns:a16="http://schemas.microsoft.com/office/drawing/2014/main" val="30283124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</a:t>
                      </a:r>
                      <a:r>
                        <a:rPr lang="tr-TR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Yılı Hedeflenen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Yürütülen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4629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Islahı yapılan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Üretici eğitim ve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danışmanlık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3.2.5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Hayvancılık alanında yürütülecek faaliyetler için gerekli olan uygunluma, araştırma ve geliştirme alanları miktarı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7750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7900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13671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1015878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1" u="none" strike="noStrike" kern="120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İhtisaslaşma ile birlikte hayvan ırklarında yapılan ıslah çalışmaları ve hayvan hastalıklarına karşı koruyucu tedbirler alınarak verimlilik artışı sağlamak.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78049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1341209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1" u="none" strike="noStrike" kern="120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İhtisaslaşma ile birlikte hayvan ırklarında yapılan ıslah çalışmaları ve hayvan hastalıklarına karşı koruyucu tedbirler alınarak verimlilik artışı sağlamak.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Hayvan hastalıkları ile mücadele kapsamında yapılan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12452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7713440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1" u="none" strike="noStrike" kern="120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İhtisaslaşma ile birlikte hayvan ırklarında yapılan ıslah çalışmaları ve hayvan hastalıklarına karşı koruyucu tedbirler alınarak verimlilik artışı sağlamak.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Hayvan hastalıkları ile mücadele kapsamında yapılan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3.3.2.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Tedavisi yapılan hasta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87325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103470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1" u="none" strike="noStrike" kern="120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İhtisaslaşma ile birlikte hayvan ırklarında yapılan ıslah çalışmaları ve hayvan hastalıklarına karşı koruyucu tedbirler alınarak verimlilik artışı sağlamak.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Hayvan hastalıkları ile mücadele kapsamında yapılan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3.3.2.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Tedavisi yapılan hasta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91750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7858160"/>
              </p:ext>
            </p:extLst>
          </p:nvPr>
        </p:nvGraphicFramePr>
        <p:xfrm>
          <a:off x="677863" y="2160588"/>
          <a:ext cx="8596313" cy="29667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1" u="none" strike="noStrike" kern="120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İhtisaslaşma ile birlikte hayvan ırklarında yapılan ıslah çalışmaları ve hayvan hastalıklarına karşı koruyucu tedbirler alınarak verimlilik artışı sağlamak.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Hayvan hastalıkları ile mücadele kapsamında yapılan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3.3.2.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Tedavisi yapılan hasta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saha çalışması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73093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355720"/>
              </p:ext>
            </p:extLst>
          </p:nvPr>
        </p:nvGraphicFramePr>
        <p:xfrm>
          <a:off x="677863" y="2160588"/>
          <a:ext cx="8596313" cy="29667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504244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904875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758826">
                  <a:extLst>
                    <a:ext uri="{9D8B030D-6E8A-4147-A177-3AD203B41FA5}">
                      <a16:colId xmlns:a16="http://schemas.microsoft.com/office/drawing/2014/main" val="15080937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3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Siirt ili olmak üzere bölgenin ve ülkenin tarım ve hayvancılık alanında gelişmesine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Hedeflenen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Hedef 3.1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Başta Antep fıstığının Siirt çeşidi olmak üzere bölgede bulunan tarım ürünlerinin ıslah edilerek verimlilik artışı sağlamak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87" marR="7787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Hedef 3.2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Hayvancılık alanında İhtisaslaşma için gerekli alt yapının oluşturulmasıyla bölge ve ülke hayvancılığına katkı sağlamak için gerekli faaliyetleri yürütmek.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Hedef 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1" u="none" strike="noStrike" kern="120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1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İhtisaslaşma ile birlikte hayvan ırklarında yapılan ıslah çalışmaları ve hayvan hastalıklarına karşı koruyucu tedbirler alınarak verimlilik artışı sağlamak.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Hayvan hastalıkları ile mücadele kapsamında yapılan bilgilendirme çalışma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3.3.2.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Tedavisi yapılan hasta hayvan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1310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proje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7953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PG 3.3.4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Yapılan saha çalışması sayısı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38484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22163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4675458"/>
              </p:ext>
            </p:extLst>
          </p:nvPr>
        </p:nvGraphicFramePr>
        <p:xfrm>
          <a:off x="677863" y="2160588"/>
          <a:ext cx="8596313" cy="7416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4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Eğitim-öğretim ve Ar-Ge alanları başta olmak üzere, yürüttüğü tüm faaliyetlerle bölgenin ve ülkenin ekonomik, sosyal ve kültürel gelişimine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Hedef 4.1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Üniversitemiz tarafından paydaşlarına sunulan ürün ve hizmetlerin nicelik ve niteliğinin artırılması.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51645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6004265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4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Eğitim-öğretim ve Ar-Ge alanları başta olmak üzere, yürüttüğü tüm faaliyetlerle bölgenin ve ülkenin ekonomik, sosyal ve kültürel gelişimine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Hedef 4.1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tarafından paydaşlarına sunulan ürün ve hizmetlerin nicelik ve niteliğinin artırılması.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Döner Sermaye İşletme Müdürlüğü tarafından paydaşlara sunulan hizmet ve ürünlerin çeşitliliği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6067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648813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4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Eğitim-öğretim ve Ar-Ge alanları başta olmak üzere, yürüttüğü tüm faaliyetlerle bölgenin ve ülkenin ekonomik, sosyal ve kültürel gelişimine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Hedef 4.1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tarafından paydaşlarına sunulan ürün ve hizmetlerin nicelik ve niteliğinin artırılması.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Döner Sermaye İşletme Müdürlüğü tarafından paydaşlara sunulan hizmet ve ürünlerin çeşitliliği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Toplumsal katkı faaliyetleri kapsamında fiziki alt yapı ve olanakların paydaşlar tarafından kullanım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72640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403925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4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Eğitim-öğretim ve Ar-Ge alanları başta olmak üzere, yürüttüğü tüm faaliyetlerle bölgenin ve ülkenin ekonomik, sosyal ve kültürel gelişimine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Hedef 4.1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tarafından paydaşlarına sunulan ürün ve hizmetlerin nicelik ve niteliğinin artırılması.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Döner Sermaye İşletme Müdürlüğü tarafından paydaşlara sunulan hizmet ve ürünlerin çeşitliliği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Toplumsal katkı faaliyetleri kapsamında fiziki alt yapı ve olanakların paydaşlar tarafından kullanım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4.1.3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Akademik personel tarafından dış paydaşları destekleyen faaliyet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62893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2378313"/>
              </p:ext>
            </p:extLst>
          </p:nvPr>
        </p:nvGraphicFramePr>
        <p:xfrm>
          <a:off x="677863" y="2160588"/>
          <a:ext cx="8596313" cy="236664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5128166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828675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749301">
                  <a:extLst>
                    <a:ext uri="{9D8B030D-6E8A-4147-A177-3AD203B41FA5}">
                      <a16:colId xmlns:a16="http://schemas.microsoft.com/office/drawing/2014/main" val="37502887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4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Eğitim-öğretim ve Ar-Ge alanları başta olmak üzere, yürüttüğü tüm faaliyetlerle bölgenin ve ülkenin ekonomik, sosyal ve kültürel gelişimine katkı sağlamak.</a:t>
                      </a:r>
                      <a:endParaRPr lang="tr-TR" sz="1100" b="0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Hedeflenen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Hedef 4.1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tarafından paydaşlarına sunulan ürün ve hizmetlerin nicelik ve niteliğinin artırılması.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Döner Sermaye İşletme Müdürlüğü tarafından paydaşlara sunulan hizmet ve ürünlerin çeşitliliği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Toplumsal katkı faaliyetleri kapsamında fiziki alt yapı ve olanakların paydaşlar tarafından kullanım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4.1.3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Akademik personel tarafından dış paydaşları destekleyen faaliyet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4.1.4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Dış paydaşlarla koordinasyonu geliştirmeye yönelik yapılan faaliyet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403389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4191329"/>
              </p:ext>
            </p:extLst>
          </p:nvPr>
        </p:nvGraphicFramePr>
        <p:xfrm>
          <a:off x="677863" y="2160588"/>
          <a:ext cx="8596313" cy="74168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46936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3910197"/>
              </p:ext>
            </p:extLst>
          </p:nvPr>
        </p:nvGraphicFramePr>
        <p:xfrm>
          <a:off x="677863" y="2160588"/>
          <a:ext cx="8596313" cy="111252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72810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2880921"/>
              </p:ext>
            </p:extLst>
          </p:nvPr>
        </p:nvGraphicFramePr>
        <p:xfrm>
          <a:off x="677863" y="2160588"/>
          <a:ext cx="8596313" cy="148336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Personelinin kullanımına sunulan otomasyon sistemlerinin daha etkin kullanılmasına yönelik verilen eğitim sayısı.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6889852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68232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0141417"/>
              </p:ext>
            </p:extLst>
          </p:nvPr>
        </p:nvGraphicFramePr>
        <p:xfrm>
          <a:off x="677863" y="2160588"/>
          <a:ext cx="8596313" cy="185420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Personelinin kullanımına sunulan otomasyon sistemlerinin daha etkin kullanılmasına yönelik verilen eğitim sayısı.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6889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personelinin kişisel gelişimini desteklemeye yönelik verilen eğitim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07421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8243886"/>
              </p:ext>
            </p:extLst>
          </p:nvPr>
        </p:nvGraphicFramePr>
        <p:xfrm>
          <a:off x="677863" y="2160588"/>
          <a:ext cx="8596313" cy="22250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Personelinin kullanımına sunulan otomasyon sistemlerinin daha etkin kullanılmasına yönelik verilen eğitim sayısı.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6889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personelinin kişisel gelişimini desteklemeye yönelik verilen eğitim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aidiyet duygusunu geliştirmeye yönelik etkinliklerin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01881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521901"/>
              </p:ext>
            </p:extLst>
          </p:nvPr>
        </p:nvGraphicFramePr>
        <p:xfrm>
          <a:off x="677863" y="2160588"/>
          <a:ext cx="8596313" cy="259588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Personelinin kullanımına sunulan otomasyon sistemlerinin daha etkin kullanılmasına yönelik verilen eğitim sayısı.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6889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personelinin kişisel gelişimini desteklemeye yönelik verilen eğitim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aidiyet duygusunu geliştirmeye yönelik etkinliklerin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5.1.5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Öğrenci memnuniyet oranı.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44982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5737924"/>
              </p:ext>
            </p:extLst>
          </p:nvPr>
        </p:nvGraphicFramePr>
        <p:xfrm>
          <a:off x="677863" y="2160588"/>
          <a:ext cx="8596313" cy="296672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71817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725769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86471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6185272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426984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Personelinin kullanımına sunulan otomasyon sistemlerinin daha etkin kullanılmasına yönelik verilen eğitim sayısı.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6889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personelinin kişisel gelişimini desteklemeye yönelik verilen eğitim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aidiyet duygusunu geliştirmeye yönelik etkinliklerin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5.1.5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Öğrenci memnuniyet oranı.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5.1.6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Akademik personel memnuniyet oranı.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64261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STRATEJİK PLAN (2023-2027)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7487704"/>
              </p:ext>
            </p:extLst>
          </p:nvPr>
        </p:nvGraphicFramePr>
        <p:xfrm>
          <a:off x="677863" y="2160588"/>
          <a:ext cx="8596313" cy="3479165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44759">
                  <a:extLst>
                    <a:ext uri="{9D8B030D-6E8A-4147-A177-3AD203B41FA5}">
                      <a16:colId xmlns:a16="http://schemas.microsoft.com/office/drawing/2014/main" val="187191495"/>
                    </a:ext>
                  </a:extLst>
                </a:gridCol>
                <a:gridCol w="691425">
                  <a:extLst>
                    <a:ext uri="{9D8B030D-6E8A-4147-A177-3AD203B41FA5}">
                      <a16:colId xmlns:a16="http://schemas.microsoft.com/office/drawing/2014/main" val="3221256361"/>
                    </a:ext>
                  </a:extLst>
                </a:gridCol>
                <a:gridCol w="653987">
                  <a:extLst>
                    <a:ext uri="{9D8B030D-6E8A-4147-A177-3AD203B41FA5}">
                      <a16:colId xmlns:a16="http://schemas.microsoft.com/office/drawing/2014/main" val="3228635365"/>
                    </a:ext>
                  </a:extLst>
                </a:gridCol>
                <a:gridCol w="5156741">
                  <a:extLst>
                    <a:ext uri="{9D8B030D-6E8A-4147-A177-3AD203B41FA5}">
                      <a16:colId xmlns:a16="http://schemas.microsoft.com/office/drawing/2014/main" val="3634648415"/>
                    </a:ext>
                  </a:extLst>
                </a:gridCol>
                <a:gridCol w="819150">
                  <a:extLst>
                    <a:ext uri="{9D8B030D-6E8A-4147-A177-3AD203B41FA5}">
                      <a16:colId xmlns:a16="http://schemas.microsoft.com/office/drawing/2014/main" val="2467112111"/>
                    </a:ext>
                  </a:extLst>
                </a:gridCol>
                <a:gridCol w="730251">
                  <a:extLst>
                    <a:ext uri="{9D8B030D-6E8A-4147-A177-3AD203B41FA5}">
                      <a16:colId xmlns:a16="http://schemas.microsoft.com/office/drawing/2014/main" val="313894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Amaç 5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kapasiteyi geliştirerek etkinlik ve verimliliği artırmak.</a:t>
                      </a:r>
                      <a:endParaRPr lang="tr-TR" sz="1100" b="0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Gerçekleşen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Yılı Hedeflene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4143044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Hedef 5.1 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Yükseköğretim ekosistemi içerisindeki değişimleri, küresel eğilimleri, ulusal hedefleri ve paydaş beklentilerini dikkate alarak tüm birimlerimizin kurumsal kapasitesini geliştirmek.</a:t>
                      </a:r>
                      <a:endParaRPr lang="tr-TR" sz="1100" b="1" i="0" u="none" strike="noStrike" dirty="0">
                        <a:solidFill>
                          <a:srgbClr val="2F75B5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37" marR="36337" marT="0" marB="0" anchor="ctr"/>
                </a:tc>
                <a:extLst>
                  <a:ext uri="{0D108BD9-81ED-4DB2-BD59-A6C34878D82A}">
                    <a16:rowId xmlns:a16="http://schemas.microsoft.com/office/drawing/2014/main" val="3835817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5.1.1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İlgili mevzuattaki yeni gelişmeleri uygulama becerisini artırmaya yönelik eğitimlerin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2423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5.1.2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Personelinin kullanımına sunulan otomasyon sistemlerinin daha etkin kullanılmasına yönelik verilen eğitim sayısı.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6889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5.1.3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Üniversitemiz personelinin kişisel gelişimini desteklemeye yönelik verilen eğitim sayısı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533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5.1.4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Kurumsal aidiyet duygusunu geliştirmeye yönelik etkinliklerin sayısı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04723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5.1.5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Öğrenci memnuniyet oranı.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r>
                        <a:rPr lang="tr-TR" sz="1100" u="none" strike="noStrike" dirty="0" smtClean="0">
                          <a:effectLst/>
                        </a:rPr>
                        <a:t>40,25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5990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5.1.6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Akademik personel memnuniyet oranı.</a:t>
                      </a:r>
                      <a:endParaRPr lang="tr-TR" sz="1100" b="0" i="0" u="none" strike="noStrike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 </a:t>
                      </a:r>
                      <a:r>
                        <a:rPr lang="tr-TR" sz="1100" u="none" strike="noStrike" dirty="0" smtClean="0">
                          <a:effectLst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1535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>
                          <a:effectLst/>
                        </a:rPr>
                        <a:t>PG 5.1.7 </a:t>
                      </a:r>
                      <a:endParaRPr lang="tr-TR" sz="11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u="none" strike="noStrike" dirty="0">
                          <a:effectLst/>
                        </a:rPr>
                        <a:t>İdari personel memnuniyet oranı.</a:t>
                      </a:r>
                      <a:endParaRPr lang="tr-TR" sz="1100" b="0" i="0" u="none" strike="noStrike" dirty="0">
                        <a:solidFill>
                          <a:srgbClr val="2F75B5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 </a:t>
                      </a:r>
                      <a:r>
                        <a:rPr lang="tr-TR" sz="1100" u="none" strike="noStrike" smtClean="0">
                          <a:effectLst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87636243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24" y="4014329"/>
            <a:ext cx="2328676" cy="284367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140743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üzeyler">
  <a:themeElements>
    <a:clrScheme name="Sarı Turuncu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Yüzeyler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Yüzeyler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297</TotalTime>
  <Words>4644</Words>
  <Application>Microsoft Office PowerPoint</Application>
  <PresentationFormat>Geniş ekran</PresentationFormat>
  <Paragraphs>1428</Paragraphs>
  <Slides>64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64</vt:i4>
      </vt:variant>
    </vt:vector>
  </HeadingPairs>
  <TitlesOfParts>
    <vt:vector size="70" baseType="lpstr">
      <vt:lpstr>Arial</vt:lpstr>
      <vt:lpstr>Calibri</vt:lpstr>
      <vt:lpstr>Times New Roman</vt:lpstr>
      <vt:lpstr>Trebuchet MS</vt:lpstr>
      <vt:lpstr>Wingdings 3</vt:lpstr>
      <vt:lpstr>Yüzeyler</vt:lpstr>
      <vt:lpstr>Siirt Üniversitesi  2023-2027 Stratejik Planı  2023 Yılı 1. Altı Aylık İzleme ve Değerlendirme Sunumu </vt:lpstr>
      <vt:lpstr>AMAÇLAR 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  <vt:lpstr>STRATEJİK PLAN (2023-2027)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Yiğit Akar</dc:creator>
  <cp:lastModifiedBy>Bilgisayar</cp:lastModifiedBy>
  <cp:revision>25</cp:revision>
  <dcterms:created xsi:type="dcterms:W3CDTF">2023-10-23T07:35:12Z</dcterms:created>
  <dcterms:modified xsi:type="dcterms:W3CDTF">2024-12-02T14:25:58Z</dcterms:modified>
</cp:coreProperties>
</file>