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4"/>
  </p:notesMasterIdLst>
  <p:handoutMasterIdLst>
    <p:handoutMasterId r:id="rId55"/>
  </p:handoutMasterIdLst>
  <p:sldIdLst>
    <p:sldId id="256" r:id="rId2"/>
    <p:sldId id="259" r:id="rId3"/>
    <p:sldId id="260" r:id="rId4"/>
    <p:sldId id="261" r:id="rId5"/>
    <p:sldId id="257" r:id="rId6"/>
    <p:sldId id="265" r:id="rId7"/>
    <p:sldId id="264" r:id="rId8"/>
    <p:sldId id="263" r:id="rId9"/>
    <p:sldId id="274" r:id="rId10"/>
    <p:sldId id="273" r:id="rId11"/>
    <p:sldId id="271" r:id="rId12"/>
    <p:sldId id="300" r:id="rId13"/>
    <p:sldId id="276" r:id="rId14"/>
    <p:sldId id="275" r:id="rId15"/>
    <p:sldId id="269" r:id="rId16"/>
    <p:sldId id="268" r:id="rId17"/>
    <p:sldId id="267" r:id="rId18"/>
    <p:sldId id="280" r:id="rId19"/>
    <p:sldId id="279" r:id="rId20"/>
    <p:sldId id="266" r:id="rId21"/>
    <p:sldId id="278" r:id="rId22"/>
    <p:sldId id="277" r:id="rId23"/>
    <p:sldId id="281" r:id="rId24"/>
    <p:sldId id="282" r:id="rId25"/>
    <p:sldId id="283" r:id="rId26"/>
    <p:sldId id="284" r:id="rId27"/>
    <p:sldId id="289" r:id="rId28"/>
    <p:sldId id="287" r:id="rId29"/>
    <p:sldId id="288" r:id="rId30"/>
    <p:sldId id="303" r:id="rId31"/>
    <p:sldId id="304" r:id="rId32"/>
    <p:sldId id="305" r:id="rId33"/>
    <p:sldId id="309" r:id="rId34"/>
    <p:sldId id="306" r:id="rId35"/>
    <p:sldId id="310" r:id="rId36"/>
    <p:sldId id="291" r:id="rId37"/>
    <p:sldId id="301" r:id="rId38"/>
    <p:sldId id="302" r:id="rId39"/>
    <p:sldId id="311" r:id="rId40"/>
    <p:sldId id="314" r:id="rId41"/>
    <p:sldId id="312" r:id="rId42"/>
    <p:sldId id="313" r:id="rId43"/>
    <p:sldId id="315" r:id="rId44"/>
    <p:sldId id="316" r:id="rId45"/>
    <p:sldId id="318" r:id="rId46"/>
    <p:sldId id="317" r:id="rId47"/>
    <p:sldId id="319" r:id="rId48"/>
    <p:sldId id="321" r:id="rId49"/>
    <p:sldId id="322" r:id="rId50"/>
    <p:sldId id="323" r:id="rId51"/>
    <p:sldId id="324" r:id="rId52"/>
    <p:sldId id="325" r:id="rId53"/>
  </p:sldIdLst>
  <p:sldSz cx="9144000" cy="6858000" type="screen4x3"/>
  <p:notesSz cx="6669088" cy="9926638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ema Uygulanmış Stil 1 - Vurgu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8FD4443E-F989-4FC4-A0C8-D5A2AF1F390B}" styleName="Koyu Stil 1 - Vurgu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2838BEF-8BB2-4498-84A7-C5851F593DF1}" styleName="Orta Stil 4 - Vurgu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75DCB02-9BB8-47FD-8907-85C794F793BA}" styleName="Tema Uygulanmış Stil 1 - Vurgu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5" autoAdjust="0"/>
  </p:normalViewPr>
  <p:slideViewPr>
    <p:cSldViewPr>
      <p:cViewPr varScale="1">
        <p:scale>
          <a:sx n="79" d="100"/>
          <a:sy n="79" d="100"/>
        </p:scale>
        <p:origin x="-154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FDF4F9-D18A-4C60-B6AF-1D8AB5FA1A91}" type="datetimeFigureOut">
              <a:rPr lang="tr-TR" smtClean="0"/>
              <a:pPr/>
              <a:t>6.6.2018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5EC58B-80EA-4F00-80BF-7F0DB1B38D4F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492C41-B318-41FE-BBDB-F0533A97CDEF}" type="datetimeFigureOut">
              <a:rPr lang="tr-TR" smtClean="0"/>
              <a:pPr/>
              <a:t>6.6.2018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E1412E-D9E5-419E-876A-F830527D6F5D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E1412E-D9E5-419E-876A-F830527D6F5D}" type="slidenum">
              <a:rPr lang="tr-TR" smtClean="0"/>
              <a:pPr/>
              <a:t>23</a:t>
            </a:fld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30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A73D-9593-49CA-9D35-6FEEEDD21832}" type="datetimeFigureOut">
              <a:rPr lang="tr-TR" smtClean="0"/>
              <a:pPr/>
              <a:t>6.6.2018</a:t>
            </a:fld>
            <a:endParaRPr lang="tr-TR"/>
          </a:p>
        </p:txBody>
      </p:sp>
      <p:sp>
        <p:nvSpPr>
          <p:cNvPr id="19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27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E907-0A7A-4484-ADAE-3F989AAC15A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A73D-9593-49CA-9D35-6FEEEDD21832}" type="datetimeFigureOut">
              <a:rPr lang="tr-TR" smtClean="0"/>
              <a:pPr/>
              <a:t>6.6.2018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E907-0A7A-4484-ADAE-3F989AAC15A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A73D-9593-49CA-9D35-6FEEEDD21832}" type="datetimeFigureOut">
              <a:rPr lang="tr-TR" smtClean="0"/>
              <a:pPr/>
              <a:t>6.6.2018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E907-0A7A-4484-ADAE-3F989AAC15A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A73D-9593-49CA-9D35-6FEEEDD21832}" type="datetimeFigureOut">
              <a:rPr lang="tr-TR" smtClean="0"/>
              <a:pPr/>
              <a:t>6.6.2018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E907-0A7A-4484-ADAE-3F989AAC15A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A73D-9593-49CA-9D35-6FEEEDD21832}" type="datetimeFigureOut">
              <a:rPr lang="tr-TR" smtClean="0"/>
              <a:pPr/>
              <a:t>6.6.2018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E907-0A7A-4484-ADAE-3F989AAC15A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A73D-9593-49CA-9D35-6FEEEDD21832}" type="datetimeFigureOut">
              <a:rPr lang="tr-TR" smtClean="0"/>
              <a:pPr/>
              <a:t>6.6.2018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E907-0A7A-4484-ADAE-3F989AAC15A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A73D-9593-49CA-9D35-6FEEEDD21832}" type="datetimeFigureOut">
              <a:rPr lang="tr-TR" smtClean="0"/>
              <a:pPr/>
              <a:t>6.6.2018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E907-0A7A-4484-ADAE-3F989AAC15A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A73D-9593-49CA-9D35-6FEEEDD21832}" type="datetimeFigureOut">
              <a:rPr lang="tr-TR" smtClean="0"/>
              <a:pPr/>
              <a:t>6.6.2018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E907-0A7A-4484-ADAE-3F989AAC15A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ek Köşesi Kesik ve Yuvarlatılmış Dikdörtgen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Dik Üçgen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A73D-9593-49CA-9D35-6FEEEDD21832}" type="datetimeFigureOut">
              <a:rPr lang="tr-TR" smtClean="0"/>
              <a:pPr/>
              <a:t>6.6.2018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6770E907-0A7A-4484-ADAE-3F989AAC15A5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r-TR" smtClean="0"/>
              <a:t>Resim eklemek için simgeyi tıklatın</a:t>
            </a:r>
            <a:endParaRPr kumimoji="0" lang="en-US" dirty="0"/>
          </a:p>
        </p:txBody>
      </p:sp>
      <p:sp>
        <p:nvSpPr>
          <p:cNvPr id="10" name="9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A73D-9593-49CA-9D35-6FEEEDD21832}" type="datetimeFigureOut">
              <a:rPr lang="tr-TR" smtClean="0"/>
              <a:pPr/>
              <a:t>6.6.2018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E907-0A7A-4484-ADAE-3F989AAC15A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2A73D-9593-49CA-9D35-6FEEEDD21832}" type="datetimeFigureOut">
              <a:rPr lang="tr-TR" smtClean="0"/>
              <a:pPr/>
              <a:t>6.6.2018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70E907-0A7A-4484-ADAE-3F989AAC15A5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Başlık Yer Tutucusu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0" name="29 Metin Yer Tutucusu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502A73D-9593-49CA-9D35-6FEEEDD21832}" type="datetimeFigureOut">
              <a:rPr lang="tr-TR" smtClean="0"/>
              <a:pPr/>
              <a:t>6.6.2018</a:t>
            </a:fld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770E907-0A7A-4484-ADAE-3F989AAC15A5}" type="slidenum">
              <a:rPr lang="tr-TR" smtClean="0"/>
              <a:pPr/>
              <a:t>‹#›</a:t>
            </a:fld>
            <a:endParaRPr lang="tr-TR"/>
          </a:p>
        </p:txBody>
      </p:sp>
      <p:grpSp>
        <p:nvGrpSpPr>
          <p:cNvPr id="2" name="1 Grup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://sgdb.siirt.edu.tr/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714357"/>
            <a:ext cx="7772400" cy="2886094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SİİRT ÜNİVERSİTESİ</a:t>
            </a:r>
            <a:r>
              <a:rPr lang="tr-TR" dirty="0"/>
              <a:t/>
            </a:r>
            <a:br>
              <a:rPr lang="tr-TR" dirty="0"/>
            </a:br>
            <a:r>
              <a:rPr lang="tr-TR" dirty="0" smtClean="0"/>
              <a:t>STRATEJİ GELİŞTİRME DAİRE BAŞKANLIĞI</a:t>
            </a:r>
            <a:endParaRPr lang="tr-TR" dirty="0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57290" y="4929198"/>
            <a:ext cx="6400800" cy="971560"/>
          </a:xfrm>
        </p:spPr>
        <p:txBody>
          <a:bodyPr/>
          <a:lstStyle/>
          <a:p>
            <a:pPr algn="ctr"/>
            <a:r>
              <a:rPr lang="tr-TR" smtClean="0"/>
              <a:t>BRİFİNG </a:t>
            </a:r>
            <a:r>
              <a:rPr lang="tr-TR" dirty="0" smtClean="0"/>
              <a:t>DOSYASI 24/01/2018</a:t>
            </a:r>
            <a:endParaRPr lang="tr-T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pPr algn="ctr"/>
            <a:r>
              <a:rPr lang="tr-TR" dirty="0" smtClean="0"/>
              <a:t>YASAL DAYANAK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 fontScale="85000" lnSpcReduction="20000"/>
          </a:bodyPr>
          <a:lstStyle/>
          <a:p>
            <a:pPr algn="just"/>
            <a:endParaRPr lang="tr-TR" dirty="0" smtClean="0"/>
          </a:p>
          <a:p>
            <a:pPr algn="just"/>
            <a:r>
              <a:rPr lang="en-US" dirty="0" err="1" smtClean="0"/>
              <a:t>Başkanlığımız</a:t>
            </a:r>
            <a:r>
              <a:rPr lang="en-US" dirty="0"/>
              <a:t>, </a:t>
            </a:r>
            <a:r>
              <a:rPr lang="en-US" dirty="0" err="1"/>
              <a:t>Strateji</a:t>
            </a:r>
            <a:r>
              <a:rPr lang="en-US" dirty="0"/>
              <a:t> </a:t>
            </a:r>
            <a:r>
              <a:rPr lang="en-US" dirty="0" err="1"/>
              <a:t>Geliştirme</a:t>
            </a:r>
            <a:r>
              <a:rPr lang="en-US" dirty="0"/>
              <a:t> </a:t>
            </a:r>
            <a:r>
              <a:rPr lang="en-US" dirty="0" err="1"/>
              <a:t>Birimlerinin</a:t>
            </a:r>
            <a:r>
              <a:rPr lang="en-US" dirty="0"/>
              <a:t> </a:t>
            </a:r>
            <a:r>
              <a:rPr lang="en-US" dirty="0" err="1"/>
              <a:t>Çalışma</a:t>
            </a:r>
            <a:r>
              <a:rPr lang="en-US" dirty="0"/>
              <a:t> </a:t>
            </a:r>
            <a:r>
              <a:rPr lang="en-US" dirty="0" err="1"/>
              <a:t>Usul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Esasları</a:t>
            </a:r>
            <a:r>
              <a:rPr lang="en-US" dirty="0"/>
              <a:t> </a:t>
            </a:r>
            <a:r>
              <a:rPr lang="en-US" dirty="0" err="1"/>
              <a:t>Hakkında</a:t>
            </a:r>
            <a:r>
              <a:rPr lang="en-US" dirty="0"/>
              <a:t> </a:t>
            </a:r>
            <a:r>
              <a:rPr lang="en-US" dirty="0" err="1"/>
              <a:t>Yönetmelik</a:t>
            </a:r>
            <a:r>
              <a:rPr lang="en-US" dirty="0"/>
              <a:t> </a:t>
            </a:r>
            <a:r>
              <a:rPr lang="en-US" dirty="0" err="1"/>
              <a:t>ile</a:t>
            </a:r>
            <a:r>
              <a:rPr lang="en-US" dirty="0"/>
              <a:t> 5018 </a:t>
            </a:r>
            <a:r>
              <a:rPr lang="en-US" dirty="0" err="1"/>
              <a:t>sayılı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Mali </a:t>
            </a:r>
            <a:r>
              <a:rPr lang="en-US" dirty="0" err="1"/>
              <a:t>Yönetimi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Kontrol</a:t>
            </a:r>
            <a:r>
              <a:rPr lang="en-US" dirty="0"/>
              <a:t> </a:t>
            </a:r>
            <a:r>
              <a:rPr lang="en-US" dirty="0" err="1"/>
              <a:t>Kanununun</a:t>
            </a:r>
            <a:r>
              <a:rPr lang="en-US" dirty="0"/>
              <a:t> 60'ıncı </a:t>
            </a:r>
            <a:r>
              <a:rPr lang="en-US" dirty="0" err="1"/>
              <a:t>ve</a:t>
            </a:r>
            <a:r>
              <a:rPr lang="en-US" dirty="0"/>
              <a:t> 5436 </a:t>
            </a:r>
            <a:r>
              <a:rPr lang="en-US" dirty="0" err="1"/>
              <a:t>sayılı</a:t>
            </a:r>
            <a:r>
              <a:rPr lang="en-US" dirty="0"/>
              <a:t> </a:t>
            </a:r>
            <a:r>
              <a:rPr lang="en-US" dirty="0" err="1"/>
              <a:t>kanunun</a:t>
            </a:r>
            <a:r>
              <a:rPr lang="en-US" dirty="0"/>
              <a:t> 15'inci </a:t>
            </a:r>
            <a:r>
              <a:rPr lang="en-US" dirty="0" err="1"/>
              <a:t>maddesi</a:t>
            </a:r>
            <a:r>
              <a:rPr lang="en-US" dirty="0"/>
              <a:t> </a:t>
            </a:r>
            <a:r>
              <a:rPr lang="en-US" dirty="0" err="1"/>
              <a:t>kapsamında</a:t>
            </a:r>
            <a:r>
              <a:rPr lang="en-US" dirty="0"/>
              <a:t> </a:t>
            </a:r>
            <a:r>
              <a:rPr lang="en-US" dirty="0" err="1"/>
              <a:t>mali</a:t>
            </a:r>
            <a:r>
              <a:rPr lang="en-US" dirty="0"/>
              <a:t> </a:t>
            </a:r>
            <a:r>
              <a:rPr lang="en-US" dirty="0" err="1"/>
              <a:t>hizmetler</a:t>
            </a:r>
            <a:r>
              <a:rPr lang="en-US" dirty="0"/>
              <a:t> </a:t>
            </a:r>
            <a:r>
              <a:rPr lang="en-US" dirty="0" err="1"/>
              <a:t>birimi</a:t>
            </a:r>
            <a:r>
              <a:rPr lang="en-US" dirty="0"/>
              <a:t> </a:t>
            </a:r>
            <a:r>
              <a:rPr lang="en-US" dirty="0" err="1"/>
              <a:t>olarak</a:t>
            </a:r>
            <a:r>
              <a:rPr lang="en-US" dirty="0"/>
              <a:t> </a:t>
            </a:r>
            <a:r>
              <a:rPr lang="en-US" dirty="0" err="1"/>
              <a:t>görev</a:t>
            </a:r>
            <a:r>
              <a:rPr lang="en-US" dirty="0"/>
              <a:t> </a:t>
            </a:r>
            <a:r>
              <a:rPr lang="en-US" dirty="0" err="1"/>
              <a:t>yapmaktadır</a:t>
            </a:r>
            <a:r>
              <a:rPr lang="en-US" dirty="0" smtClean="0"/>
              <a:t>.</a:t>
            </a:r>
            <a:endParaRPr lang="tr-TR" dirty="0"/>
          </a:p>
          <a:p>
            <a:pPr algn="just"/>
            <a:r>
              <a:rPr lang="en-US" dirty="0"/>
              <a:t>5018 </a:t>
            </a:r>
            <a:r>
              <a:rPr lang="en-US" dirty="0" err="1"/>
              <a:t>sayılı</a:t>
            </a:r>
            <a:r>
              <a:rPr lang="en-US" dirty="0"/>
              <a:t> </a:t>
            </a:r>
            <a:r>
              <a:rPr lang="en-US" dirty="0" err="1"/>
              <a:t>kanun</a:t>
            </a:r>
            <a:r>
              <a:rPr lang="en-US" dirty="0"/>
              <a:t> </a:t>
            </a:r>
            <a:r>
              <a:rPr lang="en-US" dirty="0" err="1"/>
              <a:t>ile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mali</a:t>
            </a:r>
            <a:r>
              <a:rPr lang="en-US" dirty="0"/>
              <a:t> </a:t>
            </a:r>
            <a:r>
              <a:rPr lang="en-US" dirty="0" err="1"/>
              <a:t>yönetim</a:t>
            </a:r>
            <a:r>
              <a:rPr lang="en-US" dirty="0"/>
              <a:t> </a:t>
            </a:r>
            <a:r>
              <a:rPr lang="en-US" dirty="0" err="1"/>
              <a:t>sistemine</a:t>
            </a:r>
            <a:r>
              <a:rPr lang="en-US" dirty="0"/>
              <a:t> </a:t>
            </a:r>
            <a:r>
              <a:rPr lang="en-US" dirty="0" err="1"/>
              <a:t>stratejik</a:t>
            </a:r>
            <a:r>
              <a:rPr lang="en-US" dirty="0"/>
              <a:t> </a:t>
            </a:r>
            <a:r>
              <a:rPr lang="en-US" dirty="0" err="1"/>
              <a:t>planlama</a:t>
            </a:r>
            <a:r>
              <a:rPr lang="en-US" dirty="0"/>
              <a:t>, </a:t>
            </a:r>
            <a:r>
              <a:rPr lang="en-US" dirty="0" err="1"/>
              <a:t>performans</a:t>
            </a:r>
            <a:r>
              <a:rPr lang="en-US" dirty="0"/>
              <a:t> </a:t>
            </a:r>
            <a:r>
              <a:rPr lang="en-US" dirty="0" err="1"/>
              <a:t>esaslı</a:t>
            </a:r>
            <a:r>
              <a:rPr lang="en-US" dirty="0"/>
              <a:t> </a:t>
            </a:r>
            <a:r>
              <a:rPr lang="en-US" dirty="0" err="1"/>
              <a:t>bütçeleme</a:t>
            </a:r>
            <a:r>
              <a:rPr lang="en-US" dirty="0"/>
              <a:t>, </a:t>
            </a:r>
            <a:r>
              <a:rPr lang="en-US" dirty="0" err="1"/>
              <a:t>etkin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iç</a:t>
            </a:r>
            <a:r>
              <a:rPr lang="en-US" dirty="0"/>
              <a:t> </a:t>
            </a:r>
            <a:r>
              <a:rPr lang="en-US" dirty="0" err="1"/>
              <a:t>kontrol</a:t>
            </a:r>
            <a:r>
              <a:rPr lang="en-US" dirty="0"/>
              <a:t> </a:t>
            </a:r>
            <a:r>
              <a:rPr lang="en-US" dirty="0" err="1"/>
              <a:t>sisteminin</a:t>
            </a:r>
            <a:r>
              <a:rPr lang="en-US" dirty="0"/>
              <a:t> </a:t>
            </a:r>
            <a:r>
              <a:rPr lang="en-US" dirty="0" err="1"/>
              <a:t>oluşturulması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iç</a:t>
            </a:r>
            <a:r>
              <a:rPr lang="en-US" dirty="0"/>
              <a:t> </a:t>
            </a:r>
            <a:r>
              <a:rPr lang="en-US" dirty="0" err="1"/>
              <a:t>denetim</a:t>
            </a:r>
            <a:r>
              <a:rPr lang="en-US" dirty="0"/>
              <a:t> </a:t>
            </a:r>
            <a:r>
              <a:rPr lang="en-US" dirty="0" err="1"/>
              <a:t>gibi</a:t>
            </a:r>
            <a:r>
              <a:rPr lang="en-US" dirty="0"/>
              <a:t> </a:t>
            </a:r>
            <a:r>
              <a:rPr lang="en-US" dirty="0" err="1"/>
              <a:t>temel</a:t>
            </a:r>
            <a:r>
              <a:rPr lang="en-US" dirty="0"/>
              <a:t> </a:t>
            </a:r>
            <a:r>
              <a:rPr lang="en-US" dirty="0" err="1"/>
              <a:t>yöntem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araçlar</a:t>
            </a:r>
            <a:r>
              <a:rPr lang="en-US" dirty="0"/>
              <a:t> </a:t>
            </a:r>
            <a:r>
              <a:rPr lang="en-US" dirty="0" err="1"/>
              <a:t>dahil</a:t>
            </a:r>
            <a:r>
              <a:rPr lang="en-US" dirty="0"/>
              <a:t> </a:t>
            </a:r>
            <a:r>
              <a:rPr lang="en-US" dirty="0" err="1"/>
              <a:t>edilerek</a:t>
            </a:r>
            <a:r>
              <a:rPr lang="en-US" dirty="0"/>
              <a:t> </a:t>
            </a:r>
            <a:r>
              <a:rPr lang="en-US" dirty="0" err="1"/>
              <a:t>kaynakların</a:t>
            </a:r>
            <a:r>
              <a:rPr lang="en-US" dirty="0"/>
              <a:t> </a:t>
            </a:r>
            <a:r>
              <a:rPr lang="en-US" dirty="0" err="1"/>
              <a:t>etkili</a:t>
            </a:r>
            <a:r>
              <a:rPr lang="en-US" dirty="0"/>
              <a:t>, </a:t>
            </a:r>
            <a:r>
              <a:rPr lang="en-US" dirty="0" err="1"/>
              <a:t>ekonomik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verimli</a:t>
            </a:r>
            <a:r>
              <a:rPr lang="en-US" dirty="0"/>
              <a:t> </a:t>
            </a:r>
            <a:r>
              <a:rPr lang="en-US" dirty="0" err="1"/>
              <a:t>kullanılması</a:t>
            </a:r>
            <a:r>
              <a:rPr lang="en-US" dirty="0"/>
              <a:t>, </a:t>
            </a:r>
            <a:r>
              <a:rPr lang="en-US" dirty="0" err="1"/>
              <a:t>hesap</a:t>
            </a:r>
            <a:r>
              <a:rPr lang="en-US" dirty="0"/>
              <a:t> </a:t>
            </a:r>
            <a:r>
              <a:rPr lang="en-US" dirty="0" err="1"/>
              <a:t>verilebilirlik</a:t>
            </a:r>
            <a:r>
              <a:rPr lang="en-US" dirty="0"/>
              <a:t> </a:t>
            </a:r>
            <a:r>
              <a:rPr lang="en-US" dirty="0" err="1"/>
              <a:t>ile</a:t>
            </a:r>
            <a:r>
              <a:rPr lang="en-US" dirty="0"/>
              <a:t> </a:t>
            </a:r>
            <a:r>
              <a:rPr lang="en-US" dirty="0" err="1"/>
              <a:t>mali</a:t>
            </a:r>
            <a:r>
              <a:rPr lang="en-US" dirty="0"/>
              <a:t> </a:t>
            </a:r>
            <a:r>
              <a:rPr lang="en-US" dirty="0" err="1"/>
              <a:t>saydamlığın</a:t>
            </a:r>
            <a:r>
              <a:rPr lang="en-US" dirty="0"/>
              <a:t> </a:t>
            </a:r>
            <a:r>
              <a:rPr lang="en-US" dirty="0" err="1"/>
              <a:t>sağlanması</a:t>
            </a:r>
            <a:r>
              <a:rPr lang="en-US" dirty="0"/>
              <a:t> </a:t>
            </a:r>
            <a:r>
              <a:rPr lang="en-US" dirty="0" err="1"/>
              <a:t>hedeflenmiştir</a:t>
            </a:r>
            <a:r>
              <a:rPr lang="en-US" dirty="0"/>
              <a:t>. </a:t>
            </a:r>
            <a:r>
              <a:rPr lang="en-US" dirty="0" err="1"/>
              <a:t>Stratejik</a:t>
            </a:r>
            <a:r>
              <a:rPr lang="en-US" dirty="0"/>
              <a:t> plan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performans</a:t>
            </a:r>
            <a:r>
              <a:rPr lang="en-US" dirty="0"/>
              <a:t> </a:t>
            </a:r>
            <a:r>
              <a:rPr lang="en-US" dirty="0" err="1"/>
              <a:t>programları</a:t>
            </a:r>
            <a:r>
              <a:rPr lang="en-US" dirty="0"/>
              <a:t> </a:t>
            </a:r>
            <a:r>
              <a:rPr lang="en-US" dirty="0" err="1"/>
              <a:t>vasıtasıyla</a:t>
            </a:r>
            <a:r>
              <a:rPr lang="en-US" dirty="0"/>
              <a:t> </a:t>
            </a:r>
            <a:r>
              <a:rPr lang="en-US" dirty="0" err="1"/>
              <a:t>kamu</a:t>
            </a:r>
            <a:r>
              <a:rPr lang="en-US" dirty="0"/>
              <a:t> </a:t>
            </a:r>
            <a:r>
              <a:rPr lang="en-US" dirty="0" err="1"/>
              <a:t>idarelerinin</a:t>
            </a:r>
            <a:r>
              <a:rPr lang="en-US" dirty="0"/>
              <a:t> </a:t>
            </a:r>
            <a:r>
              <a:rPr lang="en-US" dirty="0" err="1"/>
              <a:t>temel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</a:t>
            </a:r>
            <a:r>
              <a:rPr lang="en-US" dirty="0" err="1"/>
              <a:t>hedefleri</a:t>
            </a:r>
            <a:r>
              <a:rPr lang="en-US" dirty="0"/>
              <a:t> </a:t>
            </a:r>
            <a:r>
              <a:rPr lang="en-US" dirty="0" err="1"/>
              <a:t>ile</a:t>
            </a:r>
            <a:r>
              <a:rPr lang="en-US" dirty="0"/>
              <a:t> </a:t>
            </a:r>
            <a:r>
              <a:rPr lang="en-US" dirty="0" err="1"/>
              <a:t>bunların</a:t>
            </a:r>
            <a:r>
              <a:rPr lang="en-US" dirty="0"/>
              <a:t> </a:t>
            </a:r>
            <a:r>
              <a:rPr lang="en-US" dirty="0" err="1"/>
              <a:t>kaynak</a:t>
            </a:r>
            <a:r>
              <a:rPr lang="en-US" dirty="0"/>
              <a:t> </a:t>
            </a:r>
            <a:r>
              <a:rPr lang="en-US" dirty="0" err="1"/>
              <a:t>ihtiyaçları</a:t>
            </a:r>
            <a:r>
              <a:rPr lang="en-US" dirty="0"/>
              <a:t> </a:t>
            </a:r>
            <a:r>
              <a:rPr lang="en-US" dirty="0" err="1"/>
              <a:t>arasında</a:t>
            </a:r>
            <a:r>
              <a:rPr lang="en-US" dirty="0"/>
              <a:t> </a:t>
            </a:r>
            <a:r>
              <a:rPr lang="en-US" dirty="0" err="1"/>
              <a:t>bağlantı</a:t>
            </a:r>
            <a:r>
              <a:rPr lang="en-US" dirty="0"/>
              <a:t> </a:t>
            </a:r>
            <a:r>
              <a:rPr lang="en-US" dirty="0" err="1"/>
              <a:t>kurulmakta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söz</a:t>
            </a:r>
            <a:r>
              <a:rPr lang="en-US" dirty="0"/>
              <a:t> </a:t>
            </a:r>
            <a:r>
              <a:rPr lang="en-US" dirty="0" err="1"/>
              <a:t>konusu</a:t>
            </a:r>
            <a:r>
              <a:rPr lang="en-US" dirty="0"/>
              <a:t> </a:t>
            </a:r>
            <a:r>
              <a:rPr lang="en-US" dirty="0" err="1"/>
              <a:t>belgelerde</a:t>
            </a:r>
            <a:r>
              <a:rPr lang="en-US" dirty="0"/>
              <a:t> </a:t>
            </a:r>
            <a:r>
              <a:rPr lang="en-US" dirty="0" err="1"/>
              <a:t>öngörülen</a:t>
            </a:r>
            <a:r>
              <a:rPr lang="en-US" dirty="0"/>
              <a:t> </a:t>
            </a:r>
            <a:r>
              <a:rPr lang="en-US" dirty="0" err="1"/>
              <a:t>hedeflere</a:t>
            </a:r>
            <a:r>
              <a:rPr lang="en-US" dirty="0"/>
              <a:t> </a:t>
            </a:r>
            <a:r>
              <a:rPr lang="en-US" dirty="0" err="1"/>
              <a:t>ilişkin</a:t>
            </a:r>
            <a:r>
              <a:rPr lang="en-US" dirty="0"/>
              <a:t> </a:t>
            </a:r>
            <a:r>
              <a:rPr lang="en-US" dirty="0" err="1"/>
              <a:t>gerçekleşmeler</a:t>
            </a:r>
            <a:r>
              <a:rPr lang="en-US" dirty="0"/>
              <a:t> </a:t>
            </a:r>
            <a:r>
              <a:rPr lang="en-US" dirty="0" err="1"/>
              <a:t>ise</a:t>
            </a:r>
            <a:r>
              <a:rPr lang="en-US" dirty="0"/>
              <a:t> </a:t>
            </a:r>
            <a:r>
              <a:rPr lang="en-US" dirty="0" err="1"/>
              <a:t>faaliyet</a:t>
            </a:r>
            <a:r>
              <a:rPr lang="en-US" dirty="0"/>
              <a:t> </a:t>
            </a:r>
            <a:r>
              <a:rPr lang="en-US" dirty="0" err="1"/>
              <a:t>raporları</a:t>
            </a:r>
            <a:r>
              <a:rPr lang="en-US" dirty="0"/>
              <a:t> </a:t>
            </a:r>
            <a:r>
              <a:rPr lang="en-US" dirty="0" err="1"/>
              <a:t>aracılığı</a:t>
            </a:r>
            <a:r>
              <a:rPr lang="en-US" dirty="0"/>
              <a:t> </a:t>
            </a:r>
            <a:r>
              <a:rPr lang="en-US" dirty="0" err="1"/>
              <a:t>ile</a:t>
            </a:r>
            <a:r>
              <a:rPr lang="en-US" dirty="0"/>
              <a:t> </a:t>
            </a:r>
            <a:r>
              <a:rPr lang="en-US" dirty="0" err="1"/>
              <a:t>kamuoyuna</a:t>
            </a:r>
            <a:r>
              <a:rPr lang="en-US" dirty="0"/>
              <a:t> </a:t>
            </a:r>
            <a:r>
              <a:rPr lang="en-US" dirty="0" err="1"/>
              <a:t>duyurulmaktadır</a:t>
            </a:r>
            <a:r>
              <a:rPr lang="en-US" dirty="0"/>
              <a:t>.</a:t>
            </a:r>
            <a:endParaRPr lang="tr-TR" dirty="0"/>
          </a:p>
          <a:p>
            <a:endParaRPr lang="tr-TR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r-TR" dirty="0" smtClean="0"/>
              <a:t>MİSYON &amp; VİZYON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 algn="just"/>
            <a:r>
              <a:rPr lang="en-US" b="1" dirty="0" err="1"/>
              <a:t>Misyon</a:t>
            </a:r>
            <a:endParaRPr lang="tr-TR" dirty="0"/>
          </a:p>
          <a:p>
            <a:pPr algn="just">
              <a:buNone/>
            </a:pPr>
            <a:r>
              <a:rPr lang="tr-TR" dirty="0" smtClean="0"/>
              <a:t>	</a:t>
            </a:r>
            <a:r>
              <a:rPr lang="en-US" dirty="0" err="1" smtClean="0"/>
              <a:t>Stratejik</a:t>
            </a:r>
            <a:r>
              <a:rPr lang="en-US" dirty="0" smtClean="0"/>
              <a:t> </a:t>
            </a:r>
            <a:r>
              <a:rPr lang="en-US" dirty="0" err="1"/>
              <a:t>amaç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hedeflerimiz</a:t>
            </a:r>
            <a:r>
              <a:rPr lang="en-US" dirty="0"/>
              <a:t> </a:t>
            </a:r>
            <a:r>
              <a:rPr lang="en-US" dirty="0" err="1"/>
              <a:t>doğrultusunda</a:t>
            </a:r>
            <a:r>
              <a:rPr lang="en-US" dirty="0"/>
              <a:t>, </a:t>
            </a:r>
            <a:r>
              <a:rPr lang="en-US" dirty="0" err="1"/>
              <a:t>paydaşlarımızla</a:t>
            </a:r>
            <a:r>
              <a:rPr lang="en-US" dirty="0"/>
              <a:t> </a:t>
            </a:r>
            <a:r>
              <a:rPr lang="en-US" dirty="0" err="1"/>
              <a:t>işbirliği</a:t>
            </a:r>
            <a:r>
              <a:rPr lang="en-US" dirty="0"/>
              <a:t> </a:t>
            </a:r>
            <a:r>
              <a:rPr lang="en-US" dirty="0" err="1"/>
              <a:t>içerisinde</a:t>
            </a:r>
            <a:r>
              <a:rPr lang="en-US" dirty="0"/>
              <a:t>, </a:t>
            </a:r>
            <a:r>
              <a:rPr lang="en-US" dirty="0" err="1"/>
              <a:t>kaynakların</a:t>
            </a:r>
            <a:r>
              <a:rPr lang="en-US" dirty="0"/>
              <a:t> </a:t>
            </a:r>
            <a:r>
              <a:rPr lang="en-US" dirty="0" err="1"/>
              <a:t>etkili</a:t>
            </a:r>
            <a:r>
              <a:rPr lang="en-US" dirty="0"/>
              <a:t>, </a:t>
            </a:r>
            <a:r>
              <a:rPr lang="en-US" dirty="0" err="1"/>
              <a:t>ekonomik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verimli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şekilde</a:t>
            </a:r>
            <a:r>
              <a:rPr lang="en-US" dirty="0"/>
              <a:t> </a:t>
            </a:r>
            <a:r>
              <a:rPr lang="en-US" dirty="0" err="1"/>
              <a:t>elde</a:t>
            </a:r>
            <a:r>
              <a:rPr lang="en-US" dirty="0"/>
              <a:t> </a:t>
            </a:r>
            <a:r>
              <a:rPr lang="en-US" dirty="0" err="1" smtClean="0"/>
              <a:t>edilmesi</a:t>
            </a:r>
            <a:r>
              <a:rPr lang="tr-TR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/>
              <a:t>kullanılmasını</a:t>
            </a:r>
            <a:r>
              <a:rPr lang="en-US" dirty="0"/>
              <a:t>, </a:t>
            </a:r>
            <a:r>
              <a:rPr lang="en-US" dirty="0" err="1"/>
              <a:t>mali</a:t>
            </a:r>
            <a:r>
              <a:rPr lang="en-US" dirty="0"/>
              <a:t> </a:t>
            </a:r>
            <a:r>
              <a:rPr lang="en-US" dirty="0" err="1"/>
              <a:t>saydamlığın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hesap</a:t>
            </a:r>
            <a:r>
              <a:rPr lang="en-US" dirty="0"/>
              <a:t> </a:t>
            </a:r>
            <a:r>
              <a:rPr lang="en-US" dirty="0" err="1"/>
              <a:t>verebilme</a:t>
            </a:r>
            <a:r>
              <a:rPr lang="en-US" dirty="0"/>
              <a:t> </a:t>
            </a:r>
            <a:r>
              <a:rPr lang="en-US" dirty="0" err="1"/>
              <a:t>süreçlerinin</a:t>
            </a:r>
            <a:r>
              <a:rPr lang="en-US" dirty="0"/>
              <a:t> </a:t>
            </a:r>
            <a:r>
              <a:rPr lang="en-US" dirty="0" err="1"/>
              <a:t>etkinliğini</a:t>
            </a:r>
            <a:r>
              <a:rPr lang="en-US" dirty="0"/>
              <a:t> </a:t>
            </a:r>
            <a:r>
              <a:rPr lang="en-US" dirty="0" err="1"/>
              <a:t>sağlayarak</a:t>
            </a:r>
            <a:r>
              <a:rPr lang="en-US" dirty="0"/>
              <a:t>, </a:t>
            </a:r>
            <a:r>
              <a:rPr lang="en-US" dirty="0" err="1"/>
              <a:t>mali</a:t>
            </a:r>
            <a:r>
              <a:rPr lang="en-US" dirty="0"/>
              <a:t> </a:t>
            </a:r>
            <a:r>
              <a:rPr lang="en-US" dirty="0" err="1"/>
              <a:t>kanunların</a:t>
            </a:r>
            <a:r>
              <a:rPr lang="en-US" dirty="0"/>
              <a:t> </a:t>
            </a:r>
            <a:r>
              <a:rPr lang="en-US" dirty="0" err="1"/>
              <a:t>uygulanması</a:t>
            </a:r>
            <a:r>
              <a:rPr lang="en-US" dirty="0"/>
              <a:t> </a:t>
            </a:r>
            <a:r>
              <a:rPr lang="en-US" dirty="0" err="1"/>
              <a:t>konusunda</a:t>
            </a:r>
            <a:r>
              <a:rPr lang="en-US" dirty="0"/>
              <a:t> </a:t>
            </a:r>
            <a:r>
              <a:rPr lang="en-US" dirty="0" err="1"/>
              <a:t>üst</a:t>
            </a:r>
            <a:r>
              <a:rPr lang="en-US" dirty="0"/>
              <a:t> </a:t>
            </a:r>
            <a:r>
              <a:rPr lang="en-US" dirty="0" err="1"/>
              <a:t>yöneticiye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harcama</a:t>
            </a:r>
            <a:r>
              <a:rPr lang="en-US" dirty="0"/>
              <a:t> </a:t>
            </a:r>
            <a:r>
              <a:rPr lang="en-US" dirty="0" err="1"/>
              <a:t>yetkililerine</a:t>
            </a:r>
            <a:r>
              <a:rPr lang="en-US" dirty="0"/>
              <a:t> </a:t>
            </a:r>
            <a:r>
              <a:rPr lang="en-US" dirty="0" err="1"/>
              <a:t>danışmanlık</a:t>
            </a:r>
            <a:r>
              <a:rPr lang="en-US" dirty="0"/>
              <a:t> </a:t>
            </a:r>
            <a:r>
              <a:rPr lang="en-US" dirty="0" err="1"/>
              <a:t>yapmak</a:t>
            </a:r>
            <a:r>
              <a:rPr lang="en-US" dirty="0"/>
              <a:t>.</a:t>
            </a:r>
            <a:endParaRPr lang="tr-TR" dirty="0"/>
          </a:p>
          <a:p>
            <a:pPr algn="just">
              <a:buNone/>
            </a:pPr>
            <a:r>
              <a:rPr lang="en-US" dirty="0"/>
              <a:t> </a:t>
            </a:r>
            <a:endParaRPr lang="tr-TR" dirty="0"/>
          </a:p>
          <a:p>
            <a:pPr algn="just"/>
            <a:r>
              <a:rPr lang="en-US" b="1" dirty="0" err="1"/>
              <a:t>Vizyon</a:t>
            </a:r>
            <a:endParaRPr lang="tr-TR" b="1" dirty="0"/>
          </a:p>
          <a:p>
            <a:pPr algn="just"/>
            <a:endParaRPr lang="tr-TR" dirty="0"/>
          </a:p>
          <a:p>
            <a:pPr algn="just">
              <a:buNone/>
            </a:pPr>
            <a:r>
              <a:rPr lang="tr-TR" dirty="0" smtClean="0"/>
              <a:t>	</a:t>
            </a:r>
            <a:r>
              <a:rPr lang="en-US" dirty="0" err="1" smtClean="0"/>
              <a:t>İşinde</a:t>
            </a:r>
            <a:r>
              <a:rPr lang="en-US" dirty="0" smtClean="0"/>
              <a:t> </a:t>
            </a:r>
            <a:r>
              <a:rPr lang="en-US" dirty="0" err="1"/>
              <a:t>uzman</a:t>
            </a:r>
            <a:r>
              <a:rPr lang="en-US" dirty="0"/>
              <a:t>, </a:t>
            </a:r>
            <a:r>
              <a:rPr lang="en-US" dirty="0" err="1"/>
              <a:t>yenilikçi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özverili</a:t>
            </a:r>
            <a:r>
              <a:rPr lang="en-US" dirty="0"/>
              <a:t> </a:t>
            </a:r>
            <a:r>
              <a:rPr lang="en-US" dirty="0" err="1"/>
              <a:t>kadromuzla</a:t>
            </a:r>
            <a:r>
              <a:rPr lang="en-US" dirty="0"/>
              <a:t> </a:t>
            </a:r>
            <a:r>
              <a:rPr lang="en-US" dirty="0" err="1"/>
              <a:t>toplam</a:t>
            </a:r>
            <a:r>
              <a:rPr lang="en-US" dirty="0"/>
              <a:t> </a:t>
            </a:r>
            <a:r>
              <a:rPr lang="en-US" dirty="0" err="1"/>
              <a:t>kalite</a:t>
            </a:r>
            <a:r>
              <a:rPr lang="en-US" dirty="0"/>
              <a:t> </a:t>
            </a:r>
            <a:r>
              <a:rPr lang="en-US" dirty="0" err="1"/>
              <a:t>yönetim</a:t>
            </a:r>
            <a:r>
              <a:rPr lang="en-US" dirty="0"/>
              <a:t> </a:t>
            </a:r>
            <a:r>
              <a:rPr lang="en-US" dirty="0" err="1"/>
              <a:t>anlayışı</a:t>
            </a:r>
            <a:r>
              <a:rPr lang="en-US" dirty="0"/>
              <a:t> </a:t>
            </a:r>
            <a:r>
              <a:rPr lang="en-US" dirty="0" err="1"/>
              <a:t>ile</a:t>
            </a:r>
            <a:r>
              <a:rPr lang="en-US" dirty="0"/>
              <a:t> </a:t>
            </a:r>
            <a:r>
              <a:rPr lang="en-US" dirty="0" err="1"/>
              <a:t>hizmet</a:t>
            </a:r>
            <a:r>
              <a:rPr lang="en-US" dirty="0"/>
              <a:t> </a:t>
            </a:r>
            <a:r>
              <a:rPr lang="en-US" dirty="0" err="1"/>
              <a:t>veren</a:t>
            </a:r>
            <a:r>
              <a:rPr lang="en-US" dirty="0"/>
              <a:t>, </a:t>
            </a:r>
            <a:r>
              <a:rPr lang="en-US" dirty="0" err="1"/>
              <a:t>saydamlık</a:t>
            </a:r>
            <a:r>
              <a:rPr lang="en-US" dirty="0"/>
              <a:t> </a:t>
            </a:r>
            <a:r>
              <a:rPr lang="en-US" dirty="0" err="1"/>
              <a:t>ilkesiyle</a:t>
            </a:r>
            <a:r>
              <a:rPr lang="en-US" dirty="0"/>
              <a:t> </a:t>
            </a:r>
            <a:r>
              <a:rPr lang="en-US" dirty="0" err="1"/>
              <a:t>paydaşları</a:t>
            </a:r>
            <a:r>
              <a:rPr lang="en-US" dirty="0"/>
              <a:t> </a:t>
            </a:r>
            <a:r>
              <a:rPr lang="en-US" dirty="0" err="1"/>
              <a:t>bilgilendirme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hesap</a:t>
            </a:r>
            <a:r>
              <a:rPr lang="en-US" dirty="0"/>
              <a:t> </a:t>
            </a:r>
            <a:r>
              <a:rPr lang="en-US" dirty="0" err="1"/>
              <a:t>verme</a:t>
            </a:r>
            <a:r>
              <a:rPr lang="en-US" dirty="0"/>
              <a:t> </a:t>
            </a:r>
            <a:r>
              <a:rPr lang="en-US" dirty="0" err="1"/>
              <a:t>süreçlerini</a:t>
            </a:r>
            <a:r>
              <a:rPr lang="en-US" dirty="0"/>
              <a:t> </a:t>
            </a:r>
            <a:r>
              <a:rPr lang="en-US" dirty="0" err="1"/>
              <a:t>sağlayan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başkanlık</a:t>
            </a:r>
            <a:r>
              <a:rPr lang="en-US" dirty="0"/>
              <a:t> </a:t>
            </a:r>
            <a:r>
              <a:rPr lang="en-US" dirty="0" err="1"/>
              <a:t>olmak</a:t>
            </a:r>
            <a:r>
              <a:rPr lang="en-US" dirty="0"/>
              <a:t>.</a:t>
            </a:r>
            <a:endParaRPr lang="tr-TR" dirty="0"/>
          </a:p>
          <a:p>
            <a:endParaRPr lang="tr-T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pPr lvl="0" algn="ctr"/>
            <a:r>
              <a:rPr lang="en-US" b="1" dirty="0" err="1"/>
              <a:t>Yetki</a:t>
            </a:r>
            <a:r>
              <a:rPr lang="en-US" b="1" dirty="0"/>
              <a:t>, </a:t>
            </a:r>
            <a:r>
              <a:rPr lang="en-US" b="1" dirty="0" err="1"/>
              <a:t>Görev</a:t>
            </a:r>
            <a:r>
              <a:rPr lang="en-US" b="1" dirty="0"/>
              <a:t> </a:t>
            </a:r>
            <a:r>
              <a:rPr lang="en-US" b="1" dirty="0" err="1"/>
              <a:t>ve</a:t>
            </a:r>
            <a:r>
              <a:rPr lang="en-US" b="1" dirty="0"/>
              <a:t> </a:t>
            </a:r>
            <a:r>
              <a:rPr lang="en-US" b="1" dirty="0" err="1" smtClean="0"/>
              <a:t>Sorumluluklar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00034" y="1000108"/>
            <a:ext cx="8229600" cy="5500726"/>
          </a:xfrm>
        </p:spPr>
        <p:txBody>
          <a:bodyPr>
            <a:noAutofit/>
          </a:bodyPr>
          <a:lstStyle/>
          <a:p>
            <a:pPr lvl="0" algn="just"/>
            <a:r>
              <a:rPr lang="en-US" sz="2400" dirty="0" err="1"/>
              <a:t>Ulusal</a:t>
            </a:r>
            <a:r>
              <a:rPr lang="en-US" sz="2400" dirty="0"/>
              <a:t> </a:t>
            </a:r>
            <a:r>
              <a:rPr lang="en-US" sz="2400" dirty="0" err="1"/>
              <a:t>kalkınma</a:t>
            </a:r>
            <a:r>
              <a:rPr lang="en-US" sz="2400" dirty="0"/>
              <a:t> </a:t>
            </a:r>
            <a:r>
              <a:rPr lang="en-US" sz="2400" dirty="0" err="1"/>
              <a:t>strateji</a:t>
            </a:r>
            <a:r>
              <a:rPr lang="en-US" sz="2400" dirty="0"/>
              <a:t> </a:t>
            </a:r>
            <a:r>
              <a:rPr lang="en-US" sz="2400" dirty="0" err="1"/>
              <a:t>ve</a:t>
            </a:r>
            <a:r>
              <a:rPr lang="en-US" sz="2400" dirty="0"/>
              <a:t> </a:t>
            </a:r>
            <a:r>
              <a:rPr lang="en-US" sz="2400" dirty="0" err="1"/>
              <a:t>politikaları</a:t>
            </a:r>
            <a:r>
              <a:rPr lang="en-US" sz="2400" dirty="0"/>
              <a:t>, </a:t>
            </a:r>
            <a:r>
              <a:rPr lang="en-US" sz="2400" dirty="0" err="1"/>
              <a:t>yıllık</a:t>
            </a:r>
            <a:r>
              <a:rPr lang="en-US" sz="2400" dirty="0"/>
              <a:t> program </a:t>
            </a:r>
            <a:r>
              <a:rPr lang="en-US" sz="2400" dirty="0" err="1"/>
              <a:t>ve</a:t>
            </a:r>
            <a:r>
              <a:rPr lang="en-US" sz="2400" dirty="0"/>
              <a:t> </a:t>
            </a:r>
            <a:r>
              <a:rPr lang="en-US" sz="2400" dirty="0" err="1"/>
              <a:t>hükümet</a:t>
            </a:r>
            <a:r>
              <a:rPr lang="en-US" sz="2400" dirty="0"/>
              <a:t> </a:t>
            </a:r>
            <a:r>
              <a:rPr lang="en-US" sz="2400" dirty="0" err="1"/>
              <a:t>programı</a:t>
            </a:r>
            <a:r>
              <a:rPr lang="en-US" sz="2400" dirty="0"/>
              <a:t> </a:t>
            </a:r>
            <a:r>
              <a:rPr lang="en-US" sz="2400" dirty="0" err="1"/>
              <a:t>çerçevesinde</a:t>
            </a:r>
            <a:r>
              <a:rPr lang="en-US" sz="2400" dirty="0"/>
              <a:t> </a:t>
            </a:r>
            <a:r>
              <a:rPr lang="en-US" sz="2400" dirty="0" err="1"/>
              <a:t>idarenin</a:t>
            </a:r>
            <a:r>
              <a:rPr lang="en-US" sz="2400" dirty="0"/>
              <a:t> </a:t>
            </a:r>
            <a:r>
              <a:rPr lang="en-US" sz="2400" dirty="0" err="1"/>
              <a:t>orta</a:t>
            </a:r>
            <a:r>
              <a:rPr lang="en-US" sz="2400" dirty="0"/>
              <a:t> </a:t>
            </a:r>
            <a:r>
              <a:rPr lang="en-US" sz="2400" dirty="0" err="1"/>
              <a:t>ve</a:t>
            </a:r>
            <a:r>
              <a:rPr lang="en-US" sz="2400" dirty="0"/>
              <a:t> </a:t>
            </a:r>
            <a:r>
              <a:rPr lang="en-US" sz="2400" dirty="0" err="1"/>
              <a:t>uzun</a:t>
            </a:r>
            <a:r>
              <a:rPr lang="en-US" sz="2400" dirty="0"/>
              <a:t> </a:t>
            </a:r>
            <a:r>
              <a:rPr lang="en-US" sz="2400" dirty="0" err="1"/>
              <a:t>vadeli</a:t>
            </a:r>
            <a:r>
              <a:rPr lang="en-US" sz="2400" dirty="0"/>
              <a:t> </a:t>
            </a:r>
            <a:r>
              <a:rPr lang="en-US" sz="2400" dirty="0" err="1"/>
              <a:t>strateji</a:t>
            </a:r>
            <a:r>
              <a:rPr lang="en-US" sz="2400" dirty="0"/>
              <a:t> </a:t>
            </a:r>
            <a:r>
              <a:rPr lang="en-US" sz="2400" dirty="0" err="1"/>
              <a:t>ve</a:t>
            </a:r>
            <a:r>
              <a:rPr lang="en-US" sz="2400" dirty="0"/>
              <a:t> </a:t>
            </a:r>
            <a:r>
              <a:rPr lang="en-US" sz="2400" dirty="0" err="1"/>
              <a:t>politikalarını</a:t>
            </a:r>
            <a:r>
              <a:rPr lang="en-US" sz="2400" dirty="0"/>
              <a:t> </a:t>
            </a:r>
            <a:r>
              <a:rPr lang="en-US" sz="2400" dirty="0" err="1"/>
              <a:t>belirlemek</a:t>
            </a:r>
            <a:r>
              <a:rPr lang="en-US" sz="2400" dirty="0"/>
              <a:t>, </a:t>
            </a:r>
            <a:r>
              <a:rPr lang="en-US" sz="2400" dirty="0" err="1"/>
              <a:t>amaçlarını</a:t>
            </a:r>
            <a:r>
              <a:rPr lang="en-US" sz="2400" dirty="0"/>
              <a:t> </a:t>
            </a:r>
            <a:r>
              <a:rPr lang="en-US" sz="2400" dirty="0" err="1"/>
              <a:t>oluşturmak</a:t>
            </a:r>
            <a:r>
              <a:rPr lang="en-US" sz="2400" dirty="0"/>
              <a:t>  </a:t>
            </a:r>
            <a:r>
              <a:rPr lang="en-US" sz="2400" dirty="0" err="1"/>
              <a:t>üzere</a:t>
            </a:r>
            <a:r>
              <a:rPr lang="en-US" sz="2400" dirty="0"/>
              <a:t> </a:t>
            </a:r>
            <a:r>
              <a:rPr lang="en-US" sz="2400" dirty="0" err="1"/>
              <a:t>gerekli</a:t>
            </a:r>
            <a:r>
              <a:rPr lang="en-US" sz="2400" dirty="0"/>
              <a:t> </a:t>
            </a:r>
            <a:r>
              <a:rPr lang="en-US" sz="2400" dirty="0" err="1"/>
              <a:t>çalışmaları</a:t>
            </a:r>
            <a:r>
              <a:rPr lang="en-US" sz="2400" dirty="0"/>
              <a:t> </a:t>
            </a:r>
            <a:r>
              <a:rPr lang="en-US" sz="2400" dirty="0" err="1"/>
              <a:t>yapmak</a:t>
            </a:r>
            <a:r>
              <a:rPr lang="en-US" sz="2400" dirty="0"/>
              <a:t>.</a:t>
            </a:r>
            <a:endParaRPr lang="tr-TR" sz="2400" dirty="0"/>
          </a:p>
          <a:p>
            <a:pPr lvl="0" algn="just"/>
            <a:r>
              <a:rPr lang="en-US" sz="2400" dirty="0" err="1"/>
              <a:t>İdarenin</a:t>
            </a:r>
            <a:r>
              <a:rPr lang="en-US" sz="2400" dirty="0"/>
              <a:t> </a:t>
            </a:r>
            <a:r>
              <a:rPr lang="en-US" sz="2400" dirty="0" err="1"/>
              <a:t>görev</a:t>
            </a:r>
            <a:r>
              <a:rPr lang="en-US" sz="2400" dirty="0"/>
              <a:t> </a:t>
            </a:r>
            <a:r>
              <a:rPr lang="en-US" sz="2400" dirty="0" err="1"/>
              <a:t>alanına</a:t>
            </a:r>
            <a:r>
              <a:rPr lang="en-US" sz="2400" dirty="0"/>
              <a:t> </a:t>
            </a:r>
            <a:r>
              <a:rPr lang="en-US" sz="2400" dirty="0" err="1"/>
              <a:t>giren</a:t>
            </a:r>
            <a:r>
              <a:rPr lang="en-US" sz="2400" dirty="0"/>
              <a:t> </a:t>
            </a:r>
            <a:r>
              <a:rPr lang="en-US" sz="2400" dirty="0" err="1"/>
              <a:t>konularda</a:t>
            </a:r>
            <a:r>
              <a:rPr lang="en-US" sz="2400" dirty="0"/>
              <a:t> </a:t>
            </a:r>
            <a:r>
              <a:rPr lang="en-US" sz="2400" dirty="0" err="1"/>
              <a:t>performans</a:t>
            </a:r>
            <a:r>
              <a:rPr lang="en-US" sz="2400" dirty="0"/>
              <a:t> </a:t>
            </a:r>
            <a:r>
              <a:rPr lang="en-US" sz="2400" dirty="0" err="1"/>
              <a:t>ve</a:t>
            </a:r>
            <a:r>
              <a:rPr lang="en-US" sz="2400" dirty="0"/>
              <a:t> </a:t>
            </a:r>
            <a:r>
              <a:rPr lang="en-US" sz="2400" dirty="0" err="1"/>
              <a:t>kalite</a:t>
            </a:r>
            <a:r>
              <a:rPr lang="en-US" sz="2400" dirty="0"/>
              <a:t> </a:t>
            </a:r>
            <a:r>
              <a:rPr lang="en-US" sz="2400" dirty="0" err="1"/>
              <a:t>ölçütleri</a:t>
            </a:r>
            <a:r>
              <a:rPr lang="en-US" sz="2400" dirty="0"/>
              <a:t> </a:t>
            </a:r>
            <a:r>
              <a:rPr lang="en-US" sz="2400" dirty="0" err="1"/>
              <a:t>geliştirmek</a:t>
            </a:r>
            <a:r>
              <a:rPr lang="en-US" sz="2400" dirty="0"/>
              <a:t> </a:t>
            </a:r>
            <a:r>
              <a:rPr lang="en-US" sz="2400" dirty="0" err="1"/>
              <a:t>ve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kapsamda</a:t>
            </a:r>
            <a:r>
              <a:rPr lang="en-US" sz="2400" dirty="0"/>
              <a:t> </a:t>
            </a:r>
            <a:r>
              <a:rPr lang="en-US" sz="2400" dirty="0" err="1"/>
              <a:t>verilecek</a:t>
            </a:r>
            <a:r>
              <a:rPr lang="en-US" sz="2400" dirty="0"/>
              <a:t> </a:t>
            </a:r>
            <a:r>
              <a:rPr lang="en-US" sz="2400" dirty="0" err="1"/>
              <a:t>diğer</a:t>
            </a:r>
            <a:r>
              <a:rPr lang="en-US" sz="2400" dirty="0"/>
              <a:t> </a:t>
            </a:r>
            <a:r>
              <a:rPr lang="en-US" sz="2400" dirty="0" err="1"/>
              <a:t>görevleri</a:t>
            </a:r>
            <a:r>
              <a:rPr lang="en-US" sz="2400" dirty="0"/>
              <a:t> </a:t>
            </a:r>
            <a:r>
              <a:rPr lang="en-US" sz="2400" dirty="0" err="1"/>
              <a:t>yerine</a:t>
            </a:r>
            <a:r>
              <a:rPr lang="en-US" sz="2400" dirty="0"/>
              <a:t> </a:t>
            </a:r>
            <a:r>
              <a:rPr lang="en-US" sz="2400" dirty="0" err="1"/>
              <a:t>getirmek</a:t>
            </a:r>
            <a:r>
              <a:rPr lang="en-US" sz="2400" dirty="0"/>
              <a:t>.</a:t>
            </a:r>
            <a:endParaRPr lang="tr-TR" sz="2400" dirty="0"/>
          </a:p>
          <a:p>
            <a:pPr lvl="0" algn="just"/>
            <a:r>
              <a:rPr lang="en-US" sz="2400" dirty="0" err="1"/>
              <a:t>İdarenin</a:t>
            </a:r>
            <a:r>
              <a:rPr lang="en-US" sz="2400" dirty="0"/>
              <a:t> </a:t>
            </a:r>
            <a:r>
              <a:rPr lang="en-US" sz="2400" dirty="0" err="1"/>
              <a:t>yönetimi</a:t>
            </a:r>
            <a:r>
              <a:rPr lang="en-US" sz="2400" dirty="0"/>
              <a:t> </a:t>
            </a:r>
            <a:r>
              <a:rPr lang="en-US" sz="2400" dirty="0" err="1"/>
              <a:t>ile</a:t>
            </a:r>
            <a:r>
              <a:rPr lang="en-US" sz="2400" dirty="0"/>
              <a:t> </a:t>
            </a:r>
            <a:r>
              <a:rPr lang="en-US" sz="2400" dirty="0" err="1"/>
              <a:t>hizmetlerin</a:t>
            </a:r>
            <a:r>
              <a:rPr lang="en-US" sz="2400" dirty="0"/>
              <a:t> </a:t>
            </a:r>
            <a:r>
              <a:rPr lang="en-US" sz="2400" dirty="0" err="1"/>
              <a:t>geliştirilmesi</a:t>
            </a:r>
            <a:r>
              <a:rPr lang="en-US" sz="2400" dirty="0"/>
              <a:t> </a:t>
            </a:r>
            <a:r>
              <a:rPr lang="en-US" sz="2400" dirty="0" err="1"/>
              <a:t>ve</a:t>
            </a:r>
            <a:r>
              <a:rPr lang="en-US" sz="2400" dirty="0"/>
              <a:t> </a:t>
            </a:r>
            <a:r>
              <a:rPr lang="en-US" sz="2400" dirty="0" err="1"/>
              <a:t>performansla</a:t>
            </a:r>
            <a:r>
              <a:rPr lang="en-US" sz="2400" dirty="0"/>
              <a:t> </a:t>
            </a:r>
            <a:r>
              <a:rPr lang="en-US" sz="2400" dirty="0" err="1"/>
              <a:t>ilgili</a:t>
            </a:r>
            <a:r>
              <a:rPr lang="en-US" sz="2400" dirty="0"/>
              <a:t> </a:t>
            </a:r>
            <a:r>
              <a:rPr lang="en-US" sz="2400" dirty="0" err="1"/>
              <a:t>bilgi</a:t>
            </a:r>
            <a:r>
              <a:rPr lang="en-US" sz="2400" dirty="0"/>
              <a:t> </a:t>
            </a:r>
            <a:r>
              <a:rPr lang="en-US" sz="2400" dirty="0" err="1"/>
              <a:t>ve</a:t>
            </a:r>
            <a:r>
              <a:rPr lang="en-US" sz="2400" dirty="0"/>
              <a:t> </a:t>
            </a:r>
            <a:r>
              <a:rPr lang="en-US" sz="2400" dirty="0" err="1"/>
              <a:t>verileri</a:t>
            </a:r>
            <a:r>
              <a:rPr lang="en-US" sz="2400" dirty="0"/>
              <a:t> </a:t>
            </a:r>
            <a:r>
              <a:rPr lang="en-US" sz="2400" dirty="0" err="1"/>
              <a:t>toplamak</a:t>
            </a:r>
            <a:r>
              <a:rPr lang="en-US" sz="2400" dirty="0"/>
              <a:t>, </a:t>
            </a:r>
            <a:r>
              <a:rPr lang="en-US" sz="2400" dirty="0" err="1"/>
              <a:t>analiz</a:t>
            </a:r>
            <a:r>
              <a:rPr lang="en-US" sz="2400" dirty="0"/>
              <a:t> </a:t>
            </a:r>
            <a:r>
              <a:rPr lang="en-US" sz="2400" dirty="0" err="1"/>
              <a:t>etmek</a:t>
            </a:r>
            <a:r>
              <a:rPr lang="en-US" sz="2400" dirty="0"/>
              <a:t> </a:t>
            </a:r>
            <a:r>
              <a:rPr lang="en-US" sz="2400" dirty="0" err="1"/>
              <a:t>ve</a:t>
            </a:r>
            <a:r>
              <a:rPr lang="en-US" sz="2400" dirty="0"/>
              <a:t> </a:t>
            </a:r>
            <a:r>
              <a:rPr lang="en-US" sz="2400" dirty="0" err="1"/>
              <a:t>yorumlamak</a:t>
            </a:r>
            <a:r>
              <a:rPr lang="en-US" sz="2400" dirty="0"/>
              <a:t>.</a:t>
            </a:r>
            <a:endParaRPr lang="tr-TR" sz="2400" dirty="0"/>
          </a:p>
          <a:p>
            <a:pPr lvl="0" algn="just"/>
            <a:r>
              <a:rPr lang="en-US" sz="2400" dirty="0" err="1"/>
              <a:t>İdarenin</a:t>
            </a:r>
            <a:r>
              <a:rPr lang="en-US" sz="2400" dirty="0"/>
              <a:t> </a:t>
            </a:r>
            <a:r>
              <a:rPr lang="en-US" sz="2400" dirty="0" err="1"/>
              <a:t>görev</a:t>
            </a:r>
            <a:r>
              <a:rPr lang="en-US" sz="2400" dirty="0"/>
              <a:t> </a:t>
            </a:r>
            <a:r>
              <a:rPr lang="en-US" sz="2400" dirty="0" err="1"/>
              <a:t>alanına</a:t>
            </a:r>
            <a:r>
              <a:rPr lang="en-US" sz="2400" dirty="0"/>
              <a:t> </a:t>
            </a:r>
            <a:r>
              <a:rPr lang="en-US" sz="2400" dirty="0" err="1"/>
              <a:t>giren</a:t>
            </a:r>
            <a:r>
              <a:rPr lang="en-US" sz="2400" dirty="0"/>
              <a:t> </a:t>
            </a:r>
            <a:r>
              <a:rPr lang="en-US" sz="2400" dirty="0" err="1"/>
              <a:t>konularda</a:t>
            </a:r>
            <a:r>
              <a:rPr lang="en-US" sz="2400" dirty="0"/>
              <a:t>, </a:t>
            </a:r>
            <a:r>
              <a:rPr lang="en-US" sz="2400" dirty="0" err="1"/>
              <a:t>hizmetleri</a:t>
            </a:r>
            <a:r>
              <a:rPr lang="en-US" sz="2400" dirty="0"/>
              <a:t> </a:t>
            </a:r>
            <a:r>
              <a:rPr lang="en-US" sz="2400" dirty="0" err="1"/>
              <a:t>etkileyecek</a:t>
            </a:r>
            <a:r>
              <a:rPr lang="en-US" sz="2400" dirty="0"/>
              <a:t> </a:t>
            </a:r>
            <a:r>
              <a:rPr lang="en-US" sz="2400" dirty="0" err="1"/>
              <a:t>dış</a:t>
            </a:r>
            <a:r>
              <a:rPr lang="en-US" sz="2400" dirty="0"/>
              <a:t> </a:t>
            </a:r>
            <a:r>
              <a:rPr lang="en-US" sz="2400" dirty="0" err="1"/>
              <a:t>faktörleri</a:t>
            </a:r>
            <a:r>
              <a:rPr lang="en-US" sz="2400" dirty="0"/>
              <a:t> </a:t>
            </a:r>
            <a:r>
              <a:rPr lang="en-US" sz="2400" dirty="0" err="1"/>
              <a:t>incelemek</a:t>
            </a:r>
            <a:r>
              <a:rPr lang="en-US" sz="2400" dirty="0"/>
              <a:t>, </a:t>
            </a:r>
            <a:r>
              <a:rPr lang="en-US" sz="2400" dirty="0" err="1"/>
              <a:t>kurum</a:t>
            </a:r>
            <a:r>
              <a:rPr lang="en-US" sz="2400" dirty="0"/>
              <a:t> </a:t>
            </a:r>
            <a:r>
              <a:rPr lang="en-US" sz="2400" dirty="0" err="1"/>
              <a:t>içi</a:t>
            </a:r>
            <a:r>
              <a:rPr lang="en-US" sz="2400" dirty="0"/>
              <a:t> </a:t>
            </a:r>
            <a:r>
              <a:rPr lang="en-US" sz="2400" dirty="0" err="1"/>
              <a:t>kapasite</a:t>
            </a:r>
            <a:r>
              <a:rPr lang="en-US" sz="2400" dirty="0"/>
              <a:t> </a:t>
            </a:r>
            <a:r>
              <a:rPr lang="en-US" sz="2400" dirty="0" err="1"/>
              <a:t>araştırması</a:t>
            </a:r>
            <a:r>
              <a:rPr lang="en-US" sz="2400" dirty="0"/>
              <a:t> </a:t>
            </a:r>
            <a:r>
              <a:rPr lang="en-US" sz="2400" dirty="0" err="1"/>
              <a:t>yapmak</a:t>
            </a:r>
            <a:r>
              <a:rPr lang="en-US" sz="2400" dirty="0"/>
              <a:t>, </a:t>
            </a:r>
            <a:r>
              <a:rPr lang="en-US" sz="2400" dirty="0" err="1"/>
              <a:t>hizmetlerin</a:t>
            </a:r>
            <a:r>
              <a:rPr lang="en-US" sz="2400" dirty="0"/>
              <a:t> </a:t>
            </a:r>
            <a:r>
              <a:rPr lang="en-US" sz="2400" dirty="0" err="1"/>
              <a:t>etkililiğini</a:t>
            </a:r>
            <a:r>
              <a:rPr lang="en-US" sz="2400" dirty="0"/>
              <a:t> </a:t>
            </a:r>
            <a:r>
              <a:rPr lang="en-US" sz="2400" dirty="0" err="1"/>
              <a:t>ve</a:t>
            </a:r>
            <a:r>
              <a:rPr lang="en-US" sz="2400" dirty="0"/>
              <a:t> </a:t>
            </a:r>
            <a:r>
              <a:rPr lang="en-US" sz="2400" dirty="0" err="1"/>
              <a:t>tatmin</a:t>
            </a:r>
            <a:r>
              <a:rPr lang="en-US" sz="2400" dirty="0"/>
              <a:t> </a:t>
            </a:r>
            <a:r>
              <a:rPr lang="en-US" sz="2400" dirty="0" err="1"/>
              <a:t>düzeyini</a:t>
            </a:r>
            <a:r>
              <a:rPr lang="en-US" sz="2400" dirty="0"/>
              <a:t> </a:t>
            </a:r>
            <a:r>
              <a:rPr lang="en-US" sz="2400" dirty="0" err="1"/>
              <a:t>analiz</a:t>
            </a:r>
            <a:r>
              <a:rPr lang="en-US" sz="2400" dirty="0"/>
              <a:t> </a:t>
            </a:r>
            <a:r>
              <a:rPr lang="en-US" sz="2400" dirty="0" err="1"/>
              <a:t>etmek</a:t>
            </a:r>
            <a:r>
              <a:rPr lang="en-US" sz="2400" dirty="0"/>
              <a:t> </a:t>
            </a:r>
            <a:r>
              <a:rPr lang="en-US" sz="2400" dirty="0" err="1"/>
              <a:t>ve</a:t>
            </a:r>
            <a:r>
              <a:rPr lang="en-US" sz="2400" dirty="0"/>
              <a:t> </a:t>
            </a:r>
            <a:r>
              <a:rPr lang="en-US" sz="2400" dirty="0" err="1"/>
              <a:t>genel</a:t>
            </a:r>
            <a:r>
              <a:rPr lang="en-US" sz="2400" dirty="0"/>
              <a:t> </a:t>
            </a:r>
            <a:r>
              <a:rPr lang="en-US" sz="2400" dirty="0" err="1"/>
              <a:t>araştırmalar</a:t>
            </a:r>
            <a:r>
              <a:rPr lang="en-US" sz="2400" dirty="0"/>
              <a:t> </a:t>
            </a:r>
            <a:r>
              <a:rPr lang="en-US" sz="2400" dirty="0" err="1"/>
              <a:t>yapmak</a:t>
            </a:r>
            <a:r>
              <a:rPr lang="en-US" sz="2400" dirty="0"/>
              <a:t>.</a:t>
            </a:r>
            <a:endParaRPr lang="tr-TR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İçerik Yer Tutucusu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 fontScale="85000" lnSpcReduction="20000"/>
          </a:bodyPr>
          <a:lstStyle/>
          <a:p>
            <a:pPr lvl="0" algn="just"/>
            <a:r>
              <a:rPr lang="en-US" dirty="0" err="1"/>
              <a:t>Yönetim</a:t>
            </a:r>
            <a:r>
              <a:rPr lang="en-US" dirty="0"/>
              <a:t> </a:t>
            </a:r>
            <a:r>
              <a:rPr lang="en-US" dirty="0" err="1"/>
              <a:t>bilgi</a:t>
            </a:r>
            <a:r>
              <a:rPr lang="en-US" dirty="0"/>
              <a:t> </a:t>
            </a:r>
            <a:r>
              <a:rPr lang="en-US" dirty="0" err="1"/>
              <a:t>sistemlerine</a:t>
            </a:r>
            <a:r>
              <a:rPr lang="en-US" dirty="0"/>
              <a:t> </a:t>
            </a:r>
            <a:r>
              <a:rPr lang="en-US" dirty="0" err="1"/>
              <a:t>ilişkin</a:t>
            </a:r>
            <a:r>
              <a:rPr lang="en-US" dirty="0"/>
              <a:t> </a:t>
            </a:r>
            <a:r>
              <a:rPr lang="en-US" dirty="0" err="1"/>
              <a:t>hizmetleri</a:t>
            </a:r>
            <a:r>
              <a:rPr lang="en-US" dirty="0"/>
              <a:t> </a:t>
            </a:r>
            <a:r>
              <a:rPr lang="en-US" dirty="0" err="1"/>
              <a:t>yerine</a:t>
            </a:r>
            <a:r>
              <a:rPr lang="en-US" dirty="0"/>
              <a:t> </a:t>
            </a:r>
            <a:r>
              <a:rPr lang="en-US" dirty="0" err="1"/>
              <a:t>getirmek</a:t>
            </a:r>
            <a:r>
              <a:rPr lang="en-US" dirty="0"/>
              <a:t>.</a:t>
            </a:r>
            <a:endParaRPr lang="tr-TR" dirty="0"/>
          </a:p>
          <a:p>
            <a:pPr lvl="0" algn="just"/>
            <a:r>
              <a:rPr lang="en-US" dirty="0" err="1"/>
              <a:t>İdarede</a:t>
            </a:r>
            <a:r>
              <a:rPr lang="en-US" dirty="0"/>
              <a:t> </a:t>
            </a:r>
            <a:r>
              <a:rPr lang="en-US" dirty="0" err="1"/>
              <a:t>kurulmuşsa</a:t>
            </a:r>
            <a:r>
              <a:rPr lang="en-US" dirty="0"/>
              <a:t> </a:t>
            </a:r>
            <a:r>
              <a:rPr lang="en-US" dirty="0" err="1"/>
              <a:t>Strateji</a:t>
            </a:r>
            <a:r>
              <a:rPr lang="en-US" dirty="0"/>
              <a:t> </a:t>
            </a:r>
            <a:r>
              <a:rPr lang="en-US" dirty="0" err="1"/>
              <a:t>Geliştirme</a:t>
            </a:r>
            <a:r>
              <a:rPr lang="en-US" dirty="0"/>
              <a:t> </a:t>
            </a:r>
            <a:r>
              <a:rPr lang="en-US" dirty="0" err="1"/>
              <a:t>Kurulunun</a:t>
            </a:r>
            <a:r>
              <a:rPr lang="en-US" dirty="0"/>
              <a:t> </a:t>
            </a:r>
            <a:r>
              <a:rPr lang="en-US" dirty="0" err="1"/>
              <a:t>sekretarya</a:t>
            </a:r>
            <a:r>
              <a:rPr lang="en-US" dirty="0"/>
              <a:t> </a:t>
            </a:r>
            <a:r>
              <a:rPr lang="en-US" dirty="0" err="1"/>
              <a:t>hizmetlerini</a:t>
            </a:r>
            <a:r>
              <a:rPr lang="en-US" dirty="0"/>
              <a:t> </a:t>
            </a:r>
            <a:r>
              <a:rPr lang="en-US" dirty="0" err="1"/>
              <a:t>yürütmek</a:t>
            </a:r>
            <a:r>
              <a:rPr lang="en-US" dirty="0"/>
              <a:t>.</a:t>
            </a:r>
            <a:endParaRPr lang="tr-TR" dirty="0"/>
          </a:p>
          <a:p>
            <a:pPr lvl="0" algn="just"/>
            <a:r>
              <a:rPr lang="en-US" dirty="0" err="1"/>
              <a:t>İdarenin</a:t>
            </a:r>
            <a:r>
              <a:rPr lang="en-US" dirty="0"/>
              <a:t> </a:t>
            </a:r>
            <a:r>
              <a:rPr lang="en-US" dirty="0" err="1"/>
              <a:t>stratejik</a:t>
            </a:r>
            <a:r>
              <a:rPr lang="en-US" dirty="0"/>
              <a:t> plan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performans</a:t>
            </a:r>
            <a:r>
              <a:rPr lang="en-US" dirty="0"/>
              <a:t> </a:t>
            </a:r>
            <a:r>
              <a:rPr lang="en-US" dirty="0" err="1"/>
              <a:t>programının</a:t>
            </a:r>
            <a:r>
              <a:rPr lang="en-US" dirty="0"/>
              <a:t> </a:t>
            </a:r>
            <a:r>
              <a:rPr lang="en-US" dirty="0" err="1"/>
              <a:t>hazırlanmasını</a:t>
            </a:r>
            <a:r>
              <a:rPr lang="en-US" dirty="0"/>
              <a:t> </a:t>
            </a:r>
            <a:r>
              <a:rPr lang="en-US" dirty="0" err="1"/>
              <a:t>koordine</a:t>
            </a:r>
            <a:r>
              <a:rPr lang="en-US" dirty="0"/>
              <a:t> </a:t>
            </a:r>
            <a:r>
              <a:rPr lang="en-US" dirty="0" err="1"/>
              <a:t>etmek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sonuçlarının</a:t>
            </a:r>
            <a:r>
              <a:rPr lang="en-US" dirty="0"/>
              <a:t> </a:t>
            </a:r>
            <a:r>
              <a:rPr lang="en-US" dirty="0" err="1"/>
              <a:t>konsolide</a:t>
            </a:r>
            <a:r>
              <a:rPr lang="en-US" dirty="0"/>
              <a:t> </a:t>
            </a:r>
            <a:r>
              <a:rPr lang="en-US" dirty="0" err="1"/>
              <a:t>edilmesi</a:t>
            </a:r>
            <a:r>
              <a:rPr lang="en-US" dirty="0"/>
              <a:t> </a:t>
            </a:r>
            <a:r>
              <a:rPr lang="en-US" dirty="0" err="1"/>
              <a:t>çalışmalarını</a:t>
            </a:r>
            <a:r>
              <a:rPr lang="en-US" dirty="0"/>
              <a:t> </a:t>
            </a:r>
            <a:r>
              <a:rPr lang="en-US" dirty="0" err="1"/>
              <a:t>yürütmek</a:t>
            </a:r>
            <a:r>
              <a:rPr lang="en-US" dirty="0"/>
              <a:t>.</a:t>
            </a:r>
            <a:endParaRPr lang="tr-TR" dirty="0"/>
          </a:p>
          <a:p>
            <a:pPr lvl="0" algn="just"/>
            <a:r>
              <a:rPr lang="en-US" dirty="0" err="1"/>
              <a:t>İzleyen</a:t>
            </a:r>
            <a:r>
              <a:rPr lang="en-US" dirty="0"/>
              <a:t> </a:t>
            </a:r>
            <a:r>
              <a:rPr lang="en-US" dirty="0" err="1"/>
              <a:t>iki</a:t>
            </a:r>
            <a:r>
              <a:rPr lang="en-US" dirty="0"/>
              <a:t> </a:t>
            </a:r>
            <a:r>
              <a:rPr lang="en-US" dirty="0" err="1"/>
              <a:t>yılın</a:t>
            </a:r>
            <a:r>
              <a:rPr lang="en-US" dirty="0"/>
              <a:t> </a:t>
            </a:r>
            <a:r>
              <a:rPr lang="en-US" dirty="0" err="1"/>
              <a:t>bütçe</a:t>
            </a:r>
            <a:r>
              <a:rPr lang="en-US" dirty="0"/>
              <a:t> </a:t>
            </a:r>
            <a:r>
              <a:rPr lang="en-US" dirty="0" err="1"/>
              <a:t>tahminlerini</a:t>
            </a:r>
            <a:r>
              <a:rPr lang="en-US" dirty="0"/>
              <a:t> de </a:t>
            </a:r>
            <a:r>
              <a:rPr lang="en-US" dirty="0" err="1"/>
              <a:t>içeren</a:t>
            </a:r>
            <a:r>
              <a:rPr lang="en-US" dirty="0"/>
              <a:t> </a:t>
            </a:r>
            <a:r>
              <a:rPr lang="en-US" dirty="0" err="1"/>
              <a:t>idare</a:t>
            </a:r>
            <a:r>
              <a:rPr lang="en-US" dirty="0"/>
              <a:t> </a:t>
            </a:r>
            <a:r>
              <a:rPr lang="en-US" dirty="0" err="1"/>
              <a:t>bütçesini</a:t>
            </a:r>
            <a:r>
              <a:rPr lang="en-US" dirty="0"/>
              <a:t>, </a:t>
            </a:r>
            <a:r>
              <a:rPr lang="en-US" dirty="0" err="1"/>
              <a:t>stratejik</a:t>
            </a:r>
            <a:r>
              <a:rPr lang="en-US" dirty="0"/>
              <a:t> plan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yıllık</a:t>
            </a:r>
            <a:r>
              <a:rPr lang="en-US" dirty="0"/>
              <a:t> </a:t>
            </a:r>
            <a:r>
              <a:rPr lang="en-US" dirty="0" err="1"/>
              <a:t>performans</a:t>
            </a:r>
            <a:r>
              <a:rPr lang="en-US" dirty="0"/>
              <a:t> </a:t>
            </a:r>
            <a:r>
              <a:rPr lang="en-US" dirty="0" err="1"/>
              <a:t>programına</a:t>
            </a:r>
            <a:r>
              <a:rPr lang="en-US" dirty="0"/>
              <a:t> </a:t>
            </a:r>
            <a:r>
              <a:rPr lang="en-US" dirty="0" err="1"/>
              <a:t>uygun</a:t>
            </a:r>
            <a:r>
              <a:rPr lang="en-US" dirty="0"/>
              <a:t> </a:t>
            </a:r>
            <a:r>
              <a:rPr lang="en-US" dirty="0" err="1"/>
              <a:t>olarak</a:t>
            </a:r>
            <a:r>
              <a:rPr lang="en-US" dirty="0"/>
              <a:t> </a:t>
            </a:r>
            <a:r>
              <a:rPr lang="en-US" dirty="0" err="1"/>
              <a:t>hazırlamak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idare</a:t>
            </a:r>
            <a:r>
              <a:rPr lang="en-US" dirty="0"/>
              <a:t> </a:t>
            </a:r>
            <a:r>
              <a:rPr lang="en-US" dirty="0" err="1"/>
              <a:t>faaliyetlerinin</a:t>
            </a:r>
            <a:r>
              <a:rPr lang="en-US" dirty="0"/>
              <a:t> </a:t>
            </a:r>
            <a:r>
              <a:rPr lang="en-US" dirty="0" err="1"/>
              <a:t>bunlara</a:t>
            </a:r>
            <a:r>
              <a:rPr lang="en-US" dirty="0"/>
              <a:t> </a:t>
            </a:r>
            <a:r>
              <a:rPr lang="en-US" dirty="0" err="1"/>
              <a:t>uygunluğunu</a:t>
            </a:r>
            <a:r>
              <a:rPr lang="en-US" dirty="0"/>
              <a:t> </a:t>
            </a:r>
            <a:r>
              <a:rPr lang="en-US" dirty="0" err="1"/>
              <a:t>izlemek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değerlendirmek</a:t>
            </a:r>
            <a:r>
              <a:rPr lang="en-US" dirty="0"/>
              <a:t>.</a:t>
            </a:r>
            <a:endParaRPr lang="tr-TR" dirty="0"/>
          </a:p>
          <a:p>
            <a:pPr lvl="0" algn="just"/>
            <a:r>
              <a:rPr lang="en-US" dirty="0" err="1"/>
              <a:t>Mevzuatı</a:t>
            </a:r>
            <a:r>
              <a:rPr lang="en-US" dirty="0"/>
              <a:t> </a:t>
            </a:r>
            <a:r>
              <a:rPr lang="en-US" dirty="0" err="1"/>
              <a:t>uyarınca</a:t>
            </a:r>
            <a:r>
              <a:rPr lang="en-US" dirty="0"/>
              <a:t> </a:t>
            </a:r>
            <a:r>
              <a:rPr lang="en-US" dirty="0" err="1"/>
              <a:t>belirlenecek</a:t>
            </a:r>
            <a:r>
              <a:rPr lang="en-US" dirty="0"/>
              <a:t> </a:t>
            </a:r>
            <a:r>
              <a:rPr lang="en-US" dirty="0" err="1"/>
              <a:t>bütçe</a:t>
            </a:r>
            <a:r>
              <a:rPr lang="en-US" dirty="0"/>
              <a:t> </a:t>
            </a:r>
            <a:r>
              <a:rPr lang="en-US" dirty="0" err="1"/>
              <a:t>İlke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esasları</a:t>
            </a:r>
            <a:r>
              <a:rPr lang="en-US" dirty="0"/>
              <a:t> </a:t>
            </a:r>
            <a:r>
              <a:rPr lang="en-US" dirty="0" err="1"/>
              <a:t>çerçevesinde</a:t>
            </a:r>
            <a:r>
              <a:rPr lang="en-US" dirty="0"/>
              <a:t>, </a:t>
            </a:r>
            <a:r>
              <a:rPr lang="en-US" dirty="0" err="1"/>
              <a:t>ayrıntılı</a:t>
            </a:r>
            <a:r>
              <a:rPr lang="en-US" dirty="0"/>
              <a:t> </a:t>
            </a:r>
            <a:r>
              <a:rPr lang="en-US" dirty="0" err="1"/>
              <a:t>harcama</a:t>
            </a:r>
            <a:r>
              <a:rPr lang="en-US" dirty="0"/>
              <a:t> </a:t>
            </a:r>
            <a:r>
              <a:rPr lang="en-US" dirty="0" err="1"/>
              <a:t>programı</a:t>
            </a:r>
            <a:r>
              <a:rPr lang="en-US" dirty="0"/>
              <a:t> </a:t>
            </a:r>
            <a:r>
              <a:rPr lang="en-US" dirty="0" err="1"/>
              <a:t>hazırlamak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hizmet</a:t>
            </a:r>
            <a:r>
              <a:rPr lang="en-US" dirty="0"/>
              <a:t> </a:t>
            </a:r>
            <a:r>
              <a:rPr lang="en-US" dirty="0" err="1"/>
              <a:t>gereksinimleri</a:t>
            </a:r>
            <a:r>
              <a:rPr lang="en-US" dirty="0"/>
              <a:t> </a:t>
            </a:r>
            <a:r>
              <a:rPr lang="en-US" dirty="0" err="1"/>
              <a:t>dikkate</a:t>
            </a:r>
            <a:r>
              <a:rPr lang="en-US" dirty="0"/>
              <a:t> </a:t>
            </a:r>
            <a:r>
              <a:rPr lang="en-US" dirty="0" err="1"/>
              <a:t>alınarak</a:t>
            </a:r>
            <a:r>
              <a:rPr lang="en-US" dirty="0"/>
              <a:t> </a:t>
            </a:r>
            <a:r>
              <a:rPr lang="en-US" dirty="0" err="1"/>
              <a:t>ödeneğin</a:t>
            </a:r>
            <a:r>
              <a:rPr lang="en-US" dirty="0"/>
              <a:t> </a:t>
            </a:r>
            <a:r>
              <a:rPr lang="en-US" dirty="0" err="1"/>
              <a:t>ilgili</a:t>
            </a:r>
            <a:r>
              <a:rPr lang="en-US" dirty="0"/>
              <a:t> </a:t>
            </a:r>
            <a:r>
              <a:rPr lang="en-US" dirty="0" err="1"/>
              <a:t>birimlere</a:t>
            </a:r>
            <a:r>
              <a:rPr lang="en-US" dirty="0"/>
              <a:t> </a:t>
            </a:r>
            <a:r>
              <a:rPr lang="en-US" dirty="0" err="1"/>
              <a:t>gönderilmesini</a:t>
            </a:r>
            <a:r>
              <a:rPr lang="en-US" dirty="0"/>
              <a:t> </a:t>
            </a:r>
            <a:r>
              <a:rPr lang="en-US" dirty="0" err="1"/>
              <a:t>sağlamak</a:t>
            </a:r>
            <a:r>
              <a:rPr lang="en-US" dirty="0"/>
              <a:t>.</a:t>
            </a:r>
            <a:endParaRPr lang="tr-TR" dirty="0"/>
          </a:p>
          <a:p>
            <a:pPr lvl="0" algn="just"/>
            <a:r>
              <a:rPr lang="en-US" dirty="0" err="1"/>
              <a:t>Bütçe</a:t>
            </a:r>
            <a:r>
              <a:rPr lang="en-US" dirty="0"/>
              <a:t> </a:t>
            </a:r>
            <a:r>
              <a:rPr lang="en-US" dirty="0" err="1"/>
              <a:t>kayıtlarını</a:t>
            </a:r>
            <a:r>
              <a:rPr lang="en-US" dirty="0"/>
              <a:t> </a:t>
            </a:r>
            <a:r>
              <a:rPr lang="en-US" dirty="0" err="1"/>
              <a:t>tutmak</a:t>
            </a:r>
            <a:r>
              <a:rPr lang="en-US" dirty="0"/>
              <a:t>, </a:t>
            </a:r>
            <a:r>
              <a:rPr lang="en-US" dirty="0" err="1"/>
              <a:t>bütçe</a:t>
            </a:r>
            <a:r>
              <a:rPr lang="en-US" dirty="0"/>
              <a:t> </a:t>
            </a:r>
            <a:r>
              <a:rPr lang="en-US" dirty="0" err="1"/>
              <a:t>uygulama</a:t>
            </a:r>
            <a:r>
              <a:rPr lang="en-US" dirty="0"/>
              <a:t> </a:t>
            </a:r>
            <a:r>
              <a:rPr lang="en-US" dirty="0" err="1"/>
              <a:t>sonuçlarına</a:t>
            </a:r>
            <a:r>
              <a:rPr lang="en-US" dirty="0"/>
              <a:t> </a:t>
            </a:r>
            <a:r>
              <a:rPr lang="en-US" dirty="0" err="1"/>
              <a:t>ilişkin</a:t>
            </a:r>
            <a:r>
              <a:rPr lang="en-US" dirty="0"/>
              <a:t> </a:t>
            </a:r>
            <a:r>
              <a:rPr lang="en-US" dirty="0" err="1"/>
              <a:t>verileri</a:t>
            </a:r>
            <a:r>
              <a:rPr lang="en-US" dirty="0"/>
              <a:t> </a:t>
            </a:r>
            <a:r>
              <a:rPr lang="en-US" dirty="0" err="1"/>
              <a:t>toplamak</a:t>
            </a:r>
            <a:r>
              <a:rPr lang="en-US" dirty="0"/>
              <a:t>, </a:t>
            </a:r>
            <a:r>
              <a:rPr lang="en-US" dirty="0" err="1"/>
              <a:t>değerlendirmek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bütçe</a:t>
            </a:r>
            <a:r>
              <a:rPr lang="en-US" dirty="0"/>
              <a:t> </a:t>
            </a:r>
            <a:r>
              <a:rPr lang="en-US" dirty="0" err="1"/>
              <a:t>kesin</a:t>
            </a:r>
            <a:r>
              <a:rPr lang="en-US" dirty="0"/>
              <a:t> </a:t>
            </a:r>
            <a:r>
              <a:rPr lang="en-US" dirty="0" err="1"/>
              <a:t>hesabı</a:t>
            </a:r>
            <a:r>
              <a:rPr lang="en-US" dirty="0"/>
              <a:t> </a:t>
            </a:r>
            <a:r>
              <a:rPr lang="en-US" dirty="0" err="1"/>
              <a:t>ile</a:t>
            </a:r>
            <a:r>
              <a:rPr lang="en-US" dirty="0"/>
              <a:t> </a:t>
            </a:r>
            <a:r>
              <a:rPr lang="en-US" dirty="0" err="1"/>
              <a:t>malî</a:t>
            </a:r>
            <a:r>
              <a:rPr lang="en-US" dirty="0"/>
              <a:t> </a:t>
            </a:r>
            <a:r>
              <a:rPr lang="en-US" dirty="0" err="1"/>
              <a:t>istatistikleri</a:t>
            </a:r>
            <a:r>
              <a:rPr lang="en-US" dirty="0"/>
              <a:t> </a:t>
            </a:r>
            <a:r>
              <a:rPr lang="en-US" dirty="0" err="1"/>
              <a:t>hazırlamak</a:t>
            </a:r>
            <a:r>
              <a:rPr lang="en-US" dirty="0"/>
              <a:t>.</a:t>
            </a:r>
            <a:endParaRPr lang="tr-TR" dirty="0"/>
          </a:p>
          <a:p>
            <a:pPr algn="just"/>
            <a:endParaRPr lang="tr-T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181616"/>
          </a:xfrm>
        </p:spPr>
        <p:txBody>
          <a:bodyPr>
            <a:normAutofit fontScale="85000" lnSpcReduction="10000"/>
          </a:bodyPr>
          <a:lstStyle/>
          <a:p>
            <a:pPr lvl="0" algn="just"/>
            <a:r>
              <a:rPr lang="en-US" dirty="0" err="1"/>
              <a:t>İlgili</a:t>
            </a:r>
            <a:r>
              <a:rPr lang="en-US" dirty="0"/>
              <a:t> </a:t>
            </a:r>
            <a:r>
              <a:rPr lang="en-US" dirty="0" err="1"/>
              <a:t>mevzuatı</a:t>
            </a:r>
            <a:r>
              <a:rPr lang="en-US" dirty="0"/>
              <a:t> </a:t>
            </a:r>
            <a:r>
              <a:rPr lang="en-US" dirty="0" err="1"/>
              <a:t>çerçevesinde</a:t>
            </a:r>
            <a:r>
              <a:rPr lang="en-US" dirty="0"/>
              <a:t> </a:t>
            </a:r>
            <a:r>
              <a:rPr lang="en-US" dirty="0" err="1"/>
              <a:t>idare</a:t>
            </a:r>
            <a:r>
              <a:rPr lang="en-US" dirty="0"/>
              <a:t> </a:t>
            </a:r>
            <a:r>
              <a:rPr lang="en-US" dirty="0" err="1"/>
              <a:t>gelirlerini</a:t>
            </a:r>
            <a:r>
              <a:rPr lang="en-US" dirty="0"/>
              <a:t> </a:t>
            </a:r>
            <a:r>
              <a:rPr lang="en-US" dirty="0" err="1"/>
              <a:t>tahakkuk</a:t>
            </a:r>
            <a:r>
              <a:rPr lang="en-US" dirty="0"/>
              <a:t> </a:t>
            </a:r>
            <a:r>
              <a:rPr lang="en-US" dirty="0" err="1"/>
              <a:t>ettirmek</a:t>
            </a:r>
            <a:r>
              <a:rPr lang="en-US" dirty="0"/>
              <a:t>, </a:t>
            </a:r>
            <a:r>
              <a:rPr lang="en-US" dirty="0" err="1"/>
              <a:t>gelir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alacaklarının</a:t>
            </a:r>
            <a:r>
              <a:rPr lang="en-US" dirty="0"/>
              <a:t> </a:t>
            </a:r>
            <a:r>
              <a:rPr lang="en-US" dirty="0" err="1"/>
              <a:t>takip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tahsil</a:t>
            </a:r>
            <a:r>
              <a:rPr lang="en-US" dirty="0"/>
              <a:t> </a:t>
            </a:r>
            <a:r>
              <a:rPr lang="en-US" dirty="0" err="1"/>
              <a:t>işlemlerini</a:t>
            </a:r>
            <a:r>
              <a:rPr lang="en-US" dirty="0"/>
              <a:t> </a:t>
            </a:r>
            <a:r>
              <a:rPr lang="en-US" dirty="0" err="1"/>
              <a:t>yürütmek</a:t>
            </a:r>
            <a:r>
              <a:rPr lang="en-US" dirty="0"/>
              <a:t>.</a:t>
            </a:r>
            <a:endParaRPr lang="tr-TR" dirty="0"/>
          </a:p>
          <a:p>
            <a:pPr lvl="0" algn="just"/>
            <a:r>
              <a:rPr lang="en-US" dirty="0" err="1"/>
              <a:t>Genel</a:t>
            </a:r>
            <a:r>
              <a:rPr lang="en-US" dirty="0"/>
              <a:t> </a:t>
            </a:r>
            <a:r>
              <a:rPr lang="en-US" dirty="0" err="1"/>
              <a:t>bütçe</a:t>
            </a:r>
            <a:r>
              <a:rPr lang="en-US" dirty="0"/>
              <a:t> </a:t>
            </a:r>
            <a:r>
              <a:rPr lang="en-US" dirty="0" err="1"/>
              <a:t>kapsamı</a:t>
            </a:r>
            <a:r>
              <a:rPr lang="en-US" dirty="0"/>
              <a:t> </a:t>
            </a:r>
            <a:r>
              <a:rPr lang="en-US" dirty="0" err="1"/>
              <a:t>dışında</a:t>
            </a:r>
            <a:r>
              <a:rPr lang="en-US" dirty="0"/>
              <a:t> </a:t>
            </a:r>
            <a:r>
              <a:rPr lang="en-US" dirty="0" err="1"/>
              <a:t>kalan</a:t>
            </a:r>
            <a:r>
              <a:rPr lang="en-US" dirty="0"/>
              <a:t> </a:t>
            </a:r>
            <a:r>
              <a:rPr lang="en-US" dirty="0" err="1"/>
              <a:t>idarelerde</a:t>
            </a:r>
            <a:r>
              <a:rPr lang="en-US" dirty="0"/>
              <a:t> </a:t>
            </a:r>
            <a:r>
              <a:rPr lang="en-US" dirty="0" err="1"/>
              <a:t>muhasebe</a:t>
            </a:r>
            <a:r>
              <a:rPr lang="en-US" dirty="0"/>
              <a:t> </a:t>
            </a:r>
            <a:r>
              <a:rPr lang="en-US" dirty="0" err="1"/>
              <a:t>hizmetlerini</a:t>
            </a:r>
            <a:r>
              <a:rPr lang="en-US" dirty="0"/>
              <a:t> </a:t>
            </a:r>
            <a:r>
              <a:rPr lang="en-US" dirty="0" err="1"/>
              <a:t>yürütmek</a:t>
            </a:r>
            <a:r>
              <a:rPr lang="en-US" dirty="0"/>
              <a:t>.</a:t>
            </a:r>
            <a:endParaRPr lang="tr-TR" dirty="0"/>
          </a:p>
          <a:p>
            <a:pPr lvl="0" algn="just"/>
            <a:r>
              <a:rPr lang="en-US" dirty="0" err="1"/>
              <a:t>Harcama</a:t>
            </a:r>
            <a:r>
              <a:rPr lang="en-US" dirty="0"/>
              <a:t> </a:t>
            </a:r>
            <a:r>
              <a:rPr lang="en-US" dirty="0" err="1"/>
              <a:t>birimleri</a:t>
            </a:r>
            <a:r>
              <a:rPr lang="en-US" dirty="0"/>
              <a:t> </a:t>
            </a:r>
            <a:r>
              <a:rPr lang="en-US" dirty="0" err="1"/>
              <a:t>tarafından</a:t>
            </a:r>
            <a:r>
              <a:rPr lang="en-US" dirty="0"/>
              <a:t> </a:t>
            </a:r>
            <a:r>
              <a:rPr lang="en-US" dirty="0" err="1"/>
              <a:t>hazırlanan</a:t>
            </a:r>
            <a:r>
              <a:rPr lang="en-US" dirty="0"/>
              <a:t> </a:t>
            </a:r>
            <a:r>
              <a:rPr lang="en-US" dirty="0" err="1"/>
              <a:t>birim</a:t>
            </a:r>
            <a:r>
              <a:rPr lang="en-US" dirty="0"/>
              <a:t> </a:t>
            </a:r>
            <a:r>
              <a:rPr lang="en-US" dirty="0" err="1"/>
              <a:t>faaliyet</a:t>
            </a:r>
            <a:r>
              <a:rPr lang="en-US" dirty="0"/>
              <a:t> </a:t>
            </a:r>
            <a:r>
              <a:rPr lang="en-US" dirty="0" err="1"/>
              <a:t>raporlarını</a:t>
            </a:r>
            <a:r>
              <a:rPr lang="en-US" dirty="0"/>
              <a:t> </a:t>
            </a:r>
            <a:r>
              <a:rPr lang="en-US" dirty="0" err="1"/>
              <a:t>da</a:t>
            </a:r>
            <a:r>
              <a:rPr lang="en-US" dirty="0"/>
              <a:t> </a:t>
            </a:r>
            <a:r>
              <a:rPr lang="en-US" dirty="0" err="1"/>
              <a:t>esas</a:t>
            </a:r>
            <a:r>
              <a:rPr lang="en-US" dirty="0"/>
              <a:t> </a:t>
            </a:r>
            <a:r>
              <a:rPr lang="en-US" dirty="0" err="1"/>
              <a:t>alarak</a:t>
            </a:r>
            <a:r>
              <a:rPr lang="en-US" dirty="0"/>
              <a:t> </a:t>
            </a:r>
            <a:r>
              <a:rPr lang="en-US" dirty="0" err="1"/>
              <a:t>idarenin</a:t>
            </a:r>
            <a:r>
              <a:rPr lang="en-US" dirty="0"/>
              <a:t> </a:t>
            </a:r>
            <a:r>
              <a:rPr lang="en-US" dirty="0" err="1"/>
              <a:t>faaliyet</a:t>
            </a:r>
            <a:r>
              <a:rPr lang="en-US" dirty="0"/>
              <a:t> </a:t>
            </a:r>
            <a:r>
              <a:rPr lang="en-US" dirty="0" err="1"/>
              <a:t>raporunu</a:t>
            </a:r>
            <a:r>
              <a:rPr lang="en-US" dirty="0"/>
              <a:t> </a:t>
            </a:r>
            <a:r>
              <a:rPr lang="en-US" dirty="0" err="1"/>
              <a:t>hazırlamak</a:t>
            </a:r>
            <a:r>
              <a:rPr lang="en-US" dirty="0"/>
              <a:t>.</a:t>
            </a:r>
            <a:endParaRPr lang="tr-TR" dirty="0"/>
          </a:p>
          <a:p>
            <a:pPr lvl="0" algn="just"/>
            <a:r>
              <a:rPr lang="en-US" dirty="0" err="1"/>
              <a:t>İdarenin</a:t>
            </a:r>
            <a:r>
              <a:rPr lang="en-US" dirty="0"/>
              <a:t> </a:t>
            </a:r>
            <a:r>
              <a:rPr lang="en-US" dirty="0" err="1"/>
              <a:t>mülkiyetinde</a:t>
            </a:r>
            <a:r>
              <a:rPr lang="en-US" dirty="0"/>
              <a:t> </a:t>
            </a:r>
            <a:r>
              <a:rPr lang="en-US" dirty="0" err="1"/>
              <a:t>veya</a:t>
            </a:r>
            <a:r>
              <a:rPr lang="en-US" dirty="0"/>
              <a:t> </a:t>
            </a:r>
            <a:r>
              <a:rPr lang="en-US" dirty="0" err="1"/>
              <a:t>kullanımında</a:t>
            </a:r>
            <a:r>
              <a:rPr lang="en-US" dirty="0"/>
              <a:t> </a:t>
            </a:r>
            <a:r>
              <a:rPr lang="en-US" dirty="0" err="1"/>
              <a:t>bulunan</a:t>
            </a:r>
            <a:r>
              <a:rPr lang="en-US" dirty="0"/>
              <a:t> </a:t>
            </a:r>
            <a:r>
              <a:rPr lang="en-US" dirty="0" err="1"/>
              <a:t>taşınır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taşınmazlara</a:t>
            </a:r>
            <a:r>
              <a:rPr lang="en-US" dirty="0"/>
              <a:t> </a:t>
            </a:r>
            <a:r>
              <a:rPr lang="en-US" dirty="0" err="1"/>
              <a:t>ilişkin</a:t>
            </a:r>
            <a:r>
              <a:rPr lang="en-US" dirty="0"/>
              <a:t> </a:t>
            </a:r>
            <a:r>
              <a:rPr lang="en-US" dirty="0" err="1"/>
              <a:t>icmal</a:t>
            </a:r>
            <a:r>
              <a:rPr lang="en-US" dirty="0"/>
              <a:t> </a:t>
            </a:r>
            <a:r>
              <a:rPr lang="en-US" dirty="0" err="1"/>
              <a:t>cetvellerini</a:t>
            </a:r>
            <a:r>
              <a:rPr lang="en-US" dirty="0"/>
              <a:t> </a:t>
            </a:r>
            <a:r>
              <a:rPr lang="en-US" dirty="0" err="1"/>
              <a:t>düzenlemek</a:t>
            </a:r>
            <a:r>
              <a:rPr lang="en-US" dirty="0" smtClean="0"/>
              <a:t>.</a:t>
            </a:r>
            <a:endParaRPr lang="tr-TR" dirty="0"/>
          </a:p>
          <a:p>
            <a:pPr lvl="0" algn="just"/>
            <a:r>
              <a:rPr lang="en-US" dirty="0" err="1"/>
              <a:t>İdarenin</a:t>
            </a:r>
            <a:r>
              <a:rPr lang="en-US" dirty="0"/>
              <a:t>  </a:t>
            </a:r>
            <a:r>
              <a:rPr lang="en-US" dirty="0" err="1"/>
              <a:t>yatırım</a:t>
            </a:r>
            <a:r>
              <a:rPr lang="en-US" dirty="0"/>
              <a:t>  </a:t>
            </a:r>
            <a:r>
              <a:rPr lang="en-US" dirty="0" err="1"/>
              <a:t>programının</a:t>
            </a:r>
            <a:r>
              <a:rPr lang="en-US" dirty="0"/>
              <a:t>  </a:t>
            </a:r>
            <a:r>
              <a:rPr lang="en-US" dirty="0" err="1"/>
              <a:t>hazırlanmasını</a:t>
            </a:r>
            <a:r>
              <a:rPr lang="en-US" dirty="0"/>
              <a:t>  </a:t>
            </a:r>
            <a:r>
              <a:rPr lang="en-US" dirty="0" err="1"/>
              <a:t>koordine</a:t>
            </a:r>
            <a:r>
              <a:rPr lang="en-US" dirty="0"/>
              <a:t>  </a:t>
            </a:r>
            <a:r>
              <a:rPr lang="en-US" dirty="0" err="1"/>
              <a:t>etmek</a:t>
            </a:r>
            <a:r>
              <a:rPr lang="en-US" dirty="0"/>
              <a:t>,  </a:t>
            </a:r>
            <a:r>
              <a:rPr lang="en-US" dirty="0" err="1"/>
              <a:t>uygulama</a:t>
            </a:r>
            <a:r>
              <a:rPr lang="en-US" dirty="0"/>
              <a:t> </a:t>
            </a:r>
            <a:r>
              <a:rPr lang="en-US" dirty="0" err="1"/>
              <a:t>sonuçlarını</a:t>
            </a:r>
            <a:endParaRPr lang="tr-TR" dirty="0"/>
          </a:p>
          <a:p>
            <a:pPr algn="just"/>
            <a:r>
              <a:rPr lang="en-US" dirty="0" err="1"/>
              <a:t>izlemek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yıllık</a:t>
            </a:r>
            <a:r>
              <a:rPr lang="en-US" dirty="0"/>
              <a:t> </a:t>
            </a:r>
            <a:r>
              <a:rPr lang="en-US" dirty="0" err="1"/>
              <a:t>yatırım</a:t>
            </a:r>
            <a:r>
              <a:rPr lang="en-US" dirty="0"/>
              <a:t> </a:t>
            </a:r>
            <a:r>
              <a:rPr lang="en-US" dirty="0" err="1"/>
              <a:t>değerlendirme</a:t>
            </a:r>
            <a:r>
              <a:rPr lang="en-US" dirty="0"/>
              <a:t> </a:t>
            </a:r>
            <a:r>
              <a:rPr lang="en-US" dirty="0" err="1"/>
              <a:t>raporunu</a:t>
            </a:r>
            <a:r>
              <a:rPr lang="en-US" dirty="0"/>
              <a:t> </a:t>
            </a:r>
            <a:r>
              <a:rPr lang="en-US" dirty="0" err="1"/>
              <a:t>hazırlamak</a:t>
            </a:r>
            <a:r>
              <a:rPr lang="en-US" dirty="0"/>
              <a:t>.</a:t>
            </a:r>
            <a:endParaRPr lang="tr-TR" dirty="0"/>
          </a:p>
          <a:p>
            <a:pPr lvl="0" algn="just"/>
            <a:r>
              <a:rPr lang="en-US" dirty="0" err="1"/>
              <a:t>İdarenin</a:t>
            </a:r>
            <a:r>
              <a:rPr lang="en-US" dirty="0"/>
              <a:t>, </a:t>
            </a:r>
            <a:r>
              <a:rPr lang="en-US" dirty="0" err="1"/>
              <a:t>diğer</a:t>
            </a:r>
            <a:r>
              <a:rPr lang="en-US" dirty="0"/>
              <a:t> </a:t>
            </a:r>
            <a:r>
              <a:rPr lang="en-US" dirty="0" err="1"/>
              <a:t>idareler</a:t>
            </a:r>
            <a:r>
              <a:rPr lang="en-US" dirty="0"/>
              <a:t> </a:t>
            </a:r>
            <a:r>
              <a:rPr lang="en-US" dirty="0" err="1"/>
              <a:t>nezdinde</a:t>
            </a:r>
            <a:r>
              <a:rPr lang="en-US" dirty="0"/>
              <a:t> </a:t>
            </a:r>
            <a:r>
              <a:rPr lang="en-US" dirty="0" err="1"/>
              <a:t>takibi</a:t>
            </a:r>
            <a:r>
              <a:rPr lang="en-US" dirty="0"/>
              <a:t> </a:t>
            </a:r>
            <a:r>
              <a:rPr lang="en-US" dirty="0" err="1"/>
              <a:t>gereken</a:t>
            </a:r>
            <a:r>
              <a:rPr lang="en-US" dirty="0"/>
              <a:t> </a:t>
            </a:r>
            <a:r>
              <a:rPr lang="en-US" dirty="0" err="1"/>
              <a:t>malî</a:t>
            </a:r>
            <a:r>
              <a:rPr lang="en-US" dirty="0"/>
              <a:t> </a:t>
            </a:r>
            <a:r>
              <a:rPr lang="en-US" dirty="0" err="1"/>
              <a:t>iş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işlemlerini</a:t>
            </a:r>
            <a:r>
              <a:rPr lang="en-US" dirty="0"/>
              <a:t> </a:t>
            </a:r>
            <a:r>
              <a:rPr lang="en-US" dirty="0" err="1"/>
              <a:t>yürütmek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sonuçlandırmak</a:t>
            </a:r>
            <a:r>
              <a:rPr lang="en-US" dirty="0"/>
              <a:t>.</a:t>
            </a:r>
            <a:endParaRPr lang="tr-TR" dirty="0"/>
          </a:p>
          <a:p>
            <a:pPr algn="just"/>
            <a:endParaRPr lang="tr-T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00034" y="1357298"/>
            <a:ext cx="8229600" cy="4389120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err="1"/>
              <a:t>Malî</a:t>
            </a:r>
            <a:r>
              <a:rPr lang="en-US" dirty="0"/>
              <a:t> </a:t>
            </a:r>
            <a:r>
              <a:rPr lang="en-US" dirty="0" err="1"/>
              <a:t>kanunlarla</a:t>
            </a:r>
            <a:r>
              <a:rPr lang="en-US" dirty="0"/>
              <a:t> </a:t>
            </a:r>
            <a:r>
              <a:rPr lang="en-US" dirty="0" err="1"/>
              <a:t>ilgili</a:t>
            </a:r>
            <a:r>
              <a:rPr lang="en-US" dirty="0"/>
              <a:t> </a:t>
            </a:r>
            <a:r>
              <a:rPr lang="en-US" dirty="0" err="1"/>
              <a:t>diğer</a:t>
            </a:r>
            <a:r>
              <a:rPr lang="en-US" dirty="0"/>
              <a:t> </a:t>
            </a:r>
            <a:r>
              <a:rPr lang="en-US" dirty="0" err="1"/>
              <a:t>mevzuatın</a:t>
            </a:r>
            <a:r>
              <a:rPr lang="en-US" dirty="0"/>
              <a:t> </a:t>
            </a:r>
            <a:r>
              <a:rPr lang="en-US" dirty="0" err="1"/>
              <a:t>uygulanması</a:t>
            </a:r>
            <a:r>
              <a:rPr lang="en-US" dirty="0"/>
              <a:t> </a:t>
            </a:r>
            <a:r>
              <a:rPr lang="en-US" dirty="0" err="1"/>
              <a:t>konusunda</a:t>
            </a:r>
            <a:r>
              <a:rPr lang="en-US" dirty="0"/>
              <a:t> </a:t>
            </a:r>
            <a:r>
              <a:rPr lang="en-US" dirty="0" err="1"/>
              <a:t>üst</a:t>
            </a:r>
            <a:r>
              <a:rPr lang="en-US" dirty="0"/>
              <a:t> </a:t>
            </a:r>
            <a:r>
              <a:rPr lang="en-US" dirty="0" err="1"/>
              <a:t>yöneticiye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harcama</a:t>
            </a:r>
            <a:r>
              <a:rPr lang="en-US" dirty="0"/>
              <a:t> </a:t>
            </a:r>
            <a:r>
              <a:rPr lang="en-US" dirty="0" err="1"/>
              <a:t>yetkililerine</a:t>
            </a:r>
            <a:r>
              <a:rPr lang="en-US" dirty="0"/>
              <a:t> </a:t>
            </a:r>
            <a:r>
              <a:rPr lang="en-US" dirty="0" err="1"/>
              <a:t>gerekli</a:t>
            </a:r>
            <a:r>
              <a:rPr lang="en-US" dirty="0"/>
              <a:t> </a:t>
            </a:r>
            <a:r>
              <a:rPr lang="en-US" dirty="0" err="1"/>
              <a:t>bilgileri</a:t>
            </a:r>
            <a:r>
              <a:rPr lang="en-US" dirty="0"/>
              <a:t> </a:t>
            </a:r>
            <a:r>
              <a:rPr lang="en-US" dirty="0" err="1"/>
              <a:t>sağlamak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danışmanlık</a:t>
            </a:r>
            <a:r>
              <a:rPr lang="en-US" dirty="0"/>
              <a:t> </a:t>
            </a:r>
            <a:r>
              <a:rPr lang="en-US" dirty="0" err="1"/>
              <a:t>yapmak</a:t>
            </a:r>
            <a:r>
              <a:rPr lang="en-US" dirty="0"/>
              <a:t>.</a:t>
            </a:r>
            <a:endParaRPr lang="tr-TR" dirty="0"/>
          </a:p>
          <a:p>
            <a:pPr algn="just"/>
            <a:r>
              <a:rPr lang="en-US" dirty="0"/>
              <a:t>s)</a:t>
            </a:r>
            <a:r>
              <a:rPr lang="en-US" dirty="0" err="1"/>
              <a:t>Ön</a:t>
            </a:r>
            <a:r>
              <a:rPr lang="en-US" dirty="0"/>
              <a:t> </a:t>
            </a:r>
            <a:r>
              <a:rPr lang="en-US" dirty="0" err="1"/>
              <a:t>malî</a:t>
            </a:r>
            <a:r>
              <a:rPr lang="en-US" dirty="0"/>
              <a:t> </a:t>
            </a:r>
            <a:r>
              <a:rPr lang="en-US" dirty="0" err="1"/>
              <a:t>kontrol</a:t>
            </a:r>
            <a:r>
              <a:rPr lang="en-US" dirty="0"/>
              <a:t> </a:t>
            </a:r>
            <a:r>
              <a:rPr lang="en-US" dirty="0" err="1"/>
              <a:t>faaliyetini</a:t>
            </a:r>
            <a:r>
              <a:rPr lang="en-US" dirty="0"/>
              <a:t> </a:t>
            </a:r>
            <a:r>
              <a:rPr lang="en-US" dirty="0" err="1"/>
              <a:t>yürütmek</a:t>
            </a:r>
            <a:r>
              <a:rPr lang="en-US" dirty="0"/>
              <a:t>.</a:t>
            </a:r>
            <a:endParaRPr lang="tr-TR" dirty="0"/>
          </a:p>
          <a:p>
            <a:pPr lvl="0" algn="just"/>
            <a:r>
              <a:rPr lang="en-US" dirty="0" err="1"/>
              <a:t>İç</a:t>
            </a:r>
            <a:r>
              <a:rPr lang="en-US" dirty="0"/>
              <a:t> </a:t>
            </a:r>
            <a:r>
              <a:rPr lang="en-US" dirty="0" err="1"/>
              <a:t>kontrol</a:t>
            </a:r>
            <a:r>
              <a:rPr lang="en-US" dirty="0"/>
              <a:t> </a:t>
            </a:r>
            <a:r>
              <a:rPr lang="en-US" dirty="0" err="1"/>
              <a:t>sisteminin</a:t>
            </a:r>
            <a:r>
              <a:rPr lang="en-US" dirty="0"/>
              <a:t> </a:t>
            </a:r>
            <a:r>
              <a:rPr lang="en-US" dirty="0" err="1"/>
              <a:t>kurulması</a:t>
            </a:r>
            <a:r>
              <a:rPr lang="en-US" dirty="0"/>
              <a:t>, </a:t>
            </a:r>
            <a:r>
              <a:rPr lang="en-US" dirty="0" err="1"/>
              <a:t>standartlarının</a:t>
            </a:r>
            <a:r>
              <a:rPr lang="en-US" dirty="0"/>
              <a:t> </a:t>
            </a:r>
            <a:r>
              <a:rPr lang="en-US" dirty="0" err="1"/>
              <a:t>uygulanması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geliştirilmesi</a:t>
            </a:r>
            <a:r>
              <a:rPr lang="en-US" dirty="0"/>
              <a:t> </a:t>
            </a:r>
            <a:r>
              <a:rPr lang="en-US" dirty="0" err="1"/>
              <a:t>konuların</a:t>
            </a:r>
            <a:r>
              <a:rPr lang="en-US" dirty="0"/>
              <a:t> </a:t>
            </a:r>
            <a:r>
              <a:rPr lang="en-US" dirty="0" err="1"/>
              <a:t>da</a:t>
            </a:r>
            <a:r>
              <a:rPr lang="en-US" dirty="0"/>
              <a:t> </a:t>
            </a:r>
            <a:r>
              <a:rPr lang="en-US" dirty="0" err="1"/>
              <a:t>çalışmalar</a:t>
            </a:r>
            <a:r>
              <a:rPr lang="en-US" dirty="0"/>
              <a:t> </a:t>
            </a:r>
            <a:r>
              <a:rPr lang="en-US" dirty="0" err="1"/>
              <a:t>yapmak</a:t>
            </a:r>
            <a:r>
              <a:rPr lang="en-US" dirty="0"/>
              <a:t>; </a:t>
            </a:r>
            <a:r>
              <a:rPr lang="en-US" dirty="0" err="1"/>
              <a:t>üst</a:t>
            </a:r>
            <a:r>
              <a:rPr lang="en-US" dirty="0"/>
              <a:t> </a:t>
            </a:r>
            <a:r>
              <a:rPr lang="en-US" dirty="0" err="1"/>
              <a:t>yönetimin</a:t>
            </a:r>
            <a:r>
              <a:rPr lang="en-US" dirty="0"/>
              <a:t> </a:t>
            </a:r>
            <a:r>
              <a:rPr lang="en-US" dirty="0" err="1"/>
              <a:t>iç</a:t>
            </a:r>
            <a:r>
              <a:rPr lang="en-US" dirty="0"/>
              <a:t> </a:t>
            </a:r>
            <a:r>
              <a:rPr lang="en-US" dirty="0" err="1"/>
              <a:t>denetime</a:t>
            </a:r>
            <a:r>
              <a:rPr lang="en-US" dirty="0"/>
              <a:t> </a:t>
            </a:r>
            <a:r>
              <a:rPr lang="en-US" dirty="0" err="1"/>
              <a:t>yönelik</a:t>
            </a:r>
            <a:r>
              <a:rPr lang="en-US" dirty="0"/>
              <a:t> </a:t>
            </a:r>
            <a:r>
              <a:rPr lang="en-US" dirty="0" err="1"/>
              <a:t>işlevinin</a:t>
            </a:r>
            <a:r>
              <a:rPr lang="en-US" dirty="0"/>
              <a:t> </a:t>
            </a:r>
            <a:r>
              <a:rPr lang="en-US" dirty="0" err="1"/>
              <a:t>etkililiğini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verimliliğini</a:t>
            </a:r>
            <a:r>
              <a:rPr lang="en-US" dirty="0"/>
              <a:t> </a:t>
            </a:r>
            <a:r>
              <a:rPr lang="en-US" dirty="0" err="1"/>
              <a:t>artırmak</a:t>
            </a:r>
            <a:r>
              <a:rPr lang="en-US" dirty="0"/>
              <a:t> </a:t>
            </a:r>
            <a:r>
              <a:rPr lang="en-US" dirty="0" err="1"/>
              <a:t>için</a:t>
            </a:r>
            <a:r>
              <a:rPr lang="en-US" dirty="0"/>
              <a:t> </a:t>
            </a:r>
            <a:r>
              <a:rPr lang="en-US" dirty="0" err="1"/>
              <a:t>gerekli</a:t>
            </a:r>
            <a:r>
              <a:rPr lang="en-US" dirty="0"/>
              <a:t> </a:t>
            </a:r>
            <a:r>
              <a:rPr lang="en-US" dirty="0" err="1"/>
              <a:t>hazırlıkları</a:t>
            </a:r>
            <a:r>
              <a:rPr lang="en-US" dirty="0"/>
              <a:t> </a:t>
            </a:r>
            <a:r>
              <a:rPr lang="en-US" dirty="0" err="1"/>
              <a:t>yapmak</a:t>
            </a:r>
            <a:r>
              <a:rPr lang="en-US" dirty="0"/>
              <a:t>.</a:t>
            </a:r>
            <a:endParaRPr lang="tr-TR" dirty="0"/>
          </a:p>
          <a:p>
            <a:pPr lvl="0" algn="just"/>
            <a:r>
              <a:rPr lang="en-US" dirty="0" err="1"/>
              <a:t>Üst</a:t>
            </a:r>
            <a:r>
              <a:rPr lang="en-US" dirty="0"/>
              <a:t> </a:t>
            </a:r>
            <a:r>
              <a:rPr lang="en-US" dirty="0" err="1"/>
              <a:t>yönetici</a:t>
            </a:r>
            <a:r>
              <a:rPr lang="en-US" dirty="0"/>
              <a:t> </a:t>
            </a:r>
            <a:r>
              <a:rPr lang="en-US" dirty="0" err="1"/>
              <a:t>tarafından</a:t>
            </a:r>
            <a:r>
              <a:rPr lang="en-US" dirty="0"/>
              <a:t> </a:t>
            </a:r>
            <a:r>
              <a:rPr lang="en-US" dirty="0" err="1"/>
              <a:t>verilecek</a:t>
            </a:r>
            <a:r>
              <a:rPr lang="en-US" dirty="0"/>
              <a:t> </a:t>
            </a:r>
            <a:r>
              <a:rPr lang="en-US" dirty="0" err="1"/>
              <a:t>diğer</a:t>
            </a:r>
            <a:r>
              <a:rPr lang="en-US" dirty="0"/>
              <a:t> </a:t>
            </a:r>
            <a:r>
              <a:rPr lang="en-US" dirty="0" err="1"/>
              <a:t>görevleri</a:t>
            </a:r>
            <a:r>
              <a:rPr lang="en-US" dirty="0"/>
              <a:t> </a:t>
            </a:r>
            <a:r>
              <a:rPr lang="en-US" dirty="0" err="1"/>
              <a:t>yapmak</a:t>
            </a:r>
            <a:r>
              <a:rPr lang="en-US" dirty="0"/>
              <a:t>.</a:t>
            </a:r>
            <a:endParaRPr lang="tr-TR" dirty="0"/>
          </a:p>
          <a:p>
            <a:endParaRPr lang="tr-T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pPr algn="ctr"/>
            <a:r>
              <a:rPr lang="tr-TR" dirty="0" smtClean="0"/>
              <a:t>İdari Yapımız</a:t>
            </a:r>
            <a:endParaRPr lang="tr-TR" dirty="0"/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 gridSpan="4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4 Tablo"/>
          <p:cNvGraphicFramePr>
            <a:graphicFrameLocks noGrp="1"/>
          </p:cNvGraphicFramePr>
          <p:nvPr/>
        </p:nvGraphicFramePr>
        <p:xfrm>
          <a:off x="357158" y="1000108"/>
          <a:ext cx="8358248" cy="5000659"/>
        </p:xfrm>
        <a:graphic>
          <a:graphicData uri="http://schemas.openxmlformats.org/drawingml/2006/table">
            <a:tbl>
              <a:tblPr/>
              <a:tblGrid>
                <a:gridCol w="2089562"/>
                <a:gridCol w="2089562"/>
                <a:gridCol w="2089562"/>
                <a:gridCol w="2089562"/>
              </a:tblGrid>
              <a:tr h="427676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>
                          <a:latin typeface="Calibri"/>
                          <a:ea typeface="Calibri"/>
                          <a:cs typeface="Times New Roman"/>
                        </a:rPr>
                        <a:t>STRATEJİ GELİŞTİRME DAİRE BAŞKANI</a:t>
                      </a:r>
                      <a:endParaRPr lang="tr-TR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48D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6650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455"/>
                        </a:spcBef>
                        <a:spcAft>
                          <a:spcPts val="0"/>
                        </a:spcAft>
                      </a:pPr>
                      <a:r>
                        <a:rPr lang="tr-TR" sz="1000" b="1">
                          <a:latin typeface="Calibri"/>
                          <a:ea typeface="Calibri"/>
                          <a:cs typeface="Times New Roman"/>
                        </a:rPr>
                        <a:t>Bütçe ve Performan Şube Müdürlüğü</a:t>
                      </a:r>
                      <a:endParaRPr lang="tr-TR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23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>
                          <a:latin typeface="Calibri"/>
                          <a:ea typeface="Calibri"/>
                          <a:cs typeface="Times New Roman"/>
                        </a:rPr>
                        <a:t>Stratejik Planlama ve Yönetim Bilgi Sistemi Şube Müdürlüğü</a:t>
                      </a:r>
                      <a:endParaRPr lang="tr-TR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2A1C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>
                          <a:latin typeface="Calibri"/>
                          <a:ea typeface="Calibri"/>
                          <a:cs typeface="Times New Roman"/>
                        </a:rPr>
                        <a:t>Muhasebe, Kesin Hesap</a:t>
                      </a:r>
                      <a:r>
                        <a:rPr lang="tr-TR" sz="1000" b="1" spc="-45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tr-TR" sz="1000" b="1">
                          <a:latin typeface="Calibri"/>
                          <a:ea typeface="Calibri"/>
                          <a:cs typeface="Times New Roman"/>
                        </a:rPr>
                        <a:t>ve Raporlama Şube Müdürlüğü</a:t>
                      </a:r>
                      <a:endParaRPr lang="tr-TR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>
                          <a:latin typeface="Calibri"/>
                          <a:ea typeface="Calibri"/>
                          <a:cs typeface="Times New Roman"/>
                        </a:rPr>
                        <a:t>İç kontrol Şube Müdürlüğü</a:t>
                      </a:r>
                      <a:endParaRPr lang="tr-TR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4333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latin typeface="Calibri"/>
                          <a:ea typeface="Calibri"/>
                          <a:cs typeface="Times New Roman"/>
                        </a:rPr>
                        <a:t>Özel Bütçe planlama ve hazırlma</a:t>
                      </a:r>
                      <a:endParaRPr lang="tr-TR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90500" marR="12065">
                        <a:lnSpc>
                          <a:spcPts val="1230"/>
                        </a:lnSpc>
                        <a:spcBef>
                          <a:spcPts val="120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latin typeface="Calibri"/>
                          <a:ea typeface="Calibri"/>
                          <a:cs typeface="Times New Roman"/>
                        </a:rPr>
                        <a:t>Stratejik planlama üst kurul çalışmalarının koordinasyonu,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187960" marR="12065">
                        <a:lnSpc>
                          <a:spcPts val="795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latin typeface="Calibri"/>
                          <a:ea typeface="Calibri"/>
                          <a:cs typeface="Times New Roman"/>
                        </a:rPr>
                        <a:t>Stratejik Planın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177165" indent="-1270">
                        <a:lnSpc>
                          <a:spcPct val="90000"/>
                        </a:lnSpc>
                        <a:spcBef>
                          <a:spcPts val="25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latin typeface="Calibri"/>
                          <a:ea typeface="Calibri"/>
                          <a:cs typeface="Times New Roman"/>
                        </a:rPr>
                        <a:t>Uygulanması ve İzlenmesi çalışmalarını yürütme</a:t>
                      </a:r>
                      <a:r>
                        <a:rPr lang="tr-TR" sz="1100" dirty="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9"/>
                    </a:solidFill>
                  </a:tcPr>
                </a:tc>
                <a:tc>
                  <a:txBody>
                    <a:bodyPr/>
                    <a:lstStyle/>
                    <a:p>
                      <a:pPr marL="208915">
                        <a:lnSpc>
                          <a:spcPts val="89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latin typeface="Calibri"/>
                          <a:ea typeface="Calibri"/>
                          <a:cs typeface="Times New Roman"/>
                        </a:rPr>
                        <a:t>Mal Yönetim Dönemi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210185">
                        <a:lnSpc>
                          <a:spcPct val="115000"/>
                        </a:lnSpc>
                        <a:spcBef>
                          <a:spcPts val="270"/>
                        </a:spcBef>
                        <a:spcAft>
                          <a:spcPts val="0"/>
                        </a:spcAft>
                      </a:pPr>
                      <a:r>
                        <a:rPr lang="tr-TR" sz="1100" b="1" dirty="0">
                          <a:latin typeface="Calibri"/>
                          <a:ea typeface="Calibri"/>
                          <a:cs typeface="Times New Roman"/>
                        </a:rPr>
                        <a:t>İşlemleri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7165" marR="198755" indent="1270"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tr-TR" sz="1100" b="1" dirty="0">
                          <a:latin typeface="Calibri"/>
                          <a:ea typeface="Calibri"/>
                          <a:cs typeface="Times New Roman"/>
                        </a:rPr>
                        <a:t>İç kontrol sisteminin kurulması, standartlarının uygulanması, geliştirilmesi ve izlenmesi çalışmalarını yürütmek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4991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latin typeface="Calibri"/>
                          <a:ea typeface="Calibri"/>
                          <a:cs typeface="Times New Roman"/>
                        </a:rPr>
                        <a:t>Bütçe ve AFP Hazırlama</a:t>
                      </a:r>
                      <a:endParaRPr lang="tr-TR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54305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93140" algn="l"/>
                        </a:tabLst>
                      </a:pPr>
                      <a:r>
                        <a:rPr lang="tr-TR" sz="1100" b="1" dirty="0">
                          <a:latin typeface="Calibri"/>
                          <a:ea typeface="Calibri"/>
                          <a:cs typeface="Times New Roman"/>
                        </a:rPr>
                        <a:t>Kesin</a:t>
                      </a:r>
                      <a:r>
                        <a:rPr lang="tr-TR" sz="1100" b="1" spc="-15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tr-TR" sz="1100" b="1" dirty="0">
                          <a:latin typeface="Calibri"/>
                          <a:ea typeface="Calibri"/>
                          <a:cs typeface="Times New Roman"/>
                        </a:rPr>
                        <a:t>Hesap ve Raporlama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6650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latin typeface="Calibri"/>
                          <a:ea typeface="Calibri"/>
                          <a:cs typeface="Times New Roman"/>
                        </a:rPr>
                        <a:t>Bütçe İşlemlerinin Gerçekleştirilmesi ve Kaydedilmesi</a:t>
                      </a:r>
                      <a:endParaRPr lang="tr-TR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 smtClean="0">
                          <a:latin typeface="Calibri"/>
                          <a:ea typeface="Calibri"/>
                          <a:cs typeface="Times New Roman"/>
                        </a:rPr>
                        <a:t>Kurum İç Değerlendirme Raporu</a:t>
                      </a:r>
                      <a:r>
                        <a:rPr lang="tr-TR" sz="10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Hazırlamak</a:t>
                      </a:r>
                      <a:endParaRPr lang="tr-TR" sz="1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b="1" dirty="0">
                          <a:latin typeface="Calibri"/>
                          <a:ea typeface="Calibri"/>
                          <a:cs typeface="Times New Roman"/>
                        </a:rPr>
                        <a:t>Muhasebe</a:t>
                      </a:r>
                      <a:r>
                        <a:rPr lang="tr-TR" sz="1000" b="1" spc="-40" dirty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tr-TR" sz="1000" b="1" dirty="0">
                          <a:latin typeface="Calibri"/>
                          <a:ea typeface="Calibri"/>
                          <a:cs typeface="Times New Roman"/>
                        </a:rPr>
                        <a:t>Yetkilisi</a:t>
                      </a:r>
                      <a:r>
                        <a:rPr lang="tr-TR" sz="1000" dirty="0">
                          <a:latin typeface="Calibri"/>
                          <a:ea typeface="Calibri"/>
                          <a:cs typeface="Times New Roman"/>
                        </a:rPr>
                        <a:t> Muhasebe Hizmetleri</a:t>
                      </a:r>
                      <a:endParaRPr lang="tr-TR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 dirty="0">
                          <a:latin typeface="Calibri"/>
                          <a:ea typeface="Calibri"/>
                          <a:cs typeface="Times New Roman"/>
                        </a:rPr>
                        <a:t>Ön Mali kontrol </a:t>
                      </a:r>
                      <a:endParaRPr lang="tr-TR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4852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000">
                          <a:latin typeface="Calibri"/>
                          <a:ea typeface="Calibri"/>
                          <a:cs typeface="Times New Roman"/>
                        </a:rPr>
                        <a:t>İdare Performans Programı Hazırlama</a:t>
                      </a:r>
                      <a:endParaRPr lang="tr-TR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2D69B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4852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00B0F0"/>
                          </a:solidFill>
                          <a:latin typeface="Calibri"/>
                          <a:ea typeface="Calibri"/>
                          <a:cs typeface="Times New Roman"/>
                        </a:rPr>
                        <a:t>Maaş ve Özlük Birimi</a:t>
                      </a:r>
                      <a:endParaRPr lang="tr-TR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00B0F0"/>
                          </a:solidFill>
                          <a:latin typeface="Calibri"/>
                          <a:ea typeface="Calibri"/>
                          <a:cs typeface="Times New Roman"/>
                        </a:rPr>
                        <a:t>Kontrol Hizmetleri</a:t>
                      </a:r>
                      <a:endParaRPr lang="tr-TR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00B0F0"/>
                          </a:solidFill>
                          <a:latin typeface="Calibri"/>
                          <a:ea typeface="Calibri"/>
                          <a:cs typeface="Times New Roman"/>
                        </a:rPr>
                        <a:t>Proje ve Taşınır birimi</a:t>
                      </a:r>
                      <a:endParaRPr lang="tr-TR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b="1" dirty="0">
                          <a:solidFill>
                            <a:srgbClr val="00B0F0"/>
                          </a:solidFill>
                          <a:latin typeface="Calibri"/>
                          <a:ea typeface="Calibri"/>
                          <a:cs typeface="Times New Roman"/>
                        </a:rPr>
                        <a:t>Muhasebe Kayıt İşlemleri</a:t>
                      </a:r>
                      <a:endParaRPr lang="tr-TR" sz="12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</a:tr>
              <a:tr h="13300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*Maaş işlemleri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*Personel Özlük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*BES ,Banka </a:t>
                      </a:r>
                      <a:r>
                        <a:rPr lang="tr-TR" sz="1200" dirty="0" smtClean="0">
                          <a:latin typeface="Calibri"/>
                          <a:ea typeface="Calibri"/>
                          <a:cs typeface="Times New Roman"/>
                        </a:rPr>
                        <a:t>Promosyonu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latin typeface="Calibri"/>
                          <a:ea typeface="Calibri"/>
                          <a:cs typeface="Times New Roman"/>
                        </a:rPr>
                        <a:t>*Akademik Teşvik</a:t>
                      </a:r>
                      <a:endParaRPr lang="tr-TR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*SGK, İCRA,KEFALET*</a:t>
                      </a: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* satın alama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*harcırah</a:t>
                      </a: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*</a:t>
                      </a:r>
                      <a:r>
                        <a:rPr lang="tr-TR" sz="1200" dirty="0" err="1" smtClean="0">
                          <a:latin typeface="Calibri"/>
                          <a:ea typeface="Calibri"/>
                          <a:cs typeface="Times New Roman"/>
                        </a:rPr>
                        <a:t>Ünv</a:t>
                      </a:r>
                      <a:r>
                        <a:rPr lang="tr-TR" sz="1200" dirty="0" smtClean="0">
                          <a:latin typeface="Calibri"/>
                          <a:ea typeface="Calibri"/>
                          <a:cs typeface="Times New Roman"/>
                        </a:rPr>
                        <a:t>. Taşınır </a:t>
                      </a: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Konsolide görevlisi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*Bap projeleri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*TÜBİTAK</a:t>
                      </a:r>
                      <a:r>
                        <a:rPr lang="tr-TR" sz="1200" dirty="0" smtClean="0">
                          <a:latin typeface="Calibri"/>
                          <a:ea typeface="Calibri"/>
                          <a:cs typeface="Times New Roman"/>
                        </a:rPr>
                        <a:t>, SODES, </a:t>
                      </a: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TARGEM</a:t>
                      </a:r>
                      <a:r>
                        <a:rPr lang="tr-TR" sz="1200" dirty="0" smtClean="0">
                          <a:latin typeface="Calibri"/>
                          <a:ea typeface="Calibri"/>
                          <a:cs typeface="Times New Roman"/>
                        </a:rPr>
                        <a:t>, DİKA,GAP vb.</a:t>
                      </a:r>
                      <a:endParaRPr lang="tr-TR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*ERASMUS</a:t>
                      </a: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Veri giriş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*Bütçe geliri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*Bütçe gideri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*Emanet hesap takibi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latin typeface="Calibri"/>
                          <a:ea typeface="Calibri"/>
                          <a:cs typeface="Times New Roman"/>
                        </a:rPr>
                        <a:t>*Banka hesap takipleri</a:t>
                      </a:r>
                    </a:p>
                  </a:txBody>
                  <a:tcPr marL="58908" marR="5890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66"/>
                    </a:solidFill>
                  </a:tcPr>
                </a:tc>
              </a:tr>
            </a:tbl>
          </a:graphicData>
        </a:graphic>
      </p:graphicFrame>
      <p:sp>
        <p:nvSpPr>
          <p:cNvPr id="4100" name="AutoShape 4"/>
          <p:cNvSpPr>
            <a:spLocks noChangeShapeType="1"/>
          </p:cNvSpPr>
          <p:nvPr/>
        </p:nvSpPr>
        <p:spPr bwMode="auto">
          <a:xfrm flipH="1">
            <a:off x="2285983" y="3643314"/>
            <a:ext cx="2297117" cy="64294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4098" name="AutoShape 2"/>
          <p:cNvSpPr>
            <a:spLocks noChangeShapeType="1"/>
          </p:cNvSpPr>
          <p:nvPr/>
        </p:nvSpPr>
        <p:spPr bwMode="auto">
          <a:xfrm flipH="1">
            <a:off x="4500562" y="3643314"/>
            <a:ext cx="454025" cy="50800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4099" name="AutoShape 3"/>
          <p:cNvSpPr>
            <a:spLocks noChangeShapeType="1"/>
          </p:cNvSpPr>
          <p:nvPr/>
        </p:nvSpPr>
        <p:spPr bwMode="auto">
          <a:xfrm>
            <a:off x="5643570" y="3714752"/>
            <a:ext cx="0" cy="46831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  <p:sp>
        <p:nvSpPr>
          <p:cNvPr id="4097" name="AutoShape 1"/>
          <p:cNvSpPr>
            <a:spLocks noChangeShapeType="1"/>
          </p:cNvSpPr>
          <p:nvPr/>
        </p:nvSpPr>
        <p:spPr bwMode="auto">
          <a:xfrm>
            <a:off x="6357950" y="3643314"/>
            <a:ext cx="685800" cy="38258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pPr algn="ctr"/>
            <a:r>
              <a:rPr lang="tr-TR" dirty="0" smtClean="0"/>
              <a:t>Yönetim</a:t>
            </a:r>
            <a:endParaRPr lang="tr-T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86116" y="1214422"/>
            <a:ext cx="3071834" cy="2439300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259632" y="3645024"/>
            <a:ext cx="2808312" cy="2160240"/>
          </a:xfrm>
          <a:prstGeom prst="round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3643314"/>
            <a:ext cx="3143272" cy="2095514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71570"/>
          </a:xfrm>
        </p:spPr>
        <p:txBody>
          <a:bodyPr/>
          <a:lstStyle/>
          <a:p>
            <a:pPr algn="ctr"/>
            <a:r>
              <a:rPr lang="tr-TR" dirty="0" smtClean="0"/>
              <a:t>Başkanlığımız Personelleri</a:t>
            </a:r>
            <a:endParaRPr lang="tr-TR" dirty="0"/>
          </a:p>
        </p:txBody>
      </p:sp>
      <p:pic>
        <p:nvPicPr>
          <p:cNvPr id="5" name="4 İçerik Yer Tutucusu"/>
          <p:cNvPicPr>
            <a:picLocks noGrp="1"/>
          </p:cNvPicPr>
          <p:nvPr>
            <p:ph idx="1"/>
          </p:nvPr>
        </p:nvPicPr>
        <p:blipFill>
          <a:blip r:embed="rId2" cstate="print"/>
          <a:srcRect l="37069" t="20503" r="14905" b="19533"/>
          <a:stretch>
            <a:fillRect/>
          </a:stretch>
        </p:blipFill>
        <p:spPr bwMode="auto">
          <a:xfrm>
            <a:off x="1285852" y="1462094"/>
            <a:ext cx="6643734" cy="4895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 smtClean="0"/>
          </a:p>
          <a:p>
            <a:endParaRPr lang="tr-TR" dirty="0"/>
          </a:p>
        </p:txBody>
      </p:sp>
      <p:pic>
        <p:nvPicPr>
          <p:cNvPr id="5" name="4 Resim"/>
          <p:cNvPicPr/>
          <p:nvPr/>
        </p:nvPicPr>
        <p:blipFill>
          <a:blip r:embed="rId2" cstate="print"/>
          <a:srcRect l="38453" t="19863" r="15810" b="26883"/>
          <a:stretch>
            <a:fillRect/>
          </a:stretch>
        </p:blipFill>
        <p:spPr bwMode="auto">
          <a:xfrm>
            <a:off x="1691680" y="1196752"/>
            <a:ext cx="6264696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İçerik Yer Tutucusu"/>
          <p:cNvPicPr>
            <a:picLocks noGrp="1"/>
          </p:cNvPicPr>
          <p:nvPr>
            <p:ph idx="1"/>
          </p:nvPr>
        </p:nvPicPr>
        <p:blipFill>
          <a:blip r:embed="rId2" cstate="print"/>
          <a:srcRect l="37810" t="27740" r="15703" b="32020"/>
          <a:stretch>
            <a:fillRect/>
          </a:stretch>
        </p:blipFill>
        <p:spPr bwMode="auto">
          <a:xfrm>
            <a:off x="1331640" y="1628800"/>
            <a:ext cx="5976664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28596" y="714356"/>
            <a:ext cx="8229600" cy="5526095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Başkanlığımız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Şube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Müdürü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,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 1 Yüksek Okul </a:t>
            </a:r>
            <a:r>
              <a:rPr lang="tr-TR" sz="1800" dirty="0" err="1" smtClean="0">
                <a:latin typeface="Arial" pitchFamily="34" charset="0"/>
                <a:cs typeface="Arial" pitchFamily="34" charset="0"/>
              </a:rPr>
              <a:t>Sekeretri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, 1 Akademik Uzman,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2 Mali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Hizmetler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Uzman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Yardımcısı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, 4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Bilgisayar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işletmeni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, 4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Memur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 ve 1 destek personeli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olmak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üzere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toplam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1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personel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ile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çalışmalarını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sürdürmektedir.</a:t>
            </a:r>
            <a:endParaRPr lang="tr-TR" sz="18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Başkanlığımız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Daire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Başkanı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kadrosunda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olan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Abdülhaluk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ALTUN, 13/b-4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maddesine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göre 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BAP Koordinatörlüğünde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görevlendirilmiştir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Başkanlığımız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Şube Müdür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kadrosunda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olan 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M. Sait AKSU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, 13/b-4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maddesine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göre 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Fen Bil. Enstitüsünde Enstitü Sekreteri olarak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görevlendirilmiştir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tr-TR" sz="1800" dirty="0" smtClean="0">
                <a:latin typeface="Arial" pitchFamily="34" charset="0"/>
                <a:cs typeface="Arial" pitchFamily="34" charset="0"/>
              </a:rPr>
              <a:t>Teknik Bil. MYO Okul Sekreteri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kadrosunda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olan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Ferhan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ARSLAN, 13/b-4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maddesine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göre 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Başkanlığımızda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tr-TR" sz="1800" dirty="0" err="1" smtClean="0">
                <a:latin typeface="Arial" pitchFamily="34" charset="0"/>
                <a:cs typeface="Arial" pitchFamily="34" charset="0"/>
              </a:rPr>
              <a:t>Şb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. Müdürü V.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görevlendirilmiştir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tr-TR" sz="18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Başkanlığımız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Bilgisayar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İşletmeni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kadrosunda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olan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Muzaffer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SARI, 13/b-4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maddesine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göre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Basın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ve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Halkla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İlişkiler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Müdürlüğünde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görevlendirilmiştir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tr-TR" sz="18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Başkanlığımız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Bilgisayar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İşletmeni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kadrosunda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olan 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Haydar Süleyman ERTEK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, 13/b-4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maddesine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göre 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Özel Kalem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Müdürlüğünde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görevlendirilmiştir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tr-TR" sz="18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Başkanlığımız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Memur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kadrosunda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olan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Abbas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EREKİNCİ, 13/b-4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maddesine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göre 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SBMYO da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görevlendirilmiştir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tr-TR" sz="18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Başkanlığımız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Hizmetli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kadrosunda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  olan 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Münir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 İMRE,	13/b-4  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maddesine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  göre  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Bilgi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İşlem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Daire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Başkanlığında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dirty="0" err="1" smtClean="0">
                <a:latin typeface="Arial" pitchFamily="34" charset="0"/>
                <a:cs typeface="Arial" pitchFamily="34" charset="0"/>
              </a:rPr>
              <a:t>görevlendirilmiştir</a:t>
            </a:r>
            <a:r>
              <a:rPr lang="tr-TR" sz="1800" dirty="0" smtClean="0">
                <a:latin typeface="Arial" pitchFamily="34" charset="0"/>
                <a:cs typeface="Arial" pitchFamily="34" charset="0"/>
              </a:rPr>
              <a:t>.</a:t>
            </a:r>
            <a:endParaRPr lang="tr-TR" sz="1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72452" cy="868346"/>
          </a:xfrm>
        </p:spPr>
        <p:txBody>
          <a:bodyPr>
            <a:normAutofit/>
          </a:bodyPr>
          <a:lstStyle/>
          <a:p>
            <a:pPr algn="ctr"/>
            <a:r>
              <a:rPr lang="tr-TR" sz="3600" dirty="0" smtClean="0"/>
              <a:t>Başkanlığımızca Kullanılan Programlar</a:t>
            </a:r>
            <a:endParaRPr lang="tr-TR" sz="3600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/>
          <a:lstStyle/>
          <a:p>
            <a:endParaRPr lang="tr-TR" dirty="0" smtClean="0"/>
          </a:p>
          <a:p>
            <a:pPr>
              <a:buNone/>
            </a:pPr>
            <a:endParaRPr lang="tr-TR" dirty="0"/>
          </a:p>
        </p:txBody>
      </p:sp>
      <p:pic>
        <p:nvPicPr>
          <p:cNvPr id="4" name="3 Resim" descr="KBS RESİ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1285860"/>
            <a:ext cx="7572427" cy="468604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tr-TR" dirty="0" smtClean="0"/>
          </a:p>
          <a:p>
            <a:pPr>
              <a:buNone/>
            </a:pPr>
            <a:r>
              <a:rPr lang="en-US" dirty="0" smtClean="0"/>
              <a:t>►</a:t>
            </a:r>
            <a:r>
              <a:rPr lang="en-US" dirty="0" err="1" smtClean="0"/>
              <a:t>Maliye</a:t>
            </a:r>
            <a:r>
              <a:rPr lang="en-US" dirty="0" smtClean="0"/>
              <a:t> </a:t>
            </a:r>
            <a:r>
              <a:rPr lang="en-US" dirty="0" err="1" smtClean="0"/>
              <a:t>Bakanlığı</a:t>
            </a:r>
            <a:r>
              <a:rPr lang="en-US" dirty="0" smtClean="0"/>
              <a:t> </a:t>
            </a:r>
            <a:r>
              <a:rPr lang="en-US" dirty="0" err="1" smtClean="0"/>
              <a:t>Muhasebat</a:t>
            </a:r>
            <a:r>
              <a:rPr lang="en-US" dirty="0" smtClean="0"/>
              <a:t> </a:t>
            </a:r>
            <a:r>
              <a:rPr lang="en-US" dirty="0" err="1" smtClean="0"/>
              <a:t>Genel</a:t>
            </a:r>
            <a:r>
              <a:rPr lang="en-US" dirty="0" smtClean="0"/>
              <a:t> </a:t>
            </a:r>
            <a:r>
              <a:rPr lang="en-US" dirty="0" err="1" smtClean="0"/>
              <a:t>Müdürlüğü</a:t>
            </a:r>
            <a:r>
              <a:rPr lang="en-US" dirty="0" smtClean="0"/>
              <a:t> tarafından </a:t>
            </a:r>
            <a:r>
              <a:rPr lang="en-US" dirty="0" err="1" smtClean="0"/>
              <a:t>geliştirilen</a:t>
            </a:r>
            <a:r>
              <a:rPr lang="en-US" dirty="0" smtClean="0"/>
              <a:t> </a:t>
            </a:r>
            <a:r>
              <a:rPr lang="en-US" dirty="0" err="1" smtClean="0"/>
              <a:t>kamu</a:t>
            </a:r>
            <a:r>
              <a:rPr lang="en-US" dirty="0" smtClean="0"/>
              <a:t> </a:t>
            </a:r>
            <a:r>
              <a:rPr lang="en-US" dirty="0" err="1" smtClean="0"/>
              <a:t>elektronik</a:t>
            </a:r>
            <a:r>
              <a:rPr lang="en-US" dirty="0" smtClean="0"/>
              <a:t> </a:t>
            </a:r>
            <a:r>
              <a:rPr lang="en-US" dirty="0" err="1" smtClean="0"/>
              <a:t>bilişim</a:t>
            </a:r>
            <a:r>
              <a:rPr lang="en-US" dirty="0" smtClean="0"/>
              <a:t> </a:t>
            </a:r>
            <a:r>
              <a:rPr lang="en-US" dirty="0" err="1" smtClean="0"/>
              <a:t>sistemi</a:t>
            </a:r>
            <a:r>
              <a:rPr lang="tr-TR" dirty="0" smtClean="0"/>
              <a:t> (KBS)  ve Yeni HYS sistemi.</a:t>
            </a:r>
          </a:p>
          <a:p>
            <a:pPr>
              <a:buNone/>
            </a:pPr>
            <a:endParaRPr lang="tr-TR" b="1" dirty="0" smtClean="0"/>
          </a:p>
          <a:p>
            <a:pPr>
              <a:buNone/>
            </a:pPr>
            <a:r>
              <a:rPr lang="en-US" dirty="0" smtClean="0"/>
              <a:t> ► </a:t>
            </a:r>
            <a:r>
              <a:rPr lang="en-US" dirty="0" err="1" smtClean="0"/>
              <a:t>Maliye</a:t>
            </a:r>
            <a:r>
              <a:rPr lang="en-US" dirty="0" smtClean="0"/>
              <a:t> Bakanlığı </a:t>
            </a:r>
            <a:r>
              <a:rPr lang="en-US" dirty="0" err="1" smtClean="0"/>
              <a:t>Muhasebat</a:t>
            </a:r>
            <a:r>
              <a:rPr lang="en-US" dirty="0" smtClean="0"/>
              <a:t> </a:t>
            </a:r>
            <a:r>
              <a:rPr lang="en-US" dirty="0" err="1" smtClean="0"/>
              <a:t>Genel</a:t>
            </a:r>
            <a:r>
              <a:rPr lang="en-US" dirty="0" smtClean="0"/>
              <a:t> </a:t>
            </a:r>
            <a:r>
              <a:rPr lang="en-US" dirty="0" err="1" smtClean="0"/>
              <a:t>Müdürlüğünce</a:t>
            </a:r>
            <a:r>
              <a:rPr lang="en-US" dirty="0" smtClean="0"/>
              <a:t> </a:t>
            </a:r>
            <a:r>
              <a:rPr lang="en-US" dirty="0" err="1" smtClean="0"/>
              <a:t>geliştirilen</a:t>
            </a:r>
            <a:r>
              <a:rPr lang="en-US" dirty="0" smtClean="0"/>
              <a:t> 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kayıt</a:t>
            </a:r>
            <a:r>
              <a:rPr lang="en-US" dirty="0" smtClean="0"/>
              <a:t> ve </a:t>
            </a:r>
            <a:r>
              <a:rPr lang="en-US" dirty="0" err="1" smtClean="0"/>
              <a:t>işlemlerinin</a:t>
            </a:r>
            <a:r>
              <a:rPr lang="en-US" dirty="0" smtClean="0"/>
              <a:t> </a:t>
            </a:r>
            <a:r>
              <a:rPr lang="en-US" dirty="0" err="1" smtClean="0"/>
              <a:t>yapıldığı</a:t>
            </a:r>
            <a:r>
              <a:rPr lang="en-US" dirty="0" smtClean="0"/>
              <a:t> </a:t>
            </a:r>
            <a:r>
              <a:rPr lang="en-US" b="1" u="sng" dirty="0" smtClean="0"/>
              <a:t>Say2000i </a:t>
            </a:r>
            <a:r>
              <a:rPr lang="en-US" b="1" u="sng" dirty="0" err="1" smtClean="0"/>
              <a:t>sistemi</a:t>
            </a:r>
            <a:r>
              <a:rPr lang="tr-TR" dirty="0" smtClean="0"/>
              <a:t> ve Yeni MYS Sistemi.</a:t>
            </a:r>
          </a:p>
          <a:p>
            <a:pPr>
              <a:buNone/>
            </a:pPr>
            <a:endParaRPr lang="tr-TR" dirty="0" smtClean="0"/>
          </a:p>
          <a:p>
            <a:pPr>
              <a:buNone/>
            </a:pPr>
            <a:r>
              <a:rPr lang="en-US" dirty="0" smtClean="0"/>
              <a:t>►</a:t>
            </a:r>
            <a:r>
              <a:rPr lang="en-US" dirty="0" err="1" smtClean="0"/>
              <a:t>Maliye</a:t>
            </a:r>
            <a:r>
              <a:rPr lang="en-US" dirty="0" smtClean="0"/>
              <a:t> </a:t>
            </a:r>
            <a:r>
              <a:rPr lang="en-US" dirty="0" err="1" smtClean="0"/>
              <a:t>Bakanlığı</a:t>
            </a:r>
            <a:r>
              <a:rPr lang="en-US" dirty="0" smtClean="0"/>
              <a:t> </a:t>
            </a:r>
            <a:r>
              <a:rPr lang="en-US" dirty="0" err="1" smtClean="0"/>
              <a:t>Bütçe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Mali </a:t>
            </a:r>
            <a:r>
              <a:rPr lang="en-US" dirty="0" err="1" smtClean="0"/>
              <a:t>Kontrol</a:t>
            </a:r>
            <a:r>
              <a:rPr lang="en-US" dirty="0" smtClean="0"/>
              <a:t> </a:t>
            </a:r>
            <a:r>
              <a:rPr lang="en-US" dirty="0" err="1" smtClean="0"/>
              <a:t>Genel</a:t>
            </a:r>
            <a:r>
              <a:rPr lang="en-US" dirty="0" smtClean="0"/>
              <a:t> </a:t>
            </a:r>
            <a:r>
              <a:rPr lang="en-US" dirty="0" err="1" smtClean="0"/>
              <a:t>Müdürlüğünce</a:t>
            </a:r>
            <a:r>
              <a:rPr lang="en-US" dirty="0" smtClean="0"/>
              <a:t> </a:t>
            </a:r>
            <a:r>
              <a:rPr lang="en-US" dirty="0" err="1" smtClean="0"/>
              <a:t>Üniversite</a:t>
            </a:r>
            <a:r>
              <a:rPr lang="en-US" dirty="0" smtClean="0"/>
              <a:t> </a:t>
            </a:r>
            <a:r>
              <a:rPr lang="en-US" dirty="0" err="1" smtClean="0"/>
              <a:t>bütçesinin</a:t>
            </a:r>
            <a:r>
              <a:rPr lang="en-US" dirty="0" smtClean="0"/>
              <a:t> </a:t>
            </a:r>
            <a:r>
              <a:rPr lang="en-US" dirty="0" err="1" smtClean="0"/>
              <a:t>ödenek</a:t>
            </a:r>
            <a:r>
              <a:rPr lang="en-US" dirty="0" smtClean="0"/>
              <a:t> </a:t>
            </a:r>
            <a:r>
              <a:rPr lang="en-US" dirty="0" err="1" smtClean="0"/>
              <a:t>teklif</a:t>
            </a:r>
            <a:r>
              <a:rPr lang="en-US" dirty="0" smtClean="0"/>
              <a:t> </a:t>
            </a:r>
            <a:r>
              <a:rPr lang="en-US" dirty="0" err="1" smtClean="0"/>
              <a:t>aşamasından</a:t>
            </a:r>
            <a:r>
              <a:rPr lang="en-US" dirty="0" smtClean="0"/>
              <a:t> </a:t>
            </a:r>
            <a:r>
              <a:rPr lang="en-US" dirty="0" err="1" smtClean="0"/>
              <a:t>harcama</a:t>
            </a:r>
            <a:r>
              <a:rPr lang="en-US" dirty="0" smtClean="0"/>
              <a:t> </a:t>
            </a:r>
            <a:r>
              <a:rPr lang="en-US" dirty="0" err="1" smtClean="0"/>
              <a:t>aşamasına</a:t>
            </a:r>
            <a:r>
              <a:rPr lang="en-US" dirty="0" smtClean="0"/>
              <a:t> </a:t>
            </a:r>
            <a:r>
              <a:rPr lang="en-US" dirty="0" err="1" smtClean="0"/>
              <a:t>kadar</a:t>
            </a:r>
            <a:r>
              <a:rPr lang="en-US" dirty="0" smtClean="0"/>
              <a:t> </a:t>
            </a:r>
            <a:r>
              <a:rPr lang="en-US" dirty="0" err="1" smtClean="0"/>
              <a:t>yürütülen</a:t>
            </a:r>
            <a:r>
              <a:rPr lang="en-US" dirty="0" smtClean="0"/>
              <a:t> </a:t>
            </a:r>
            <a:r>
              <a:rPr lang="en-US" b="1" u="sng" dirty="0" smtClean="0"/>
              <a:t>e- </a:t>
            </a:r>
            <a:r>
              <a:rPr lang="en-US" b="1" u="sng" dirty="0" err="1" smtClean="0"/>
              <a:t>bütçe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sistemi</a:t>
            </a:r>
            <a:r>
              <a:rPr lang="en-US" b="1" u="sng" dirty="0" smtClean="0"/>
              <a:t> </a:t>
            </a:r>
            <a:r>
              <a:rPr lang="en-US" dirty="0" err="1" smtClean="0"/>
              <a:t>kullanılmaktadır</a:t>
            </a:r>
            <a:r>
              <a:rPr lang="en-US" dirty="0" smtClean="0"/>
              <a:t>.</a:t>
            </a:r>
            <a:endParaRPr lang="tr-TR" dirty="0" smtClean="0"/>
          </a:p>
          <a:p>
            <a:pPr>
              <a:buNone/>
            </a:pPr>
            <a:endParaRPr lang="tr-TR" dirty="0" smtClean="0"/>
          </a:p>
          <a:p>
            <a:pPr>
              <a:buNone/>
            </a:pPr>
            <a:endParaRPr lang="tr-TR" dirty="0" smtClean="0"/>
          </a:p>
          <a:p>
            <a:pPr>
              <a:buNone/>
            </a:pPr>
            <a:r>
              <a:rPr lang="en-US" dirty="0" smtClean="0"/>
              <a:t>►</a:t>
            </a:r>
            <a:r>
              <a:rPr lang="en-US" dirty="0" err="1" smtClean="0"/>
              <a:t>Tübitak</a:t>
            </a:r>
            <a:r>
              <a:rPr lang="en-US" dirty="0" smtClean="0"/>
              <a:t> </a:t>
            </a:r>
            <a:r>
              <a:rPr lang="en-US" dirty="0" err="1" smtClean="0"/>
              <a:t>tarafından</a:t>
            </a:r>
            <a:r>
              <a:rPr lang="en-US" dirty="0" smtClean="0"/>
              <a:t> </a:t>
            </a:r>
            <a:r>
              <a:rPr lang="en-US" dirty="0" err="1" smtClean="0"/>
              <a:t>Üniversitemize</a:t>
            </a:r>
            <a:r>
              <a:rPr lang="en-US" dirty="0" smtClean="0"/>
              <a:t> </a:t>
            </a:r>
            <a:r>
              <a:rPr lang="en-US" dirty="0" err="1" smtClean="0"/>
              <a:t>aktarılan</a:t>
            </a:r>
            <a:r>
              <a:rPr lang="en-US" dirty="0" smtClean="0"/>
              <a:t> </a:t>
            </a:r>
            <a:r>
              <a:rPr lang="en-US" dirty="0" err="1" smtClean="0"/>
              <a:t>projelerle</a:t>
            </a:r>
            <a:r>
              <a:rPr lang="en-US" dirty="0" smtClean="0"/>
              <a:t> </a:t>
            </a:r>
            <a:r>
              <a:rPr lang="en-US" dirty="0" err="1" smtClean="0"/>
              <a:t>ilgili</a:t>
            </a:r>
            <a:r>
              <a:rPr lang="en-US" dirty="0" smtClean="0"/>
              <a:t> </a:t>
            </a:r>
            <a:r>
              <a:rPr lang="en-US" dirty="0" err="1" smtClean="0"/>
              <a:t>olarak</a:t>
            </a:r>
            <a:r>
              <a:rPr lang="en-US" dirty="0" smtClean="0"/>
              <a:t> </a:t>
            </a:r>
            <a:r>
              <a:rPr lang="en-US" dirty="0" err="1" smtClean="0"/>
              <a:t>mali</a:t>
            </a:r>
            <a:r>
              <a:rPr lang="en-US" dirty="0" smtClean="0"/>
              <a:t> </a:t>
            </a:r>
            <a:r>
              <a:rPr lang="en-US" dirty="0" err="1" smtClean="0"/>
              <a:t>verilerin</a:t>
            </a:r>
            <a:r>
              <a:rPr lang="en-US" dirty="0" smtClean="0"/>
              <a:t> </a:t>
            </a:r>
            <a:r>
              <a:rPr lang="en-US" dirty="0" err="1" smtClean="0"/>
              <a:t>tutulduğu</a:t>
            </a:r>
            <a:r>
              <a:rPr lang="en-US" dirty="0" smtClean="0"/>
              <a:t>, </a:t>
            </a:r>
            <a:r>
              <a:rPr lang="en-US" dirty="0" err="1" smtClean="0"/>
              <a:t>bütçe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işlemlerinin</a:t>
            </a:r>
            <a:r>
              <a:rPr lang="en-US" dirty="0" smtClean="0"/>
              <a:t> </a:t>
            </a:r>
            <a:r>
              <a:rPr lang="en-US" dirty="0" err="1" smtClean="0"/>
              <a:t>yapıldığı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mali</a:t>
            </a:r>
            <a:r>
              <a:rPr lang="en-US" dirty="0" smtClean="0"/>
              <a:t> </a:t>
            </a:r>
            <a:r>
              <a:rPr lang="en-US" dirty="0" err="1" smtClean="0"/>
              <a:t>raporların</a:t>
            </a:r>
            <a:r>
              <a:rPr lang="en-US" dirty="0" smtClean="0"/>
              <a:t> </a:t>
            </a:r>
            <a:r>
              <a:rPr lang="en-US" dirty="0" err="1" smtClean="0"/>
              <a:t>alındığı</a:t>
            </a:r>
            <a:r>
              <a:rPr lang="en-US" dirty="0" smtClean="0"/>
              <a:t> </a:t>
            </a:r>
            <a:r>
              <a:rPr lang="en-US" b="1" dirty="0" err="1" smtClean="0"/>
              <a:t>Tübitak</a:t>
            </a:r>
            <a:r>
              <a:rPr lang="en-US" b="1" dirty="0" smtClean="0"/>
              <a:t> Transfer </a:t>
            </a:r>
            <a:r>
              <a:rPr lang="en-US" b="1" dirty="0" err="1" smtClean="0"/>
              <a:t>Takip</a:t>
            </a:r>
            <a:r>
              <a:rPr lang="en-US" b="1" dirty="0" smtClean="0"/>
              <a:t> </a:t>
            </a:r>
            <a:r>
              <a:rPr lang="en-US" b="1" dirty="0" err="1" smtClean="0"/>
              <a:t>Sistemi</a:t>
            </a:r>
            <a:r>
              <a:rPr lang="en-US" b="1" dirty="0" smtClean="0"/>
              <a:t>.</a:t>
            </a:r>
            <a:endParaRPr lang="tr-TR" b="1" dirty="0" smtClean="0"/>
          </a:p>
          <a:p>
            <a:pPr>
              <a:buNone/>
            </a:pPr>
            <a:endParaRPr lang="tr-TR" dirty="0" smtClean="0"/>
          </a:p>
          <a:p>
            <a:pPr>
              <a:buNone/>
            </a:pPr>
            <a:r>
              <a:rPr lang="en-US" dirty="0" smtClean="0"/>
              <a:t>►</a:t>
            </a:r>
            <a:r>
              <a:rPr lang="en-US" dirty="0" err="1" smtClean="0"/>
              <a:t>Kanun</a:t>
            </a:r>
            <a:r>
              <a:rPr lang="en-US" dirty="0" smtClean="0"/>
              <a:t>, </a:t>
            </a:r>
            <a:r>
              <a:rPr lang="en-US" dirty="0" err="1" smtClean="0"/>
              <a:t>kanun</a:t>
            </a:r>
            <a:r>
              <a:rPr lang="en-US" dirty="0" smtClean="0"/>
              <a:t> </a:t>
            </a:r>
            <a:r>
              <a:rPr lang="en-US" dirty="0" err="1" smtClean="0"/>
              <a:t>hükmünde</a:t>
            </a:r>
            <a:r>
              <a:rPr lang="en-US" dirty="0" smtClean="0"/>
              <a:t> </a:t>
            </a:r>
            <a:r>
              <a:rPr lang="en-US" dirty="0" err="1" smtClean="0"/>
              <a:t>kararname</a:t>
            </a:r>
            <a:r>
              <a:rPr lang="en-US" dirty="0" smtClean="0"/>
              <a:t>, </a:t>
            </a:r>
            <a:r>
              <a:rPr lang="en-US" dirty="0" err="1" smtClean="0"/>
              <a:t>tüzük</a:t>
            </a:r>
            <a:r>
              <a:rPr lang="en-US" dirty="0" smtClean="0"/>
              <a:t>, </a:t>
            </a:r>
            <a:r>
              <a:rPr lang="en-US" dirty="0" err="1" smtClean="0"/>
              <a:t>yönetmelik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tebliğlerin</a:t>
            </a:r>
            <a:r>
              <a:rPr lang="en-US" dirty="0" smtClean="0"/>
              <a:t> </a:t>
            </a:r>
            <a:r>
              <a:rPr lang="en-US" dirty="0" err="1" smtClean="0"/>
              <a:t>güncel</a:t>
            </a:r>
            <a:r>
              <a:rPr lang="en-US" dirty="0" smtClean="0"/>
              <a:t> </a:t>
            </a:r>
            <a:r>
              <a:rPr lang="en-US" dirty="0" err="1" smtClean="0"/>
              <a:t>metinlerinin</a:t>
            </a:r>
            <a:r>
              <a:rPr lang="en-US" dirty="0" smtClean="0"/>
              <a:t> </a:t>
            </a:r>
            <a:r>
              <a:rPr lang="en-US" dirty="0" err="1" smtClean="0"/>
              <a:t>bulunduğu</a:t>
            </a:r>
            <a:r>
              <a:rPr lang="en-US" dirty="0" smtClean="0"/>
              <a:t> </a:t>
            </a:r>
            <a:r>
              <a:rPr lang="en-US" b="1" dirty="0" err="1" smtClean="0"/>
              <a:t>Başbakanlık</a:t>
            </a:r>
            <a:r>
              <a:rPr lang="en-US" b="1" dirty="0" smtClean="0"/>
              <a:t> </a:t>
            </a:r>
            <a:r>
              <a:rPr lang="en-US" b="1" dirty="0" err="1" smtClean="0"/>
              <a:t>Mevzuat</a:t>
            </a:r>
            <a:r>
              <a:rPr lang="en-US" b="1" dirty="0" smtClean="0"/>
              <a:t> </a:t>
            </a:r>
            <a:r>
              <a:rPr lang="en-US" b="1" dirty="0" err="1" smtClean="0"/>
              <a:t>Bilgi</a:t>
            </a:r>
            <a:r>
              <a:rPr lang="en-US" b="1" dirty="0" smtClean="0"/>
              <a:t> </a:t>
            </a:r>
            <a:r>
              <a:rPr lang="en-US" b="1" dirty="0" err="1" smtClean="0"/>
              <a:t>Sistemi</a:t>
            </a:r>
            <a:r>
              <a:rPr lang="en-US" dirty="0" smtClean="0"/>
              <a:t>.</a:t>
            </a:r>
            <a:endParaRPr lang="tr-TR" dirty="0" smtClean="0"/>
          </a:p>
          <a:p>
            <a:pPr>
              <a:buNone/>
            </a:pPr>
            <a:endParaRPr lang="tr-TR" dirty="0" smtClean="0"/>
          </a:p>
          <a:p>
            <a:pPr>
              <a:buNone/>
            </a:pPr>
            <a:endParaRPr lang="tr-T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 fontScale="92500" lnSpcReduction="20000"/>
          </a:bodyPr>
          <a:lstStyle/>
          <a:p>
            <a:endParaRPr lang="tr-TR" dirty="0" smtClean="0"/>
          </a:p>
          <a:p>
            <a:pPr>
              <a:buNone/>
            </a:pPr>
            <a:r>
              <a:rPr lang="en-US" dirty="0" smtClean="0"/>
              <a:t>►</a:t>
            </a:r>
            <a:r>
              <a:rPr lang="en-US" dirty="0" err="1" smtClean="0"/>
              <a:t>Resmi</a:t>
            </a:r>
            <a:r>
              <a:rPr lang="en-US" dirty="0" smtClean="0"/>
              <a:t> </a:t>
            </a:r>
            <a:r>
              <a:rPr lang="en-US" dirty="0" err="1" smtClean="0"/>
              <a:t>Gazetenin</a:t>
            </a:r>
            <a:r>
              <a:rPr lang="en-US" dirty="0" smtClean="0"/>
              <a:t> internet </a:t>
            </a:r>
            <a:r>
              <a:rPr lang="en-US" dirty="0" err="1" smtClean="0"/>
              <a:t>ortamında</a:t>
            </a:r>
            <a:r>
              <a:rPr lang="en-US" dirty="0" smtClean="0"/>
              <a:t> </a:t>
            </a:r>
            <a:r>
              <a:rPr lang="en-US" dirty="0" err="1" smtClean="0"/>
              <a:t>yayınlandığı</a:t>
            </a:r>
            <a:r>
              <a:rPr lang="en-US" dirty="0" smtClean="0"/>
              <a:t> </a:t>
            </a:r>
            <a:r>
              <a:rPr lang="en-US" b="1" u="sng" dirty="0" err="1" smtClean="0"/>
              <a:t>Resmi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Gazete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Bilgi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Sistemi</a:t>
            </a:r>
            <a:r>
              <a:rPr lang="en-US" b="1" u="sng" dirty="0" smtClean="0"/>
              <a:t>.</a:t>
            </a:r>
            <a:endParaRPr lang="tr-TR" b="1" u="sng" dirty="0" smtClean="0"/>
          </a:p>
          <a:p>
            <a:pPr>
              <a:buNone/>
            </a:pPr>
            <a:endParaRPr lang="tr-TR" dirty="0" smtClean="0"/>
          </a:p>
          <a:p>
            <a:pPr>
              <a:buNone/>
            </a:pPr>
            <a:r>
              <a:rPr lang="en-US" dirty="0" smtClean="0"/>
              <a:t>► </a:t>
            </a:r>
            <a:r>
              <a:rPr lang="en-US" dirty="0" err="1" smtClean="0"/>
              <a:t>Maliye</a:t>
            </a:r>
            <a:r>
              <a:rPr lang="en-US" dirty="0" smtClean="0"/>
              <a:t> </a:t>
            </a:r>
            <a:r>
              <a:rPr lang="en-US" dirty="0" err="1" smtClean="0"/>
              <a:t>Bakanlığı</a:t>
            </a:r>
            <a:r>
              <a:rPr lang="en-US" dirty="0" smtClean="0"/>
              <a:t> </a:t>
            </a:r>
            <a:r>
              <a:rPr lang="en-US" dirty="0" err="1" smtClean="0"/>
              <a:t>Muhasebat</a:t>
            </a:r>
            <a:r>
              <a:rPr lang="en-US" dirty="0" smtClean="0"/>
              <a:t> </a:t>
            </a:r>
            <a:r>
              <a:rPr lang="en-US" dirty="0" err="1" smtClean="0"/>
              <a:t>Genel</a:t>
            </a:r>
            <a:r>
              <a:rPr lang="en-US" dirty="0" smtClean="0"/>
              <a:t> </a:t>
            </a:r>
            <a:r>
              <a:rPr lang="en-US" dirty="0" err="1" smtClean="0"/>
              <a:t>Müdürlüğü</a:t>
            </a:r>
            <a:r>
              <a:rPr lang="en-US" dirty="0" smtClean="0"/>
              <a:t> </a:t>
            </a:r>
            <a:r>
              <a:rPr lang="en-US" dirty="0" err="1" smtClean="0"/>
              <a:t>tarafından</a:t>
            </a:r>
            <a:r>
              <a:rPr lang="en-US" dirty="0" smtClean="0"/>
              <a:t> </a:t>
            </a:r>
            <a:r>
              <a:rPr lang="en-US" dirty="0" err="1" smtClean="0"/>
              <a:t>geliştirilen</a:t>
            </a:r>
            <a:r>
              <a:rPr lang="en-US" dirty="0" smtClean="0"/>
              <a:t> </a:t>
            </a:r>
            <a:r>
              <a:rPr lang="en-US" dirty="0" err="1" smtClean="0"/>
              <a:t>Kamu</a:t>
            </a:r>
            <a:r>
              <a:rPr lang="en-US" dirty="0" smtClean="0"/>
              <a:t> </a:t>
            </a:r>
            <a:r>
              <a:rPr lang="en-US" dirty="0" err="1" smtClean="0"/>
              <a:t>Elektronik</a:t>
            </a:r>
            <a:r>
              <a:rPr lang="en-US" dirty="0" smtClean="0"/>
              <a:t> </a:t>
            </a:r>
            <a:r>
              <a:rPr lang="en-US" b="1" u="sng" dirty="0" err="1" smtClean="0"/>
              <a:t>Bordro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Sistemi</a:t>
            </a:r>
            <a:r>
              <a:rPr lang="en-US" dirty="0" smtClean="0"/>
              <a:t>.</a:t>
            </a:r>
            <a:endParaRPr lang="tr-TR" dirty="0" smtClean="0"/>
          </a:p>
          <a:p>
            <a:pPr>
              <a:buNone/>
            </a:pPr>
            <a:endParaRPr lang="tr-TR" dirty="0" smtClean="0"/>
          </a:p>
          <a:p>
            <a:pPr>
              <a:buNone/>
            </a:pPr>
            <a:r>
              <a:rPr lang="en-US" dirty="0" smtClean="0"/>
              <a:t>►</a:t>
            </a:r>
            <a:r>
              <a:rPr lang="en-US" dirty="0" err="1" smtClean="0"/>
              <a:t>Üniversitemizin</a:t>
            </a:r>
            <a:r>
              <a:rPr lang="en-US" dirty="0" smtClean="0"/>
              <a:t> </a:t>
            </a:r>
            <a:r>
              <a:rPr lang="en-US" dirty="0" err="1" smtClean="0"/>
              <a:t>haftalık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üç</a:t>
            </a:r>
            <a:r>
              <a:rPr lang="en-US" dirty="0" smtClean="0"/>
              <a:t> </a:t>
            </a:r>
            <a:r>
              <a:rPr lang="en-US" dirty="0" err="1" smtClean="0"/>
              <a:t>aylık</a:t>
            </a:r>
            <a:r>
              <a:rPr lang="en-US" dirty="0" smtClean="0"/>
              <a:t> </a:t>
            </a:r>
            <a:r>
              <a:rPr lang="en-US" dirty="0" err="1" smtClean="0"/>
              <a:t>nakit</a:t>
            </a:r>
            <a:r>
              <a:rPr lang="en-US" dirty="0" smtClean="0"/>
              <a:t> </a:t>
            </a:r>
            <a:r>
              <a:rPr lang="en-US" dirty="0" err="1" smtClean="0"/>
              <a:t>talepleri</a:t>
            </a:r>
            <a:r>
              <a:rPr lang="tr-TR" dirty="0" smtClean="0"/>
              <a:t> </a:t>
            </a:r>
            <a:r>
              <a:rPr lang="tr-TR" b="1" u="sng" dirty="0" smtClean="0"/>
              <a:t>Hazine Nakit Talep  Sistemi</a:t>
            </a:r>
            <a:r>
              <a:rPr lang="tr-TR" dirty="0" smtClean="0"/>
              <a:t> </a:t>
            </a:r>
            <a:r>
              <a:rPr lang="en-US" dirty="0" err="1" smtClean="0"/>
              <a:t>üzerinden</a:t>
            </a:r>
            <a:r>
              <a:rPr lang="en-US" dirty="0" smtClean="0"/>
              <a:t> </a:t>
            </a:r>
            <a:r>
              <a:rPr lang="en-US" dirty="0" err="1" smtClean="0"/>
              <a:t>elektronik</a:t>
            </a:r>
            <a:r>
              <a:rPr lang="en-US" dirty="0" smtClean="0"/>
              <a:t> </a:t>
            </a:r>
            <a:r>
              <a:rPr lang="en-US" dirty="0" err="1" smtClean="0"/>
              <a:t>ortamda</a:t>
            </a:r>
            <a:r>
              <a:rPr lang="en-US" dirty="0" smtClean="0"/>
              <a:t> </a:t>
            </a:r>
            <a:r>
              <a:rPr lang="en-US" dirty="0" err="1" smtClean="0"/>
              <a:t>yapılmaktadır</a:t>
            </a:r>
            <a:r>
              <a:rPr lang="en-US" dirty="0" smtClean="0"/>
              <a:t>.</a:t>
            </a:r>
            <a:endParaRPr lang="tr-TR" dirty="0" smtClean="0"/>
          </a:p>
          <a:p>
            <a:pPr>
              <a:buNone/>
            </a:pPr>
            <a:endParaRPr lang="tr-TR" dirty="0" smtClean="0"/>
          </a:p>
          <a:p>
            <a:pPr>
              <a:buNone/>
            </a:pPr>
            <a:r>
              <a:rPr lang="en-US" dirty="0" smtClean="0"/>
              <a:t>► </a:t>
            </a:r>
            <a:r>
              <a:rPr lang="en-US" dirty="0" err="1" smtClean="0"/>
              <a:t>Tüm</a:t>
            </a:r>
            <a:r>
              <a:rPr lang="en-US" dirty="0" smtClean="0"/>
              <a:t> </a:t>
            </a:r>
            <a:r>
              <a:rPr lang="en-US" dirty="0" err="1" smtClean="0"/>
              <a:t>çalışanların</a:t>
            </a:r>
            <a:r>
              <a:rPr lang="en-US" dirty="0" smtClean="0"/>
              <a:t> </a:t>
            </a:r>
            <a:r>
              <a:rPr lang="en-US" dirty="0" err="1" smtClean="0"/>
              <a:t>sosyal</a:t>
            </a:r>
            <a:r>
              <a:rPr lang="en-US" dirty="0" smtClean="0"/>
              <a:t> </a:t>
            </a:r>
            <a:r>
              <a:rPr lang="en-US" dirty="0" err="1" smtClean="0"/>
              <a:t>güvenlik</a:t>
            </a:r>
            <a:r>
              <a:rPr lang="en-US" dirty="0" smtClean="0"/>
              <a:t> </a:t>
            </a:r>
            <a:r>
              <a:rPr lang="en-US" dirty="0" err="1" smtClean="0"/>
              <a:t>ile</a:t>
            </a:r>
            <a:r>
              <a:rPr lang="en-US" dirty="0" smtClean="0"/>
              <a:t> </a:t>
            </a:r>
            <a:r>
              <a:rPr lang="en-US" dirty="0" err="1" smtClean="0"/>
              <a:t>ilgili</a:t>
            </a:r>
            <a:r>
              <a:rPr lang="en-US" dirty="0" smtClean="0"/>
              <a:t> </a:t>
            </a:r>
            <a:r>
              <a:rPr lang="en-US" dirty="0" err="1" smtClean="0"/>
              <a:t>işe</a:t>
            </a:r>
            <a:r>
              <a:rPr lang="en-US" dirty="0" smtClean="0"/>
              <a:t> </a:t>
            </a:r>
            <a:r>
              <a:rPr lang="en-US" dirty="0" err="1" smtClean="0"/>
              <a:t>başlama</a:t>
            </a:r>
            <a:r>
              <a:rPr lang="en-US" dirty="0" smtClean="0"/>
              <a:t>, </a:t>
            </a:r>
            <a:r>
              <a:rPr lang="en-US" dirty="0" err="1" smtClean="0"/>
              <a:t>ayrılma</a:t>
            </a:r>
            <a:r>
              <a:rPr lang="en-US" dirty="0" smtClean="0"/>
              <a:t>, </a:t>
            </a:r>
            <a:r>
              <a:rPr lang="en-US" dirty="0" err="1" smtClean="0"/>
              <a:t>sağlık</a:t>
            </a:r>
            <a:r>
              <a:rPr lang="en-US" dirty="0" smtClean="0"/>
              <a:t> </a:t>
            </a:r>
            <a:r>
              <a:rPr lang="en-US" dirty="0" err="1" smtClean="0"/>
              <a:t>güvencesi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kesenek</a:t>
            </a:r>
            <a:r>
              <a:rPr lang="en-US" dirty="0" smtClean="0"/>
              <a:t> </a:t>
            </a:r>
            <a:r>
              <a:rPr lang="en-US" dirty="0" err="1" smtClean="0"/>
              <a:t>bilgi</a:t>
            </a:r>
            <a:r>
              <a:rPr lang="en-US" dirty="0" smtClean="0"/>
              <a:t> </a:t>
            </a:r>
            <a:r>
              <a:rPr lang="en-US" dirty="0" err="1" smtClean="0"/>
              <a:t>işleriyle</a:t>
            </a:r>
            <a:r>
              <a:rPr lang="en-US" dirty="0" smtClean="0"/>
              <a:t> </a:t>
            </a:r>
            <a:r>
              <a:rPr lang="en-US" dirty="0" err="1" smtClean="0"/>
              <a:t>ilgili</a:t>
            </a:r>
            <a:r>
              <a:rPr lang="en-US" dirty="0" smtClean="0"/>
              <a:t> </a:t>
            </a:r>
            <a:r>
              <a:rPr lang="en-US" dirty="0" err="1" smtClean="0"/>
              <a:t>olarak</a:t>
            </a:r>
            <a:r>
              <a:rPr lang="en-US" dirty="0" smtClean="0"/>
              <a:t> </a:t>
            </a:r>
            <a:r>
              <a:rPr lang="en-US" dirty="0" err="1" smtClean="0"/>
              <a:t>işlemlerin</a:t>
            </a:r>
            <a:r>
              <a:rPr lang="en-US" dirty="0" smtClean="0"/>
              <a:t> </a:t>
            </a:r>
            <a:r>
              <a:rPr lang="tr-TR" b="1" u="sng" dirty="0" smtClean="0"/>
              <a:t>SGK </a:t>
            </a:r>
            <a:r>
              <a:rPr lang="en-US" b="1" u="sng" dirty="0" err="1" smtClean="0"/>
              <a:t>bilgi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sistemi</a:t>
            </a:r>
            <a:r>
              <a:rPr lang="tr-TR" b="1" u="sng" dirty="0" smtClean="0"/>
              <a:t> </a:t>
            </a:r>
            <a:r>
              <a:rPr lang="tr-TR" dirty="0" smtClean="0"/>
              <a:t>üzerinden yapılmaktadır.</a:t>
            </a:r>
            <a:endParaRPr lang="tr-T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Autofit/>
          </a:bodyPr>
          <a:lstStyle/>
          <a:p>
            <a:pPr algn="ctr"/>
            <a:r>
              <a:rPr lang="en-US" sz="2800" b="1" i="1" dirty="0" err="1" smtClean="0"/>
              <a:t>Bütçe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ve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Performans</a:t>
            </a:r>
            <a:r>
              <a:rPr lang="en-US" sz="2800" b="1" i="1" dirty="0" smtClean="0"/>
              <a:t> Program </a:t>
            </a:r>
            <a:r>
              <a:rPr lang="en-US" sz="2800" b="1" i="1" dirty="0" err="1" smtClean="0"/>
              <a:t>Müdürlüğü</a:t>
            </a:r>
            <a:r>
              <a:rPr lang="tr-TR" sz="2800" b="1" i="1" dirty="0" smtClean="0"/>
              <a:t/>
            </a:r>
            <a:br>
              <a:rPr lang="tr-TR" sz="2800" b="1" i="1" dirty="0" smtClean="0"/>
            </a:br>
            <a:endParaRPr lang="tr-TR" sz="2800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 fontScale="77500" lnSpcReduction="20000"/>
          </a:bodyPr>
          <a:lstStyle/>
          <a:p>
            <a:endParaRPr lang="tr-TR" dirty="0" smtClean="0"/>
          </a:p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Performans</a:t>
            </a:r>
            <a:r>
              <a:rPr lang="en-US" dirty="0" smtClean="0"/>
              <a:t> </a:t>
            </a:r>
            <a:r>
              <a:rPr lang="en-US" dirty="0" err="1" smtClean="0"/>
              <a:t>programı</a:t>
            </a:r>
            <a:r>
              <a:rPr lang="en-US" dirty="0" smtClean="0"/>
              <a:t> </a:t>
            </a:r>
            <a:r>
              <a:rPr lang="en-US" dirty="0" err="1" smtClean="0"/>
              <a:t>hazırlıklarının</a:t>
            </a:r>
            <a:r>
              <a:rPr lang="en-US" dirty="0" smtClean="0"/>
              <a:t> </a:t>
            </a:r>
            <a:r>
              <a:rPr lang="en-US" dirty="0" err="1" smtClean="0"/>
              <a:t>koordinasyonunu</a:t>
            </a:r>
            <a:r>
              <a:rPr lang="en-US" dirty="0" smtClean="0"/>
              <a:t> </a:t>
            </a:r>
            <a:r>
              <a:rPr lang="en-US" dirty="0" err="1" smtClean="0"/>
              <a:t>sağlamak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endParaRPr lang="tr-TR" dirty="0" smtClean="0"/>
          </a:p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Kalkınma</a:t>
            </a:r>
            <a:r>
              <a:rPr lang="en-US" dirty="0" smtClean="0"/>
              <a:t> </a:t>
            </a:r>
            <a:r>
              <a:rPr lang="en-US" dirty="0" err="1" smtClean="0"/>
              <a:t>planı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programlarda</a:t>
            </a:r>
            <a:r>
              <a:rPr lang="en-US" dirty="0" smtClean="0"/>
              <a:t> </a:t>
            </a:r>
            <a:r>
              <a:rPr lang="en-US" dirty="0" err="1" smtClean="0"/>
              <a:t>yer</a:t>
            </a:r>
            <a:r>
              <a:rPr lang="en-US" dirty="0" smtClean="0"/>
              <a:t> </a:t>
            </a:r>
            <a:r>
              <a:rPr lang="en-US" dirty="0" err="1" smtClean="0"/>
              <a:t>alan</a:t>
            </a:r>
            <a:r>
              <a:rPr lang="en-US" dirty="0" smtClean="0"/>
              <a:t> </a:t>
            </a:r>
            <a:r>
              <a:rPr lang="en-US" dirty="0" err="1" smtClean="0"/>
              <a:t>politika</a:t>
            </a:r>
            <a:r>
              <a:rPr lang="en-US" dirty="0" smtClean="0"/>
              <a:t>, </a:t>
            </a:r>
            <a:r>
              <a:rPr lang="en-US" dirty="0" err="1" smtClean="0"/>
              <a:t>hedef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önceliklere</a:t>
            </a:r>
            <a:r>
              <a:rPr lang="en-US" dirty="0" smtClean="0"/>
              <a:t> </a:t>
            </a:r>
            <a:r>
              <a:rPr lang="en-US" dirty="0" err="1" smtClean="0"/>
              <a:t>uygun</a:t>
            </a:r>
            <a:r>
              <a:rPr lang="en-US" dirty="0" smtClean="0"/>
              <a:t> </a:t>
            </a:r>
            <a:r>
              <a:rPr lang="en-US" dirty="0" err="1" smtClean="0"/>
              <a:t>şekilde</a:t>
            </a:r>
            <a:r>
              <a:rPr lang="en-US" dirty="0" smtClean="0"/>
              <a:t> </a:t>
            </a:r>
            <a:r>
              <a:rPr lang="en-US" dirty="0" err="1" smtClean="0"/>
              <a:t>Üniversitenin</a:t>
            </a:r>
            <a:r>
              <a:rPr lang="en-US" dirty="0" smtClean="0"/>
              <a:t> </a:t>
            </a:r>
            <a:r>
              <a:rPr lang="en-US" dirty="0" err="1" smtClean="0"/>
              <a:t>stratejik</a:t>
            </a:r>
            <a:r>
              <a:rPr lang="en-US" dirty="0" smtClean="0"/>
              <a:t> </a:t>
            </a:r>
            <a:r>
              <a:rPr lang="en-US" dirty="0" err="1" smtClean="0"/>
              <a:t>planları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performans</a:t>
            </a:r>
            <a:r>
              <a:rPr lang="en-US" dirty="0" smtClean="0"/>
              <a:t> </a:t>
            </a:r>
            <a:r>
              <a:rPr lang="en-US" dirty="0" err="1" smtClean="0"/>
              <a:t>ölçütlerini</a:t>
            </a:r>
            <a:r>
              <a:rPr lang="en-US" dirty="0" smtClean="0"/>
              <a:t> </a:t>
            </a:r>
            <a:r>
              <a:rPr lang="en-US" dirty="0" err="1" smtClean="0"/>
              <a:t>fayda-maliyet</a:t>
            </a:r>
            <a:r>
              <a:rPr lang="en-US" dirty="0" smtClean="0"/>
              <a:t> </a:t>
            </a:r>
            <a:r>
              <a:rPr lang="en-US" dirty="0" err="1" smtClean="0"/>
              <a:t>analizlerine</a:t>
            </a:r>
            <a:r>
              <a:rPr lang="en-US" dirty="0" smtClean="0"/>
              <a:t> </a:t>
            </a:r>
            <a:r>
              <a:rPr lang="en-US" dirty="0" err="1" smtClean="0"/>
              <a:t>uygun</a:t>
            </a:r>
            <a:r>
              <a:rPr lang="en-US" dirty="0" smtClean="0"/>
              <a:t> </a:t>
            </a:r>
            <a:r>
              <a:rPr lang="en-US" dirty="0" err="1" smtClean="0"/>
              <a:t>olarak</a:t>
            </a:r>
            <a:r>
              <a:rPr lang="en-US" dirty="0" smtClean="0"/>
              <a:t> </a:t>
            </a:r>
            <a:r>
              <a:rPr lang="en-US" dirty="0" err="1" smtClean="0"/>
              <a:t>izleyen</a:t>
            </a:r>
            <a:r>
              <a:rPr lang="en-US" dirty="0" smtClean="0"/>
              <a:t> </a:t>
            </a:r>
            <a:r>
              <a:rPr lang="en-US" dirty="0" err="1" smtClean="0"/>
              <a:t>iki</a:t>
            </a:r>
            <a:r>
              <a:rPr lang="en-US" dirty="0" smtClean="0"/>
              <a:t> </a:t>
            </a:r>
            <a:r>
              <a:rPr lang="en-US" dirty="0" err="1" smtClean="0"/>
              <a:t>yılın</a:t>
            </a:r>
            <a:r>
              <a:rPr lang="en-US" dirty="0" smtClean="0"/>
              <a:t> </a:t>
            </a:r>
            <a:r>
              <a:rPr lang="en-US" dirty="0" err="1" smtClean="0"/>
              <a:t>bütçe</a:t>
            </a:r>
            <a:r>
              <a:rPr lang="en-US" dirty="0" smtClean="0"/>
              <a:t> </a:t>
            </a:r>
            <a:r>
              <a:rPr lang="en-US" dirty="0" err="1" smtClean="0"/>
              <a:t>tahminleri</a:t>
            </a:r>
            <a:r>
              <a:rPr lang="en-US" dirty="0" smtClean="0"/>
              <a:t> </a:t>
            </a:r>
            <a:r>
              <a:rPr lang="en-US" dirty="0" err="1" smtClean="0"/>
              <a:t>ile</a:t>
            </a:r>
            <a:r>
              <a:rPr lang="en-US" dirty="0" smtClean="0"/>
              <a:t> </a:t>
            </a:r>
            <a:r>
              <a:rPr lang="en-US" dirty="0" err="1" smtClean="0"/>
              <a:t>birlikte</a:t>
            </a:r>
            <a:r>
              <a:rPr lang="en-US" dirty="0" smtClean="0"/>
              <a:t> </a:t>
            </a:r>
            <a:r>
              <a:rPr lang="en-US" dirty="0" err="1" smtClean="0"/>
              <a:t>bütçeyi</a:t>
            </a:r>
            <a:r>
              <a:rPr lang="en-US" dirty="0" smtClean="0"/>
              <a:t> </a:t>
            </a:r>
            <a:r>
              <a:rPr lang="en-US" dirty="0" err="1" smtClean="0"/>
              <a:t>hazırlamak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Ayrıntılı</a:t>
            </a:r>
            <a:r>
              <a:rPr lang="en-US" dirty="0" smtClean="0"/>
              <a:t> </a:t>
            </a:r>
            <a:r>
              <a:rPr lang="en-US" dirty="0" err="1" smtClean="0"/>
              <a:t>harcama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finasman</a:t>
            </a:r>
            <a:r>
              <a:rPr lang="en-US" dirty="0" smtClean="0"/>
              <a:t> </a:t>
            </a:r>
            <a:r>
              <a:rPr lang="en-US" dirty="0" err="1" smtClean="0"/>
              <a:t>programlarını</a:t>
            </a:r>
            <a:r>
              <a:rPr lang="en-US" dirty="0" smtClean="0"/>
              <a:t> </a:t>
            </a:r>
            <a:r>
              <a:rPr lang="en-US" dirty="0" err="1" smtClean="0"/>
              <a:t>hazırlamak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endParaRPr lang="tr-TR" dirty="0" smtClean="0"/>
          </a:p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Üniversitenin</a:t>
            </a:r>
            <a:r>
              <a:rPr lang="en-US" dirty="0" smtClean="0"/>
              <a:t> </a:t>
            </a:r>
            <a:r>
              <a:rPr lang="en-US" dirty="0" err="1" smtClean="0"/>
              <a:t>bütçe</a:t>
            </a:r>
            <a:r>
              <a:rPr lang="en-US" dirty="0" smtClean="0"/>
              <a:t> </a:t>
            </a:r>
            <a:r>
              <a:rPr lang="en-US" dirty="0" err="1" smtClean="0"/>
              <a:t>işlemlerini</a:t>
            </a:r>
            <a:r>
              <a:rPr lang="en-US" dirty="0" smtClean="0"/>
              <a:t> </a:t>
            </a:r>
            <a:r>
              <a:rPr lang="en-US" dirty="0" err="1" smtClean="0"/>
              <a:t>gerçekleştirmek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kayıtlarını</a:t>
            </a:r>
            <a:r>
              <a:rPr lang="en-US" dirty="0" smtClean="0"/>
              <a:t> </a:t>
            </a:r>
            <a:r>
              <a:rPr lang="en-US" dirty="0" err="1" smtClean="0"/>
              <a:t>tutmak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endParaRPr lang="tr-TR" dirty="0" smtClean="0"/>
          </a:p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Üniversite</a:t>
            </a:r>
            <a:r>
              <a:rPr lang="en-US" dirty="0" smtClean="0"/>
              <a:t>	</a:t>
            </a:r>
            <a:r>
              <a:rPr lang="en-US" dirty="0" err="1" smtClean="0"/>
              <a:t>harcama</a:t>
            </a:r>
            <a:r>
              <a:rPr lang="en-US" dirty="0" smtClean="0"/>
              <a:t>	</a:t>
            </a:r>
            <a:r>
              <a:rPr lang="en-US" dirty="0" err="1" smtClean="0"/>
              <a:t>birimlerine</a:t>
            </a:r>
            <a:r>
              <a:rPr lang="en-US" dirty="0" smtClean="0"/>
              <a:t>	</a:t>
            </a:r>
            <a:r>
              <a:rPr lang="en-US" dirty="0" err="1" smtClean="0"/>
              <a:t>ödenek</a:t>
            </a:r>
            <a:r>
              <a:rPr lang="en-US" dirty="0" smtClean="0"/>
              <a:t>	</a:t>
            </a:r>
            <a:r>
              <a:rPr lang="en-US" dirty="0" err="1" smtClean="0"/>
              <a:t>gönderme</a:t>
            </a:r>
            <a:r>
              <a:rPr lang="en-US" dirty="0" smtClean="0"/>
              <a:t>	</a:t>
            </a:r>
            <a:r>
              <a:rPr lang="en-US" dirty="0" err="1" smtClean="0"/>
              <a:t>belgesine</a:t>
            </a:r>
            <a:r>
              <a:rPr lang="en-US" dirty="0" smtClean="0"/>
              <a:t>	</a:t>
            </a:r>
            <a:r>
              <a:rPr lang="en-US" dirty="0" err="1" smtClean="0"/>
              <a:t>dayanılarak</a:t>
            </a:r>
            <a:r>
              <a:rPr lang="en-US" dirty="0" smtClean="0"/>
              <a:t>	</a:t>
            </a:r>
            <a:r>
              <a:rPr lang="en-US" dirty="0" err="1" smtClean="0"/>
              <a:t>ödenek</a:t>
            </a:r>
            <a:r>
              <a:rPr lang="en-US" dirty="0" smtClean="0"/>
              <a:t> </a:t>
            </a:r>
            <a:r>
              <a:rPr lang="en-US" dirty="0" err="1" smtClean="0"/>
              <a:t>gönderilmesini</a:t>
            </a:r>
            <a:r>
              <a:rPr lang="en-US" dirty="0" smtClean="0"/>
              <a:t> </a:t>
            </a:r>
            <a:r>
              <a:rPr lang="en-US" dirty="0" err="1" smtClean="0"/>
              <a:t>sağlamak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Gelirlerin</a:t>
            </a:r>
            <a:r>
              <a:rPr lang="en-US" dirty="0" smtClean="0"/>
              <a:t> </a:t>
            </a:r>
            <a:r>
              <a:rPr lang="en-US" dirty="0" err="1" smtClean="0"/>
              <a:t>tahakkuku</a:t>
            </a:r>
            <a:r>
              <a:rPr lang="en-US" dirty="0" smtClean="0"/>
              <a:t> </a:t>
            </a:r>
            <a:r>
              <a:rPr lang="en-US" dirty="0" err="1" smtClean="0"/>
              <a:t>ile</a:t>
            </a:r>
            <a:r>
              <a:rPr lang="en-US" dirty="0" smtClean="0"/>
              <a:t> </a:t>
            </a:r>
            <a:r>
              <a:rPr lang="en-US" dirty="0" err="1" smtClean="0"/>
              <a:t>gelir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alacakların</a:t>
            </a:r>
            <a:r>
              <a:rPr lang="en-US" dirty="0" smtClean="0"/>
              <a:t> </a:t>
            </a:r>
            <a:r>
              <a:rPr lang="en-US" dirty="0" err="1" smtClean="0"/>
              <a:t>takip</a:t>
            </a:r>
            <a:r>
              <a:rPr lang="en-US" dirty="0" smtClean="0"/>
              <a:t> </a:t>
            </a:r>
            <a:r>
              <a:rPr lang="en-US" dirty="0" err="1" smtClean="0"/>
              <a:t>işlemlerini</a:t>
            </a:r>
            <a:r>
              <a:rPr lang="en-US" dirty="0" smtClean="0"/>
              <a:t> </a:t>
            </a:r>
            <a:r>
              <a:rPr lang="en-US" dirty="0" err="1" smtClean="0"/>
              <a:t>yürütmek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endParaRPr lang="tr-TR" dirty="0" smtClean="0"/>
          </a:p>
          <a:p>
            <a:pPr algn="just">
              <a:buNone/>
            </a:pPr>
            <a:endParaRPr lang="tr-T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Üniversite</a:t>
            </a:r>
            <a:r>
              <a:rPr lang="en-US" dirty="0" smtClean="0"/>
              <a:t> </a:t>
            </a:r>
            <a:r>
              <a:rPr lang="en-US" dirty="0" err="1" smtClean="0"/>
              <a:t>yatırım</a:t>
            </a:r>
            <a:r>
              <a:rPr lang="en-US" dirty="0" smtClean="0"/>
              <a:t> </a:t>
            </a:r>
            <a:r>
              <a:rPr lang="en-US" dirty="0" err="1" smtClean="0"/>
              <a:t>programı</a:t>
            </a:r>
            <a:r>
              <a:rPr lang="en-US" dirty="0" smtClean="0"/>
              <a:t> </a:t>
            </a:r>
            <a:r>
              <a:rPr lang="en-US" dirty="0" err="1" smtClean="0"/>
              <a:t>hazırlıklarının</a:t>
            </a:r>
            <a:r>
              <a:rPr lang="en-US" dirty="0" smtClean="0"/>
              <a:t> </a:t>
            </a:r>
            <a:r>
              <a:rPr lang="en-US" dirty="0" err="1" smtClean="0"/>
              <a:t>koordinasyonunu</a:t>
            </a:r>
            <a:r>
              <a:rPr lang="en-US" dirty="0" smtClean="0"/>
              <a:t> sağlamak, </a:t>
            </a:r>
            <a:r>
              <a:rPr lang="en-US" dirty="0" err="1" smtClean="0"/>
              <a:t>uygulama</a:t>
            </a:r>
            <a:r>
              <a:rPr lang="en-US" dirty="0" smtClean="0"/>
              <a:t> </a:t>
            </a:r>
            <a:r>
              <a:rPr lang="en-US" dirty="0" err="1" smtClean="0"/>
              <a:t>sonuçlarını</a:t>
            </a:r>
            <a:r>
              <a:rPr lang="en-US" dirty="0" smtClean="0"/>
              <a:t> </a:t>
            </a:r>
            <a:r>
              <a:rPr lang="en-US" dirty="0" err="1" smtClean="0"/>
              <a:t>izlemek</a:t>
            </a:r>
            <a:r>
              <a:rPr lang="en-US" dirty="0" smtClean="0"/>
              <a:t> ve </a:t>
            </a:r>
            <a:r>
              <a:rPr lang="en-US" dirty="0" err="1" smtClean="0"/>
              <a:t>yıllık</a:t>
            </a:r>
            <a:r>
              <a:rPr lang="en-US" dirty="0" smtClean="0"/>
              <a:t> </a:t>
            </a:r>
            <a:r>
              <a:rPr lang="en-US" dirty="0" err="1" smtClean="0"/>
              <a:t>yatırım</a:t>
            </a:r>
            <a:r>
              <a:rPr lang="en-US" dirty="0" smtClean="0"/>
              <a:t> </a:t>
            </a:r>
            <a:r>
              <a:rPr lang="en-US" dirty="0" err="1" smtClean="0"/>
              <a:t>değerlendirme</a:t>
            </a:r>
            <a:r>
              <a:rPr lang="en-US" dirty="0" smtClean="0"/>
              <a:t> </a:t>
            </a:r>
            <a:r>
              <a:rPr lang="en-US" dirty="0" err="1" smtClean="0"/>
              <a:t>raporunu</a:t>
            </a:r>
            <a:r>
              <a:rPr lang="en-US" dirty="0" smtClean="0"/>
              <a:t> </a:t>
            </a:r>
            <a:r>
              <a:rPr lang="en-US" dirty="0" err="1" smtClean="0"/>
              <a:t>hazırlamak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Bütçe</a:t>
            </a:r>
            <a:r>
              <a:rPr lang="en-US" dirty="0" smtClean="0"/>
              <a:t> </a:t>
            </a:r>
            <a:r>
              <a:rPr lang="en-US" dirty="0" err="1" smtClean="0"/>
              <a:t>uygulama</a:t>
            </a:r>
            <a:r>
              <a:rPr lang="en-US" dirty="0" smtClean="0"/>
              <a:t> </a:t>
            </a:r>
            <a:r>
              <a:rPr lang="en-US" dirty="0" err="1" smtClean="0"/>
              <a:t>sonuçlarını</a:t>
            </a:r>
            <a:r>
              <a:rPr lang="en-US" dirty="0" smtClean="0"/>
              <a:t> </a:t>
            </a:r>
            <a:r>
              <a:rPr lang="en-US" dirty="0" err="1" smtClean="0"/>
              <a:t>raporlamak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Üniversite</a:t>
            </a:r>
            <a:r>
              <a:rPr lang="en-US" dirty="0" smtClean="0"/>
              <a:t> </a:t>
            </a:r>
            <a:r>
              <a:rPr lang="en-US" dirty="0" err="1" smtClean="0"/>
              <a:t>faaliyetlerini</a:t>
            </a:r>
            <a:r>
              <a:rPr lang="en-US" dirty="0" smtClean="0"/>
              <a:t> </a:t>
            </a:r>
            <a:r>
              <a:rPr lang="en-US" dirty="0" err="1" smtClean="0"/>
              <a:t>stratejik</a:t>
            </a:r>
            <a:r>
              <a:rPr lang="en-US" dirty="0" smtClean="0"/>
              <a:t> plan, </a:t>
            </a:r>
            <a:r>
              <a:rPr lang="en-US" dirty="0" err="1" smtClean="0"/>
              <a:t>performans</a:t>
            </a:r>
            <a:r>
              <a:rPr lang="en-US" dirty="0" smtClean="0"/>
              <a:t> </a:t>
            </a:r>
            <a:r>
              <a:rPr lang="en-US" dirty="0" err="1" smtClean="0"/>
              <a:t>programı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bütçeye</a:t>
            </a:r>
            <a:r>
              <a:rPr lang="en-US" dirty="0" smtClean="0"/>
              <a:t> </a:t>
            </a:r>
            <a:r>
              <a:rPr lang="en-US" dirty="0" err="1" smtClean="0"/>
              <a:t>uygunluğunu</a:t>
            </a:r>
            <a:r>
              <a:rPr lang="en-US" dirty="0" smtClean="0"/>
              <a:t>   </a:t>
            </a:r>
            <a:r>
              <a:rPr lang="en-US" dirty="0" err="1" smtClean="0"/>
              <a:t>izlemek</a:t>
            </a:r>
            <a:r>
              <a:rPr lang="tr-TR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değerlendirmek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Üniversitenin</a:t>
            </a:r>
            <a:r>
              <a:rPr lang="en-US" dirty="0" smtClean="0"/>
              <a:t> </a:t>
            </a:r>
            <a:r>
              <a:rPr lang="en-US" dirty="0" err="1" smtClean="0"/>
              <a:t>mali</a:t>
            </a:r>
            <a:r>
              <a:rPr lang="en-US" dirty="0" smtClean="0"/>
              <a:t> </a:t>
            </a:r>
            <a:r>
              <a:rPr lang="en-US" dirty="0" err="1" smtClean="0"/>
              <a:t>iş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işlemlerini</a:t>
            </a:r>
            <a:r>
              <a:rPr lang="en-US" dirty="0" smtClean="0"/>
              <a:t> </a:t>
            </a:r>
            <a:r>
              <a:rPr lang="en-US" dirty="0" err="1" smtClean="0"/>
              <a:t>diğer</a:t>
            </a:r>
            <a:r>
              <a:rPr lang="en-US" dirty="0" smtClean="0"/>
              <a:t> </a:t>
            </a:r>
            <a:r>
              <a:rPr lang="en-US" dirty="0" err="1" smtClean="0"/>
              <a:t>kurumlar</a:t>
            </a:r>
            <a:r>
              <a:rPr lang="en-US" dirty="0" smtClean="0"/>
              <a:t> </a:t>
            </a:r>
            <a:r>
              <a:rPr lang="en-US" dirty="0" err="1" smtClean="0"/>
              <a:t>nezdinde</a:t>
            </a:r>
            <a:r>
              <a:rPr lang="en-US" dirty="0" smtClean="0"/>
              <a:t> </a:t>
            </a:r>
            <a:r>
              <a:rPr lang="en-US" dirty="0" err="1" smtClean="0"/>
              <a:t>yürütmek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sonuçlandırmak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 Mali </a:t>
            </a:r>
            <a:r>
              <a:rPr lang="en-US" dirty="0" err="1" smtClean="0"/>
              <a:t>konularla</a:t>
            </a:r>
            <a:r>
              <a:rPr lang="en-US" dirty="0" smtClean="0"/>
              <a:t> </a:t>
            </a:r>
            <a:r>
              <a:rPr lang="en-US" dirty="0" err="1" smtClean="0"/>
              <a:t>ilgili</a:t>
            </a:r>
            <a:r>
              <a:rPr lang="en-US" dirty="0" smtClean="0"/>
              <a:t> </a:t>
            </a:r>
            <a:r>
              <a:rPr lang="en-US" dirty="0" err="1" smtClean="0"/>
              <a:t>mevzuatın</a:t>
            </a:r>
            <a:r>
              <a:rPr lang="en-US" dirty="0" smtClean="0"/>
              <a:t> </a:t>
            </a:r>
            <a:r>
              <a:rPr lang="en-US" dirty="0" err="1" smtClean="0"/>
              <a:t>takip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uygulanması</a:t>
            </a:r>
            <a:r>
              <a:rPr lang="en-US" dirty="0" smtClean="0"/>
              <a:t> </a:t>
            </a:r>
            <a:r>
              <a:rPr lang="en-US" dirty="0" err="1" smtClean="0"/>
              <a:t>konusunda</a:t>
            </a:r>
            <a:r>
              <a:rPr lang="en-US" dirty="0" smtClean="0"/>
              <a:t> </a:t>
            </a:r>
            <a:r>
              <a:rPr lang="en-US" dirty="0" err="1" smtClean="0"/>
              <a:t>üst</a:t>
            </a:r>
            <a:r>
              <a:rPr lang="en-US" dirty="0" smtClean="0"/>
              <a:t> </a:t>
            </a:r>
            <a:r>
              <a:rPr lang="en-US" dirty="0" err="1" smtClean="0"/>
              <a:t>yönetici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harcama</a:t>
            </a:r>
            <a:r>
              <a:rPr lang="en-US" dirty="0" smtClean="0"/>
              <a:t> </a:t>
            </a:r>
            <a:r>
              <a:rPr lang="en-US" dirty="0" err="1" smtClean="0"/>
              <a:t>yetkililerine</a:t>
            </a:r>
            <a:r>
              <a:rPr lang="en-US" dirty="0" smtClean="0"/>
              <a:t> </a:t>
            </a:r>
            <a:r>
              <a:rPr lang="en-US" dirty="0" err="1" smtClean="0"/>
              <a:t>bilgi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danışmanlık</a:t>
            </a:r>
            <a:r>
              <a:rPr lang="en-US" dirty="0" smtClean="0"/>
              <a:t> </a:t>
            </a:r>
            <a:r>
              <a:rPr lang="en-US" dirty="0" err="1" smtClean="0"/>
              <a:t>sağlamak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 Mali </a:t>
            </a:r>
            <a:r>
              <a:rPr lang="en-US" dirty="0" err="1" smtClean="0"/>
              <a:t>konularda</a:t>
            </a:r>
            <a:r>
              <a:rPr lang="en-US" dirty="0" smtClean="0"/>
              <a:t> </a:t>
            </a:r>
            <a:r>
              <a:rPr lang="en-US" dirty="0" err="1" smtClean="0"/>
              <a:t>Daire</a:t>
            </a:r>
            <a:r>
              <a:rPr lang="en-US" dirty="0" smtClean="0"/>
              <a:t> </a:t>
            </a:r>
            <a:r>
              <a:rPr lang="en-US" dirty="0" err="1" smtClean="0"/>
              <a:t>Başkanı</a:t>
            </a:r>
            <a:r>
              <a:rPr lang="en-US" dirty="0" smtClean="0"/>
              <a:t> </a:t>
            </a:r>
            <a:r>
              <a:rPr lang="en-US" dirty="0" err="1" smtClean="0"/>
              <a:t>tarafından</a:t>
            </a:r>
            <a:r>
              <a:rPr lang="en-US" dirty="0" smtClean="0"/>
              <a:t> </a:t>
            </a:r>
            <a:r>
              <a:rPr lang="en-US" dirty="0" err="1" smtClean="0"/>
              <a:t>verilen</a:t>
            </a:r>
            <a:r>
              <a:rPr lang="en-US" dirty="0" smtClean="0"/>
              <a:t> </a:t>
            </a:r>
            <a:r>
              <a:rPr lang="en-US" dirty="0" err="1" smtClean="0"/>
              <a:t>diğer</a:t>
            </a:r>
            <a:r>
              <a:rPr lang="en-US" dirty="0" smtClean="0"/>
              <a:t> </a:t>
            </a:r>
            <a:r>
              <a:rPr lang="en-US" dirty="0" err="1" smtClean="0"/>
              <a:t>görevleri</a:t>
            </a:r>
            <a:r>
              <a:rPr lang="en-US" dirty="0" smtClean="0"/>
              <a:t> </a:t>
            </a:r>
            <a:r>
              <a:rPr lang="en-US" dirty="0" err="1" smtClean="0"/>
              <a:t>yapmak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endParaRPr lang="tr-TR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 smtClean="0"/>
              <a:t>İç</a:t>
            </a:r>
            <a:r>
              <a:rPr lang="en-US" sz="3600" dirty="0" smtClean="0"/>
              <a:t> </a:t>
            </a:r>
            <a:r>
              <a:rPr lang="en-US" sz="3600" dirty="0" err="1" smtClean="0"/>
              <a:t>Kontrol</a:t>
            </a:r>
            <a:r>
              <a:rPr lang="en-US" sz="3600" dirty="0" smtClean="0"/>
              <a:t> </a:t>
            </a:r>
            <a:r>
              <a:rPr lang="en-US" sz="3600" dirty="0" err="1" smtClean="0"/>
              <a:t>ve</a:t>
            </a:r>
            <a:r>
              <a:rPr lang="en-US" sz="3600" dirty="0" smtClean="0"/>
              <a:t> </a:t>
            </a:r>
            <a:r>
              <a:rPr lang="en-US" sz="3600" dirty="0" err="1" smtClean="0"/>
              <a:t>Ön</a:t>
            </a:r>
            <a:r>
              <a:rPr lang="en-US" sz="3600" dirty="0" smtClean="0"/>
              <a:t> Mali </a:t>
            </a:r>
            <a:r>
              <a:rPr lang="en-US" sz="3600" dirty="0" err="1" smtClean="0"/>
              <a:t>Kontrol</a:t>
            </a:r>
            <a:r>
              <a:rPr lang="en-US" sz="3600" dirty="0" smtClean="0"/>
              <a:t> </a:t>
            </a:r>
            <a:r>
              <a:rPr lang="en-US" sz="3600" dirty="0" err="1" smtClean="0"/>
              <a:t>Müdürlüğü</a:t>
            </a:r>
            <a:endParaRPr lang="tr-TR" sz="3600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İç</a:t>
            </a:r>
            <a:r>
              <a:rPr lang="en-US" dirty="0" smtClean="0"/>
              <a:t> </a:t>
            </a:r>
            <a:r>
              <a:rPr lang="en-US" dirty="0" err="1" smtClean="0"/>
              <a:t>kontrol</a:t>
            </a:r>
            <a:r>
              <a:rPr lang="en-US" dirty="0" smtClean="0"/>
              <a:t> </a:t>
            </a:r>
            <a:r>
              <a:rPr lang="en-US" dirty="0" err="1" smtClean="0"/>
              <a:t>sisteminin</a:t>
            </a:r>
            <a:r>
              <a:rPr lang="en-US" dirty="0" smtClean="0"/>
              <a:t> </a:t>
            </a:r>
            <a:r>
              <a:rPr lang="en-US" dirty="0" err="1" smtClean="0"/>
              <a:t>kurulması</a:t>
            </a:r>
            <a:r>
              <a:rPr lang="en-US" dirty="0" smtClean="0"/>
              <a:t>, </a:t>
            </a:r>
            <a:r>
              <a:rPr lang="en-US" dirty="0" err="1" smtClean="0"/>
              <a:t>standartların</a:t>
            </a:r>
            <a:r>
              <a:rPr lang="en-US" dirty="0" smtClean="0"/>
              <a:t> </a:t>
            </a:r>
            <a:r>
              <a:rPr lang="en-US" dirty="0" err="1" smtClean="0"/>
              <a:t>uygulanması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geliştirilmesi</a:t>
            </a:r>
            <a:r>
              <a:rPr lang="en-US" dirty="0" smtClean="0"/>
              <a:t> </a:t>
            </a:r>
            <a:r>
              <a:rPr lang="en-US" dirty="0" err="1" smtClean="0"/>
              <a:t>konularında</a:t>
            </a:r>
            <a:r>
              <a:rPr lang="en-US" dirty="0" smtClean="0"/>
              <a:t> </a:t>
            </a:r>
            <a:r>
              <a:rPr lang="en-US" dirty="0" err="1" smtClean="0"/>
              <a:t>çalışmalar</a:t>
            </a:r>
            <a:r>
              <a:rPr lang="en-US" dirty="0" smtClean="0"/>
              <a:t> </a:t>
            </a:r>
            <a:r>
              <a:rPr lang="en-US" dirty="0" err="1" smtClean="0"/>
              <a:t>yapmak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Harcama</a:t>
            </a:r>
            <a:r>
              <a:rPr lang="en-US" dirty="0" smtClean="0"/>
              <a:t> </a:t>
            </a:r>
            <a:r>
              <a:rPr lang="en-US" dirty="0" err="1" smtClean="0"/>
              <a:t>birimleri</a:t>
            </a:r>
            <a:r>
              <a:rPr lang="en-US" dirty="0" smtClean="0"/>
              <a:t> ve </a:t>
            </a:r>
            <a:r>
              <a:rPr lang="en-US" dirty="0" err="1" smtClean="0"/>
              <a:t>Strateji</a:t>
            </a:r>
            <a:r>
              <a:rPr lang="en-US" dirty="0" smtClean="0"/>
              <a:t> </a:t>
            </a:r>
            <a:r>
              <a:rPr lang="en-US" dirty="0" err="1" smtClean="0"/>
              <a:t>Geliştirme</a:t>
            </a:r>
            <a:r>
              <a:rPr lang="en-US" dirty="0" smtClean="0"/>
              <a:t> </a:t>
            </a:r>
            <a:r>
              <a:rPr lang="en-US" dirty="0" err="1" smtClean="0"/>
              <a:t>Daire</a:t>
            </a:r>
            <a:r>
              <a:rPr lang="en-US" dirty="0" smtClean="0"/>
              <a:t> </a:t>
            </a:r>
            <a:r>
              <a:rPr lang="en-US" dirty="0" err="1" smtClean="0"/>
              <a:t>Başkanlığı</a:t>
            </a:r>
            <a:r>
              <a:rPr lang="en-US" dirty="0" smtClean="0"/>
              <a:t> tarafından </a:t>
            </a:r>
            <a:r>
              <a:rPr lang="en-US" dirty="0" err="1" smtClean="0"/>
              <a:t>idarenin</a:t>
            </a:r>
            <a:r>
              <a:rPr lang="en-US" dirty="0" smtClean="0"/>
              <a:t> </a:t>
            </a:r>
            <a:r>
              <a:rPr lang="en-US" dirty="0" err="1" smtClean="0"/>
              <a:t>bütçesini</a:t>
            </a:r>
            <a:r>
              <a:rPr lang="en-US" dirty="0" smtClean="0"/>
              <a:t>, </a:t>
            </a:r>
            <a:r>
              <a:rPr lang="en-US" dirty="0" err="1" smtClean="0"/>
              <a:t>bütçe</a:t>
            </a:r>
            <a:r>
              <a:rPr lang="en-US" dirty="0" smtClean="0"/>
              <a:t> </a:t>
            </a:r>
            <a:r>
              <a:rPr lang="en-US" dirty="0" err="1" smtClean="0"/>
              <a:t>tertibini</a:t>
            </a:r>
            <a:r>
              <a:rPr lang="en-US" dirty="0" smtClean="0"/>
              <a:t>, </a:t>
            </a:r>
            <a:r>
              <a:rPr lang="en-US" dirty="0" err="1" smtClean="0"/>
              <a:t>kullanılabilir</a:t>
            </a:r>
            <a:r>
              <a:rPr lang="en-US" dirty="0" smtClean="0"/>
              <a:t> </a:t>
            </a:r>
            <a:r>
              <a:rPr lang="en-US" dirty="0" err="1" smtClean="0"/>
              <a:t>ödenek</a:t>
            </a:r>
            <a:r>
              <a:rPr lang="en-US" dirty="0" smtClean="0"/>
              <a:t> </a:t>
            </a:r>
            <a:r>
              <a:rPr lang="en-US" dirty="0" err="1" smtClean="0"/>
              <a:t>tutarını</a:t>
            </a:r>
            <a:r>
              <a:rPr lang="en-US" dirty="0" smtClean="0"/>
              <a:t>, </a:t>
            </a:r>
            <a:r>
              <a:rPr lang="en-US" dirty="0" err="1" smtClean="0"/>
              <a:t>ayrıntılı</a:t>
            </a:r>
            <a:r>
              <a:rPr lang="en-US" dirty="0" smtClean="0"/>
              <a:t> </a:t>
            </a:r>
            <a:r>
              <a:rPr lang="en-US" dirty="0" err="1" smtClean="0"/>
              <a:t>harcama</a:t>
            </a:r>
            <a:r>
              <a:rPr lang="en-US" dirty="0" smtClean="0"/>
              <a:t> ve </a:t>
            </a:r>
            <a:r>
              <a:rPr lang="en-US" dirty="0" err="1" smtClean="0"/>
              <a:t>finansman</a:t>
            </a:r>
            <a:r>
              <a:rPr lang="en-US" dirty="0" smtClean="0"/>
              <a:t> </a:t>
            </a:r>
            <a:r>
              <a:rPr lang="en-US" dirty="0" err="1" smtClean="0"/>
              <a:t>programını</a:t>
            </a:r>
            <a:r>
              <a:rPr lang="en-US" dirty="0" smtClean="0"/>
              <a:t>, </a:t>
            </a:r>
            <a:r>
              <a:rPr lang="en-US" dirty="0" err="1" smtClean="0"/>
              <a:t>merkezi</a:t>
            </a:r>
            <a:r>
              <a:rPr lang="en-US" dirty="0" smtClean="0"/>
              <a:t> </a:t>
            </a:r>
            <a:r>
              <a:rPr lang="en-US" dirty="0" err="1" smtClean="0"/>
              <a:t>yönetim</a:t>
            </a:r>
            <a:r>
              <a:rPr lang="en-US" dirty="0" smtClean="0"/>
              <a:t> </a:t>
            </a:r>
            <a:r>
              <a:rPr lang="en-US" dirty="0" err="1" smtClean="0"/>
              <a:t>bütçe</a:t>
            </a:r>
            <a:r>
              <a:rPr lang="en-US" dirty="0" smtClean="0"/>
              <a:t> </a:t>
            </a:r>
            <a:r>
              <a:rPr lang="en-US" dirty="0" err="1" smtClean="0"/>
              <a:t>kanunu</a:t>
            </a:r>
            <a:r>
              <a:rPr lang="en-US" dirty="0" smtClean="0"/>
              <a:t> ve </a:t>
            </a:r>
            <a:r>
              <a:rPr lang="en-US" dirty="0" err="1" smtClean="0"/>
              <a:t>diğer</a:t>
            </a:r>
            <a:r>
              <a:rPr lang="en-US" dirty="0" smtClean="0"/>
              <a:t> </a:t>
            </a:r>
            <a:r>
              <a:rPr lang="en-US" dirty="0" err="1" smtClean="0"/>
              <a:t>mali</a:t>
            </a:r>
            <a:r>
              <a:rPr lang="en-US" dirty="0" smtClean="0"/>
              <a:t> </a:t>
            </a:r>
            <a:r>
              <a:rPr lang="en-US" dirty="0" err="1" smtClean="0"/>
              <a:t>mevzuat</a:t>
            </a:r>
            <a:r>
              <a:rPr lang="en-US" dirty="0" smtClean="0"/>
              <a:t> </a:t>
            </a:r>
            <a:r>
              <a:rPr lang="en-US" dirty="0" err="1" smtClean="0"/>
              <a:t>hükümlerine</a:t>
            </a:r>
            <a:r>
              <a:rPr lang="en-US" dirty="0" smtClean="0"/>
              <a:t> </a:t>
            </a:r>
            <a:r>
              <a:rPr lang="en-US" dirty="0" err="1" smtClean="0"/>
              <a:t>uygunluk</a:t>
            </a:r>
            <a:r>
              <a:rPr lang="en-US" dirty="0" smtClean="0"/>
              <a:t> </a:t>
            </a:r>
            <a:r>
              <a:rPr lang="en-US" dirty="0" err="1" smtClean="0"/>
              <a:t>yönlerinden</a:t>
            </a:r>
            <a:r>
              <a:rPr lang="en-US" dirty="0" smtClean="0"/>
              <a:t> </a:t>
            </a:r>
            <a:r>
              <a:rPr lang="en-US" dirty="0" err="1" smtClean="0"/>
              <a:t>kontrol</a:t>
            </a:r>
            <a:r>
              <a:rPr lang="en-US" dirty="0" smtClean="0"/>
              <a:t> </a:t>
            </a:r>
            <a:r>
              <a:rPr lang="en-US" dirty="0" err="1" smtClean="0"/>
              <a:t>etmek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Ödenek</a:t>
            </a:r>
            <a:r>
              <a:rPr lang="en-US" dirty="0" smtClean="0"/>
              <a:t> </a:t>
            </a:r>
            <a:r>
              <a:rPr lang="en-US" dirty="0" err="1" smtClean="0"/>
              <a:t>gönderme</a:t>
            </a:r>
            <a:r>
              <a:rPr lang="en-US" dirty="0" smtClean="0"/>
              <a:t> </a:t>
            </a:r>
            <a:r>
              <a:rPr lang="en-US" dirty="0" err="1" smtClean="0"/>
              <a:t>belgesi</a:t>
            </a:r>
            <a:r>
              <a:rPr lang="en-US" dirty="0" smtClean="0"/>
              <a:t> </a:t>
            </a:r>
            <a:r>
              <a:rPr lang="en-US" dirty="0" err="1" smtClean="0"/>
              <a:t>düzenleyerek</a:t>
            </a:r>
            <a:r>
              <a:rPr lang="en-US" dirty="0" smtClean="0"/>
              <a:t> </a:t>
            </a:r>
            <a:r>
              <a:rPr lang="en-US" dirty="0" err="1" smtClean="0"/>
              <a:t>ilgili</a:t>
            </a:r>
            <a:r>
              <a:rPr lang="en-US" dirty="0" smtClean="0"/>
              <a:t> </a:t>
            </a:r>
            <a:r>
              <a:rPr lang="en-US" dirty="0" err="1" smtClean="0"/>
              <a:t>birimlere</a:t>
            </a:r>
            <a:r>
              <a:rPr lang="en-US" dirty="0" smtClean="0"/>
              <a:t> </a:t>
            </a:r>
            <a:r>
              <a:rPr lang="en-US" dirty="0" err="1" smtClean="0"/>
              <a:t>gönderilmesini</a:t>
            </a:r>
            <a:r>
              <a:rPr lang="en-US" dirty="0" smtClean="0"/>
              <a:t> sağlamak.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İdarenin</a:t>
            </a:r>
            <a:r>
              <a:rPr lang="en-US" dirty="0" smtClean="0"/>
              <a:t> görev alanına </a:t>
            </a:r>
            <a:r>
              <a:rPr lang="en-US" dirty="0" err="1" smtClean="0"/>
              <a:t>ilişkin</a:t>
            </a:r>
            <a:r>
              <a:rPr lang="en-US" dirty="0" smtClean="0"/>
              <a:t> </a:t>
            </a:r>
            <a:r>
              <a:rPr lang="en-US" dirty="0" err="1" smtClean="0"/>
              <a:t>konularda</a:t>
            </a:r>
            <a:r>
              <a:rPr lang="en-US" dirty="0" smtClean="0"/>
              <a:t> </a:t>
            </a:r>
            <a:r>
              <a:rPr lang="en-US" dirty="0" err="1" smtClean="0"/>
              <a:t>standartlar</a:t>
            </a:r>
            <a:r>
              <a:rPr lang="en-US" dirty="0" smtClean="0"/>
              <a:t> </a:t>
            </a:r>
            <a:r>
              <a:rPr lang="en-US" dirty="0" err="1" smtClean="0"/>
              <a:t>hazırlamak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 Mali </a:t>
            </a:r>
            <a:r>
              <a:rPr lang="en-US" dirty="0" err="1" smtClean="0"/>
              <a:t>konularda</a:t>
            </a:r>
            <a:r>
              <a:rPr lang="en-US" dirty="0" smtClean="0"/>
              <a:t> </a:t>
            </a:r>
            <a:r>
              <a:rPr lang="en-US" dirty="0" err="1" smtClean="0"/>
              <a:t>Daire</a:t>
            </a:r>
            <a:r>
              <a:rPr lang="en-US" dirty="0" smtClean="0"/>
              <a:t> </a:t>
            </a:r>
            <a:r>
              <a:rPr lang="en-US" dirty="0" err="1" smtClean="0"/>
              <a:t>Başkanı</a:t>
            </a:r>
            <a:r>
              <a:rPr lang="en-US" dirty="0" smtClean="0"/>
              <a:t> </a:t>
            </a:r>
            <a:r>
              <a:rPr lang="en-US" dirty="0" err="1" smtClean="0"/>
              <a:t>tarafından</a:t>
            </a:r>
            <a:r>
              <a:rPr lang="en-US" dirty="0" smtClean="0"/>
              <a:t> </a:t>
            </a:r>
            <a:r>
              <a:rPr lang="en-US" dirty="0" err="1" smtClean="0"/>
              <a:t>verilecek</a:t>
            </a:r>
            <a:r>
              <a:rPr lang="en-US" dirty="0" smtClean="0"/>
              <a:t> </a:t>
            </a:r>
            <a:r>
              <a:rPr lang="en-US" dirty="0" err="1" smtClean="0"/>
              <a:t>diğer</a:t>
            </a:r>
            <a:r>
              <a:rPr lang="en-US" dirty="0" smtClean="0"/>
              <a:t> </a:t>
            </a:r>
            <a:r>
              <a:rPr lang="en-US" dirty="0" err="1" smtClean="0"/>
              <a:t>görevleri</a:t>
            </a:r>
            <a:r>
              <a:rPr lang="en-US" dirty="0" smtClean="0"/>
              <a:t> </a:t>
            </a:r>
            <a:r>
              <a:rPr lang="en-US" dirty="0" err="1" smtClean="0"/>
              <a:t>yapmak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Amaçlar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sonuçlar</a:t>
            </a:r>
            <a:r>
              <a:rPr lang="en-US" dirty="0" smtClean="0"/>
              <a:t> </a:t>
            </a:r>
            <a:r>
              <a:rPr lang="en-US" dirty="0" err="1" smtClean="0"/>
              <a:t>arasındaki</a:t>
            </a:r>
            <a:r>
              <a:rPr lang="en-US" dirty="0" smtClean="0"/>
              <a:t> </a:t>
            </a:r>
            <a:r>
              <a:rPr lang="en-US" dirty="0" err="1" smtClean="0"/>
              <a:t>farklılığı</a:t>
            </a:r>
            <a:r>
              <a:rPr lang="en-US" dirty="0" smtClean="0"/>
              <a:t> </a:t>
            </a:r>
            <a:r>
              <a:rPr lang="en-US" dirty="0" err="1" smtClean="0"/>
              <a:t>giderici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etkililiği</a:t>
            </a:r>
            <a:r>
              <a:rPr lang="en-US" dirty="0" smtClean="0"/>
              <a:t> </a:t>
            </a:r>
            <a:r>
              <a:rPr lang="en-US" dirty="0" err="1" smtClean="0"/>
              <a:t>artırıcı</a:t>
            </a:r>
            <a:r>
              <a:rPr lang="en-US" dirty="0" smtClean="0"/>
              <a:t> </a:t>
            </a:r>
            <a:r>
              <a:rPr lang="en-US" dirty="0" err="1" smtClean="0"/>
              <a:t>tedbirler</a:t>
            </a:r>
            <a:r>
              <a:rPr lang="en-US" dirty="0" smtClean="0"/>
              <a:t> </a:t>
            </a:r>
            <a:r>
              <a:rPr lang="en-US" dirty="0" err="1" smtClean="0"/>
              <a:t>önermek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endParaRPr lang="tr-T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42942"/>
          </a:xfrm>
        </p:spPr>
        <p:txBody>
          <a:bodyPr>
            <a:normAutofit/>
          </a:bodyPr>
          <a:lstStyle/>
          <a:p>
            <a:r>
              <a:rPr lang="en-US" sz="2800" b="1" dirty="0" err="1" smtClean="0"/>
              <a:t>Stratejik</a:t>
            </a:r>
            <a:r>
              <a:rPr lang="en-US" sz="2800" b="1" dirty="0" smtClean="0"/>
              <a:t>  </a:t>
            </a:r>
            <a:r>
              <a:rPr lang="en-US" sz="2800" b="1" dirty="0" err="1" smtClean="0"/>
              <a:t>Planlama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ve</a:t>
            </a:r>
            <a:r>
              <a:rPr lang="en-US" sz="2800" b="1" dirty="0" smtClean="0"/>
              <a:t>  </a:t>
            </a:r>
            <a:r>
              <a:rPr lang="en-US" sz="2800" b="1" dirty="0" err="1" smtClean="0"/>
              <a:t>Yönetim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Bilgi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Sistemi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Müdürlüğü</a:t>
            </a:r>
            <a:endParaRPr lang="tr-TR" sz="2800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Ulusal</a:t>
            </a:r>
            <a:r>
              <a:rPr lang="en-US" dirty="0" smtClean="0"/>
              <a:t> </a:t>
            </a:r>
            <a:r>
              <a:rPr lang="en-US" dirty="0" err="1" smtClean="0"/>
              <a:t>kalkınma</a:t>
            </a:r>
            <a:r>
              <a:rPr lang="en-US" dirty="0" smtClean="0"/>
              <a:t> </a:t>
            </a:r>
            <a:r>
              <a:rPr lang="en-US" dirty="0" err="1" smtClean="0"/>
              <a:t>programlarına</a:t>
            </a:r>
            <a:r>
              <a:rPr lang="en-US" dirty="0" smtClean="0"/>
              <a:t> </a:t>
            </a:r>
            <a:r>
              <a:rPr lang="en-US" dirty="0" err="1" smtClean="0"/>
              <a:t>dayanarak</a:t>
            </a:r>
            <a:r>
              <a:rPr lang="en-US" dirty="0" smtClean="0"/>
              <a:t> </a:t>
            </a:r>
            <a:r>
              <a:rPr lang="en-US" dirty="0" err="1" smtClean="0"/>
              <a:t>hazırlanan</a:t>
            </a:r>
            <a:r>
              <a:rPr lang="en-US" dirty="0" smtClean="0"/>
              <a:t> program </a:t>
            </a:r>
            <a:r>
              <a:rPr lang="en-US" dirty="0" err="1" smtClean="0"/>
              <a:t>çerçevesinde</a:t>
            </a:r>
            <a:r>
              <a:rPr lang="en-US" dirty="0" smtClean="0"/>
              <a:t> </a:t>
            </a:r>
            <a:r>
              <a:rPr lang="en-US" dirty="0" err="1" smtClean="0"/>
              <a:t>orta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uzun</a:t>
            </a:r>
            <a:r>
              <a:rPr lang="en-US" dirty="0" smtClean="0"/>
              <a:t> </a:t>
            </a:r>
            <a:r>
              <a:rPr lang="en-US" dirty="0" err="1" smtClean="0"/>
              <a:t>vadeli</a:t>
            </a:r>
            <a:r>
              <a:rPr lang="en-US" dirty="0" smtClean="0"/>
              <a:t> </a:t>
            </a:r>
            <a:r>
              <a:rPr lang="en-US" dirty="0" err="1" smtClean="0"/>
              <a:t>strateji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politikalarını</a:t>
            </a:r>
            <a:r>
              <a:rPr lang="en-US" dirty="0" smtClean="0"/>
              <a:t> </a:t>
            </a:r>
            <a:r>
              <a:rPr lang="en-US" dirty="0" err="1" smtClean="0"/>
              <a:t>belirlemek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Amaç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hedefleri</a:t>
            </a:r>
            <a:r>
              <a:rPr lang="en-US" dirty="0" smtClean="0"/>
              <a:t> </a:t>
            </a:r>
            <a:r>
              <a:rPr lang="en-US" dirty="0" err="1" smtClean="0"/>
              <a:t>oluşturmak</a:t>
            </a:r>
            <a:r>
              <a:rPr lang="en-US" dirty="0" smtClean="0"/>
              <a:t> </a:t>
            </a:r>
            <a:r>
              <a:rPr lang="en-US" dirty="0" err="1" smtClean="0"/>
              <a:t>üzere</a:t>
            </a:r>
            <a:r>
              <a:rPr lang="en-US" dirty="0" smtClean="0"/>
              <a:t> </a:t>
            </a:r>
            <a:r>
              <a:rPr lang="en-US" dirty="0" err="1" smtClean="0"/>
              <a:t>çalışmalar</a:t>
            </a:r>
            <a:r>
              <a:rPr lang="en-US" dirty="0" smtClean="0"/>
              <a:t> </a:t>
            </a:r>
            <a:r>
              <a:rPr lang="en-US" dirty="0" err="1" smtClean="0"/>
              <a:t>yapmak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 </a:t>
            </a:r>
            <a:r>
              <a:rPr lang="en-US" dirty="0" err="1" smtClean="0"/>
              <a:t>Birim</a:t>
            </a:r>
            <a:r>
              <a:rPr lang="en-US" dirty="0" smtClean="0"/>
              <a:t> </a:t>
            </a:r>
            <a:r>
              <a:rPr lang="en-US" dirty="0" err="1" smtClean="0"/>
              <a:t>faaliyet</a:t>
            </a:r>
            <a:r>
              <a:rPr lang="en-US" dirty="0" smtClean="0"/>
              <a:t> </a:t>
            </a:r>
            <a:r>
              <a:rPr lang="en-US" dirty="0" err="1" smtClean="0"/>
              <a:t>raporlarını</a:t>
            </a:r>
            <a:r>
              <a:rPr lang="en-US" dirty="0" smtClean="0"/>
              <a:t> </a:t>
            </a:r>
            <a:r>
              <a:rPr lang="en-US" dirty="0" err="1" smtClean="0"/>
              <a:t>esas</a:t>
            </a:r>
            <a:r>
              <a:rPr lang="en-US" dirty="0" smtClean="0"/>
              <a:t> </a:t>
            </a:r>
            <a:r>
              <a:rPr lang="en-US" dirty="0" err="1" smtClean="0"/>
              <a:t>alarak</a:t>
            </a:r>
            <a:r>
              <a:rPr lang="en-US" dirty="0" smtClean="0"/>
              <a:t> </a:t>
            </a:r>
            <a:r>
              <a:rPr lang="en-US" dirty="0" err="1" smtClean="0"/>
              <a:t>idarenin</a:t>
            </a:r>
            <a:r>
              <a:rPr lang="en-US" dirty="0" smtClean="0"/>
              <a:t> </a:t>
            </a:r>
            <a:r>
              <a:rPr lang="en-US" dirty="0" err="1" smtClean="0"/>
              <a:t>faaliyet</a:t>
            </a:r>
            <a:r>
              <a:rPr lang="en-US" dirty="0" smtClean="0"/>
              <a:t> </a:t>
            </a:r>
            <a:r>
              <a:rPr lang="en-US" dirty="0" err="1" smtClean="0"/>
              <a:t>raporunu</a:t>
            </a:r>
            <a:r>
              <a:rPr lang="en-US" dirty="0" smtClean="0"/>
              <a:t> </a:t>
            </a:r>
            <a:r>
              <a:rPr lang="en-US" dirty="0" err="1" smtClean="0"/>
              <a:t>hazırlamak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Stratejik</a:t>
            </a:r>
            <a:r>
              <a:rPr lang="en-US" dirty="0" smtClean="0"/>
              <a:t> </a:t>
            </a:r>
            <a:r>
              <a:rPr lang="en-US" dirty="0" err="1" smtClean="0"/>
              <a:t>planlama</a:t>
            </a:r>
            <a:r>
              <a:rPr lang="en-US" dirty="0" smtClean="0"/>
              <a:t> </a:t>
            </a:r>
            <a:r>
              <a:rPr lang="en-US" dirty="0" err="1" smtClean="0"/>
              <a:t>çalışmalarına</a:t>
            </a:r>
            <a:r>
              <a:rPr lang="en-US" dirty="0" smtClean="0"/>
              <a:t> </a:t>
            </a:r>
            <a:r>
              <a:rPr lang="en-US" dirty="0" err="1" smtClean="0"/>
              <a:t>yönelik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hazırlık</a:t>
            </a:r>
            <a:r>
              <a:rPr lang="en-US" dirty="0" smtClean="0"/>
              <a:t> </a:t>
            </a:r>
            <a:r>
              <a:rPr lang="en-US" dirty="0" err="1" smtClean="0"/>
              <a:t>programı</a:t>
            </a:r>
            <a:r>
              <a:rPr lang="en-US" dirty="0" smtClean="0"/>
              <a:t> </a:t>
            </a:r>
            <a:r>
              <a:rPr lang="en-US" dirty="0" err="1" smtClean="0"/>
              <a:t>oluşturmak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Stratejik</a:t>
            </a:r>
            <a:r>
              <a:rPr lang="en-US" dirty="0" smtClean="0"/>
              <a:t> </a:t>
            </a:r>
            <a:r>
              <a:rPr lang="en-US" dirty="0" err="1" smtClean="0"/>
              <a:t>planlama</a:t>
            </a:r>
            <a:r>
              <a:rPr lang="en-US" dirty="0" smtClean="0"/>
              <a:t> </a:t>
            </a:r>
            <a:r>
              <a:rPr lang="en-US" dirty="0" err="1" smtClean="0"/>
              <a:t>çalışmalarını</a:t>
            </a:r>
            <a:r>
              <a:rPr lang="en-US" dirty="0" smtClean="0"/>
              <a:t> </a:t>
            </a:r>
            <a:r>
              <a:rPr lang="en-US" dirty="0" err="1" smtClean="0"/>
              <a:t>koordine</a:t>
            </a:r>
            <a:r>
              <a:rPr lang="en-US" dirty="0" smtClean="0"/>
              <a:t> </a:t>
            </a:r>
            <a:r>
              <a:rPr lang="en-US" dirty="0" err="1" smtClean="0"/>
              <a:t>etmek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çalışmalarla</a:t>
            </a:r>
            <a:r>
              <a:rPr lang="en-US" dirty="0" smtClean="0"/>
              <a:t> </a:t>
            </a:r>
            <a:r>
              <a:rPr lang="en-US" dirty="0" err="1" smtClean="0"/>
              <a:t>ilgili</a:t>
            </a:r>
            <a:r>
              <a:rPr lang="en-US" dirty="0" smtClean="0"/>
              <a:t> </a:t>
            </a:r>
            <a:r>
              <a:rPr lang="en-US" dirty="0" err="1" smtClean="0"/>
              <a:t>destek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danışmanlık</a:t>
            </a:r>
            <a:r>
              <a:rPr lang="en-US" dirty="0" smtClean="0"/>
              <a:t> </a:t>
            </a:r>
            <a:r>
              <a:rPr lang="en-US" dirty="0" err="1" smtClean="0"/>
              <a:t>hizmetlerini</a:t>
            </a:r>
            <a:r>
              <a:rPr lang="en-US" dirty="0" smtClean="0"/>
              <a:t> </a:t>
            </a:r>
            <a:r>
              <a:rPr lang="en-US" dirty="0" err="1" smtClean="0"/>
              <a:t>yürütmek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İdarenin</a:t>
            </a:r>
            <a:r>
              <a:rPr lang="en-US" dirty="0" smtClean="0"/>
              <a:t> </a:t>
            </a:r>
            <a:r>
              <a:rPr lang="en-US" dirty="0" err="1" smtClean="0"/>
              <a:t>görev</a:t>
            </a:r>
            <a:r>
              <a:rPr lang="en-US" dirty="0" smtClean="0"/>
              <a:t> </a:t>
            </a:r>
            <a:r>
              <a:rPr lang="en-US" dirty="0" err="1" smtClean="0"/>
              <a:t>alanına</a:t>
            </a:r>
            <a:r>
              <a:rPr lang="en-US" dirty="0" smtClean="0"/>
              <a:t> </a:t>
            </a:r>
            <a:r>
              <a:rPr lang="en-US" dirty="0" err="1" smtClean="0"/>
              <a:t>giren</a:t>
            </a:r>
            <a:r>
              <a:rPr lang="en-US" dirty="0" smtClean="0"/>
              <a:t> </a:t>
            </a:r>
            <a:r>
              <a:rPr lang="en-US" dirty="0" err="1" smtClean="0"/>
              <a:t>konularda</a:t>
            </a:r>
            <a:r>
              <a:rPr lang="en-US" dirty="0" smtClean="0"/>
              <a:t> </a:t>
            </a:r>
            <a:r>
              <a:rPr lang="en-US" dirty="0" err="1" smtClean="0"/>
              <a:t>performans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kalite</a:t>
            </a:r>
            <a:r>
              <a:rPr lang="en-US" dirty="0" smtClean="0"/>
              <a:t> </a:t>
            </a:r>
            <a:r>
              <a:rPr lang="en-US" dirty="0" err="1" smtClean="0"/>
              <a:t>ölçütlerini</a:t>
            </a:r>
            <a:r>
              <a:rPr lang="en-US" dirty="0" smtClean="0"/>
              <a:t> </a:t>
            </a:r>
            <a:r>
              <a:rPr lang="en-US" dirty="0" err="1" smtClean="0"/>
              <a:t>belirlemek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geliştirmek</a:t>
            </a:r>
            <a:r>
              <a:rPr lang="en-US" dirty="0" smtClean="0"/>
              <a:t>.</a:t>
            </a:r>
            <a:endParaRPr lang="tr-TR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İdarenin</a:t>
            </a:r>
            <a:r>
              <a:rPr lang="en-US" dirty="0" smtClean="0"/>
              <a:t> </a:t>
            </a:r>
            <a:r>
              <a:rPr lang="en-US" dirty="0" err="1" smtClean="0"/>
              <a:t>görev</a:t>
            </a:r>
            <a:r>
              <a:rPr lang="en-US" dirty="0" smtClean="0"/>
              <a:t> </a:t>
            </a:r>
            <a:r>
              <a:rPr lang="en-US" dirty="0" err="1" smtClean="0"/>
              <a:t>alanına</a:t>
            </a:r>
            <a:r>
              <a:rPr lang="en-US" dirty="0" smtClean="0"/>
              <a:t> </a:t>
            </a:r>
            <a:r>
              <a:rPr lang="en-US" dirty="0" err="1" smtClean="0"/>
              <a:t>giren</a:t>
            </a:r>
            <a:r>
              <a:rPr lang="en-US" dirty="0" smtClean="0"/>
              <a:t> </a:t>
            </a:r>
            <a:r>
              <a:rPr lang="en-US" dirty="0" err="1" smtClean="0"/>
              <a:t>konularda</a:t>
            </a:r>
            <a:r>
              <a:rPr lang="en-US" dirty="0" smtClean="0"/>
              <a:t>, </a:t>
            </a:r>
            <a:r>
              <a:rPr lang="en-US" dirty="0" err="1" smtClean="0"/>
              <a:t>hizmetleri</a:t>
            </a:r>
            <a:r>
              <a:rPr lang="en-US" dirty="0" smtClean="0"/>
              <a:t> </a:t>
            </a:r>
            <a:r>
              <a:rPr lang="en-US" dirty="0" err="1" smtClean="0"/>
              <a:t>etkileyecek</a:t>
            </a:r>
            <a:r>
              <a:rPr lang="en-US" dirty="0" smtClean="0"/>
              <a:t> </a:t>
            </a:r>
            <a:r>
              <a:rPr lang="en-US" dirty="0" err="1" smtClean="0"/>
              <a:t>dış</a:t>
            </a:r>
            <a:r>
              <a:rPr lang="en-US" dirty="0" smtClean="0"/>
              <a:t> </a:t>
            </a:r>
            <a:r>
              <a:rPr lang="en-US" dirty="0" err="1" smtClean="0"/>
              <a:t>faktörleri</a:t>
            </a:r>
            <a:r>
              <a:rPr lang="en-US" dirty="0" smtClean="0"/>
              <a:t> </a:t>
            </a:r>
            <a:r>
              <a:rPr lang="en-US" dirty="0" err="1" smtClean="0"/>
              <a:t>incelemek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yeni</a:t>
            </a:r>
            <a:r>
              <a:rPr lang="en-US" dirty="0" smtClean="0"/>
              <a:t> </a:t>
            </a:r>
            <a:r>
              <a:rPr lang="en-US" dirty="0" err="1" smtClean="0"/>
              <a:t>hizmet</a:t>
            </a:r>
            <a:r>
              <a:rPr lang="en-US" dirty="0" smtClean="0"/>
              <a:t> </a:t>
            </a:r>
            <a:r>
              <a:rPr lang="en-US" dirty="0" err="1" smtClean="0"/>
              <a:t>fırsatları</a:t>
            </a:r>
            <a:r>
              <a:rPr lang="en-US" dirty="0" smtClean="0"/>
              <a:t> </a:t>
            </a:r>
            <a:r>
              <a:rPr lang="en-US" dirty="0" err="1" smtClean="0"/>
              <a:t>belirlemek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Kurum</a:t>
            </a:r>
            <a:r>
              <a:rPr lang="en-US" dirty="0" smtClean="0"/>
              <a:t> </a:t>
            </a:r>
            <a:r>
              <a:rPr lang="en-US" dirty="0" err="1" smtClean="0"/>
              <a:t>içi</a:t>
            </a:r>
            <a:r>
              <a:rPr lang="en-US" dirty="0" smtClean="0"/>
              <a:t> </a:t>
            </a:r>
            <a:r>
              <a:rPr lang="en-US" dirty="0" err="1" smtClean="0"/>
              <a:t>kapasite</a:t>
            </a:r>
            <a:r>
              <a:rPr lang="en-US" dirty="0" smtClean="0"/>
              <a:t> </a:t>
            </a:r>
            <a:r>
              <a:rPr lang="en-US" dirty="0" err="1" smtClean="0"/>
              <a:t>araştırması</a:t>
            </a:r>
            <a:r>
              <a:rPr lang="en-US" dirty="0" smtClean="0"/>
              <a:t> </a:t>
            </a:r>
            <a:r>
              <a:rPr lang="en-US" dirty="0" err="1" smtClean="0"/>
              <a:t>yapmak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Hizmetlerin</a:t>
            </a:r>
            <a:r>
              <a:rPr lang="en-US" dirty="0" smtClean="0"/>
              <a:t> </a:t>
            </a:r>
            <a:r>
              <a:rPr lang="en-US" dirty="0" err="1" smtClean="0"/>
              <a:t>etkililiğini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tatmin</a:t>
            </a:r>
            <a:r>
              <a:rPr lang="en-US" dirty="0" smtClean="0"/>
              <a:t> </a:t>
            </a:r>
            <a:r>
              <a:rPr lang="en-US" dirty="0" err="1" smtClean="0"/>
              <a:t>düzeyini</a:t>
            </a:r>
            <a:r>
              <a:rPr lang="en-US" dirty="0" smtClean="0"/>
              <a:t> </a:t>
            </a:r>
            <a:r>
              <a:rPr lang="en-US" dirty="0" err="1" smtClean="0"/>
              <a:t>analiz</a:t>
            </a:r>
            <a:r>
              <a:rPr lang="en-US" dirty="0" smtClean="0"/>
              <a:t> </a:t>
            </a:r>
            <a:r>
              <a:rPr lang="en-US" dirty="0" err="1" smtClean="0"/>
              <a:t>etmek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genel</a:t>
            </a:r>
            <a:r>
              <a:rPr lang="en-US" dirty="0" smtClean="0"/>
              <a:t> </a:t>
            </a:r>
            <a:r>
              <a:rPr lang="en-US" dirty="0" err="1" smtClean="0"/>
              <a:t>araştırmalar</a:t>
            </a:r>
            <a:r>
              <a:rPr lang="en-US" dirty="0" smtClean="0"/>
              <a:t> </a:t>
            </a:r>
            <a:r>
              <a:rPr lang="en-US" dirty="0" err="1" smtClean="0"/>
              <a:t>yapmak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Yeni</a:t>
            </a:r>
            <a:r>
              <a:rPr lang="en-US" dirty="0" smtClean="0"/>
              <a:t> </a:t>
            </a:r>
            <a:r>
              <a:rPr lang="en-US" dirty="0" err="1" smtClean="0"/>
              <a:t>hizmet</a:t>
            </a:r>
            <a:r>
              <a:rPr lang="en-US" dirty="0" smtClean="0"/>
              <a:t> </a:t>
            </a:r>
            <a:r>
              <a:rPr lang="en-US" dirty="0" err="1" smtClean="0"/>
              <a:t>fırsatları</a:t>
            </a:r>
            <a:r>
              <a:rPr lang="en-US" dirty="0" smtClean="0"/>
              <a:t> </a:t>
            </a:r>
            <a:r>
              <a:rPr lang="en-US" dirty="0" err="1" smtClean="0"/>
              <a:t>belirlemek</a:t>
            </a:r>
            <a:r>
              <a:rPr lang="en-US" dirty="0" smtClean="0"/>
              <a:t> </a:t>
            </a:r>
            <a:r>
              <a:rPr lang="en-US" dirty="0" err="1" smtClean="0"/>
              <a:t>etkililik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verimliliği</a:t>
            </a:r>
            <a:r>
              <a:rPr lang="en-US" dirty="0" smtClean="0"/>
              <a:t> </a:t>
            </a:r>
            <a:r>
              <a:rPr lang="en-US" dirty="0" err="1" smtClean="0"/>
              <a:t>önleyen</a:t>
            </a:r>
            <a:r>
              <a:rPr lang="en-US" dirty="0" smtClean="0"/>
              <a:t> </a:t>
            </a:r>
            <a:r>
              <a:rPr lang="en-US" dirty="0" err="1" smtClean="0"/>
              <a:t>tehditlere</a:t>
            </a:r>
            <a:r>
              <a:rPr lang="en-US" dirty="0" smtClean="0"/>
              <a:t> </a:t>
            </a:r>
            <a:r>
              <a:rPr lang="en-US" dirty="0" err="1" smtClean="0"/>
              <a:t>karşı</a:t>
            </a:r>
            <a:r>
              <a:rPr lang="en-US" dirty="0" smtClean="0"/>
              <a:t> </a:t>
            </a:r>
            <a:r>
              <a:rPr lang="en-US" dirty="0" err="1" smtClean="0"/>
              <a:t>tedbir</a:t>
            </a:r>
            <a:r>
              <a:rPr lang="en-US" dirty="0" smtClean="0"/>
              <a:t> </a:t>
            </a:r>
            <a:r>
              <a:rPr lang="en-US" dirty="0" err="1" smtClean="0"/>
              <a:t>almak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İdare</a:t>
            </a:r>
            <a:r>
              <a:rPr lang="en-US" dirty="0" smtClean="0"/>
              <a:t> </a:t>
            </a:r>
            <a:r>
              <a:rPr lang="en-US" dirty="0" err="1" smtClean="0"/>
              <a:t>faaliyetleriyle</a:t>
            </a:r>
            <a:r>
              <a:rPr lang="en-US" dirty="0" smtClean="0"/>
              <a:t> </a:t>
            </a:r>
            <a:r>
              <a:rPr lang="en-US" dirty="0" err="1" smtClean="0"/>
              <a:t>ilgili</a:t>
            </a:r>
            <a:r>
              <a:rPr lang="en-US" dirty="0" smtClean="0"/>
              <a:t> </a:t>
            </a:r>
            <a:r>
              <a:rPr lang="en-US" dirty="0" err="1" smtClean="0"/>
              <a:t>veri</a:t>
            </a:r>
            <a:r>
              <a:rPr lang="en-US" dirty="0" smtClean="0"/>
              <a:t> </a:t>
            </a:r>
            <a:r>
              <a:rPr lang="en-US" dirty="0" err="1" smtClean="0"/>
              <a:t>toplamak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analiz</a:t>
            </a:r>
            <a:r>
              <a:rPr lang="en-US" dirty="0" smtClean="0"/>
              <a:t> </a:t>
            </a:r>
            <a:r>
              <a:rPr lang="en-US" dirty="0" err="1" smtClean="0"/>
              <a:t>etmek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İdare</a:t>
            </a:r>
            <a:r>
              <a:rPr lang="en-US" dirty="0" smtClean="0"/>
              <a:t> </a:t>
            </a:r>
            <a:r>
              <a:rPr lang="en-US" dirty="0" err="1" smtClean="0"/>
              <a:t>faaliyetlerinin</a:t>
            </a:r>
            <a:r>
              <a:rPr lang="en-US" dirty="0" smtClean="0"/>
              <a:t> </a:t>
            </a:r>
            <a:r>
              <a:rPr lang="en-US" dirty="0" err="1" smtClean="0"/>
              <a:t>stratejik</a:t>
            </a:r>
            <a:r>
              <a:rPr lang="en-US" dirty="0" smtClean="0"/>
              <a:t> plan, </a:t>
            </a:r>
            <a:r>
              <a:rPr lang="en-US" dirty="0" err="1" smtClean="0"/>
              <a:t>performans</a:t>
            </a:r>
            <a:r>
              <a:rPr lang="en-US" dirty="0" smtClean="0"/>
              <a:t> </a:t>
            </a:r>
            <a:r>
              <a:rPr lang="en-US" dirty="0" err="1" smtClean="0"/>
              <a:t>programı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bütçeye</a:t>
            </a:r>
            <a:r>
              <a:rPr lang="en-US" dirty="0" smtClean="0"/>
              <a:t> </a:t>
            </a:r>
            <a:r>
              <a:rPr lang="en-US" dirty="0" err="1" smtClean="0"/>
              <a:t>uygunluğunu</a:t>
            </a:r>
            <a:r>
              <a:rPr lang="en-US" dirty="0" smtClean="0"/>
              <a:t> </a:t>
            </a:r>
            <a:r>
              <a:rPr lang="en-US" dirty="0" err="1" smtClean="0"/>
              <a:t>izlemek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değerlendirmek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endParaRPr lang="tr-TR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err="1" smtClean="0"/>
              <a:t>Muhasebe</a:t>
            </a:r>
            <a:r>
              <a:rPr lang="en-US" sz="2800" b="1" dirty="0" smtClean="0"/>
              <a:t>, </a:t>
            </a:r>
            <a:r>
              <a:rPr lang="en-US" sz="2800" b="1" dirty="0" err="1" smtClean="0"/>
              <a:t>Kesin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Hesap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ve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Raporlama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Müdürlüğü</a:t>
            </a:r>
            <a:endParaRPr lang="tr-TR" sz="2800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dirty="0" smtClean="0"/>
              <a:t>►Mali </a:t>
            </a:r>
            <a:r>
              <a:rPr lang="en-US" dirty="0" err="1" smtClean="0"/>
              <a:t>istatistikleri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Bütçe</a:t>
            </a:r>
            <a:r>
              <a:rPr lang="en-US" dirty="0" smtClean="0"/>
              <a:t> </a:t>
            </a:r>
            <a:r>
              <a:rPr lang="en-US" dirty="0" err="1" smtClean="0"/>
              <a:t>kesin</a:t>
            </a:r>
            <a:r>
              <a:rPr lang="en-US" dirty="0" smtClean="0"/>
              <a:t> </a:t>
            </a:r>
            <a:r>
              <a:rPr lang="en-US" dirty="0" err="1" smtClean="0"/>
              <a:t>hesabını</a:t>
            </a:r>
            <a:r>
              <a:rPr lang="en-US" dirty="0" smtClean="0"/>
              <a:t> </a:t>
            </a:r>
            <a:r>
              <a:rPr lang="en-US" dirty="0" err="1" smtClean="0"/>
              <a:t>hazırlamak</a:t>
            </a:r>
            <a:r>
              <a:rPr lang="en-US" dirty="0" smtClean="0"/>
              <a:t>.</a:t>
            </a:r>
            <a:endParaRPr lang="tr-TR" dirty="0" smtClean="0"/>
          </a:p>
          <a:p>
            <a:pPr algn="just"/>
            <a:r>
              <a:rPr lang="en-US" dirty="0" smtClean="0"/>
              <a:t>►</a:t>
            </a:r>
            <a:r>
              <a:rPr lang="en-US" dirty="0" err="1" smtClean="0"/>
              <a:t>Gelirlerin</a:t>
            </a:r>
            <a:r>
              <a:rPr lang="en-US" dirty="0" smtClean="0"/>
              <a:t> </a:t>
            </a:r>
            <a:r>
              <a:rPr lang="en-US" dirty="0" err="1" smtClean="0"/>
              <a:t>tahakkuku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kişilerden</a:t>
            </a:r>
            <a:r>
              <a:rPr lang="en-US" dirty="0" smtClean="0"/>
              <a:t> </a:t>
            </a:r>
            <a:r>
              <a:rPr lang="en-US" dirty="0" err="1" smtClean="0"/>
              <a:t>alacaklara</a:t>
            </a:r>
            <a:r>
              <a:rPr lang="en-US" dirty="0" smtClean="0"/>
              <a:t> </a:t>
            </a:r>
            <a:r>
              <a:rPr lang="en-US" dirty="0" err="1" smtClean="0"/>
              <a:t>ilişkin</a:t>
            </a:r>
            <a:r>
              <a:rPr lang="en-US" dirty="0" smtClean="0"/>
              <a:t> </a:t>
            </a:r>
            <a:r>
              <a:rPr lang="en-US" dirty="0" err="1" smtClean="0"/>
              <a:t>takip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tahsilatı</a:t>
            </a:r>
            <a:r>
              <a:rPr lang="en-US" dirty="0" smtClean="0"/>
              <a:t> </a:t>
            </a:r>
            <a:r>
              <a:rPr lang="en-US" dirty="0" err="1" smtClean="0"/>
              <a:t>sağlamak</a:t>
            </a:r>
            <a:r>
              <a:rPr lang="en-US" dirty="0" smtClean="0"/>
              <a:t>.</a:t>
            </a:r>
            <a:endParaRPr lang="tr-TR" dirty="0" smtClean="0"/>
          </a:p>
          <a:p>
            <a:pPr algn="just"/>
            <a:r>
              <a:rPr lang="en-US" dirty="0" smtClean="0"/>
              <a:t>►</a:t>
            </a:r>
            <a:r>
              <a:rPr lang="en-US" dirty="0" err="1" smtClean="0"/>
              <a:t>Gelirlerin</a:t>
            </a:r>
            <a:r>
              <a:rPr lang="en-US" dirty="0" smtClean="0"/>
              <a:t> </a:t>
            </a:r>
            <a:r>
              <a:rPr lang="en-US" dirty="0" err="1" smtClean="0"/>
              <a:t>tahsili</a:t>
            </a:r>
            <a:r>
              <a:rPr lang="en-US" dirty="0" smtClean="0"/>
              <a:t>, </a:t>
            </a:r>
            <a:r>
              <a:rPr lang="en-US" dirty="0" err="1" smtClean="0"/>
              <a:t>giderlerin</a:t>
            </a:r>
            <a:r>
              <a:rPr lang="en-US" dirty="0" smtClean="0"/>
              <a:t> </a:t>
            </a:r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sahiplerine</a:t>
            </a:r>
            <a:r>
              <a:rPr lang="en-US" dirty="0" smtClean="0"/>
              <a:t> </a:t>
            </a:r>
            <a:r>
              <a:rPr lang="en-US" dirty="0" err="1" smtClean="0"/>
              <a:t>ödenmesini</a:t>
            </a:r>
            <a:r>
              <a:rPr lang="en-US" dirty="0" smtClean="0"/>
              <a:t> </a:t>
            </a:r>
            <a:r>
              <a:rPr lang="en-US" dirty="0" err="1" smtClean="0"/>
              <a:t>sağlamak</a:t>
            </a:r>
            <a:r>
              <a:rPr lang="en-US" dirty="0" smtClean="0"/>
              <a:t>.</a:t>
            </a:r>
            <a:endParaRPr lang="tr-TR" dirty="0" smtClean="0"/>
          </a:p>
          <a:p>
            <a:pPr algn="just"/>
            <a:r>
              <a:rPr lang="en-US" dirty="0" smtClean="0"/>
              <a:t>►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hizmetlerini</a:t>
            </a:r>
            <a:r>
              <a:rPr lang="en-US" dirty="0" smtClean="0"/>
              <a:t> </a:t>
            </a:r>
            <a:r>
              <a:rPr lang="en-US" dirty="0" err="1" smtClean="0"/>
              <a:t>yürütmek</a:t>
            </a:r>
            <a:r>
              <a:rPr lang="en-US" dirty="0" smtClean="0"/>
              <a:t>.</a:t>
            </a:r>
            <a:endParaRPr lang="tr-TR" dirty="0" smtClean="0"/>
          </a:p>
          <a:p>
            <a:pPr algn="just"/>
            <a:r>
              <a:rPr lang="en-US" dirty="0" smtClean="0"/>
              <a:t>►</a:t>
            </a:r>
            <a:r>
              <a:rPr lang="en-US" dirty="0" err="1" smtClean="0"/>
              <a:t>İdarenin</a:t>
            </a:r>
            <a:r>
              <a:rPr lang="en-US" dirty="0" smtClean="0"/>
              <a:t>  </a:t>
            </a:r>
            <a:r>
              <a:rPr lang="en-US" dirty="0" err="1" smtClean="0"/>
              <a:t>mülkiyetinde</a:t>
            </a:r>
            <a:r>
              <a:rPr lang="en-US" dirty="0" smtClean="0"/>
              <a:t>  </a:t>
            </a:r>
            <a:r>
              <a:rPr lang="en-US" dirty="0" err="1" smtClean="0"/>
              <a:t>veya</a:t>
            </a:r>
            <a:r>
              <a:rPr lang="en-US" dirty="0" smtClean="0"/>
              <a:t>  </a:t>
            </a:r>
            <a:r>
              <a:rPr lang="en-US" dirty="0" err="1" smtClean="0"/>
              <a:t>kullanımında</a:t>
            </a:r>
            <a:r>
              <a:rPr lang="en-US" dirty="0" smtClean="0"/>
              <a:t>  </a:t>
            </a:r>
            <a:r>
              <a:rPr lang="en-US" dirty="0" err="1" smtClean="0"/>
              <a:t>bulunan</a:t>
            </a:r>
            <a:r>
              <a:rPr lang="en-US" dirty="0" smtClean="0"/>
              <a:t>  </a:t>
            </a:r>
            <a:r>
              <a:rPr lang="en-US" dirty="0" err="1" smtClean="0"/>
              <a:t>taşınır</a:t>
            </a:r>
            <a:r>
              <a:rPr lang="en-US" dirty="0" smtClean="0"/>
              <a:t>  </a:t>
            </a:r>
            <a:r>
              <a:rPr lang="en-US" dirty="0" err="1" smtClean="0"/>
              <a:t>ve</a:t>
            </a:r>
            <a:r>
              <a:rPr lang="en-US" dirty="0" smtClean="0"/>
              <a:t>  </a:t>
            </a:r>
            <a:r>
              <a:rPr lang="en-US" dirty="0" err="1" smtClean="0"/>
              <a:t>taşınmazlarına</a:t>
            </a:r>
            <a:r>
              <a:rPr lang="en-US" dirty="0" smtClean="0"/>
              <a:t>  </a:t>
            </a:r>
            <a:r>
              <a:rPr lang="en-US" dirty="0" err="1" smtClean="0"/>
              <a:t>ilişkin</a:t>
            </a:r>
            <a:r>
              <a:rPr lang="en-US" dirty="0" smtClean="0"/>
              <a:t>	</a:t>
            </a:r>
            <a:r>
              <a:rPr lang="en-US" dirty="0" err="1" smtClean="0"/>
              <a:t>icmal</a:t>
            </a:r>
            <a:r>
              <a:rPr lang="en-US" dirty="0" smtClean="0"/>
              <a:t> </a:t>
            </a:r>
            <a:r>
              <a:rPr lang="en-US" dirty="0" err="1" smtClean="0"/>
              <a:t>cetvelleri</a:t>
            </a:r>
            <a:r>
              <a:rPr lang="en-US" dirty="0" smtClean="0"/>
              <a:t> </a:t>
            </a:r>
            <a:r>
              <a:rPr lang="en-US" dirty="0" err="1" smtClean="0"/>
              <a:t>düzenlemek</a:t>
            </a:r>
            <a:r>
              <a:rPr lang="en-US" dirty="0" smtClean="0"/>
              <a:t>.</a:t>
            </a:r>
            <a:endParaRPr lang="tr-TR" dirty="0" smtClean="0"/>
          </a:p>
          <a:p>
            <a:pPr algn="just"/>
            <a:r>
              <a:rPr lang="en-US" dirty="0" smtClean="0"/>
              <a:t>►</a:t>
            </a:r>
            <a:r>
              <a:rPr lang="en-US" dirty="0" err="1" smtClean="0"/>
              <a:t>Harcama</a:t>
            </a:r>
            <a:r>
              <a:rPr lang="en-US" dirty="0" smtClean="0"/>
              <a:t> </a:t>
            </a:r>
            <a:r>
              <a:rPr lang="en-US" dirty="0" err="1" smtClean="0"/>
              <a:t>Birimlerinden</a:t>
            </a:r>
            <a:r>
              <a:rPr lang="en-US" dirty="0" smtClean="0"/>
              <a:t> </a:t>
            </a:r>
            <a:r>
              <a:rPr lang="en-US" dirty="0" err="1" smtClean="0"/>
              <a:t>gelen</a:t>
            </a:r>
            <a:r>
              <a:rPr lang="en-US" dirty="0" smtClean="0"/>
              <a:t> </a:t>
            </a:r>
            <a:r>
              <a:rPr lang="en-US" dirty="0" err="1" smtClean="0"/>
              <a:t>taşınır</a:t>
            </a:r>
            <a:r>
              <a:rPr lang="en-US" dirty="0" smtClean="0"/>
              <a:t> </a:t>
            </a:r>
            <a:r>
              <a:rPr lang="en-US" dirty="0" err="1" smtClean="0"/>
              <a:t>hesap</a:t>
            </a:r>
            <a:r>
              <a:rPr lang="en-US" dirty="0" smtClean="0"/>
              <a:t> </a:t>
            </a:r>
            <a:r>
              <a:rPr lang="en-US" dirty="0" err="1" smtClean="0"/>
              <a:t>cetvellerini</a:t>
            </a:r>
            <a:r>
              <a:rPr lang="en-US" dirty="0" smtClean="0"/>
              <a:t> </a:t>
            </a:r>
            <a:r>
              <a:rPr lang="en-US" dirty="0" err="1" smtClean="0"/>
              <a:t>konsolide</a:t>
            </a:r>
            <a:r>
              <a:rPr lang="en-US" dirty="0" smtClean="0"/>
              <a:t> </a:t>
            </a:r>
            <a:r>
              <a:rPr lang="en-US" dirty="0" err="1" smtClean="0"/>
              <a:t>ederek</a:t>
            </a:r>
            <a:r>
              <a:rPr lang="en-US" dirty="0" smtClean="0"/>
              <a:t> </a:t>
            </a:r>
            <a:r>
              <a:rPr lang="en-US" dirty="0" err="1" smtClean="0"/>
              <a:t>idarenin</a:t>
            </a:r>
            <a:r>
              <a:rPr lang="en-US" dirty="0" smtClean="0"/>
              <a:t> </a:t>
            </a:r>
            <a:r>
              <a:rPr lang="en-US" dirty="0" err="1" smtClean="0"/>
              <a:t>taşınır</a:t>
            </a:r>
            <a:r>
              <a:rPr lang="en-US" dirty="0" smtClean="0"/>
              <a:t> </a:t>
            </a:r>
            <a:r>
              <a:rPr lang="en-US" dirty="0" err="1" smtClean="0"/>
              <a:t>kesin</a:t>
            </a:r>
            <a:r>
              <a:rPr lang="en-US" dirty="0" smtClean="0"/>
              <a:t> </a:t>
            </a:r>
            <a:r>
              <a:rPr lang="en-US" dirty="0" err="1" smtClean="0"/>
              <a:t>hesap</a:t>
            </a:r>
            <a:r>
              <a:rPr lang="en-US" dirty="0" smtClean="0"/>
              <a:t> </a:t>
            </a:r>
            <a:r>
              <a:rPr lang="en-US" dirty="0" err="1" smtClean="0"/>
              <a:t>cetveli</a:t>
            </a:r>
            <a:r>
              <a:rPr lang="en-US" dirty="0" smtClean="0"/>
              <a:t> </a:t>
            </a:r>
            <a:r>
              <a:rPr lang="en-US" dirty="0" err="1" smtClean="0"/>
              <a:t>ile</a:t>
            </a:r>
            <a:r>
              <a:rPr lang="en-US" dirty="0" smtClean="0"/>
              <a:t> </a:t>
            </a:r>
            <a:r>
              <a:rPr lang="en-US" dirty="0" err="1" smtClean="0"/>
              <a:t>taşınır</a:t>
            </a:r>
            <a:r>
              <a:rPr lang="en-US" dirty="0" smtClean="0"/>
              <a:t> </a:t>
            </a:r>
            <a:r>
              <a:rPr lang="en-US" dirty="0" err="1" smtClean="0"/>
              <a:t>hesabı</a:t>
            </a:r>
            <a:r>
              <a:rPr lang="en-US" dirty="0" smtClean="0"/>
              <a:t> </a:t>
            </a:r>
            <a:r>
              <a:rPr lang="en-US" dirty="0" err="1" smtClean="0"/>
              <a:t>icmal</a:t>
            </a:r>
            <a:r>
              <a:rPr lang="en-US" dirty="0" smtClean="0"/>
              <a:t> </a:t>
            </a:r>
            <a:r>
              <a:rPr lang="en-US" dirty="0" err="1" smtClean="0"/>
              <a:t>cetvelini</a:t>
            </a:r>
            <a:r>
              <a:rPr lang="en-US" dirty="0" smtClean="0"/>
              <a:t> </a:t>
            </a:r>
            <a:r>
              <a:rPr lang="en-US" dirty="0" err="1" smtClean="0"/>
              <a:t>üst</a:t>
            </a:r>
            <a:r>
              <a:rPr lang="en-US" dirty="0" smtClean="0"/>
              <a:t> </a:t>
            </a:r>
            <a:r>
              <a:rPr lang="en-US" dirty="0" err="1" smtClean="0"/>
              <a:t>yönetici</a:t>
            </a:r>
            <a:r>
              <a:rPr lang="en-US" dirty="0" smtClean="0"/>
              <a:t> </a:t>
            </a:r>
            <a:r>
              <a:rPr lang="en-US" dirty="0" err="1" smtClean="0"/>
              <a:t>adına</a:t>
            </a:r>
            <a:r>
              <a:rPr lang="en-US" dirty="0" smtClean="0"/>
              <a:t> </a:t>
            </a:r>
            <a:r>
              <a:rPr lang="en-US" dirty="0" err="1" smtClean="0"/>
              <a:t>hazırlamak</a:t>
            </a:r>
            <a:r>
              <a:rPr lang="en-US" dirty="0" smtClean="0"/>
              <a:t>.</a:t>
            </a:r>
            <a:endParaRPr lang="tr-TR" dirty="0" smtClean="0"/>
          </a:p>
          <a:p>
            <a:pPr algn="just"/>
            <a:r>
              <a:rPr lang="en-US" dirty="0" smtClean="0"/>
              <a:t> </a:t>
            </a:r>
            <a:endParaRPr lang="tr-TR" dirty="0" smtClean="0"/>
          </a:p>
          <a:p>
            <a:pPr algn="just">
              <a:buNone/>
            </a:pPr>
            <a:endParaRPr lang="tr-T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err="1" smtClean="0"/>
              <a:t>Strateji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Geliştirme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Daire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Başkanlığımızda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yürütülen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diğer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görevler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şunlardır</a:t>
            </a:r>
            <a:r>
              <a:rPr lang="tr-TR" sz="3200" b="1" dirty="0" smtClean="0"/>
              <a:t>.</a:t>
            </a:r>
            <a:endParaRPr lang="tr-TR" sz="3200" b="1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Talep</a:t>
            </a:r>
            <a:r>
              <a:rPr lang="en-US" dirty="0" smtClean="0"/>
              <a:t> </a:t>
            </a:r>
            <a:r>
              <a:rPr lang="en-US" dirty="0" err="1" smtClean="0"/>
              <a:t>eden</a:t>
            </a:r>
            <a:r>
              <a:rPr lang="en-US" dirty="0" smtClean="0"/>
              <a:t> </a:t>
            </a:r>
            <a:r>
              <a:rPr lang="en-US" dirty="0" err="1" smtClean="0"/>
              <a:t>birimler</a:t>
            </a:r>
            <a:r>
              <a:rPr lang="en-US" dirty="0" smtClean="0"/>
              <a:t> </a:t>
            </a:r>
            <a:r>
              <a:rPr lang="en-US" dirty="0" err="1" smtClean="0"/>
              <a:t>için</a:t>
            </a:r>
            <a:r>
              <a:rPr lang="en-US" dirty="0" smtClean="0"/>
              <a:t> </a:t>
            </a:r>
            <a:r>
              <a:rPr lang="en-US" dirty="0" err="1" smtClean="0"/>
              <a:t>ihale</a:t>
            </a:r>
            <a:r>
              <a:rPr lang="en-US" dirty="0" smtClean="0"/>
              <a:t> </a:t>
            </a:r>
            <a:r>
              <a:rPr lang="en-US" dirty="0" err="1" smtClean="0"/>
              <a:t>komisyonlarına</a:t>
            </a:r>
            <a:r>
              <a:rPr lang="en-US" dirty="0" smtClean="0"/>
              <a:t> </a:t>
            </a:r>
            <a:r>
              <a:rPr lang="en-US" dirty="0" err="1" smtClean="0"/>
              <a:t>üye</a:t>
            </a:r>
            <a:r>
              <a:rPr lang="en-US" dirty="0" smtClean="0"/>
              <a:t> </a:t>
            </a:r>
            <a:r>
              <a:rPr lang="en-US" dirty="0" err="1" smtClean="0"/>
              <a:t>verilmektedir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Birimimizce</a:t>
            </a:r>
            <a:r>
              <a:rPr lang="en-US" dirty="0" smtClean="0"/>
              <a:t>, </a:t>
            </a:r>
            <a:r>
              <a:rPr lang="en-US" dirty="0" err="1" smtClean="0"/>
              <a:t>harcama</a:t>
            </a:r>
            <a:r>
              <a:rPr lang="en-US" dirty="0" smtClean="0"/>
              <a:t> </a:t>
            </a:r>
            <a:r>
              <a:rPr lang="en-US" dirty="0" err="1" smtClean="0"/>
              <a:t>birimlerinden</a:t>
            </a:r>
            <a:r>
              <a:rPr lang="en-US" dirty="0" smtClean="0"/>
              <a:t> </a:t>
            </a:r>
            <a:r>
              <a:rPr lang="en-US" dirty="0" err="1" smtClean="0"/>
              <a:t>gelen</a:t>
            </a:r>
            <a:r>
              <a:rPr lang="en-US" dirty="0" smtClean="0"/>
              <a:t> her </a:t>
            </a:r>
            <a:r>
              <a:rPr lang="en-US" dirty="0" err="1" smtClean="0"/>
              <a:t>türlü</a:t>
            </a:r>
            <a:r>
              <a:rPr lang="en-US" dirty="0" smtClean="0"/>
              <a:t> </a:t>
            </a:r>
            <a:r>
              <a:rPr lang="en-US" dirty="0" err="1" smtClean="0"/>
              <a:t>personel</a:t>
            </a:r>
            <a:r>
              <a:rPr lang="en-US" dirty="0" smtClean="0"/>
              <a:t> </a:t>
            </a:r>
            <a:r>
              <a:rPr lang="en-US" dirty="0" err="1" smtClean="0"/>
              <a:t>istihkakı</a:t>
            </a:r>
            <a:r>
              <a:rPr lang="en-US" dirty="0" smtClean="0"/>
              <a:t> (</a:t>
            </a:r>
            <a:r>
              <a:rPr lang="en-US" dirty="0" err="1" smtClean="0"/>
              <a:t>maaş</a:t>
            </a:r>
            <a:r>
              <a:rPr lang="en-US" dirty="0" smtClean="0"/>
              <a:t>, </a:t>
            </a:r>
            <a:r>
              <a:rPr lang="en-US" dirty="0" err="1" smtClean="0"/>
              <a:t>ek</a:t>
            </a:r>
            <a:r>
              <a:rPr lang="en-US" dirty="0" smtClean="0"/>
              <a:t> </a:t>
            </a:r>
            <a:r>
              <a:rPr lang="en-US" dirty="0" err="1" smtClean="0"/>
              <a:t>ders</a:t>
            </a:r>
            <a:r>
              <a:rPr lang="en-US" dirty="0" smtClean="0"/>
              <a:t>, </a:t>
            </a:r>
            <a:r>
              <a:rPr lang="en-US" dirty="0" err="1" smtClean="0"/>
              <a:t>harcırah</a:t>
            </a:r>
            <a:r>
              <a:rPr lang="en-US" dirty="0" smtClean="0"/>
              <a:t>, </a:t>
            </a:r>
            <a:r>
              <a:rPr lang="en-US" dirty="0" err="1" smtClean="0"/>
              <a:t>avans</a:t>
            </a:r>
            <a:r>
              <a:rPr lang="en-US" dirty="0" smtClean="0"/>
              <a:t> vb.) </a:t>
            </a:r>
            <a:r>
              <a:rPr lang="en-US" dirty="0" err="1" smtClean="0"/>
              <a:t>müteahhit</a:t>
            </a:r>
            <a:r>
              <a:rPr lang="en-US" dirty="0" smtClean="0"/>
              <a:t> </a:t>
            </a:r>
            <a:r>
              <a:rPr lang="en-US" dirty="0" err="1" smtClean="0"/>
              <a:t>hakedişleri</a:t>
            </a:r>
            <a:r>
              <a:rPr lang="en-US" dirty="0" smtClean="0"/>
              <a:t>, </a:t>
            </a:r>
            <a:r>
              <a:rPr lang="en-US" dirty="0" err="1" smtClean="0"/>
              <a:t>mamul</a:t>
            </a:r>
            <a:r>
              <a:rPr lang="en-US" dirty="0" smtClean="0"/>
              <a:t> mal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hizmet</a:t>
            </a:r>
            <a:r>
              <a:rPr lang="en-US" dirty="0" smtClean="0"/>
              <a:t> </a:t>
            </a:r>
            <a:r>
              <a:rPr lang="en-US" dirty="0" err="1" smtClean="0"/>
              <a:t>bedelleri</a:t>
            </a:r>
            <a:r>
              <a:rPr lang="en-US" dirty="0" smtClean="0"/>
              <a:t>, </a:t>
            </a:r>
            <a:r>
              <a:rPr lang="en-US" dirty="0" err="1" smtClean="0"/>
              <a:t>sosyal</a:t>
            </a:r>
            <a:r>
              <a:rPr lang="en-US" dirty="0" smtClean="0"/>
              <a:t> </a:t>
            </a:r>
            <a:r>
              <a:rPr lang="en-US" dirty="0" err="1" smtClean="0"/>
              <a:t>güvenlik</a:t>
            </a:r>
            <a:r>
              <a:rPr lang="en-US" dirty="0" smtClean="0"/>
              <a:t> </a:t>
            </a:r>
            <a:r>
              <a:rPr lang="en-US" dirty="0" err="1" smtClean="0"/>
              <a:t>primi</a:t>
            </a:r>
            <a:r>
              <a:rPr lang="en-US" dirty="0" smtClean="0"/>
              <a:t> </a:t>
            </a:r>
            <a:r>
              <a:rPr lang="en-US" dirty="0" err="1" smtClean="0"/>
              <a:t>kesintileri</a:t>
            </a:r>
            <a:r>
              <a:rPr lang="en-US" dirty="0" smtClean="0"/>
              <a:t>, </a:t>
            </a:r>
            <a:r>
              <a:rPr lang="en-US" dirty="0" err="1" smtClean="0"/>
              <a:t>Vergi</a:t>
            </a:r>
            <a:r>
              <a:rPr lang="en-US" dirty="0" smtClean="0"/>
              <a:t> </a:t>
            </a:r>
            <a:r>
              <a:rPr lang="en-US" dirty="0" err="1" smtClean="0"/>
              <a:t>Dairesine</a:t>
            </a:r>
            <a:r>
              <a:rPr lang="en-US" dirty="0" smtClean="0"/>
              <a:t> </a:t>
            </a:r>
            <a:r>
              <a:rPr lang="en-US" dirty="0" err="1" smtClean="0"/>
              <a:t>beyanname</a:t>
            </a:r>
            <a:r>
              <a:rPr lang="en-US" dirty="0" smtClean="0"/>
              <a:t> </a:t>
            </a:r>
            <a:r>
              <a:rPr lang="en-US" dirty="0" err="1" smtClean="0"/>
              <a:t>vermek</a:t>
            </a:r>
            <a:r>
              <a:rPr lang="en-US" dirty="0" smtClean="0"/>
              <a:t> </a:t>
            </a:r>
            <a:r>
              <a:rPr lang="en-US" dirty="0" err="1" smtClean="0"/>
              <a:t>suretiyle</a:t>
            </a:r>
            <a:r>
              <a:rPr lang="en-US" dirty="0" smtClean="0"/>
              <a:t> </a:t>
            </a:r>
            <a:r>
              <a:rPr lang="en-US" dirty="0" err="1" smtClean="0"/>
              <a:t>Gelir</a:t>
            </a:r>
            <a:r>
              <a:rPr lang="en-US" dirty="0" smtClean="0"/>
              <a:t> </a:t>
            </a:r>
            <a:r>
              <a:rPr lang="en-US" dirty="0" err="1" smtClean="0"/>
              <a:t>Vergisi</a:t>
            </a:r>
            <a:r>
              <a:rPr lang="en-US" dirty="0" smtClean="0"/>
              <a:t>, </a:t>
            </a:r>
            <a:r>
              <a:rPr lang="en-US" dirty="0" err="1" smtClean="0"/>
              <a:t>Damga</a:t>
            </a:r>
            <a:r>
              <a:rPr lang="en-US" dirty="0" smtClean="0"/>
              <a:t> </a:t>
            </a:r>
            <a:r>
              <a:rPr lang="en-US" dirty="0" err="1" smtClean="0"/>
              <a:t>Vergisi</a:t>
            </a:r>
            <a:r>
              <a:rPr lang="en-US" dirty="0" smtClean="0"/>
              <a:t>, KDV </a:t>
            </a:r>
            <a:r>
              <a:rPr lang="en-US" dirty="0" err="1" smtClean="0"/>
              <a:t>tevkifatı</a:t>
            </a:r>
            <a:r>
              <a:rPr lang="en-US" dirty="0" smtClean="0"/>
              <a:t>, </a:t>
            </a:r>
            <a:r>
              <a:rPr lang="en-US" dirty="0" err="1" smtClean="0"/>
              <a:t>Emekli</a:t>
            </a:r>
            <a:r>
              <a:rPr lang="en-US" dirty="0" smtClean="0"/>
              <a:t> </a:t>
            </a:r>
            <a:r>
              <a:rPr lang="en-US" dirty="0" err="1" smtClean="0"/>
              <a:t>Sandığı</a:t>
            </a:r>
            <a:r>
              <a:rPr lang="en-US" dirty="0" smtClean="0"/>
              <a:t> </a:t>
            </a:r>
            <a:r>
              <a:rPr lang="en-US" dirty="0" err="1" smtClean="0"/>
              <a:t>kesintileri</a:t>
            </a:r>
            <a:r>
              <a:rPr lang="en-US" dirty="0" smtClean="0"/>
              <a:t>, </a:t>
            </a:r>
            <a:r>
              <a:rPr lang="en-US" dirty="0" err="1" smtClean="0"/>
              <a:t>personel</a:t>
            </a:r>
            <a:r>
              <a:rPr lang="en-US" dirty="0" smtClean="0"/>
              <a:t> </a:t>
            </a:r>
            <a:r>
              <a:rPr lang="en-US" dirty="0" err="1" smtClean="0"/>
              <a:t>ücretlerinden</a:t>
            </a:r>
            <a:r>
              <a:rPr lang="en-US" dirty="0" smtClean="0"/>
              <a:t> </a:t>
            </a:r>
            <a:r>
              <a:rPr lang="en-US" dirty="0" err="1" smtClean="0"/>
              <a:t>yapılan</a:t>
            </a:r>
            <a:r>
              <a:rPr lang="en-US" dirty="0" smtClean="0"/>
              <a:t> </a:t>
            </a:r>
            <a:r>
              <a:rPr lang="en-US" dirty="0" err="1" smtClean="0"/>
              <a:t>icra</a:t>
            </a:r>
            <a:r>
              <a:rPr lang="en-US" dirty="0" smtClean="0"/>
              <a:t> </a:t>
            </a:r>
            <a:r>
              <a:rPr lang="en-US" dirty="0" err="1" smtClean="0"/>
              <a:t>kesintileri</a:t>
            </a:r>
            <a:r>
              <a:rPr lang="en-US" dirty="0" smtClean="0"/>
              <a:t>, TÜBİTAK </a:t>
            </a:r>
            <a:r>
              <a:rPr lang="en-US" dirty="0" err="1" smtClean="0"/>
              <a:t>Projeleri</a:t>
            </a:r>
            <a:r>
              <a:rPr lang="en-US" dirty="0" smtClean="0"/>
              <a:t>, </a:t>
            </a:r>
            <a:r>
              <a:rPr lang="en-US" dirty="0" err="1" smtClean="0"/>
              <a:t>Bilimsel</a:t>
            </a:r>
            <a:r>
              <a:rPr lang="en-US" dirty="0" smtClean="0"/>
              <a:t> </a:t>
            </a:r>
            <a:r>
              <a:rPr lang="en-US" dirty="0" err="1" smtClean="0"/>
              <a:t>Araştırma</a:t>
            </a:r>
            <a:r>
              <a:rPr lang="en-US" dirty="0" smtClean="0"/>
              <a:t> </a:t>
            </a:r>
            <a:r>
              <a:rPr lang="en-US" dirty="0" err="1" smtClean="0"/>
              <a:t>Projeleri</a:t>
            </a:r>
            <a:r>
              <a:rPr lang="en-US" dirty="0" smtClean="0"/>
              <a:t>, Erasmus </a:t>
            </a:r>
            <a:r>
              <a:rPr lang="en-US" dirty="0" err="1" smtClean="0"/>
              <a:t>Programı</a:t>
            </a:r>
            <a:r>
              <a:rPr lang="en-US" dirty="0" smtClean="0"/>
              <a:t>, </a:t>
            </a:r>
            <a:r>
              <a:rPr lang="en-US" dirty="0" err="1" smtClean="0"/>
              <a:t>Mevlana</a:t>
            </a:r>
            <a:r>
              <a:rPr lang="en-US" dirty="0" smtClean="0"/>
              <a:t> </a:t>
            </a:r>
            <a:r>
              <a:rPr lang="en-US" dirty="0" err="1" smtClean="0"/>
              <a:t>Değişim</a:t>
            </a:r>
            <a:r>
              <a:rPr lang="en-US" dirty="0" smtClean="0"/>
              <a:t> </a:t>
            </a:r>
            <a:r>
              <a:rPr lang="en-US" dirty="0" err="1" smtClean="0"/>
              <a:t>Programı</a:t>
            </a:r>
            <a:r>
              <a:rPr lang="en-US" dirty="0" smtClean="0"/>
              <a:t>, </a:t>
            </a:r>
            <a:r>
              <a:rPr lang="en-US" dirty="0" err="1" smtClean="0"/>
              <a:t>Farabi</a:t>
            </a:r>
            <a:r>
              <a:rPr lang="en-US" dirty="0" smtClean="0"/>
              <a:t> </a:t>
            </a:r>
            <a:r>
              <a:rPr lang="en-US" dirty="0" err="1" smtClean="0"/>
              <a:t>Değişim</a:t>
            </a:r>
            <a:r>
              <a:rPr lang="en-US" dirty="0" smtClean="0"/>
              <a:t> </a:t>
            </a:r>
            <a:r>
              <a:rPr lang="en-US" dirty="0" err="1" smtClean="0"/>
              <a:t>Programı</a:t>
            </a:r>
            <a:r>
              <a:rPr lang="en-US" dirty="0" smtClean="0"/>
              <a:t>, </a:t>
            </a:r>
            <a:r>
              <a:rPr lang="en-US" dirty="0" err="1" smtClean="0"/>
              <a:t>Avrupa</a:t>
            </a:r>
            <a:r>
              <a:rPr lang="en-US" dirty="0" smtClean="0"/>
              <a:t> </a:t>
            </a:r>
            <a:r>
              <a:rPr lang="en-US" dirty="0" err="1" smtClean="0"/>
              <a:t>Birliği</a:t>
            </a:r>
            <a:r>
              <a:rPr lang="en-US" dirty="0" smtClean="0"/>
              <a:t> </a:t>
            </a:r>
            <a:r>
              <a:rPr lang="en-US" dirty="0" err="1" smtClean="0"/>
              <a:t>Hibeleri</a:t>
            </a:r>
            <a:r>
              <a:rPr lang="en-US" dirty="0" smtClean="0"/>
              <a:t>, </a:t>
            </a:r>
            <a:r>
              <a:rPr lang="en-US" dirty="0" err="1" smtClean="0"/>
              <a:t>elektrik</a:t>
            </a:r>
            <a:r>
              <a:rPr lang="en-US" dirty="0" smtClean="0"/>
              <a:t>,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haberleşme</a:t>
            </a:r>
            <a:r>
              <a:rPr lang="en-US" dirty="0" smtClean="0"/>
              <a:t> </a:t>
            </a:r>
            <a:r>
              <a:rPr lang="en-US" dirty="0" err="1" smtClean="0"/>
              <a:t>ücretleri</a:t>
            </a:r>
            <a:r>
              <a:rPr lang="en-US" dirty="0" smtClean="0"/>
              <a:t> </a:t>
            </a:r>
            <a:r>
              <a:rPr lang="en-US" dirty="0" err="1" smtClean="0"/>
              <a:t>giderleri</a:t>
            </a:r>
            <a:r>
              <a:rPr lang="en-US" dirty="0" smtClean="0"/>
              <a:t> </a:t>
            </a:r>
            <a:r>
              <a:rPr lang="en-US" dirty="0" err="1" smtClean="0"/>
              <a:t>ödenmektedir</a:t>
            </a:r>
            <a:r>
              <a:rPr lang="en-US" dirty="0" smtClean="0"/>
              <a:t>.</a:t>
            </a:r>
            <a:endParaRPr lang="tr-TR" dirty="0" smtClean="0"/>
          </a:p>
          <a:p>
            <a:pPr>
              <a:buNone/>
            </a:pPr>
            <a:endParaRPr lang="tr-TR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emri</a:t>
            </a:r>
            <a:r>
              <a:rPr lang="en-US" dirty="0" smtClean="0"/>
              <a:t> </a:t>
            </a:r>
            <a:r>
              <a:rPr lang="en-US" dirty="0" err="1" smtClean="0"/>
              <a:t>belgeleri</a:t>
            </a:r>
            <a:r>
              <a:rPr lang="en-US" dirty="0" smtClean="0"/>
              <a:t>, 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birimine</a:t>
            </a:r>
            <a:r>
              <a:rPr lang="en-US" dirty="0" smtClean="0"/>
              <a:t> </a:t>
            </a:r>
            <a:r>
              <a:rPr lang="en-US" dirty="0" err="1" smtClean="0"/>
              <a:t>geliş</a:t>
            </a:r>
            <a:r>
              <a:rPr lang="en-US" dirty="0" smtClean="0"/>
              <a:t> </a:t>
            </a:r>
            <a:r>
              <a:rPr lang="en-US" dirty="0" err="1" smtClean="0"/>
              <a:t>tarihinden</a:t>
            </a:r>
            <a:r>
              <a:rPr lang="en-US" dirty="0" smtClean="0"/>
              <a:t> </a:t>
            </a:r>
            <a:r>
              <a:rPr lang="en-US" dirty="0" err="1" smtClean="0"/>
              <a:t>itibaren</a:t>
            </a:r>
            <a:r>
              <a:rPr lang="en-US" dirty="0" smtClean="0"/>
              <a:t> </a:t>
            </a:r>
            <a:r>
              <a:rPr lang="en-US" dirty="0" err="1" smtClean="0"/>
              <a:t>incelenerek</a:t>
            </a:r>
            <a:r>
              <a:rPr lang="en-US" dirty="0" smtClean="0"/>
              <a:t> </a:t>
            </a:r>
            <a:r>
              <a:rPr lang="en-US" dirty="0" err="1" smtClean="0"/>
              <a:t>uygun</a:t>
            </a:r>
            <a:r>
              <a:rPr lang="en-US" dirty="0" smtClean="0"/>
              <a:t> </a:t>
            </a:r>
            <a:r>
              <a:rPr lang="en-US" dirty="0" err="1" smtClean="0"/>
              <a:t>olanlar</a:t>
            </a:r>
            <a:r>
              <a:rPr lang="en-US" dirty="0" smtClean="0"/>
              <a:t> </a:t>
            </a:r>
            <a:r>
              <a:rPr lang="en-US" dirty="0" err="1" smtClean="0"/>
              <a:t>muhasebeleştirilerek</a:t>
            </a:r>
            <a:r>
              <a:rPr lang="en-US" dirty="0" smtClean="0"/>
              <a:t> </a:t>
            </a:r>
            <a:r>
              <a:rPr lang="en-US" dirty="0" err="1" smtClean="0"/>
              <a:t>tutarları</a:t>
            </a:r>
            <a:r>
              <a:rPr lang="en-US" dirty="0" smtClean="0"/>
              <a:t> </a:t>
            </a:r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sahiplerinin</a:t>
            </a:r>
            <a:r>
              <a:rPr lang="en-US" dirty="0" smtClean="0"/>
              <a:t> </a:t>
            </a:r>
            <a:r>
              <a:rPr lang="en-US" dirty="0" err="1" smtClean="0"/>
              <a:t>banka</a:t>
            </a:r>
            <a:r>
              <a:rPr lang="en-US" dirty="0" smtClean="0"/>
              <a:t> </a:t>
            </a:r>
            <a:r>
              <a:rPr lang="en-US" dirty="0" err="1" smtClean="0"/>
              <a:t>hesabına</a:t>
            </a:r>
            <a:r>
              <a:rPr lang="en-US" dirty="0" smtClean="0"/>
              <a:t> </a:t>
            </a:r>
            <a:r>
              <a:rPr lang="en-US" dirty="0" err="1" smtClean="0"/>
              <a:t>yatırılır</a:t>
            </a:r>
            <a:r>
              <a:rPr lang="en-US" dirty="0" smtClean="0"/>
              <a:t>. </a:t>
            </a:r>
            <a:r>
              <a:rPr lang="en-US" dirty="0" err="1" smtClean="0"/>
              <a:t>Eksik</a:t>
            </a:r>
            <a:r>
              <a:rPr lang="en-US" dirty="0" smtClean="0"/>
              <a:t> </a:t>
            </a:r>
            <a:r>
              <a:rPr lang="en-US" dirty="0" err="1" smtClean="0"/>
              <a:t>veya</a:t>
            </a:r>
            <a:r>
              <a:rPr lang="en-US" dirty="0" smtClean="0"/>
              <a:t> </a:t>
            </a:r>
            <a:r>
              <a:rPr lang="en-US" dirty="0" err="1" smtClean="0"/>
              <a:t>hatalı</a:t>
            </a:r>
            <a:r>
              <a:rPr lang="en-US" dirty="0" smtClean="0"/>
              <a:t> </a:t>
            </a:r>
            <a:r>
              <a:rPr lang="en-US" dirty="0" err="1" smtClean="0"/>
              <a:t>ödeme</a:t>
            </a:r>
            <a:r>
              <a:rPr lang="en-US" dirty="0" smtClean="0"/>
              <a:t>  </a:t>
            </a:r>
            <a:r>
              <a:rPr lang="en-US" dirty="0" err="1" smtClean="0"/>
              <a:t>emri</a:t>
            </a:r>
            <a:r>
              <a:rPr lang="en-US" dirty="0" smtClean="0"/>
              <a:t> </a:t>
            </a:r>
            <a:r>
              <a:rPr lang="en-US" dirty="0" err="1" smtClean="0"/>
              <a:t>belgesi</a:t>
            </a:r>
            <a:r>
              <a:rPr lang="en-US" dirty="0" smtClean="0"/>
              <a:t> ve </a:t>
            </a:r>
            <a:r>
              <a:rPr lang="en-US" dirty="0" err="1" smtClean="0"/>
              <a:t>eki</a:t>
            </a:r>
            <a:r>
              <a:rPr lang="en-US" dirty="0" smtClean="0"/>
              <a:t> </a:t>
            </a:r>
            <a:r>
              <a:rPr lang="en-US" dirty="0" err="1" smtClean="0"/>
              <a:t>belgeler</a:t>
            </a:r>
            <a:r>
              <a:rPr lang="en-US" dirty="0" smtClean="0"/>
              <a:t>, </a:t>
            </a:r>
            <a:r>
              <a:rPr lang="en-US" dirty="0" err="1" smtClean="0"/>
              <a:t>düzeltilmek</a:t>
            </a:r>
            <a:r>
              <a:rPr lang="en-US" dirty="0" smtClean="0"/>
              <a:t> </a:t>
            </a:r>
            <a:r>
              <a:rPr lang="en-US" dirty="0" err="1" smtClean="0"/>
              <a:t>veya</a:t>
            </a:r>
            <a:r>
              <a:rPr lang="en-US" dirty="0" smtClean="0"/>
              <a:t> </a:t>
            </a:r>
            <a:r>
              <a:rPr lang="en-US" dirty="0" err="1" smtClean="0"/>
              <a:t>tamamlanmak</a:t>
            </a:r>
            <a:r>
              <a:rPr lang="en-US" dirty="0" smtClean="0"/>
              <a:t> </a:t>
            </a:r>
            <a:r>
              <a:rPr lang="en-US" dirty="0" err="1" smtClean="0"/>
              <a:t>üzere</a:t>
            </a:r>
            <a:r>
              <a:rPr lang="en-US" dirty="0" smtClean="0"/>
              <a:t> en geç </a:t>
            </a:r>
            <a:r>
              <a:rPr lang="en-US" dirty="0" err="1" smtClean="0"/>
              <a:t>hata</a:t>
            </a:r>
            <a:r>
              <a:rPr lang="en-US" dirty="0" smtClean="0"/>
              <a:t> </a:t>
            </a:r>
            <a:r>
              <a:rPr lang="en-US" dirty="0" err="1" smtClean="0"/>
              <a:t>veya</a:t>
            </a:r>
            <a:r>
              <a:rPr lang="en-US" dirty="0" smtClean="0"/>
              <a:t> </a:t>
            </a:r>
            <a:r>
              <a:rPr lang="en-US" dirty="0" err="1" smtClean="0"/>
              <a:t>eksikliğin</a:t>
            </a:r>
            <a:r>
              <a:rPr lang="en-US" dirty="0" smtClean="0"/>
              <a:t> </a:t>
            </a:r>
            <a:r>
              <a:rPr lang="en-US" dirty="0" err="1" smtClean="0"/>
              <a:t>tespit</a:t>
            </a:r>
            <a:r>
              <a:rPr lang="en-US" dirty="0" smtClean="0"/>
              <a:t> </a:t>
            </a:r>
            <a:r>
              <a:rPr lang="en-US" dirty="0" err="1" smtClean="0"/>
              <a:t>edildiği</a:t>
            </a:r>
            <a:r>
              <a:rPr lang="en-US" dirty="0" smtClean="0"/>
              <a:t> </a:t>
            </a:r>
            <a:r>
              <a:rPr lang="en-US" dirty="0" err="1" smtClean="0"/>
              <a:t>günü</a:t>
            </a:r>
            <a:r>
              <a:rPr lang="en-US" dirty="0" smtClean="0"/>
              <a:t> </a:t>
            </a:r>
            <a:r>
              <a:rPr lang="en-US" dirty="0" err="1" smtClean="0"/>
              <a:t>izleyen</a:t>
            </a:r>
            <a:r>
              <a:rPr lang="en-US" dirty="0" smtClean="0"/>
              <a:t> </a:t>
            </a:r>
            <a:r>
              <a:rPr lang="en-US" dirty="0" err="1" smtClean="0"/>
              <a:t>iş</a:t>
            </a:r>
            <a:r>
              <a:rPr lang="en-US" dirty="0" smtClean="0"/>
              <a:t> </a:t>
            </a:r>
            <a:r>
              <a:rPr lang="en-US" dirty="0" err="1" smtClean="0"/>
              <a:t>günü</a:t>
            </a:r>
            <a:r>
              <a:rPr lang="en-US" dirty="0" smtClean="0"/>
              <a:t> </a:t>
            </a:r>
            <a:r>
              <a:rPr lang="en-US" dirty="0" err="1" smtClean="0"/>
              <a:t>içerisinde</a:t>
            </a:r>
            <a:r>
              <a:rPr lang="en-US" dirty="0" smtClean="0"/>
              <a:t> </a:t>
            </a:r>
            <a:r>
              <a:rPr lang="en-US" dirty="0" err="1" smtClean="0"/>
              <a:t>gerekçeleriyle</a:t>
            </a:r>
            <a:r>
              <a:rPr lang="en-US" dirty="0" smtClean="0"/>
              <a:t> </a:t>
            </a:r>
            <a:r>
              <a:rPr lang="en-US" dirty="0" err="1" smtClean="0"/>
              <a:t>birlikte</a:t>
            </a:r>
            <a:r>
              <a:rPr lang="en-US" dirty="0" smtClean="0"/>
              <a:t> </a:t>
            </a:r>
            <a:r>
              <a:rPr lang="tr-TR" dirty="0" smtClean="0"/>
              <a:t>ilgili </a:t>
            </a:r>
            <a:r>
              <a:rPr lang="en-US" dirty="0" err="1" smtClean="0"/>
              <a:t>birime</a:t>
            </a:r>
            <a:r>
              <a:rPr lang="en-US" dirty="0" smtClean="0"/>
              <a:t> </a:t>
            </a:r>
            <a:r>
              <a:rPr lang="en-US" dirty="0" err="1" smtClean="0"/>
              <a:t>iade</a:t>
            </a:r>
            <a:r>
              <a:rPr lang="en-US" dirty="0" smtClean="0"/>
              <a:t> edilmektedir.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Birimimizce</a:t>
            </a:r>
            <a:r>
              <a:rPr lang="en-US" dirty="0" smtClean="0"/>
              <a:t>, </a:t>
            </a:r>
            <a:r>
              <a:rPr lang="en-US" dirty="0" err="1" smtClean="0"/>
              <a:t>avans</a:t>
            </a:r>
            <a:r>
              <a:rPr lang="en-US" dirty="0" smtClean="0"/>
              <a:t> </a:t>
            </a:r>
            <a:r>
              <a:rPr lang="en-US" dirty="0" err="1" smtClean="0"/>
              <a:t>artıkları</a:t>
            </a:r>
            <a:r>
              <a:rPr lang="en-US" dirty="0" smtClean="0"/>
              <a:t>, </a:t>
            </a:r>
            <a:r>
              <a:rPr lang="en-US" dirty="0" err="1" smtClean="0"/>
              <a:t>kişi</a:t>
            </a:r>
            <a:r>
              <a:rPr lang="en-US" dirty="0" smtClean="0"/>
              <a:t> </a:t>
            </a:r>
            <a:r>
              <a:rPr lang="en-US" dirty="0" err="1" smtClean="0"/>
              <a:t>borcu</a:t>
            </a:r>
            <a:r>
              <a:rPr lang="en-US" dirty="0" smtClean="0"/>
              <a:t> </a:t>
            </a:r>
            <a:r>
              <a:rPr lang="en-US" dirty="0" err="1" smtClean="0"/>
              <a:t>tahsilâtları</a:t>
            </a:r>
            <a:r>
              <a:rPr lang="en-US" dirty="0" smtClean="0"/>
              <a:t>, 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Yetkilisi</a:t>
            </a:r>
            <a:r>
              <a:rPr lang="en-US" dirty="0" smtClean="0"/>
              <a:t> </a:t>
            </a:r>
            <a:r>
              <a:rPr lang="en-US" dirty="0" err="1" smtClean="0"/>
              <a:t>mutemetlerinde</a:t>
            </a:r>
            <a:r>
              <a:rPr lang="en-US" dirty="0" smtClean="0"/>
              <a:t> </a:t>
            </a:r>
            <a:r>
              <a:rPr lang="en-US" dirty="0" err="1" smtClean="0"/>
              <a:t>tahsil</a:t>
            </a:r>
            <a:r>
              <a:rPr lang="en-US" dirty="0" smtClean="0"/>
              <a:t> </a:t>
            </a:r>
            <a:r>
              <a:rPr lang="en-US" dirty="0" err="1" smtClean="0"/>
              <a:t>edilen</a:t>
            </a:r>
            <a:r>
              <a:rPr lang="en-US" dirty="0" smtClean="0"/>
              <a:t> her </a:t>
            </a:r>
            <a:r>
              <a:rPr lang="en-US" dirty="0" err="1" smtClean="0"/>
              <a:t>türlü</a:t>
            </a:r>
            <a:r>
              <a:rPr lang="en-US" dirty="0" smtClean="0"/>
              <a:t> </a:t>
            </a:r>
            <a:r>
              <a:rPr lang="en-US" dirty="0" err="1" smtClean="0"/>
              <a:t>gelirleri</a:t>
            </a:r>
            <a:r>
              <a:rPr lang="en-US" dirty="0" smtClean="0"/>
              <a:t>, </a:t>
            </a:r>
            <a:r>
              <a:rPr lang="en-US" dirty="0" err="1" smtClean="0"/>
              <a:t>şartname</a:t>
            </a:r>
            <a:r>
              <a:rPr lang="en-US" dirty="0" smtClean="0"/>
              <a:t> </a:t>
            </a:r>
            <a:r>
              <a:rPr lang="en-US" dirty="0" err="1" smtClean="0"/>
              <a:t>satış</a:t>
            </a:r>
            <a:r>
              <a:rPr lang="en-US" dirty="0" smtClean="0"/>
              <a:t> </a:t>
            </a:r>
            <a:r>
              <a:rPr lang="en-US" dirty="0" err="1" smtClean="0"/>
              <a:t>bedelleri</a:t>
            </a:r>
            <a:r>
              <a:rPr lang="en-US" dirty="0" smtClean="0"/>
              <a:t>, </a:t>
            </a:r>
            <a:r>
              <a:rPr lang="en-US" dirty="0" err="1" smtClean="0"/>
              <a:t>geçici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kesin</a:t>
            </a:r>
            <a:r>
              <a:rPr lang="en-US" dirty="0" smtClean="0"/>
              <a:t> </a:t>
            </a:r>
            <a:r>
              <a:rPr lang="en-US" dirty="0" err="1" smtClean="0"/>
              <a:t>teminat</a:t>
            </a:r>
            <a:r>
              <a:rPr lang="en-US" dirty="0" smtClean="0"/>
              <a:t> </a:t>
            </a:r>
            <a:r>
              <a:rPr lang="en-US" dirty="0" err="1" smtClean="0"/>
              <a:t>sayılan</a:t>
            </a:r>
            <a:r>
              <a:rPr lang="en-US" dirty="0" smtClean="0"/>
              <a:t> her </a:t>
            </a:r>
            <a:r>
              <a:rPr lang="en-US" dirty="0" err="1" smtClean="0"/>
              <a:t>türlü</a:t>
            </a:r>
            <a:r>
              <a:rPr lang="en-US" dirty="0" smtClean="0"/>
              <a:t> </a:t>
            </a:r>
            <a:r>
              <a:rPr lang="en-US" dirty="0" err="1" smtClean="0"/>
              <a:t>kıymetli</a:t>
            </a:r>
            <a:r>
              <a:rPr lang="en-US" dirty="0" smtClean="0"/>
              <a:t> </a:t>
            </a:r>
            <a:r>
              <a:rPr lang="en-US" dirty="0" err="1" smtClean="0"/>
              <a:t>emtia</a:t>
            </a:r>
            <a:r>
              <a:rPr lang="en-US" dirty="0" smtClean="0"/>
              <a:t> </a:t>
            </a:r>
            <a:r>
              <a:rPr lang="en-US" dirty="0" err="1" smtClean="0"/>
              <a:t>ile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tahsil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muhafaza</a:t>
            </a:r>
            <a:r>
              <a:rPr lang="en-US" dirty="0" smtClean="0"/>
              <a:t> </a:t>
            </a:r>
            <a:r>
              <a:rPr lang="en-US" dirty="0" err="1" smtClean="0"/>
              <a:t>edilmektedir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►Banka </a:t>
            </a:r>
            <a:r>
              <a:rPr lang="en-US" dirty="0" err="1" smtClean="0"/>
              <a:t>hesaplarımıza</a:t>
            </a:r>
            <a:r>
              <a:rPr lang="en-US" dirty="0" smtClean="0"/>
              <a:t> </a:t>
            </a:r>
            <a:r>
              <a:rPr lang="en-US" dirty="0" err="1" smtClean="0"/>
              <a:t>yatırılan</a:t>
            </a:r>
            <a:r>
              <a:rPr lang="en-US" dirty="0" smtClean="0"/>
              <a:t> her </a:t>
            </a:r>
            <a:r>
              <a:rPr lang="en-US" dirty="0" err="1" smtClean="0"/>
              <a:t>türlü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ile</a:t>
            </a:r>
            <a:r>
              <a:rPr lang="en-US" dirty="0" smtClean="0"/>
              <a:t> </a:t>
            </a:r>
            <a:r>
              <a:rPr lang="en-US" dirty="0" err="1" smtClean="0"/>
              <a:t>avans</a:t>
            </a:r>
            <a:r>
              <a:rPr lang="en-US" dirty="0" smtClean="0"/>
              <a:t> </a:t>
            </a:r>
            <a:r>
              <a:rPr lang="en-US" dirty="0" err="1" smtClean="0"/>
              <a:t>kapama</a:t>
            </a:r>
            <a:r>
              <a:rPr lang="en-US" dirty="0" smtClean="0"/>
              <a:t> </a:t>
            </a:r>
            <a:r>
              <a:rPr lang="en-US" dirty="0" err="1" smtClean="0"/>
              <a:t>işlemleri</a:t>
            </a:r>
            <a:r>
              <a:rPr lang="en-US" dirty="0" smtClean="0"/>
              <a:t> </a:t>
            </a:r>
            <a:r>
              <a:rPr lang="en-US" dirty="0" err="1" smtClean="0"/>
              <a:t>yukarıda</a:t>
            </a:r>
            <a:r>
              <a:rPr lang="en-US" dirty="0" smtClean="0"/>
              <a:t>  </a:t>
            </a:r>
            <a:r>
              <a:rPr lang="en-US" dirty="0" err="1" smtClean="0"/>
              <a:t>sayılan</a:t>
            </a:r>
            <a:r>
              <a:rPr lang="en-US" dirty="0" smtClean="0"/>
              <a:t>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tahsilâta</a:t>
            </a:r>
            <a:r>
              <a:rPr lang="en-US" dirty="0" smtClean="0"/>
              <a:t> </a:t>
            </a:r>
            <a:r>
              <a:rPr lang="en-US" dirty="0" err="1" smtClean="0"/>
              <a:t>ilişkin</a:t>
            </a:r>
            <a:r>
              <a:rPr lang="en-US" dirty="0" smtClean="0"/>
              <a:t> </a:t>
            </a:r>
            <a:r>
              <a:rPr lang="en-US" dirty="0" err="1" smtClean="0"/>
              <a:t>muhasebeleştirme</a:t>
            </a:r>
            <a:r>
              <a:rPr lang="en-US" dirty="0" smtClean="0"/>
              <a:t> </a:t>
            </a:r>
            <a:r>
              <a:rPr lang="en-US" dirty="0" err="1" smtClean="0"/>
              <a:t>işlemleri</a:t>
            </a:r>
            <a:r>
              <a:rPr lang="en-US" dirty="0" smtClean="0"/>
              <a:t> </a:t>
            </a:r>
            <a:r>
              <a:rPr lang="en-US" dirty="0" err="1" smtClean="0"/>
              <a:t>ile</a:t>
            </a:r>
            <a:r>
              <a:rPr lang="en-US" dirty="0" smtClean="0"/>
              <a:t> </a:t>
            </a:r>
            <a:r>
              <a:rPr lang="en-US" dirty="0" err="1" smtClean="0"/>
              <a:t>ödenekli</a:t>
            </a:r>
            <a:r>
              <a:rPr lang="en-US" dirty="0" smtClean="0"/>
              <a:t> </a:t>
            </a:r>
            <a:r>
              <a:rPr lang="en-US" dirty="0" err="1" smtClean="0"/>
              <a:t>gider</a:t>
            </a:r>
            <a:r>
              <a:rPr lang="en-US" dirty="0" smtClean="0"/>
              <a:t> </a:t>
            </a:r>
            <a:r>
              <a:rPr lang="en-US" dirty="0" err="1" smtClean="0"/>
              <a:t>işlemlerinin</a:t>
            </a:r>
            <a:r>
              <a:rPr lang="en-US" dirty="0" smtClean="0"/>
              <a:t> </a:t>
            </a:r>
            <a:r>
              <a:rPr lang="en-US" dirty="0" err="1" smtClean="0"/>
              <a:t>mahsubu</a:t>
            </a:r>
            <a:r>
              <a:rPr lang="en-US" dirty="0" smtClean="0"/>
              <a:t> </a:t>
            </a:r>
            <a:r>
              <a:rPr lang="en-US" dirty="0" err="1" smtClean="0"/>
              <a:t>yapılmaktadır</a:t>
            </a:r>
            <a:r>
              <a:rPr lang="en-US" dirty="0" smtClean="0"/>
              <a:t>.</a:t>
            </a:r>
            <a:endParaRPr lang="tr-TR" dirty="0" smtClean="0"/>
          </a:p>
          <a:p>
            <a:pPr>
              <a:buNone/>
            </a:pPr>
            <a:endParaRPr lang="tr-TR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en-US" dirty="0" smtClean="0"/>
              <a:t>►</a:t>
            </a:r>
            <a:r>
              <a:rPr lang="en-US" dirty="0" err="1" smtClean="0"/>
              <a:t>Üniversitemize</a:t>
            </a:r>
            <a:r>
              <a:rPr lang="en-US" dirty="0" smtClean="0"/>
              <a:t> </a:t>
            </a:r>
            <a:r>
              <a:rPr lang="en-US" dirty="0" err="1" smtClean="0"/>
              <a:t>ait</a:t>
            </a:r>
            <a:r>
              <a:rPr lang="en-US" dirty="0" smtClean="0"/>
              <a:t> Mali </a:t>
            </a:r>
            <a:r>
              <a:rPr lang="en-US" dirty="0" err="1" smtClean="0"/>
              <a:t>Raporlar</a:t>
            </a:r>
            <a:r>
              <a:rPr lang="en-US" dirty="0" smtClean="0"/>
              <a:t> 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Birimimizce</a:t>
            </a:r>
            <a:r>
              <a:rPr lang="en-US" dirty="0" smtClean="0"/>
              <a:t>, </a:t>
            </a:r>
            <a:r>
              <a:rPr lang="en-US" dirty="0" err="1" smtClean="0"/>
              <a:t>Devlet</a:t>
            </a:r>
            <a:r>
              <a:rPr lang="en-US" dirty="0" smtClean="0"/>
              <a:t> </a:t>
            </a:r>
            <a:r>
              <a:rPr lang="en-US" dirty="0" err="1" smtClean="0"/>
              <a:t>Muhasebesi</a:t>
            </a:r>
            <a:r>
              <a:rPr lang="en-US" dirty="0" smtClean="0"/>
              <a:t> </a:t>
            </a:r>
            <a:r>
              <a:rPr lang="en-US" dirty="0" err="1" smtClean="0"/>
              <a:t>Standartları</a:t>
            </a:r>
            <a:r>
              <a:rPr lang="en-US" dirty="0" smtClean="0"/>
              <a:t> </a:t>
            </a:r>
            <a:r>
              <a:rPr lang="en-US" dirty="0" err="1" smtClean="0"/>
              <a:t>Kurulu</a:t>
            </a:r>
            <a:r>
              <a:rPr lang="en-US" dirty="0" smtClean="0"/>
              <a:t> </a:t>
            </a:r>
            <a:r>
              <a:rPr lang="en-US" dirty="0" err="1" smtClean="0"/>
              <a:t>tarafından</a:t>
            </a:r>
            <a:r>
              <a:rPr lang="en-US" dirty="0" smtClean="0"/>
              <a:t> </a:t>
            </a:r>
            <a:r>
              <a:rPr lang="en-US" dirty="0" err="1" smtClean="0"/>
              <a:t>belirlenen</a:t>
            </a:r>
            <a:r>
              <a:rPr lang="en-US" dirty="0" smtClean="0"/>
              <a:t> </a:t>
            </a:r>
            <a:r>
              <a:rPr lang="en-US" dirty="0" err="1" smtClean="0"/>
              <a:t>standartlara</a:t>
            </a:r>
            <a:r>
              <a:rPr lang="en-US" dirty="0" smtClean="0"/>
              <a:t>, </a:t>
            </a:r>
            <a:r>
              <a:rPr lang="en-US" dirty="0" err="1" smtClean="0"/>
              <a:t>kamu</a:t>
            </a:r>
            <a:r>
              <a:rPr lang="en-US" dirty="0" smtClean="0"/>
              <a:t> </a:t>
            </a:r>
            <a:r>
              <a:rPr lang="en-US" dirty="0" err="1" smtClean="0"/>
              <a:t>idarelerinin</a:t>
            </a:r>
            <a:r>
              <a:rPr lang="en-US" dirty="0" smtClean="0"/>
              <a:t> </a:t>
            </a:r>
            <a:r>
              <a:rPr lang="en-US" dirty="0" err="1" smtClean="0"/>
              <a:t>tabi</a:t>
            </a:r>
            <a:r>
              <a:rPr lang="en-US" dirty="0" smtClean="0"/>
              <a:t> </a:t>
            </a:r>
            <a:r>
              <a:rPr lang="en-US" dirty="0" err="1" smtClean="0"/>
              <a:t>olduğu</a:t>
            </a:r>
            <a:r>
              <a:rPr lang="en-US" dirty="0" smtClean="0"/>
              <a:t> 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yönetmeliklerine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kayıtlarına</a:t>
            </a:r>
            <a:r>
              <a:rPr lang="en-US" dirty="0" smtClean="0"/>
              <a:t> </a:t>
            </a:r>
            <a:r>
              <a:rPr lang="en-US" dirty="0" err="1" smtClean="0"/>
              <a:t>uygun</a:t>
            </a:r>
            <a:r>
              <a:rPr lang="en-US" dirty="0" smtClean="0"/>
              <a:t> </a:t>
            </a:r>
            <a:r>
              <a:rPr lang="en-US" dirty="0" err="1" smtClean="0"/>
              <a:t>olarak</a:t>
            </a:r>
            <a:r>
              <a:rPr lang="en-US" dirty="0" smtClean="0"/>
              <a:t> </a:t>
            </a:r>
            <a:r>
              <a:rPr lang="en-US" dirty="0" err="1" smtClean="0"/>
              <a:t>düzenlenir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mevzuatında</a:t>
            </a:r>
            <a:r>
              <a:rPr lang="en-US" dirty="0" smtClean="0"/>
              <a:t> </a:t>
            </a:r>
            <a:r>
              <a:rPr lang="en-US" dirty="0" err="1" smtClean="0"/>
              <a:t>belirlenen</a:t>
            </a:r>
            <a:r>
              <a:rPr lang="en-US" dirty="0" smtClean="0"/>
              <a:t> </a:t>
            </a:r>
            <a:r>
              <a:rPr lang="en-US" dirty="0" err="1" smtClean="0"/>
              <a:t>sürelerde</a:t>
            </a:r>
            <a:r>
              <a:rPr lang="en-US" dirty="0" smtClean="0"/>
              <a:t> </a:t>
            </a:r>
            <a:r>
              <a:rPr lang="en-US" dirty="0" err="1" smtClean="0"/>
              <a:t>ilgili</a:t>
            </a:r>
            <a:r>
              <a:rPr lang="en-US" dirty="0" smtClean="0"/>
              <a:t>  </a:t>
            </a:r>
            <a:r>
              <a:rPr lang="en-US" dirty="0" err="1" smtClean="0"/>
              <a:t>mercilere</a:t>
            </a:r>
            <a:r>
              <a:rPr lang="en-US" dirty="0" smtClean="0"/>
              <a:t> </a:t>
            </a:r>
            <a:r>
              <a:rPr lang="en-US" dirty="0" err="1" smtClean="0"/>
              <a:t>gönderilmektedir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endParaRPr lang="tr-TR" dirty="0" smtClean="0"/>
          </a:p>
          <a:p>
            <a:pPr algn="just"/>
            <a:r>
              <a:rPr lang="en-US" dirty="0" err="1" smtClean="0"/>
              <a:t>Üniversitemizde</a:t>
            </a:r>
            <a:r>
              <a:rPr lang="en-US" dirty="0" smtClean="0"/>
              <a:t> </a:t>
            </a:r>
            <a:r>
              <a:rPr lang="en-US" dirty="0" err="1" smtClean="0"/>
              <a:t>harcama</a:t>
            </a:r>
            <a:r>
              <a:rPr lang="en-US" dirty="0" smtClean="0"/>
              <a:t> </a:t>
            </a:r>
            <a:r>
              <a:rPr lang="en-US" dirty="0" err="1" smtClean="0"/>
              <a:t>sonrası</a:t>
            </a:r>
            <a:r>
              <a:rPr lang="en-US" dirty="0" smtClean="0"/>
              <a:t> </a:t>
            </a:r>
            <a:r>
              <a:rPr lang="en-US" dirty="0" err="1" smtClean="0"/>
              <a:t>dış</a:t>
            </a:r>
            <a:r>
              <a:rPr lang="en-US" dirty="0" smtClean="0"/>
              <a:t> </a:t>
            </a:r>
            <a:r>
              <a:rPr lang="en-US" dirty="0" err="1" smtClean="0"/>
              <a:t>denetim</a:t>
            </a:r>
            <a:r>
              <a:rPr lang="en-US" dirty="0" smtClean="0"/>
              <a:t>, </a:t>
            </a:r>
            <a:r>
              <a:rPr lang="en-US" dirty="0" err="1" smtClean="0"/>
              <a:t>kamu</a:t>
            </a:r>
            <a:r>
              <a:rPr lang="en-US" dirty="0" smtClean="0"/>
              <a:t> </a:t>
            </a:r>
            <a:r>
              <a:rPr lang="en-US" dirty="0" err="1" smtClean="0"/>
              <a:t>idarelerinin</a:t>
            </a:r>
            <a:r>
              <a:rPr lang="en-US" dirty="0" smtClean="0"/>
              <a:t> </a:t>
            </a:r>
            <a:r>
              <a:rPr lang="en-US" dirty="0" err="1" smtClean="0"/>
              <a:t>hesap</a:t>
            </a:r>
            <a:r>
              <a:rPr lang="en-US" dirty="0" smtClean="0"/>
              <a:t> </a:t>
            </a:r>
            <a:r>
              <a:rPr lang="en-US" dirty="0" err="1" smtClean="0"/>
              <a:t>verme</a:t>
            </a:r>
            <a:r>
              <a:rPr lang="en-US" dirty="0" smtClean="0"/>
              <a:t> </a:t>
            </a:r>
            <a:r>
              <a:rPr lang="en-US" dirty="0" err="1" smtClean="0"/>
              <a:t>sorumluluğu</a:t>
            </a:r>
            <a:r>
              <a:rPr lang="en-US" dirty="0" smtClean="0"/>
              <a:t> </a:t>
            </a:r>
            <a:r>
              <a:rPr lang="en-US" dirty="0" err="1" smtClean="0"/>
              <a:t>çerçevesinde</a:t>
            </a:r>
            <a:r>
              <a:rPr lang="en-US" dirty="0" smtClean="0"/>
              <a:t> </a:t>
            </a:r>
            <a:r>
              <a:rPr lang="en-US" dirty="0" err="1" smtClean="0"/>
              <a:t>Sayıştay</a:t>
            </a:r>
            <a:r>
              <a:rPr lang="en-US" dirty="0" smtClean="0"/>
              <a:t> </a:t>
            </a:r>
            <a:r>
              <a:rPr lang="en-US" dirty="0" err="1" smtClean="0"/>
              <a:t>Başkanlığı</a:t>
            </a:r>
            <a:r>
              <a:rPr lang="en-US" dirty="0" smtClean="0"/>
              <a:t> </a:t>
            </a:r>
            <a:r>
              <a:rPr lang="en-US" dirty="0" err="1" smtClean="0"/>
              <a:t>tarafından</a:t>
            </a:r>
            <a:r>
              <a:rPr lang="en-US" dirty="0" smtClean="0"/>
              <a:t> </a:t>
            </a:r>
            <a:r>
              <a:rPr lang="en-US" dirty="0" err="1" smtClean="0"/>
              <a:t>yürütülmektedir</a:t>
            </a:r>
            <a:r>
              <a:rPr lang="en-US" dirty="0" smtClean="0"/>
              <a:t>. Bu </a:t>
            </a:r>
            <a:r>
              <a:rPr lang="en-US" dirty="0" err="1" smtClean="0"/>
              <a:t>kapsamda</a:t>
            </a:r>
            <a:r>
              <a:rPr lang="en-US" dirty="0" smtClean="0"/>
              <a:t> </a:t>
            </a:r>
            <a:r>
              <a:rPr lang="en-US" dirty="0" err="1" smtClean="0"/>
              <a:t>Üniversitenin</a:t>
            </a:r>
            <a:r>
              <a:rPr lang="en-US" dirty="0" smtClean="0"/>
              <a:t> 2009 ile 2014 </a:t>
            </a:r>
            <a:r>
              <a:rPr lang="en-US" dirty="0" err="1" smtClean="0"/>
              <a:t>yıllarına</a:t>
            </a:r>
            <a:r>
              <a:rPr lang="en-US" dirty="0" smtClean="0"/>
              <a:t> ait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evrakları</a:t>
            </a:r>
            <a:r>
              <a:rPr lang="en-US" dirty="0" smtClean="0"/>
              <a:t> </a:t>
            </a:r>
            <a:r>
              <a:rPr lang="en-US" dirty="0" err="1" smtClean="0"/>
              <a:t>dış</a:t>
            </a:r>
            <a:r>
              <a:rPr lang="en-US" dirty="0" smtClean="0"/>
              <a:t> </a:t>
            </a:r>
            <a:r>
              <a:rPr lang="en-US" dirty="0" err="1" smtClean="0"/>
              <a:t>denetim</a:t>
            </a:r>
            <a:r>
              <a:rPr lang="en-US" dirty="0" smtClean="0"/>
              <a:t> </a:t>
            </a:r>
            <a:r>
              <a:rPr lang="en-US" dirty="0" err="1" smtClean="0"/>
              <a:t>için</a:t>
            </a:r>
            <a:r>
              <a:rPr lang="en-US" dirty="0" smtClean="0"/>
              <a:t> </a:t>
            </a:r>
            <a:r>
              <a:rPr lang="en-US" dirty="0" err="1" smtClean="0"/>
              <a:t>Sayıştay</a:t>
            </a:r>
            <a:r>
              <a:rPr lang="en-US" dirty="0" smtClean="0"/>
              <a:t> </a:t>
            </a:r>
            <a:r>
              <a:rPr lang="en-US" dirty="0" err="1" smtClean="0"/>
              <a:t>Başkanlığına</a:t>
            </a:r>
            <a:r>
              <a:rPr lang="en-US" dirty="0" smtClean="0"/>
              <a:t> </a:t>
            </a:r>
            <a:r>
              <a:rPr lang="en-US" dirty="0" err="1" smtClean="0"/>
              <a:t>gönderilmiş</a:t>
            </a:r>
            <a:r>
              <a:rPr lang="en-US" dirty="0" smtClean="0"/>
              <a:t>, 2008, 2010, 2011, 2012, 2013, 2015</a:t>
            </a:r>
            <a:r>
              <a:rPr lang="tr-TR" dirty="0" smtClean="0"/>
              <a:t>,</a:t>
            </a:r>
            <a:r>
              <a:rPr lang="en-US" dirty="0" smtClean="0"/>
              <a:t> 2016 </a:t>
            </a:r>
            <a:r>
              <a:rPr lang="tr-TR" dirty="0" smtClean="0"/>
              <a:t>ve 2017 </a:t>
            </a:r>
            <a:r>
              <a:rPr lang="en-US" dirty="0" smtClean="0"/>
              <a:t>yılına ait </a:t>
            </a:r>
            <a:r>
              <a:rPr lang="en-US" dirty="0" err="1" smtClean="0"/>
              <a:t>belgeler</a:t>
            </a:r>
            <a:r>
              <a:rPr lang="en-US" dirty="0" smtClean="0"/>
              <a:t> </a:t>
            </a:r>
            <a:r>
              <a:rPr lang="en-US" dirty="0" err="1" smtClean="0"/>
              <a:t>ise</a:t>
            </a:r>
            <a:r>
              <a:rPr lang="en-US" dirty="0" smtClean="0"/>
              <a:t> </a:t>
            </a:r>
            <a:r>
              <a:rPr lang="en-US" dirty="0" err="1" smtClean="0"/>
              <a:t>Başkanlığımızda</a:t>
            </a:r>
            <a:r>
              <a:rPr lang="en-US" dirty="0" smtClean="0"/>
              <a:t> </a:t>
            </a:r>
            <a:r>
              <a:rPr lang="en-US" dirty="0" err="1" smtClean="0"/>
              <a:t>muhafaza</a:t>
            </a:r>
            <a:r>
              <a:rPr lang="en-US" dirty="0" smtClean="0"/>
              <a:t> edilmektedir.</a:t>
            </a:r>
            <a:r>
              <a:rPr lang="tr-TR" dirty="0" smtClean="0"/>
              <a:t> BAP projeleri ile ilgili bazı </a:t>
            </a:r>
            <a:r>
              <a:rPr lang="tr-TR" dirty="0" err="1" smtClean="0"/>
              <a:t>yevmiyler</a:t>
            </a:r>
            <a:r>
              <a:rPr lang="tr-TR" dirty="0" smtClean="0"/>
              <a:t> ve proje bilgileri 2017 yılı içerisinde Sayıştay  Başkanlığına gönderilmiştir.</a:t>
            </a:r>
          </a:p>
          <a:p>
            <a:pPr>
              <a:buNone/>
            </a:pPr>
            <a:endParaRPr lang="tr-TR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pPr algn="just">
              <a:buNone/>
            </a:pPr>
            <a:r>
              <a:rPr lang="tr-TR" dirty="0" smtClean="0"/>
              <a:t>    </a:t>
            </a:r>
            <a:r>
              <a:rPr lang="en-US" dirty="0" err="1" smtClean="0"/>
              <a:t>Başkanlığımız</a:t>
            </a:r>
            <a:r>
              <a:rPr lang="en-US" dirty="0" smtClean="0"/>
              <a:t> </a:t>
            </a:r>
            <a:r>
              <a:rPr lang="en-US" dirty="0" err="1" smtClean="0"/>
              <a:t>tüm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görevleri</a:t>
            </a:r>
            <a:r>
              <a:rPr lang="en-US" dirty="0" smtClean="0"/>
              <a:t> </a:t>
            </a:r>
            <a:r>
              <a:rPr lang="en-US" dirty="0" err="1" smtClean="0"/>
              <a:t>sınırlı</a:t>
            </a:r>
            <a:r>
              <a:rPr lang="en-US" dirty="0" smtClean="0"/>
              <a:t> </a:t>
            </a:r>
            <a:r>
              <a:rPr lang="en-US" dirty="0" err="1" smtClean="0"/>
              <a:t>insan</a:t>
            </a:r>
            <a:r>
              <a:rPr lang="tr-TR" dirty="0" smtClean="0"/>
              <a:t> </a:t>
            </a:r>
            <a:r>
              <a:rPr lang="en-US" dirty="0" err="1" smtClean="0"/>
              <a:t>kaynağı</a:t>
            </a:r>
            <a:r>
              <a:rPr lang="en-US" dirty="0" smtClean="0"/>
              <a:t> </a:t>
            </a:r>
            <a:r>
              <a:rPr lang="en-US" dirty="0" err="1" smtClean="0"/>
              <a:t>ile</a:t>
            </a:r>
            <a:r>
              <a:rPr lang="en-US" dirty="0" smtClean="0"/>
              <a:t> </a:t>
            </a:r>
            <a:r>
              <a:rPr lang="en-US" dirty="0" err="1" smtClean="0"/>
              <a:t>yerine</a:t>
            </a:r>
            <a:r>
              <a:rPr lang="en-US" dirty="0" smtClean="0"/>
              <a:t> </a:t>
            </a:r>
            <a:r>
              <a:rPr lang="en-US" dirty="0" err="1" smtClean="0"/>
              <a:t>getirmek</a:t>
            </a:r>
            <a:r>
              <a:rPr lang="en-US" dirty="0" smtClean="0"/>
              <a:t> </a:t>
            </a:r>
            <a:r>
              <a:rPr lang="en-US" dirty="0" err="1" smtClean="0"/>
              <a:t>için</a:t>
            </a:r>
            <a:r>
              <a:rPr lang="en-US" dirty="0" smtClean="0"/>
              <a:t> </a:t>
            </a:r>
            <a:r>
              <a:rPr lang="en-US" dirty="0" err="1" smtClean="0"/>
              <a:t>özverili</a:t>
            </a:r>
            <a:r>
              <a:rPr lang="en-US" dirty="0" smtClean="0"/>
              <a:t> </a:t>
            </a:r>
            <a:r>
              <a:rPr lang="en-US" dirty="0" err="1" smtClean="0"/>
              <a:t>çalışmalarının</a:t>
            </a:r>
            <a:r>
              <a:rPr lang="en-US" dirty="0" smtClean="0"/>
              <a:t> </a:t>
            </a:r>
            <a:r>
              <a:rPr lang="en-US" dirty="0" err="1" smtClean="0"/>
              <a:t>yanında</a:t>
            </a:r>
            <a:r>
              <a:rPr lang="en-US" dirty="0" smtClean="0"/>
              <a:t> </a:t>
            </a:r>
            <a:r>
              <a:rPr lang="en-US" dirty="0" err="1" smtClean="0"/>
              <a:t>muhtelif</a:t>
            </a:r>
            <a:r>
              <a:rPr lang="en-US" dirty="0" smtClean="0"/>
              <a:t> </a:t>
            </a:r>
            <a:r>
              <a:rPr lang="en-US" dirty="0" err="1" smtClean="0"/>
              <a:t>dönemlerde</a:t>
            </a:r>
            <a:r>
              <a:rPr lang="en-US" dirty="0" smtClean="0"/>
              <a:t> </a:t>
            </a:r>
            <a:r>
              <a:rPr lang="en-US" dirty="0" err="1" smtClean="0"/>
              <a:t>tüm</a:t>
            </a:r>
            <a:r>
              <a:rPr lang="en-US" dirty="0" smtClean="0"/>
              <a:t> </a:t>
            </a:r>
            <a:r>
              <a:rPr lang="en-US" dirty="0" err="1" smtClean="0"/>
              <a:t>harcama</a:t>
            </a:r>
            <a:r>
              <a:rPr lang="en-US" dirty="0" smtClean="0"/>
              <a:t> </a:t>
            </a:r>
            <a:r>
              <a:rPr lang="en-US" dirty="0" err="1" smtClean="0"/>
              <a:t>birimlerimize</a:t>
            </a:r>
            <a:r>
              <a:rPr lang="en-US" dirty="0" smtClean="0"/>
              <a:t> </a:t>
            </a:r>
            <a:r>
              <a:rPr lang="en-US" dirty="0" err="1" smtClean="0"/>
              <a:t>yönelik</a:t>
            </a:r>
            <a:r>
              <a:rPr lang="en-US" dirty="0" smtClean="0"/>
              <a:t> </a:t>
            </a:r>
            <a:r>
              <a:rPr lang="en-US" dirty="0" err="1" smtClean="0"/>
              <a:t>uygulamalar</a:t>
            </a:r>
            <a:r>
              <a:rPr lang="en-US" dirty="0" smtClean="0"/>
              <a:t> </a:t>
            </a:r>
            <a:r>
              <a:rPr lang="en-US" dirty="0" err="1" smtClean="0"/>
              <a:t>ile</a:t>
            </a:r>
            <a:r>
              <a:rPr lang="en-US" dirty="0" smtClean="0"/>
              <a:t> </a:t>
            </a:r>
            <a:r>
              <a:rPr lang="en-US" dirty="0" err="1" smtClean="0"/>
              <a:t>ilgili</a:t>
            </a:r>
            <a:r>
              <a:rPr lang="en-US" dirty="0" smtClean="0"/>
              <a:t> </a:t>
            </a:r>
            <a:r>
              <a:rPr lang="en-US" dirty="0" err="1" smtClean="0"/>
              <a:t>eğitim</a:t>
            </a:r>
            <a:r>
              <a:rPr lang="tr-TR" dirty="0" smtClean="0"/>
              <a:t> ve bilgilendirme</a:t>
            </a:r>
            <a:r>
              <a:rPr lang="en-US" dirty="0" smtClean="0"/>
              <a:t> </a:t>
            </a:r>
            <a:r>
              <a:rPr lang="en-US" dirty="0" err="1" smtClean="0"/>
              <a:t>faaliyetleri</a:t>
            </a:r>
            <a:r>
              <a:rPr lang="en-US" dirty="0" smtClean="0"/>
              <a:t> </a:t>
            </a:r>
            <a:r>
              <a:rPr lang="en-US" dirty="0" err="1" smtClean="0"/>
              <a:t>düzenlemektedir</a:t>
            </a:r>
            <a:r>
              <a:rPr lang="en-US" dirty="0" smtClean="0"/>
              <a:t>. </a:t>
            </a:r>
            <a:r>
              <a:rPr lang="en-US" dirty="0" err="1" smtClean="0"/>
              <a:t>Yıllık</a:t>
            </a:r>
            <a:r>
              <a:rPr lang="en-US" dirty="0" smtClean="0"/>
              <a:t> </a:t>
            </a:r>
            <a:r>
              <a:rPr lang="en-US" dirty="0" err="1" smtClean="0"/>
              <a:t>iş</a:t>
            </a:r>
            <a:r>
              <a:rPr lang="en-US" dirty="0" smtClean="0"/>
              <a:t> </a:t>
            </a:r>
            <a:r>
              <a:rPr lang="en-US" dirty="0" err="1" smtClean="0"/>
              <a:t>takvimine</a:t>
            </a:r>
            <a:r>
              <a:rPr lang="en-US" dirty="0" smtClean="0"/>
              <a:t> </a:t>
            </a:r>
            <a:r>
              <a:rPr lang="en-US" dirty="0" err="1" smtClean="0"/>
              <a:t>uygun</a:t>
            </a:r>
            <a:r>
              <a:rPr lang="en-US" dirty="0" smtClean="0"/>
              <a:t> </a:t>
            </a:r>
            <a:r>
              <a:rPr lang="en-US" dirty="0" err="1" smtClean="0"/>
              <a:t>olarak</a:t>
            </a:r>
            <a:r>
              <a:rPr lang="en-US" dirty="0" smtClean="0"/>
              <a:t> </a:t>
            </a:r>
            <a:r>
              <a:rPr lang="en-US" dirty="0" err="1" smtClean="0"/>
              <a:t>Başkanlığımız</a:t>
            </a:r>
            <a:r>
              <a:rPr lang="en-US" dirty="0" smtClean="0"/>
              <a:t> </a:t>
            </a:r>
            <a:r>
              <a:rPr lang="en-US" dirty="0" err="1" smtClean="0"/>
              <a:t>hizmet</a:t>
            </a:r>
            <a:r>
              <a:rPr lang="en-US" dirty="0" smtClean="0"/>
              <a:t> </a:t>
            </a:r>
            <a:r>
              <a:rPr lang="en-US" dirty="0" err="1" smtClean="0"/>
              <a:t>envanteri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kamu</a:t>
            </a:r>
            <a:r>
              <a:rPr lang="en-US" dirty="0" smtClean="0"/>
              <a:t> </a:t>
            </a:r>
            <a:r>
              <a:rPr lang="en-US" dirty="0" err="1" smtClean="0"/>
              <a:t>hizmet</a:t>
            </a:r>
            <a:r>
              <a:rPr lang="en-US" dirty="0" smtClean="0"/>
              <a:t> </a:t>
            </a:r>
            <a:r>
              <a:rPr lang="en-US" dirty="0" err="1" smtClean="0"/>
              <a:t>standartları</a:t>
            </a:r>
            <a:r>
              <a:rPr lang="en-US" dirty="0" smtClean="0"/>
              <a:t> </a:t>
            </a:r>
            <a:r>
              <a:rPr lang="en-US" dirty="0" err="1" smtClean="0"/>
              <a:t>hazırlanmış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web </a:t>
            </a:r>
            <a:r>
              <a:rPr lang="en-US" dirty="0" err="1" smtClean="0"/>
              <a:t>sayfamızda</a:t>
            </a:r>
            <a:r>
              <a:rPr lang="en-US" dirty="0" smtClean="0"/>
              <a:t> </a:t>
            </a:r>
            <a:r>
              <a:rPr lang="en-US" dirty="0" err="1" smtClean="0"/>
              <a:t>yayınlanmıştır</a:t>
            </a:r>
            <a:r>
              <a:rPr lang="en-US" dirty="0" smtClean="0"/>
              <a:t>.</a:t>
            </a:r>
            <a:endParaRPr lang="tr-TR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/>
          </a:bodyPr>
          <a:lstStyle/>
          <a:p>
            <a:pPr algn="ctr"/>
            <a:r>
              <a:rPr lang="tr-TR" sz="3600" dirty="0" smtClean="0"/>
              <a:t>BAŞKANLIĞIMIZ AMAÇ VE HEDEFLERİ</a:t>
            </a:r>
            <a:endParaRPr lang="tr-TR" sz="3600" dirty="0"/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457200" y="928688"/>
          <a:ext cx="8229600" cy="5286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881066"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881066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881066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881066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881066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881066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4 Tablo"/>
          <p:cNvGraphicFramePr>
            <a:graphicFrameLocks noGrp="1"/>
          </p:cNvGraphicFramePr>
          <p:nvPr/>
        </p:nvGraphicFramePr>
        <p:xfrm>
          <a:off x="571472" y="1071546"/>
          <a:ext cx="8072494" cy="5357850"/>
        </p:xfrm>
        <a:graphic>
          <a:graphicData uri="http://schemas.openxmlformats.org/drawingml/2006/table">
            <a:tbl>
              <a:tblPr/>
              <a:tblGrid>
                <a:gridCol w="3553907"/>
                <a:gridCol w="4518587"/>
              </a:tblGrid>
              <a:tr h="311921">
                <a:tc>
                  <a:txBody>
                    <a:bodyPr/>
                    <a:lstStyle/>
                    <a:p>
                      <a:pPr marL="877570" marR="262255">
                        <a:spcBef>
                          <a:spcPts val="62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Stratejik</a:t>
                      </a:r>
                      <a:r>
                        <a:rPr lang="en-US" sz="1400" b="1" dirty="0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Amaçlar</a:t>
                      </a:r>
                      <a:endParaRPr lang="tr-TR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0"/>
                    </a:solidFill>
                  </a:tcPr>
                </a:tc>
                <a:tc>
                  <a:txBody>
                    <a:bodyPr/>
                    <a:lstStyle/>
                    <a:p>
                      <a:pPr marL="1229995" marR="1228725" algn="ctr">
                        <a:spcBef>
                          <a:spcPts val="620"/>
                        </a:spcBef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FF0000"/>
                          </a:solidFill>
                          <a:latin typeface="Times New Roman"/>
                          <a:ea typeface="Times New Roman"/>
                        </a:rPr>
                        <a:t>Stratejik Hedefler</a:t>
                      </a:r>
                      <a:endParaRPr lang="tr-TR" sz="140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0"/>
                    </a:solidFill>
                  </a:tcPr>
                </a:tc>
              </a:tr>
              <a:tr h="13379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</a:endParaRPr>
                    </a:p>
                    <a:p>
                      <a:pPr marL="42545" marR="262255">
                        <a:spcBef>
                          <a:spcPts val="805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Amaç-1 :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</a:rPr>
                        <a:t>İnsan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</a:rPr>
                        <a:t>Kaynaklarının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</a:rPr>
                        <a:t>Verimli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</a:rPr>
                        <a:t>Kullanılması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</a:rPr>
                        <a:t>ve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</a:rPr>
                        <a:t>Geliştirilmesi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.</a:t>
                      </a:r>
                      <a:endParaRPr lang="tr-TR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</a:endParaRPr>
                    </a:p>
                    <a:p>
                      <a:pPr marL="40640"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Hedef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1-1: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İdari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personel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eğitiminin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güncel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gelişmelere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uygun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olarak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sağlanması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.</a:t>
                      </a:r>
                      <a:endParaRPr lang="tr-TR" sz="1400" dirty="0">
                        <a:latin typeface="Times New Roman"/>
                        <a:ea typeface="Times New Roman"/>
                      </a:endParaRPr>
                    </a:p>
                    <a:p>
                      <a:pPr marL="40640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Hedef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1-2: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Başkanlığımız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çalışanları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arasındaki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ilişkilerin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geliştirmesi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.</a:t>
                      </a:r>
                      <a:endParaRPr lang="tr-TR" sz="1400" dirty="0">
                        <a:latin typeface="Times New Roman"/>
                        <a:ea typeface="Times New Roman"/>
                      </a:endParaRPr>
                    </a:p>
                    <a:p>
                      <a:pPr marL="40640"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Hedef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1-3: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Çalışanların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performansının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artırılması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.</a:t>
                      </a:r>
                      <a:endParaRPr lang="tr-TR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0"/>
                    </a:solidFill>
                  </a:tcPr>
                </a:tc>
              </a:tr>
              <a:tr h="89194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</a:endParaRPr>
                    </a:p>
                    <a:p>
                      <a:pPr marL="42545" marR="269875">
                        <a:spcBef>
                          <a:spcPts val="810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Amaç-2: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</a:rPr>
                        <a:t>Çalışanların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</a:rPr>
                        <a:t>Memnuniyetinin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</a:rPr>
                        <a:t>Artırılması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.</a:t>
                      </a:r>
                      <a:endParaRPr lang="tr-TR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0"/>
                    </a:solidFill>
                  </a:tcPr>
                </a:tc>
                <a:tc>
                  <a:txBody>
                    <a:bodyPr/>
                    <a:lstStyle/>
                    <a:p>
                      <a:pPr marL="40640" marR="69215">
                        <a:spcBef>
                          <a:spcPts val="735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Hedef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2-1: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Çalışanlar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için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performansa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dayalı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ödüllendirme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sisteminin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oluşturulması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.</a:t>
                      </a:r>
                      <a:endParaRPr lang="tr-TR" sz="1400" dirty="0">
                        <a:latin typeface="Times New Roman"/>
                        <a:ea typeface="Times New Roman"/>
                      </a:endParaRPr>
                    </a:p>
                    <a:p>
                      <a:pPr marL="40640"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Hedef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2-2 :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Çalışanların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sosyal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etkileşimlerini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artırmaya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yönelik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etkinlikler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düzenlenmesi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.</a:t>
                      </a:r>
                      <a:endParaRPr lang="tr-TR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0"/>
                    </a:solidFill>
                  </a:tcPr>
                </a:tc>
              </a:tr>
              <a:tr h="156089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</a:endParaRPr>
                    </a:p>
                    <a:p>
                      <a:pPr marL="42545" marR="417830">
                        <a:spcBef>
                          <a:spcPts val="805"/>
                        </a:spcBef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Amaç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3: 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Modern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</a:rPr>
                        <a:t>Yönetim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</a:rPr>
                        <a:t>Yaklaşım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</a:rPr>
                        <a:t>Yöntemlerinin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</a:rPr>
                        <a:t>Benimsenmesi</a:t>
                      </a:r>
                      <a:endParaRPr lang="tr-TR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</a:endParaRPr>
                    </a:p>
                    <a:p>
                      <a:pPr marL="40640"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Hedef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 3-1: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Birim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çalışma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yönerge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ve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planlarının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hazırlanması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.</a:t>
                      </a:r>
                      <a:endParaRPr lang="tr-TR" sz="1400" dirty="0">
                        <a:latin typeface="Times New Roman"/>
                        <a:ea typeface="Times New Roman"/>
                      </a:endParaRPr>
                    </a:p>
                    <a:p>
                      <a:pPr marL="40640"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Hedef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3-2: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Çalışanların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görev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tanımları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yetki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ve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sorumluluklarının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güncellenmesi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.</a:t>
                      </a:r>
                      <a:endParaRPr lang="tr-TR" sz="1400" dirty="0">
                        <a:latin typeface="Times New Roman"/>
                        <a:ea typeface="Times New Roman"/>
                      </a:endParaRPr>
                    </a:p>
                    <a:p>
                      <a:pPr marL="40640"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Hedef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3-3: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Birim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web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sayfasında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gerekli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döküman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ve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güncel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bilgilerin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yayınlanması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ve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güncel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tutulması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.</a:t>
                      </a:r>
                      <a:endParaRPr lang="tr-TR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0"/>
                    </a:solidFill>
                  </a:tcPr>
                </a:tc>
              </a:tr>
              <a:tr h="12551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n-US" sz="1400">
                        <a:latin typeface="Times New Roman"/>
                        <a:ea typeface="Times New Roman"/>
                      </a:endParaRPr>
                    </a:p>
                    <a:p>
                      <a:pPr marL="42545" marR="224155">
                        <a:spcAft>
                          <a:spcPts val="0"/>
                        </a:spcAft>
                      </a:pPr>
                      <a:r>
                        <a:rPr lang="en-US" sz="1400" b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Amaç 4: </a:t>
                      </a:r>
                      <a:r>
                        <a:rPr lang="en-US" sz="1400" b="1">
                          <a:latin typeface="Times New Roman"/>
                          <a:ea typeface="Times New Roman"/>
                        </a:rPr>
                        <a:t>Üniversitemize Değer Katacak Faaliyetlerin Geliştirilmesi.</a:t>
                      </a:r>
                      <a:endParaRPr lang="tr-TR" sz="140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Times New Roman"/>
                        <a:ea typeface="Times New Roman"/>
                      </a:endParaRPr>
                    </a:p>
                    <a:p>
                      <a:pPr marL="40640"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Hedef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 </a:t>
                      </a:r>
                      <a:r>
                        <a:rPr lang="tr-TR" sz="14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  <a:r>
                        <a:rPr lang="en-US" sz="14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-1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: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Danışmanlık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faaliyetleri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kapsamında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çalışmalar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yapılması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.</a:t>
                      </a:r>
                      <a:endParaRPr lang="tr-TR" sz="1400" dirty="0">
                        <a:latin typeface="Times New Roman"/>
                        <a:ea typeface="Times New Roman"/>
                      </a:endParaRPr>
                    </a:p>
                    <a:p>
                      <a:pPr marL="40640">
                        <a:spcAft>
                          <a:spcPts val="0"/>
                        </a:spcAft>
                      </a:pPr>
                      <a:r>
                        <a:rPr lang="en-US" sz="1400" b="1" dirty="0" err="1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Hedef</a:t>
                      </a:r>
                      <a:r>
                        <a:rPr lang="tr-TR" sz="14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tr-TR" sz="14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4</a:t>
                      </a:r>
                      <a:r>
                        <a:rPr lang="en-US" sz="1400" b="1" dirty="0" smtClean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-2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Times New Roman"/>
                          <a:ea typeface="Times New Roman"/>
                        </a:rPr>
                        <a:t>: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Kurumsal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yapılanma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bağlamında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değerlendirme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ve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kalite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sistemine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yönelik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çalışmalar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</a:rPr>
                        <a:t>geliştirilmesi</a:t>
                      </a:r>
                      <a:r>
                        <a:rPr lang="en-US" sz="1400" dirty="0">
                          <a:latin typeface="Times New Roman"/>
                          <a:ea typeface="Times New Roman"/>
                        </a:rPr>
                        <a:t>.</a:t>
                      </a:r>
                      <a:endParaRPr lang="tr-TR" sz="1400" dirty="0">
                        <a:latin typeface="Times New Roman"/>
                        <a:ea typeface="Times New Roman"/>
                      </a:endParaRPr>
                    </a:p>
                  </a:txBody>
                  <a:tcPr marL="0" marR="0" marT="0" marB="0">
                    <a:lnL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38DD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  <a:noFill/>
        </p:spPr>
        <p:txBody>
          <a:bodyPr>
            <a:normAutofit/>
          </a:bodyPr>
          <a:lstStyle/>
          <a:p>
            <a:pPr algn="ctr"/>
            <a:r>
              <a:rPr lang="tr-TR" sz="3200" dirty="0" smtClean="0"/>
              <a:t>2017 OCAK-ARALIK DÖNEMİ BÜTÇE BİLGİLERİ</a:t>
            </a:r>
            <a:endParaRPr lang="tr-TR" sz="3200" dirty="0"/>
          </a:p>
        </p:txBody>
      </p:sp>
      <p:sp>
        <p:nvSpPr>
          <p:cNvPr id="7" name="6 İçerik Yer Tutucusu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357850"/>
          </a:xfrm>
          <a:noFill/>
          <a:ln>
            <a:noFill/>
          </a:ln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sz="1800" b="1" dirty="0" smtClean="0">
                <a:solidFill>
                  <a:schemeClr val="accent1"/>
                </a:solidFill>
              </a:rPr>
              <a:t>KİŞİLERDEN ALACAKLAR HESABI</a:t>
            </a:r>
            <a:endParaRPr lang="tr-TR" sz="1800" dirty="0" smtClean="0">
              <a:solidFill>
                <a:schemeClr val="accent1"/>
              </a:solidFill>
            </a:endParaRPr>
          </a:p>
          <a:p>
            <a:pPr algn="just">
              <a:buNone/>
            </a:pPr>
            <a:r>
              <a:rPr lang="tr-TR" sz="1800" dirty="0" smtClean="0"/>
              <a:t>     </a:t>
            </a:r>
            <a:r>
              <a:rPr lang="en-US" sz="1800" dirty="0" err="1" smtClean="0"/>
              <a:t>Geçmiş</a:t>
            </a:r>
            <a:r>
              <a:rPr lang="en-US" sz="1800" dirty="0" smtClean="0"/>
              <a:t> </a:t>
            </a:r>
            <a:r>
              <a:rPr lang="en-US" sz="1800" dirty="0" err="1" smtClean="0"/>
              <a:t>yıllardan</a:t>
            </a:r>
            <a:r>
              <a:rPr lang="en-US" sz="1800" dirty="0" smtClean="0"/>
              <a:t> </a:t>
            </a:r>
            <a:r>
              <a:rPr lang="en-US" sz="1800" dirty="0" err="1" smtClean="0"/>
              <a:t>devreden</a:t>
            </a:r>
            <a:r>
              <a:rPr lang="en-US" sz="1800" dirty="0" smtClean="0"/>
              <a:t> ve </a:t>
            </a:r>
            <a:r>
              <a:rPr lang="en-US" sz="1800" dirty="0" err="1" smtClean="0"/>
              <a:t>yıl</a:t>
            </a:r>
            <a:r>
              <a:rPr lang="en-US" sz="1800" dirty="0" smtClean="0"/>
              <a:t> içinde </a:t>
            </a:r>
            <a:r>
              <a:rPr lang="en-US" sz="1800" dirty="0" err="1" smtClean="0"/>
              <a:t>açılan</a:t>
            </a:r>
            <a:r>
              <a:rPr lang="en-US" sz="1800" dirty="0" smtClean="0"/>
              <a:t> </a:t>
            </a:r>
            <a:r>
              <a:rPr lang="en-US" sz="1800" dirty="0" err="1" smtClean="0"/>
              <a:t>Kişi</a:t>
            </a:r>
            <a:r>
              <a:rPr lang="en-US" sz="1800" dirty="0" smtClean="0"/>
              <a:t> </a:t>
            </a:r>
            <a:r>
              <a:rPr lang="en-US" sz="1800" dirty="0" err="1" smtClean="0"/>
              <a:t>Borcu</a:t>
            </a:r>
            <a:r>
              <a:rPr lang="en-US" sz="1800" dirty="0" smtClean="0"/>
              <a:t> </a:t>
            </a:r>
            <a:r>
              <a:rPr lang="en-US" sz="1800" dirty="0" err="1" smtClean="0"/>
              <a:t>dosyalarına</a:t>
            </a:r>
            <a:r>
              <a:rPr lang="en-US" sz="1800" dirty="0" smtClean="0"/>
              <a:t> ait </a:t>
            </a:r>
            <a:r>
              <a:rPr lang="en-US" sz="1800" dirty="0" err="1" smtClean="0"/>
              <a:t>toplam</a:t>
            </a:r>
            <a:r>
              <a:rPr lang="en-US" sz="1800" dirty="0" smtClean="0"/>
              <a:t> </a:t>
            </a:r>
            <a:r>
              <a:rPr lang="tr-TR" sz="1800" b="1" dirty="0" smtClean="0"/>
              <a:t>87.955,54 </a:t>
            </a:r>
            <a:r>
              <a:rPr lang="en-US" sz="1800" b="1" dirty="0" smtClean="0"/>
              <a:t>TL </a:t>
            </a:r>
            <a:r>
              <a:rPr lang="en-US" sz="1800" dirty="0" err="1" smtClean="0"/>
              <a:t>tutarın</a:t>
            </a:r>
            <a:r>
              <a:rPr lang="en-US" sz="1800" dirty="0" smtClean="0"/>
              <a:t> </a:t>
            </a:r>
            <a:r>
              <a:rPr lang="tr-TR" sz="1800" b="1" dirty="0" smtClean="0"/>
              <a:t>65.444,17</a:t>
            </a:r>
            <a:r>
              <a:rPr lang="en-US" sz="1800" b="1" dirty="0" smtClean="0"/>
              <a:t> TL </a:t>
            </a:r>
            <a:r>
              <a:rPr lang="en-US" sz="1800" dirty="0" err="1" smtClean="0"/>
              <a:t>tahsilât</a:t>
            </a:r>
            <a:r>
              <a:rPr lang="en-US" sz="1800" dirty="0" smtClean="0"/>
              <a:t> </a:t>
            </a:r>
            <a:r>
              <a:rPr lang="en-US" sz="1800" dirty="0" err="1" smtClean="0"/>
              <a:t>yapılmış</a:t>
            </a:r>
            <a:r>
              <a:rPr lang="en-US" sz="1800" dirty="0" smtClean="0"/>
              <a:t> </a:t>
            </a:r>
            <a:r>
              <a:rPr lang="en-US" sz="1800" dirty="0" err="1" smtClean="0"/>
              <a:t>olup</a:t>
            </a:r>
            <a:r>
              <a:rPr lang="en-US" sz="1800" dirty="0" smtClean="0"/>
              <a:t>, </a:t>
            </a:r>
            <a:r>
              <a:rPr lang="en-US" sz="1800" b="1" dirty="0" smtClean="0"/>
              <a:t>22.511, 37 TL </a:t>
            </a:r>
            <a:r>
              <a:rPr lang="en-US" sz="1800" dirty="0" err="1" smtClean="0"/>
              <a:t>kalan</a:t>
            </a:r>
            <a:r>
              <a:rPr lang="en-US" sz="1800" dirty="0" smtClean="0"/>
              <a:t> </a:t>
            </a:r>
            <a:r>
              <a:rPr lang="en-US" sz="1800" dirty="0" err="1" smtClean="0"/>
              <a:t>ise</a:t>
            </a:r>
            <a:r>
              <a:rPr lang="en-US" sz="1800" dirty="0" smtClean="0"/>
              <a:t> </a:t>
            </a:r>
            <a:r>
              <a:rPr lang="en-US" sz="1800" b="1" dirty="0" smtClean="0"/>
              <a:t>201</a:t>
            </a:r>
            <a:r>
              <a:rPr lang="tr-TR" sz="1800" b="1" dirty="0" smtClean="0"/>
              <a:t>8</a:t>
            </a:r>
            <a:r>
              <a:rPr lang="en-US" sz="1800" b="1" dirty="0" smtClean="0"/>
              <a:t> </a:t>
            </a:r>
            <a:r>
              <a:rPr lang="en-US" sz="1800" dirty="0" smtClean="0"/>
              <a:t>yılına </a:t>
            </a:r>
            <a:r>
              <a:rPr lang="en-US" sz="1800" dirty="0" err="1" smtClean="0"/>
              <a:t>devretmiştir</a:t>
            </a:r>
            <a:r>
              <a:rPr lang="en-US" sz="1800" dirty="0" smtClean="0"/>
              <a:t>.</a:t>
            </a:r>
            <a:endParaRPr lang="tr-TR" sz="1800" dirty="0" smtClean="0"/>
          </a:p>
          <a:p>
            <a:pPr algn="just">
              <a:buFont typeface="Wingdings" pitchFamily="2" charset="2"/>
              <a:buChar char="v"/>
            </a:pPr>
            <a:r>
              <a:rPr lang="en-US" sz="1800" dirty="0" smtClean="0"/>
              <a:t> </a:t>
            </a:r>
            <a:r>
              <a:rPr lang="en-US" sz="1800" b="1" dirty="0" smtClean="0">
                <a:solidFill>
                  <a:schemeClr val="accent1"/>
                </a:solidFill>
              </a:rPr>
              <a:t>SOSYAL GÜVENLİK KURUMU KESİNTİLERİ</a:t>
            </a:r>
            <a:endParaRPr lang="tr-TR" sz="1800" b="1" dirty="0" smtClean="0">
              <a:solidFill>
                <a:schemeClr val="accent1"/>
              </a:solidFill>
            </a:endParaRPr>
          </a:p>
          <a:p>
            <a:pPr algn="just">
              <a:buNone/>
            </a:pPr>
            <a:r>
              <a:rPr lang="tr-TR" sz="1800" b="1" dirty="0" smtClean="0">
                <a:solidFill>
                  <a:schemeClr val="accent1"/>
                </a:solidFill>
              </a:rPr>
              <a:t>     </a:t>
            </a:r>
            <a:r>
              <a:rPr lang="en-US" sz="1800" dirty="0" err="1" smtClean="0"/>
              <a:t>Üniversitemiz</a:t>
            </a:r>
            <a:r>
              <a:rPr lang="en-US" sz="1800" dirty="0" smtClean="0"/>
              <a:t> </a:t>
            </a:r>
            <a:r>
              <a:rPr lang="en-US" sz="1800" dirty="0" err="1" smtClean="0"/>
              <a:t>personelinin</a:t>
            </a:r>
            <a:r>
              <a:rPr lang="en-US" sz="1800" dirty="0" smtClean="0"/>
              <a:t> </a:t>
            </a:r>
            <a:r>
              <a:rPr lang="en-US" sz="1800" dirty="0" err="1" smtClean="0"/>
              <a:t>maaş</a:t>
            </a:r>
            <a:r>
              <a:rPr lang="en-US" sz="1800" dirty="0" smtClean="0"/>
              <a:t> ve </a:t>
            </a:r>
            <a:r>
              <a:rPr lang="en-US" sz="1800" dirty="0" err="1" smtClean="0"/>
              <a:t>ücretlerinden</a:t>
            </a:r>
            <a:r>
              <a:rPr lang="en-US" sz="1800" dirty="0" smtClean="0"/>
              <a:t> </a:t>
            </a:r>
            <a:r>
              <a:rPr lang="en-US" sz="1800" dirty="0" err="1" smtClean="0"/>
              <a:t>kesilen</a:t>
            </a:r>
            <a:r>
              <a:rPr lang="en-US" sz="1800" dirty="0" smtClean="0"/>
              <a:t> Sosyal Güvenlik Kurumu </a:t>
            </a:r>
            <a:r>
              <a:rPr lang="en-US" sz="1800" dirty="0" err="1" smtClean="0"/>
              <a:t>Kesintileri</a:t>
            </a:r>
            <a:r>
              <a:rPr lang="en-US" sz="1800" dirty="0" smtClean="0"/>
              <a:t> “361 </a:t>
            </a:r>
            <a:r>
              <a:rPr lang="en-US" sz="1800" dirty="0" err="1" smtClean="0"/>
              <a:t>Ödenecek</a:t>
            </a:r>
            <a:r>
              <a:rPr lang="en-US" sz="1800" dirty="0" smtClean="0"/>
              <a:t> Sosyal Güvenlik </a:t>
            </a:r>
            <a:r>
              <a:rPr lang="en-US" sz="1800" dirty="0" err="1" smtClean="0"/>
              <a:t>Kesintileri</a:t>
            </a:r>
            <a:r>
              <a:rPr lang="en-US" sz="1800" dirty="0" smtClean="0"/>
              <a:t> </a:t>
            </a:r>
            <a:r>
              <a:rPr lang="en-US" sz="1800" dirty="0" err="1" smtClean="0"/>
              <a:t>Hesabı</a:t>
            </a:r>
            <a:r>
              <a:rPr lang="en-US" sz="1800" dirty="0" smtClean="0"/>
              <a:t>” </a:t>
            </a:r>
            <a:r>
              <a:rPr lang="en-US" sz="1800" dirty="0" err="1" smtClean="0"/>
              <a:t>adı</a:t>
            </a:r>
            <a:r>
              <a:rPr lang="en-US" sz="1800" dirty="0" smtClean="0"/>
              <a:t> </a:t>
            </a:r>
            <a:r>
              <a:rPr lang="en-US" sz="1800" dirty="0" err="1" smtClean="0"/>
              <a:t>altında</a:t>
            </a:r>
            <a:r>
              <a:rPr lang="en-US" sz="1800" dirty="0" smtClean="0"/>
              <a:t> </a:t>
            </a:r>
            <a:r>
              <a:rPr lang="en-US" sz="1800" dirty="0" err="1" smtClean="0"/>
              <a:t>izlenmiş</a:t>
            </a:r>
            <a:r>
              <a:rPr lang="en-US" sz="1800" dirty="0" smtClean="0"/>
              <a:t> </a:t>
            </a:r>
            <a:r>
              <a:rPr lang="en-US" sz="1800" dirty="0" err="1" smtClean="0"/>
              <a:t>olup</a:t>
            </a:r>
            <a:r>
              <a:rPr lang="en-US" sz="1800" dirty="0" smtClean="0"/>
              <a:t>, 5510 sayılı Sosyal </a:t>
            </a:r>
            <a:r>
              <a:rPr lang="en-US" sz="1800" dirty="0" err="1" smtClean="0"/>
              <a:t>Sigortalar</a:t>
            </a:r>
            <a:r>
              <a:rPr lang="en-US" sz="1800" dirty="0" smtClean="0"/>
              <a:t> ve </a:t>
            </a:r>
            <a:r>
              <a:rPr lang="en-US" sz="1800" dirty="0" err="1" smtClean="0"/>
              <a:t>Genel</a:t>
            </a:r>
            <a:r>
              <a:rPr lang="en-US" sz="1800" dirty="0" smtClean="0"/>
              <a:t> </a:t>
            </a:r>
            <a:r>
              <a:rPr lang="en-US" sz="1800" dirty="0" err="1" smtClean="0"/>
              <a:t>Sağlık</a:t>
            </a:r>
            <a:r>
              <a:rPr lang="en-US" sz="1800" dirty="0" smtClean="0"/>
              <a:t> </a:t>
            </a:r>
            <a:r>
              <a:rPr lang="en-US" sz="1800" dirty="0" err="1" smtClean="0"/>
              <a:t>Sigortası</a:t>
            </a:r>
            <a:r>
              <a:rPr lang="en-US" sz="1800" dirty="0" smtClean="0"/>
              <a:t> </a:t>
            </a:r>
            <a:r>
              <a:rPr lang="en-US" sz="1800" dirty="0" err="1" smtClean="0"/>
              <a:t>Kanunu’nun</a:t>
            </a:r>
            <a:r>
              <a:rPr lang="en-US" sz="1800" dirty="0" smtClean="0"/>
              <a:t> </a:t>
            </a:r>
            <a:r>
              <a:rPr lang="en-US" sz="1800" dirty="0" err="1" smtClean="0"/>
              <a:t>Primlerin</a:t>
            </a:r>
            <a:r>
              <a:rPr lang="en-US" sz="1800" dirty="0" smtClean="0"/>
              <a:t> </a:t>
            </a:r>
            <a:r>
              <a:rPr lang="en-US" sz="1800" dirty="0" err="1" smtClean="0"/>
              <a:t>Ödenmesi</a:t>
            </a:r>
            <a:r>
              <a:rPr lang="en-US" sz="1800" dirty="0" smtClean="0"/>
              <a:t> </a:t>
            </a:r>
            <a:r>
              <a:rPr lang="en-US" sz="1800" dirty="0" err="1" smtClean="0"/>
              <a:t>başlıklı</a:t>
            </a:r>
            <a:r>
              <a:rPr lang="en-US" sz="1800" dirty="0" smtClean="0"/>
              <a:t> 88'inci </a:t>
            </a:r>
            <a:r>
              <a:rPr lang="en-US" sz="1800" dirty="0" err="1" smtClean="0"/>
              <a:t>maddesine</a:t>
            </a:r>
            <a:r>
              <a:rPr lang="en-US" sz="1800" dirty="0" smtClean="0"/>
              <a:t> göre; 201</a:t>
            </a:r>
            <a:r>
              <a:rPr lang="tr-TR" sz="1800" dirty="0" smtClean="0"/>
              <a:t>7</a:t>
            </a:r>
            <a:r>
              <a:rPr lang="en-US" sz="1800" dirty="0" smtClean="0"/>
              <a:t> </a:t>
            </a:r>
            <a:r>
              <a:rPr lang="en-US" sz="1800" dirty="0" err="1" smtClean="0"/>
              <a:t>yılında</a:t>
            </a:r>
            <a:r>
              <a:rPr lang="en-US" sz="1800" dirty="0" smtClean="0"/>
              <a:t> </a:t>
            </a:r>
            <a:r>
              <a:rPr lang="en-US" sz="1800" dirty="0" err="1" smtClean="0"/>
              <a:t>toplam</a:t>
            </a:r>
            <a:r>
              <a:rPr lang="en-US" sz="1800" dirty="0" smtClean="0"/>
              <a:t> </a:t>
            </a:r>
            <a:r>
              <a:rPr lang="tr-TR" sz="1800" b="1" dirty="0" smtClean="0"/>
              <a:t>9.575.687,69</a:t>
            </a:r>
            <a:r>
              <a:rPr lang="en-US" sz="1800" b="1" dirty="0" smtClean="0"/>
              <a:t> TL </a:t>
            </a:r>
            <a:r>
              <a:rPr lang="en-US" sz="1800" dirty="0" smtClean="0"/>
              <a:t>SGK </a:t>
            </a:r>
            <a:r>
              <a:rPr lang="en-US" sz="1800" dirty="0" err="1" smtClean="0"/>
              <a:t>primi</a:t>
            </a:r>
            <a:r>
              <a:rPr lang="en-US" sz="1800" dirty="0" smtClean="0"/>
              <a:t> Sosyal Güvenlik Kurumu </a:t>
            </a:r>
            <a:r>
              <a:rPr lang="en-US" sz="1800" dirty="0" err="1" smtClean="0"/>
              <a:t>Başkanlığının</a:t>
            </a:r>
            <a:r>
              <a:rPr lang="en-US" sz="1800" dirty="0" smtClean="0"/>
              <a:t> </a:t>
            </a:r>
            <a:r>
              <a:rPr lang="en-US" sz="1800" dirty="0" err="1" smtClean="0"/>
              <a:t>ilgili</a:t>
            </a:r>
            <a:r>
              <a:rPr lang="en-US" sz="1800" dirty="0" smtClean="0"/>
              <a:t> </a:t>
            </a:r>
            <a:r>
              <a:rPr lang="en-US" sz="1800" dirty="0" err="1" smtClean="0"/>
              <a:t>banka</a:t>
            </a:r>
            <a:r>
              <a:rPr lang="en-US" sz="1800" dirty="0" smtClean="0"/>
              <a:t> </a:t>
            </a:r>
            <a:r>
              <a:rPr lang="en-US" sz="1800" dirty="0" err="1" smtClean="0"/>
              <a:t>hesabına</a:t>
            </a:r>
            <a:r>
              <a:rPr lang="en-US" sz="1800" dirty="0" smtClean="0"/>
              <a:t> </a:t>
            </a:r>
            <a:r>
              <a:rPr lang="en-US" sz="1800" dirty="0" err="1" smtClean="0"/>
              <a:t>yatırılmıştır</a:t>
            </a:r>
            <a:r>
              <a:rPr lang="en-US" sz="1800" dirty="0" smtClean="0"/>
              <a:t>.</a:t>
            </a:r>
            <a:endParaRPr lang="tr-TR" sz="1800" dirty="0" smtClean="0"/>
          </a:p>
          <a:p>
            <a:pPr algn="just">
              <a:buFont typeface="Wingdings" pitchFamily="2" charset="2"/>
              <a:buChar char="v"/>
            </a:pPr>
            <a:r>
              <a:rPr lang="en-US" sz="1800" b="1" dirty="0" smtClean="0">
                <a:solidFill>
                  <a:schemeClr val="accent1"/>
                </a:solidFill>
              </a:rPr>
              <a:t>KEFALET KESİNTİSİ</a:t>
            </a:r>
            <a:endParaRPr lang="tr-TR" sz="1800" dirty="0" smtClean="0">
              <a:solidFill>
                <a:schemeClr val="accent1"/>
              </a:solidFill>
            </a:endParaRPr>
          </a:p>
          <a:p>
            <a:pPr algn="just">
              <a:buNone/>
            </a:pPr>
            <a:r>
              <a:rPr lang="tr-TR" sz="1800" dirty="0" smtClean="0"/>
              <a:t>     </a:t>
            </a:r>
            <a:r>
              <a:rPr lang="en-US" sz="1800" dirty="0" smtClean="0"/>
              <a:t>2489 sayılı </a:t>
            </a:r>
            <a:r>
              <a:rPr lang="en-US" sz="1800" dirty="0" err="1" smtClean="0"/>
              <a:t>Kefalet</a:t>
            </a:r>
            <a:r>
              <a:rPr lang="en-US" sz="1800" dirty="0" smtClean="0"/>
              <a:t> </a:t>
            </a:r>
            <a:r>
              <a:rPr lang="en-US" sz="1800" dirty="0" err="1" smtClean="0"/>
              <a:t>Kanunu’nun</a:t>
            </a:r>
            <a:r>
              <a:rPr lang="en-US" sz="1800" dirty="0" smtClean="0"/>
              <a:t> </a:t>
            </a:r>
            <a:r>
              <a:rPr lang="en-US" sz="1800" dirty="0" err="1" smtClean="0"/>
              <a:t>ilgili</a:t>
            </a:r>
            <a:r>
              <a:rPr lang="en-US" sz="1800" dirty="0" smtClean="0"/>
              <a:t> </a:t>
            </a:r>
            <a:r>
              <a:rPr lang="en-US" sz="1800" dirty="0" err="1" smtClean="0"/>
              <a:t>maddeleri</a:t>
            </a:r>
            <a:r>
              <a:rPr lang="en-US" sz="1800" dirty="0" smtClean="0"/>
              <a:t> </a:t>
            </a:r>
            <a:r>
              <a:rPr lang="en-US" sz="1800" dirty="0" err="1" smtClean="0"/>
              <a:t>gereğince</a:t>
            </a:r>
            <a:r>
              <a:rPr lang="en-US" sz="1800" dirty="0" smtClean="0"/>
              <a:t>; Üniversitemizde </a:t>
            </a:r>
            <a:r>
              <a:rPr lang="en-US" sz="1800" dirty="0" err="1" smtClean="0"/>
              <a:t>kefalet</a:t>
            </a:r>
            <a:r>
              <a:rPr lang="en-US" sz="1800" dirty="0" smtClean="0"/>
              <a:t> </a:t>
            </a:r>
            <a:r>
              <a:rPr lang="en-US" sz="1800" dirty="0" err="1" smtClean="0"/>
              <a:t>kesintisine</a:t>
            </a:r>
            <a:r>
              <a:rPr lang="en-US" sz="1800" dirty="0" smtClean="0"/>
              <a:t> </a:t>
            </a:r>
            <a:r>
              <a:rPr lang="en-US" sz="1800" dirty="0" err="1" smtClean="0"/>
              <a:t>tabi</a:t>
            </a:r>
            <a:r>
              <a:rPr lang="en-US" sz="1800" dirty="0" smtClean="0"/>
              <a:t> personelin 201</a:t>
            </a:r>
            <a:r>
              <a:rPr lang="tr-TR" sz="1800" dirty="0" smtClean="0"/>
              <a:t>7</a:t>
            </a:r>
            <a:r>
              <a:rPr lang="en-US" sz="1800" dirty="0" smtClean="0"/>
              <a:t> </a:t>
            </a:r>
            <a:r>
              <a:rPr lang="en-US" sz="1800" dirty="0" err="1" smtClean="0"/>
              <a:t>yılı</a:t>
            </a:r>
            <a:r>
              <a:rPr lang="en-US" sz="1800" dirty="0" smtClean="0"/>
              <a:t> </a:t>
            </a:r>
            <a:r>
              <a:rPr lang="en-US" sz="1800" dirty="0" err="1" smtClean="0"/>
              <a:t>maaşından</a:t>
            </a:r>
            <a:r>
              <a:rPr lang="en-US" sz="1800" dirty="0" smtClean="0"/>
              <a:t> </a:t>
            </a:r>
            <a:r>
              <a:rPr lang="en-US" sz="1800" dirty="0" err="1" smtClean="0"/>
              <a:t>kesilen</a:t>
            </a:r>
            <a:r>
              <a:rPr lang="en-US" sz="1800" dirty="0" smtClean="0"/>
              <a:t> </a:t>
            </a:r>
            <a:r>
              <a:rPr lang="en-US" sz="1800" dirty="0" err="1" smtClean="0"/>
              <a:t>toplam</a:t>
            </a:r>
            <a:r>
              <a:rPr lang="en-US" sz="1800" dirty="0" smtClean="0"/>
              <a:t> </a:t>
            </a:r>
            <a:r>
              <a:rPr lang="tr-TR" sz="1800" b="1" dirty="0" smtClean="0"/>
              <a:t>5.981,47</a:t>
            </a:r>
            <a:r>
              <a:rPr lang="en-US" sz="1800" b="1" dirty="0" smtClean="0"/>
              <a:t> TL </a:t>
            </a:r>
            <a:r>
              <a:rPr lang="en-US" sz="1800" dirty="0" err="1" smtClean="0"/>
              <a:t>aidat</a:t>
            </a:r>
            <a:r>
              <a:rPr lang="en-US" sz="1800" dirty="0" smtClean="0"/>
              <a:t> “362 </a:t>
            </a:r>
            <a:r>
              <a:rPr lang="en-US" sz="1800" dirty="0" err="1" smtClean="0"/>
              <a:t>Fonlar</a:t>
            </a:r>
            <a:r>
              <a:rPr lang="en-US" sz="1800" dirty="0" smtClean="0"/>
              <a:t> ve </a:t>
            </a:r>
            <a:r>
              <a:rPr lang="en-US" sz="1800" dirty="0" err="1" smtClean="0"/>
              <a:t>Diğer</a:t>
            </a:r>
            <a:r>
              <a:rPr lang="en-US" sz="1800" dirty="0" smtClean="0"/>
              <a:t> </a:t>
            </a:r>
            <a:r>
              <a:rPr lang="en-US" sz="1800" dirty="0" err="1" smtClean="0"/>
              <a:t>Kamu</a:t>
            </a:r>
            <a:r>
              <a:rPr lang="en-US" sz="1800" dirty="0" smtClean="0"/>
              <a:t> </a:t>
            </a:r>
            <a:r>
              <a:rPr lang="en-US" sz="1800" dirty="0" err="1" smtClean="0"/>
              <a:t>İdareleri</a:t>
            </a:r>
            <a:r>
              <a:rPr lang="en-US" sz="1800" dirty="0" smtClean="0"/>
              <a:t> </a:t>
            </a:r>
            <a:r>
              <a:rPr lang="en-US" sz="1800" dirty="0" err="1" smtClean="0"/>
              <a:t>Adına</a:t>
            </a:r>
            <a:r>
              <a:rPr lang="en-US" sz="1800" dirty="0" smtClean="0"/>
              <a:t> Yapılan </a:t>
            </a:r>
            <a:r>
              <a:rPr lang="en-US" sz="1800" dirty="0" err="1" smtClean="0"/>
              <a:t>Tahsilatlar</a:t>
            </a:r>
            <a:r>
              <a:rPr lang="en-US" sz="1800" dirty="0" smtClean="0"/>
              <a:t>” </a:t>
            </a:r>
            <a:r>
              <a:rPr lang="en-US" sz="1800" dirty="0" err="1" smtClean="0"/>
              <a:t>hesabında</a:t>
            </a:r>
            <a:r>
              <a:rPr lang="en-US" sz="1800" dirty="0" smtClean="0"/>
              <a:t> </a:t>
            </a:r>
            <a:r>
              <a:rPr lang="en-US" sz="1800" dirty="0" err="1" smtClean="0"/>
              <a:t>izlenerek</a:t>
            </a:r>
            <a:r>
              <a:rPr lang="en-US" sz="1800" dirty="0" smtClean="0"/>
              <a:t> </a:t>
            </a:r>
            <a:r>
              <a:rPr lang="en-US" sz="1800" dirty="0" err="1" smtClean="0"/>
              <a:t>Muhasebe</a:t>
            </a:r>
            <a:r>
              <a:rPr lang="en-US" sz="1800" dirty="0" smtClean="0"/>
              <a:t> </a:t>
            </a:r>
            <a:r>
              <a:rPr lang="en-US" sz="1800" dirty="0" err="1" smtClean="0"/>
              <a:t>İşlem</a:t>
            </a:r>
            <a:r>
              <a:rPr lang="en-US" sz="1800" dirty="0" smtClean="0"/>
              <a:t> </a:t>
            </a:r>
            <a:r>
              <a:rPr lang="en-US" sz="1800" dirty="0" err="1" smtClean="0"/>
              <a:t>Fişi</a:t>
            </a:r>
            <a:r>
              <a:rPr lang="en-US" sz="1800" dirty="0" smtClean="0"/>
              <a:t> ile </a:t>
            </a:r>
            <a:r>
              <a:rPr lang="en-US" sz="1800" dirty="0" err="1" smtClean="0"/>
              <a:t>Maliye</a:t>
            </a:r>
            <a:r>
              <a:rPr lang="en-US" sz="1800" dirty="0" smtClean="0"/>
              <a:t> </a:t>
            </a:r>
            <a:r>
              <a:rPr lang="en-US" sz="1800" dirty="0" err="1" smtClean="0"/>
              <a:t>Bakanlığına</a:t>
            </a:r>
            <a:r>
              <a:rPr lang="en-US" sz="1800" dirty="0" smtClean="0"/>
              <a:t> </a:t>
            </a:r>
            <a:r>
              <a:rPr lang="en-US" sz="1800" dirty="0" err="1" smtClean="0"/>
              <a:t>bağlı</a:t>
            </a:r>
            <a:r>
              <a:rPr lang="en-US" sz="1800" dirty="0" smtClean="0"/>
              <a:t> </a:t>
            </a:r>
            <a:r>
              <a:rPr lang="en-US" sz="1800" dirty="0" err="1" smtClean="0"/>
              <a:t>Kefalet</a:t>
            </a:r>
            <a:r>
              <a:rPr lang="en-US" sz="1800" dirty="0" smtClean="0"/>
              <a:t> </a:t>
            </a:r>
            <a:r>
              <a:rPr lang="en-US" sz="1800" dirty="0" err="1" smtClean="0"/>
              <a:t>Sandığı’nın</a:t>
            </a:r>
            <a:r>
              <a:rPr lang="en-US" sz="1800" dirty="0" smtClean="0"/>
              <a:t> </a:t>
            </a:r>
            <a:r>
              <a:rPr lang="en-US" sz="1800" dirty="0" err="1" smtClean="0"/>
              <a:t>ilgili</a:t>
            </a:r>
            <a:r>
              <a:rPr lang="en-US" sz="1800" dirty="0" smtClean="0"/>
              <a:t> </a:t>
            </a:r>
            <a:r>
              <a:rPr lang="en-US" sz="1800" dirty="0" err="1" smtClean="0"/>
              <a:t>banka</a:t>
            </a:r>
            <a:r>
              <a:rPr lang="en-US" sz="1800" dirty="0" smtClean="0"/>
              <a:t> </a:t>
            </a:r>
            <a:r>
              <a:rPr lang="en-US" sz="1800" dirty="0" err="1" smtClean="0"/>
              <a:t>hesabına</a:t>
            </a:r>
            <a:r>
              <a:rPr lang="en-US" sz="1800" dirty="0" smtClean="0"/>
              <a:t> </a:t>
            </a:r>
            <a:r>
              <a:rPr lang="en-US" sz="1800" dirty="0" err="1" smtClean="0"/>
              <a:t>aktarılmıştır</a:t>
            </a:r>
            <a:r>
              <a:rPr lang="en-US" sz="1800" dirty="0" smtClean="0"/>
              <a:t>. Üniversitemiz </a:t>
            </a:r>
            <a:r>
              <a:rPr lang="en-US" sz="1800" dirty="0" err="1" smtClean="0"/>
              <a:t>kefalet</a:t>
            </a:r>
            <a:r>
              <a:rPr lang="en-US" sz="1800" dirty="0" smtClean="0"/>
              <a:t> </a:t>
            </a:r>
            <a:r>
              <a:rPr lang="en-US" sz="1800" dirty="0" err="1" smtClean="0"/>
              <a:t>kesintisine</a:t>
            </a:r>
            <a:r>
              <a:rPr lang="en-US" sz="1800" dirty="0" smtClean="0"/>
              <a:t> </a:t>
            </a:r>
            <a:r>
              <a:rPr lang="en-US" sz="1800" dirty="0" err="1" smtClean="0"/>
              <a:t>tabi</a:t>
            </a:r>
            <a:r>
              <a:rPr lang="en-US" sz="1800" dirty="0" smtClean="0"/>
              <a:t> </a:t>
            </a:r>
            <a:r>
              <a:rPr lang="en-US" sz="1800" dirty="0" err="1" smtClean="0"/>
              <a:t>göreve</a:t>
            </a:r>
            <a:r>
              <a:rPr lang="en-US" sz="1800" dirty="0" smtClean="0"/>
              <a:t> </a:t>
            </a:r>
            <a:r>
              <a:rPr lang="en-US" sz="1800" dirty="0" err="1" smtClean="0"/>
              <a:t>atanan</a:t>
            </a:r>
            <a:r>
              <a:rPr lang="en-US" sz="1800" dirty="0" smtClean="0"/>
              <a:t> </a:t>
            </a:r>
            <a:r>
              <a:rPr lang="en-US" sz="1800" dirty="0" err="1" smtClean="0"/>
              <a:t>veya</a:t>
            </a:r>
            <a:r>
              <a:rPr lang="en-US" sz="1800" dirty="0" smtClean="0"/>
              <a:t> </a:t>
            </a:r>
            <a:r>
              <a:rPr lang="en-US" sz="1800" dirty="0" err="1" smtClean="0"/>
              <a:t>kefalet</a:t>
            </a:r>
            <a:r>
              <a:rPr lang="en-US" sz="1800" dirty="0" smtClean="0"/>
              <a:t> </a:t>
            </a:r>
            <a:r>
              <a:rPr lang="en-US" sz="1800" dirty="0" err="1" smtClean="0"/>
              <a:t>kesintisine</a:t>
            </a:r>
            <a:r>
              <a:rPr lang="en-US" sz="1800" dirty="0" smtClean="0"/>
              <a:t> </a:t>
            </a:r>
            <a:r>
              <a:rPr lang="en-US" sz="1800" dirty="0" err="1" smtClean="0"/>
              <a:t>tabi</a:t>
            </a:r>
            <a:r>
              <a:rPr lang="en-US" sz="1800" dirty="0" smtClean="0"/>
              <a:t> </a:t>
            </a:r>
            <a:r>
              <a:rPr lang="en-US" sz="1800" dirty="0" err="1" smtClean="0"/>
              <a:t>görevden</a:t>
            </a:r>
            <a:r>
              <a:rPr lang="en-US" sz="1800" dirty="0" smtClean="0"/>
              <a:t> </a:t>
            </a:r>
            <a:r>
              <a:rPr lang="en-US" sz="1800" dirty="0" err="1" smtClean="0"/>
              <a:t>ayrılan</a:t>
            </a:r>
            <a:r>
              <a:rPr lang="en-US" sz="1800" dirty="0" smtClean="0"/>
              <a:t> personelin </a:t>
            </a:r>
            <a:r>
              <a:rPr lang="en-US" sz="1800" b="1" dirty="0" smtClean="0"/>
              <a:t>say2000i’ye </a:t>
            </a:r>
            <a:r>
              <a:rPr lang="en-US" sz="1800" b="1" dirty="0" err="1" smtClean="0"/>
              <a:t>giriş</a:t>
            </a:r>
            <a:r>
              <a:rPr lang="en-US" sz="1800" b="1" dirty="0" smtClean="0"/>
              <a:t>, </a:t>
            </a:r>
            <a:r>
              <a:rPr lang="en-US" sz="1800" b="1" dirty="0" err="1" smtClean="0"/>
              <a:t>çıkış</a:t>
            </a:r>
            <a:r>
              <a:rPr lang="en-US" sz="1800" b="1" dirty="0" smtClean="0"/>
              <a:t> ve </a:t>
            </a:r>
            <a:r>
              <a:rPr lang="en-US" sz="1800" b="1" dirty="0" err="1" smtClean="0"/>
              <a:t>kefalet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sandığıyla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yazışma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işlemleri</a:t>
            </a:r>
            <a:r>
              <a:rPr lang="en-US" sz="1800" b="1" dirty="0" smtClean="0"/>
              <a:t> </a:t>
            </a:r>
            <a:r>
              <a:rPr lang="en-US" sz="1800" dirty="0" err="1" smtClean="0"/>
              <a:t>yapılmıştır</a:t>
            </a:r>
            <a:r>
              <a:rPr lang="en-US" sz="1800" dirty="0" smtClean="0"/>
              <a:t>.</a:t>
            </a:r>
            <a:endParaRPr lang="tr-TR" sz="1800" dirty="0" smtClean="0"/>
          </a:p>
          <a:p>
            <a:pPr>
              <a:buNone/>
            </a:pPr>
            <a:endParaRPr lang="tr-TR" sz="1800" dirty="0" smtClean="0"/>
          </a:p>
          <a:p>
            <a:pPr>
              <a:buNone/>
            </a:pPr>
            <a:endParaRPr lang="tr-TR" sz="18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 fontScale="70000" lnSpcReduction="20000"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SENDİKA KESİNTİSİ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>
              <a:buNone/>
            </a:pPr>
            <a:r>
              <a:rPr lang="tr-TR" dirty="0" smtClean="0"/>
              <a:t>      </a:t>
            </a:r>
            <a:r>
              <a:rPr lang="en-US" dirty="0" smtClean="0"/>
              <a:t>Üniversitemiz </a:t>
            </a:r>
            <a:r>
              <a:rPr lang="en-US" dirty="0" err="1" smtClean="0"/>
              <a:t>sendika</a:t>
            </a:r>
            <a:r>
              <a:rPr lang="en-US" dirty="0" smtClean="0"/>
              <a:t> </a:t>
            </a:r>
            <a:r>
              <a:rPr lang="en-US" dirty="0" err="1" smtClean="0"/>
              <a:t>üyesi</a:t>
            </a:r>
            <a:r>
              <a:rPr lang="en-US" dirty="0" smtClean="0"/>
              <a:t> personelin 201</a:t>
            </a:r>
            <a:r>
              <a:rPr lang="tr-TR" dirty="0" smtClean="0"/>
              <a:t>7</a:t>
            </a:r>
            <a:r>
              <a:rPr lang="en-US" dirty="0" smtClean="0"/>
              <a:t> </a:t>
            </a:r>
            <a:r>
              <a:rPr lang="en-US" dirty="0" err="1" smtClean="0"/>
              <a:t>yılı</a:t>
            </a:r>
            <a:r>
              <a:rPr lang="en-US" dirty="0" smtClean="0"/>
              <a:t> </a:t>
            </a:r>
            <a:r>
              <a:rPr lang="en-US" dirty="0" err="1" smtClean="0"/>
              <a:t>maaşlarından</a:t>
            </a:r>
            <a:r>
              <a:rPr lang="en-US" dirty="0" smtClean="0"/>
              <a:t> </a:t>
            </a:r>
            <a:r>
              <a:rPr lang="en-US" dirty="0" err="1" smtClean="0"/>
              <a:t>kesilmek</a:t>
            </a:r>
            <a:r>
              <a:rPr lang="en-US" dirty="0" smtClean="0"/>
              <a:t> </a:t>
            </a:r>
            <a:r>
              <a:rPr lang="en-US" dirty="0" err="1" smtClean="0"/>
              <a:t>suretiyle</a:t>
            </a:r>
            <a:r>
              <a:rPr lang="en-US" dirty="0" smtClean="0"/>
              <a:t> </a:t>
            </a:r>
            <a:r>
              <a:rPr lang="en-US" dirty="0" err="1" smtClean="0"/>
              <a:t>tahakkuk</a:t>
            </a:r>
            <a:r>
              <a:rPr lang="en-US" dirty="0" smtClean="0"/>
              <a:t> </a:t>
            </a:r>
            <a:r>
              <a:rPr lang="en-US" dirty="0" err="1" smtClean="0"/>
              <a:t>ettirilen</a:t>
            </a:r>
            <a:r>
              <a:rPr lang="en-US" dirty="0" smtClean="0"/>
              <a:t> </a:t>
            </a:r>
            <a:r>
              <a:rPr lang="tr-TR" b="1" dirty="0" smtClean="0"/>
              <a:t>87.753,55</a:t>
            </a:r>
            <a:r>
              <a:rPr lang="en-US" b="1" dirty="0" smtClean="0"/>
              <a:t> TL </a:t>
            </a:r>
            <a:r>
              <a:rPr lang="en-US" dirty="0" err="1" smtClean="0"/>
              <a:t>sendika</a:t>
            </a:r>
            <a:r>
              <a:rPr lang="en-US" dirty="0" smtClean="0"/>
              <a:t> </a:t>
            </a:r>
            <a:r>
              <a:rPr lang="en-US" dirty="0" err="1" smtClean="0"/>
              <a:t>aidatı</a:t>
            </a:r>
            <a:r>
              <a:rPr lang="en-US" dirty="0" smtClean="0"/>
              <a:t> </a:t>
            </a:r>
            <a:r>
              <a:rPr lang="en-US" dirty="0" err="1" smtClean="0"/>
              <a:t>emanet</a:t>
            </a:r>
            <a:r>
              <a:rPr lang="en-US" dirty="0" smtClean="0"/>
              <a:t> </a:t>
            </a:r>
            <a:r>
              <a:rPr lang="en-US" dirty="0" err="1" smtClean="0"/>
              <a:t>hesaplarında</a:t>
            </a:r>
            <a:r>
              <a:rPr lang="en-US" dirty="0" smtClean="0"/>
              <a:t> </a:t>
            </a:r>
            <a:r>
              <a:rPr lang="en-US" dirty="0" err="1" smtClean="0"/>
              <a:t>izlenerek</a:t>
            </a:r>
            <a:r>
              <a:rPr lang="en-US" dirty="0" smtClean="0"/>
              <a:t> 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İşlem</a:t>
            </a:r>
            <a:r>
              <a:rPr lang="en-US" dirty="0" smtClean="0"/>
              <a:t> </a:t>
            </a:r>
            <a:r>
              <a:rPr lang="en-US" dirty="0" err="1" smtClean="0"/>
              <a:t>Fişi</a:t>
            </a:r>
            <a:r>
              <a:rPr lang="en-US" dirty="0" smtClean="0"/>
              <a:t> ile </a:t>
            </a:r>
            <a:r>
              <a:rPr lang="en-US" dirty="0" err="1" smtClean="0"/>
              <a:t>sendikaların</a:t>
            </a:r>
            <a:r>
              <a:rPr lang="en-US" dirty="0" smtClean="0"/>
              <a:t> </a:t>
            </a:r>
            <a:r>
              <a:rPr lang="en-US" dirty="0" err="1" smtClean="0"/>
              <a:t>ilgili</a:t>
            </a:r>
            <a:r>
              <a:rPr lang="en-US" dirty="0" smtClean="0"/>
              <a:t> </a:t>
            </a:r>
            <a:r>
              <a:rPr lang="en-US" dirty="0" err="1" smtClean="0"/>
              <a:t>banka</a:t>
            </a:r>
            <a:r>
              <a:rPr lang="en-US" dirty="0" smtClean="0"/>
              <a:t> </a:t>
            </a:r>
            <a:r>
              <a:rPr lang="en-US" dirty="0" err="1" smtClean="0"/>
              <a:t>hesaplarına</a:t>
            </a:r>
            <a:r>
              <a:rPr lang="en-US" dirty="0" smtClean="0"/>
              <a:t> </a:t>
            </a:r>
            <a:r>
              <a:rPr lang="en-US" dirty="0" err="1" smtClean="0"/>
              <a:t>aktarılmıştır</a:t>
            </a:r>
            <a:r>
              <a:rPr lang="en-US" dirty="0" smtClean="0"/>
              <a:t>.</a:t>
            </a:r>
            <a:endParaRPr lang="tr-TR" dirty="0" smtClean="0"/>
          </a:p>
          <a:p>
            <a:pPr algn="just"/>
            <a:endParaRPr lang="tr-TR" b="1" dirty="0" smtClean="0">
              <a:solidFill>
                <a:schemeClr val="accent1"/>
              </a:solidFill>
            </a:endParaRPr>
          </a:p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İCRA VE NAFAKA KESİNTİ ÖDEMESİ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>
              <a:lnSpc>
                <a:spcPct val="120000"/>
              </a:lnSpc>
              <a:buNone/>
            </a:pPr>
            <a:r>
              <a:rPr lang="tr-TR" dirty="0" smtClean="0"/>
              <a:t>     </a:t>
            </a:r>
            <a:r>
              <a:rPr lang="en-US" dirty="0" err="1" smtClean="0"/>
              <a:t>İcra</a:t>
            </a:r>
            <a:r>
              <a:rPr lang="en-US" dirty="0" smtClean="0"/>
              <a:t> </a:t>
            </a:r>
            <a:r>
              <a:rPr lang="en-US" dirty="0" err="1" smtClean="0"/>
              <a:t>İflas</a:t>
            </a:r>
            <a:r>
              <a:rPr lang="en-US" dirty="0" smtClean="0"/>
              <a:t> </a:t>
            </a:r>
            <a:r>
              <a:rPr lang="en-US" dirty="0" err="1" smtClean="0"/>
              <a:t>Kanunu’nun</a:t>
            </a:r>
            <a:r>
              <a:rPr lang="en-US" dirty="0" smtClean="0"/>
              <a:t> </a:t>
            </a:r>
            <a:r>
              <a:rPr lang="en-US" dirty="0" err="1" smtClean="0"/>
              <a:t>ilgili</a:t>
            </a:r>
            <a:r>
              <a:rPr lang="en-US" dirty="0" smtClean="0"/>
              <a:t> </a:t>
            </a:r>
            <a:r>
              <a:rPr lang="en-US" dirty="0" err="1" smtClean="0"/>
              <a:t>maddeleri</a:t>
            </a:r>
            <a:r>
              <a:rPr lang="en-US" dirty="0" smtClean="0"/>
              <a:t> </a:t>
            </a:r>
            <a:r>
              <a:rPr lang="en-US" dirty="0" err="1" smtClean="0"/>
              <a:t>gereğince</a:t>
            </a:r>
            <a:r>
              <a:rPr lang="en-US" dirty="0" smtClean="0"/>
              <a:t> </a:t>
            </a:r>
            <a:r>
              <a:rPr lang="en-US" dirty="0" err="1" smtClean="0"/>
              <a:t>adlarına</a:t>
            </a:r>
            <a:r>
              <a:rPr lang="en-US" dirty="0" smtClean="0"/>
              <a:t> </a:t>
            </a:r>
            <a:r>
              <a:rPr lang="en-US" dirty="0" err="1" smtClean="0"/>
              <a:t>haciz</a:t>
            </a:r>
            <a:r>
              <a:rPr lang="en-US" dirty="0" smtClean="0"/>
              <a:t> </a:t>
            </a:r>
            <a:r>
              <a:rPr lang="en-US" dirty="0" err="1" smtClean="0"/>
              <a:t>kararı</a:t>
            </a:r>
            <a:r>
              <a:rPr lang="en-US" dirty="0" smtClean="0"/>
              <a:t> </a:t>
            </a:r>
            <a:r>
              <a:rPr lang="en-US" dirty="0" err="1" smtClean="0"/>
              <a:t>çıkarılmış</a:t>
            </a:r>
            <a:r>
              <a:rPr lang="en-US" dirty="0" smtClean="0"/>
              <a:t>  olan Üniversitemiz </a:t>
            </a:r>
            <a:r>
              <a:rPr lang="en-US" dirty="0" err="1" smtClean="0"/>
              <a:t>personelinin</a:t>
            </a:r>
            <a:r>
              <a:rPr lang="en-US" dirty="0" smtClean="0"/>
              <a:t> </a:t>
            </a:r>
            <a:r>
              <a:rPr lang="en-US" dirty="0" err="1" smtClean="0"/>
              <a:t>maaşlarından</a:t>
            </a:r>
            <a:r>
              <a:rPr lang="en-US" dirty="0" smtClean="0"/>
              <a:t> </a:t>
            </a:r>
            <a:r>
              <a:rPr lang="en-US" dirty="0" err="1" smtClean="0"/>
              <a:t>kesilen</a:t>
            </a:r>
            <a:r>
              <a:rPr lang="en-US" dirty="0" smtClean="0"/>
              <a:t> </a:t>
            </a:r>
            <a:r>
              <a:rPr lang="en-US" b="1" dirty="0" err="1" smtClean="0"/>
              <a:t>İcra</a:t>
            </a:r>
            <a:r>
              <a:rPr lang="en-US" b="1" dirty="0" smtClean="0"/>
              <a:t> ve </a:t>
            </a:r>
            <a:r>
              <a:rPr lang="en-US" b="1" dirty="0" err="1" smtClean="0"/>
              <a:t>Nafaka</a:t>
            </a:r>
            <a:r>
              <a:rPr lang="en-US" b="1" dirty="0" smtClean="0"/>
              <a:t> </a:t>
            </a:r>
            <a:r>
              <a:rPr lang="en-US" b="1" dirty="0" err="1" smtClean="0"/>
              <a:t>Dosyasına</a:t>
            </a:r>
            <a:r>
              <a:rPr lang="en-US" b="1" dirty="0" smtClean="0"/>
              <a:t>  </a:t>
            </a:r>
            <a:r>
              <a:rPr lang="en-US" dirty="0" smtClean="0"/>
              <a:t>ait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tr-TR" b="1" dirty="0" smtClean="0"/>
              <a:t>126.526,51</a:t>
            </a:r>
            <a:r>
              <a:rPr lang="en-US" b="1" dirty="0" smtClean="0"/>
              <a:t> TL </a:t>
            </a:r>
            <a:r>
              <a:rPr lang="en-US" dirty="0" err="1" smtClean="0"/>
              <a:t>icra</a:t>
            </a:r>
            <a:r>
              <a:rPr lang="en-US" dirty="0" smtClean="0"/>
              <a:t> ve </a:t>
            </a:r>
            <a:r>
              <a:rPr lang="en-US" dirty="0" err="1" smtClean="0"/>
              <a:t>nafaka</a:t>
            </a:r>
            <a:r>
              <a:rPr lang="en-US" dirty="0" smtClean="0"/>
              <a:t> </a:t>
            </a:r>
            <a:r>
              <a:rPr lang="en-US" dirty="0" err="1" smtClean="0"/>
              <a:t>kesintisinin</a:t>
            </a:r>
            <a:r>
              <a:rPr lang="en-US" dirty="0" smtClean="0"/>
              <a:t> </a:t>
            </a:r>
            <a:r>
              <a:rPr lang="en-US" dirty="0" err="1" smtClean="0"/>
              <a:t>emanet</a:t>
            </a:r>
            <a:r>
              <a:rPr lang="en-US" dirty="0" smtClean="0"/>
              <a:t> </a:t>
            </a:r>
            <a:r>
              <a:rPr lang="en-US" dirty="0" err="1" smtClean="0"/>
              <a:t>hesabında</a:t>
            </a:r>
            <a:r>
              <a:rPr lang="en-US" dirty="0" smtClean="0"/>
              <a:t> </a:t>
            </a:r>
            <a:r>
              <a:rPr lang="en-US" dirty="0" err="1" smtClean="0"/>
              <a:t>takibi</a:t>
            </a:r>
            <a:r>
              <a:rPr lang="en-US" dirty="0" smtClean="0"/>
              <a:t> </a:t>
            </a:r>
            <a:r>
              <a:rPr lang="en-US" dirty="0" err="1" smtClean="0"/>
              <a:t>yapılarak</a:t>
            </a:r>
            <a:r>
              <a:rPr lang="en-US" dirty="0" smtClean="0"/>
              <a:t> 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İşlem</a:t>
            </a:r>
            <a:r>
              <a:rPr lang="en-US" dirty="0" smtClean="0"/>
              <a:t> </a:t>
            </a:r>
            <a:r>
              <a:rPr lang="en-US" dirty="0" err="1" smtClean="0"/>
              <a:t>Fişi</a:t>
            </a:r>
            <a:r>
              <a:rPr lang="en-US" dirty="0" smtClean="0"/>
              <a:t> ile </a:t>
            </a:r>
            <a:r>
              <a:rPr lang="en-US" dirty="0" err="1" smtClean="0"/>
              <a:t>İcra</a:t>
            </a:r>
            <a:r>
              <a:rPr lang="en-US" dirty="0" smtClean="0"/>
              <a:t> </a:t>
            </a:r>
            <a:r>
              <a:rPr lang="en-US" dirty="0" err="1" smtClean="0"/>
              <a:t>Dairelerinin</a:t>
            </a:r>
            <a:r>
              <a:rPr lang="en-US" dirty="0" smtClean="0"/>
              <a:t> </a:t>
            </a:r>
            <a:r>
              <a:rPr lang="en-US" dirty="0" err="1" smtClean="0"/>
              <a:t>ilgili</a:t>
            </a:r>
            <a:r>
              <a:rPr lang="en-US" dirty="0" smtClean="0"/>
              <a:t> </a:t>
            </a:r>
            <a:r>
              <a:rPr lang="en-US" dirty="0" err="1" smtClean="0"/>
              <a:t>banka</a:t>
            </a:r>
            <a:r>
              <a:rPr lang="en-US" dirty="0" smtClean="0"/>
              <a:t> </a:t>
            </a:r>
            <a:r>
              <a:rPr lang="en-US" dirty="0" err="1" smtClean="0"/>
              <a:t>hesaplarına</a:t>
            </a:r>
            <a:r>
              <a:rPr lang="en-US" dirty="0" smtClean="0"/>
              <a:t>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işlemleri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lnSpc>
                <a:spcPct val="120000"/>
              </a:lnSpc>
            </a:pPr>
            <a:endParaRPr lang="tr-TR" dirty="0" smtClean="0"/>
          </a:p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VERGİLERİN TAKİBİ, BEYANNAME DÜZENLEME İŞLEMLERİ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>
              <a:buNone/>
            </a:pPr>
            <a:r>
              <a:rPr lang="tr-TR" dirty="0" smtClean="0"/>
              <a:t>    </a:t>
            </a:r>
            <a:r>
              <a:rPr lang="en-US" dirty="0" err="1" smtClean="0"/>
              <a:t>Üniversitemiz</a:t>
            </a:r>
            <a:r>
              <a:rPr lang="en-US" dirty="0" smtClean="0"/>
              <a:t> bünyesinde </a:t>
            </a:r>
            <a:r>
              <a:rPr lang="en-US" dirty="0" err="1" smtClean="0"/>
              <a:t>çalışan</a:t>
            </a:r>
            <a:r>
              <a:rPr lang="en-US" dirty="0" smtClean="0"/>
              <a:t> </a:t>
            </a:r>
            <a:r>
              <a:rPr lang="en-US" dirty="0" err="1" smtClean="0"/>
              <a:t>personel</a:t>
            </a:r>
            <a:r>
              <a:rPr lang="en-US" dirty="0" smtClean="0"/>
              <a:t> ve hak </a:t>
            </a:r>
            <a:r>
              <a:rPr lang="en-US" dirty="0" err="1" smtClean="0"/>
              <a:t>sahiplerine</a:t>
            </a:r>
            <a:r>
              <a:rPr lang="en-US" dirty="0" smtClean="0"/>
              <a:t> yapılan </a:t>
            </a:r>
            <a:r>
              <a:rPr lang="en-US" dirty="0" err="1" smtClean="0"/>
              <a:t>ödemelerden</a:t>
            </a:r>
            <a:r>
              <a:rPr lang="en-US" dirty="0" smtClean="0"/>
              <a:t> 2016 </a:t>
            </a:r>
            <a:r>
              <a:rPr lang="en-US" dirty="0" err="1" smtClean="0"/>
              <a:t>yılında</a:t>
            </a:r>
            <a:r>
              <a:rPr lang="en-US" dirty="0" smtClean="0"/>
              <a:t> </a:t>
            </a:r>
            <a:r>
              <a:rPr lang="en-US" dirty="0" err="1" smtClean="0"/>
              <a:t>kesilen</a:t>
            </a:r>
            <a:r>
              <a:rPr lang="en-US" dirty="0" smtClean="0"/>
              <a:t> </a:t>
            </a:r>
            <a:r>
              <a:rPr lang="en-US" dirty="0" err="1" smtClean="0"/>
              <a:t>Gelir</a:t>
            </a:r>
            <a:r>
              <a:rPr lang="en-US" dirty="0" smtClean="0"/>
              <a:t> </a:t>
            </a:r>
            <a:r>
              <a:rPr lang="en-US" dirty="0" err="1" smtClean="0"/>
              <a:t>Vergisi</a:t>
            </a:r>
            <a:r>
              <a:rPr lang="en-US" dirty="0" smtClean="0"/>
              <a:t>, </a:t>
            </a:r>
            <a:r>
              <a:rPr lang="en-US" dirty="0" err="1" smtClean="0"/>
              <a:t>Damga</a:t>
            </a:r>
            <a:r>
              <a:rPr lang="en-US" dirty="0" smtClean="0"/>
              <a:t> </a:t>
            </a:r>
            <a:r>
              <a:rPr lang="en-US" dirty="0" err="1" smtClean="0"/>
              <a:t>Vergisi</a:t>
            </a:r>
            <a:r>
              <a:rPr lang="en-US" dirty="0" smtClean="0"/>
              <a:t> ve KDV </a:t>
            </a:r>
            <a:r>
              <a:rPr lang="en-US" dirty="0" err="1" smtClean="0"/>
              <a:t>tevkifatına</a:t>
            </a:r>
            <a:r>
              <a:rPr lang="en-US" dirty="0" smtClean="0"/>
              <a:t> </a:t>
            </a:r>
            <a:r>
              <a:rPr lang="en-US" dirty="0" err="1" smtClean="0"/>
              <a:t>ilişkin</a:t>
            </a:r>
            <a:r>
              <a:rPr lang="en-US" dirty="0" smtClean="0"/>
              <a:t>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tr-TR" b="1" dirty="0" smtClean="0"/>
              <a:t>6.820.441,15</a:t>
            </a:r>
            <a:r>
              <a:rPr lang="en-US" b="1" dirty="0" smtClean="0"/>
              <a:t> TL 201</a:t>
            </a:r>
            <a:r>
              <a:rPr lang="tr-TR" b="1" dirty="0" smtClean="0"/>
              <a:t>7</a:t>
            </a:r>
            <a:r>
              <a:rPr lang="en-US" b="1" dirty="0" smtClean="0"/>
              <a:t> </a:t>
            </a:r>
            <a:r>
              <a:rPr lang="en-US" dirty="0" err="1" smtClean="0"/>
              <a:t>yılında</a:t>
            </a:r>
            <a:r>
              <a:rPr lang="en-US" dirty="0" smtClean="0"/>
              <a:t> </a:t>
            </a:r>
            <a:r>
              <a:rPr lang="en-US" dirty="0" err="1" smtClean="0"/>
              <a:t>Gelir</a:t>
            </a:r>
            <a:r>
              <a:rPr lang="en-US" dirty="0" smtClean="0"/>
              <a:t> </a:t>
            </a:r>
            <a:r>
              <a:rPr lang="en-US" dirty="0" err="1" smtClean="0"/>
              <a:t>İdaresi</a:t>
            </a:r>
            <a:r>
              <a:rPr lang="en-US" dirty="0" smtClean="0"/>
              <a:t> </a:t>
            </a:r>
            <a:r>
              <a:rPr lang="en-US" dirty="0" err="1" smtClean="0"/>
              <a:t>Başkanlığının</a:t>
            </a:r>
            <a:r>
              <a:rPr lang="en-US" dirty="0" smtClean="0"/>
              <a:t> internet </a:t>
            </a:r>
            <a:r>
              <a:rPr lang="en-US" dirty="0" err="1" smtClean="0"/>
              <a:t>sitesinden</a:t>
            </a:r>
            <a:r>
              <a:rPr lang="en-US" dirty="0" smtClean="0"/>
              <a:t> e- </a:t>
            </a:r>
            <a:r>
              <a:rPr lang="en-US" dirty="0" err="1" smtClean="0"/>
              <a:t>beyanname</a:t>
            </a:r>
            <a:r>
              <a:rPr lang="en-US" dirty="0" smtClean="0"/>
              <a:t> </a:t>
            </a:r>
            <a:r>
              <a:rPr lang="en-US" dirty="0" err="1" smtClean="0"/>
              <a:t>programı</a:t>
            </a:r>
            <a:r>
              <a:rPr lang="en-US" dirty="0" smtClean="0"/>
              <a:t> ile </a:t>
            </a:r>
            <a:r>
              <a:rPr lang="en-US" dirty="0" err="1" smtClean="0"/>
              <a:t>düzenlenerek</a:t>
            </a:r>
            <a:r>
              <a:rPr lang="en-US" dirty="0" smtClean="0"/>
              <a:t> </a:t>
            </a:r>
            <a:r>
              <a:rPr lang="en-US" b="1" dirty="0" smtClean="0"/>
              <a:t>36 adet 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İşlem</a:t>
            </a:r>
            <a:r>
              <a:rPr lang="en-US" dirty="0" smtClean="0"/>
              <a:t> </a:t>
            </a:r>
            <a:r>
              <a:rPr lang="en-US" dirty="0" err="1" smtClean="0"/>
              <a:t>Fişi</a:t>
            </a:r>
            <a:r>
              <a:rPr lang="en-US" dirty="0" smtClean="0"/>
              <a:t> ile </a:t>
            </a:r>
            <a:r>
              <a:rPr lang="en-US" dirty="0" err="1" smtClean="0"/>
              <a:t>muhasebeleştirilerek</a:t>
            </a:r>
            <a:r>
              <a:rPr lang="en-US" dirty="0" smtClean="0"/>
              <a:t> </a:t>
            </a:r>
            <a:r>
              <a:rPr lang="en-US" b="1" dirty="0" err="1" smtClean="0"/>
              <a:t>Siirt</a:t>
            </a:r>
            <a:r>
              <a:rPr lang="en-US" b="1" dirty="0" smtClean="0"/>
              <a:t> </a:t>
            </a:r>
            <a:r>
              <a:rPr lang="tr-TR" b="1" dirty="0" smtClean="0"/>
              <a:t> </a:t>
            </a:r>
            <a:r>
              <a:rPr lang="en-US" b="1" dirty="0" err="1" smtClean="0"/>
              <a:t>Vergi</a:t>
            </a:r>
            <a:r>
              <a:rPr lang="en-US" b="1" dirty="0" smtClean="0"/>
              <a:t> </a:t>
            </a:r>
            <a:r>
              <a:rPr lang="en-US" b="1" dirty="0" err="1" smtClean="0"/>
              <a:t>Dairesinin</a:t>
            </a:r>
            <a:r>
              <a:rPr lang="en-US" b="1" dirty="0" smtClean="0"/>
              <a:t> </a:t>
            </a:r>
            <a:r>
              <a:rPr lang="en-US" dirty="0" err="1" smtClean="0"/>
              <a:t>ilgili</a:t>
            </a:r>
            <a:r>
              <a:rPr lang="en-US" dirty="0" smtClean="0"/>
              <a:t> </a:t>
            </a:r>
            <a:r>
              <a:rPr lang="en-US" dirty="0" err="1" smtClean="0"/>
              <a:t>banka</a:t>
            </a:r>
            <a:r>
              <a:rPr lang="en-US" dirty="0" smtClean="0"/>
              <a:t> </a:t>
            </a:r>
            <a:r>
              <a:rPr lang="en-US" dirty="0" err="1" smtClean="0"/>
              <a:t>hesabına</a:t>
            </a:r>
            <a:r>
              <a:rPr lang="en-US" dirty="0" smtClean="0"/>
              <a:t> </a:t>
            </a:r>
            <a:r>
              <a:rPr lang="en-US" dirty="0" err="1" smtClean="0"/>
              <a:t>yatırılmıştır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en-US" dirty="0" smtClean="0"/>
              <a:t> </a:t>
            </a:r>
            <a:endParaRPr lang="tr-TR" dirty="0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fontScale="77500" lnSpcReduction="20000"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LOJMAN KİRA GELİRİ TAKİBİ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en-US" dirty="0" smtClean="0"/>
              <a:t>Üniversitemiz </a:t>
            </a:r>
            <a:r>
              <a:rPr lang="en-US" dirty="0" err="1" smtClean="0"/>
              <a:t>öz</a:t>
            </a:r>
            <a:r>
              <a:rPr lang="en-US" dirty="0" smtClean="0"/>
              <a:t> </a:t>
            </a:r>
            <a:r>
              <a:rPr lang="en-US" dirty="0" err="1" smtClean="0"/>
              <a:t>gelirini</a:t>
            </a:r>
            <a:r>
              <a:rPr lang="en-US" dirty="0" smtClean="0"/>
              <a:t> </a:t>
            </a:r>
            <a:r>
              <a:rPr lang="en-US" dirty="0" err="1" smtClean="0"/>
              <a:t>oluşturan</a:t>
            </a:r>
            <a:r>
              <a:rPr lang="en-US" dirty="0" smtClean="0"/>
              <a:t> </a:t>
            </a:r>
            <a:r>
              <a:rPr lang="en-US" dirty="0" err="1" smtClean="0"/>
              <a:t>taşınmaz</a:t>
            </a:r>
            <a:r>
              <a:rPr lang="en-US" dirty="0" smtClean="0"/>
              <a:t> </a:t>
            </a:r>
            <a:r>
              <a:rPr lang="en-US" dirty="0" err="1" smtClean="0"/>
              <a:t>mallarından</a:t>
            </a:r>
            <a:r>
              <a:rPr lang="en-US" dirty="0" smtClean="0"/>
              <a:t> 155 </a:t>
            </a:r>
            <a:r>
              <a:rPr lang="en-US" b="1" dirty="0" smtClean="0"/>
              <a:t>adet </a:t>
            </a:r>
            <a:r>
              <a:rPr lang="en-US" b="1" dirty="0" err="1" smtClean="0"/>
              <a:t>lojmana</a:t>
            </a:r>
            <a:r>
              <a:rPr lang="en-US" b="1" dirty="0" smtClean="0"/>
              <a:t> </a:t>
            </a:r>
            <a:r>
              <a:rPr lang="en-US" dirty="0" smtClean="0"/>
              <a:t>ait </a:t>
            </a:r>
            <a:r>
              <a:rPr lang="en-US" dirty="0" err="1" smtClean="0"/>
              <a:t>kira</a:t>
            </a:r>
            <a:r>
              <a:rPr lang="en-US" dirty="0" smtClean="0"/>
              <a:t> </a:t>
            </a:r>
            <a:r>
              <a:rPr lang="en-US" dirty="0" err="1" smtClean="0"/>
              <a:t>gelirine</a:t>
            </a:r>
            <a:r>
              <a:rPr lang="en-US" dirty="0" smtClean="0"/>
              <a:t> </a:t>
            </a:r>
            <a:r>
              <a:rPr lang="en-US" dirty="0" err="1" smtClean="0"/>
              <a:t>ilişkin</a:t>
            </a:r>
            <a:r>
              <a:rPr lang="en-US" dirty="0" smtClean="0"/>
              <a:t>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tr-TR" b="1" dirty="0" smtClean="0"/>
              <a:t>388.313,41</a:t>
            </a:r>
            <a:r>
              <a:rPr lang="en-US" b="1" dirty="0" smtClean="0"/>
              <a:t> TL </a:t>
            </a:r>
            <a:r>
              <a:rPr lang="en-US" dirty="0" smtClean="0"/>
              <a:t>201</a:t>
            </a:r>
            <a:r>
              <a:rPr lang="tr-TR" dirty="0" smtClean="0"/>
              <a:t>7</a:t>
            </a:r>
            <a:r>
              <a:rPr lang="en-US" dirty="0" smtClean="0"/>
              <a:t> </a:t>
            </a:r>
            <a:r>
              <a:rPr lang="en-US" dirty="0" err="1" smtClean="0"/>
              <a:t>yılında</a:t>
            </a:r>
            <a:r>
              <a:rPr lang="en-US" dirty="0" smtClean="0"/>
              <a:t> </a:t>
            </a:r>
            <a:r>
              <a:rPr lang="en-US" dirty="0" err="1" smtClean="0"/>
              <a:t>tahsilat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</a:t>
            </a:r>
            <a:endParaRPr lang="tr-TR" dirty="0" smtClean="0"/>
          </a:p>
          <a:p>
            <a:pPr algn="just"/>
            <a:endParaRPr lang="tr-TR" b="1" dirty="0" smtClean="0"/>
          </a:p>
          <a:p>
            <a:pPr algn="just">
              <a:buFont typeface="Wingdings" pitchFamily="2" charset="2"/>
              <a:buChar char="v"/>
            </a:pPr>
            <a:r>
              <a:rPr lang="tr-TR" b="1" dirty="0" smtClean="0"/>
              <a:t> </a:t>
            </a:r>
            <a:r>
              <a:rPr lang="en-US" b="1" dirty="0" smtClean="0">
                <a:solidFill>
                  <a:schemeClr val="accent1"/>
                </a:solidFill>
              </a:rPr>
              <a:t>TEMİNAT MEKTUPLARI VE NAKİT TEMİNAT İŞLEMLERİ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en-US" dirty="0" smtClean="0"/>
              <a:t>201</a:t>
            </a:r>
            <a:r>
              <a:rPr lang="tr-TR" dirty="0" smtClean="0"/>
              <a:t>7</a:t>
            </a:r>
            <a:r>
              <a:rPr lang="en-US" dirty="0" smtClean="0"/>
              <a:t> </a:t>
            </a:r>
            <a:r>
              <a:rPr lang="en-US" dirty="0" err="1" smtClean="0"/>
              <a:t>itibariyle</a:t>
            </a:r>
            <a:r>
              <a:rPr lang="en-US" b="1" dirty="0" smtClean="0"/>
              <a:t>; </a:t>
            </a:r>
            <a:r>
              <a:rPr lang="tr-TR" b="1" dirty="0" smtClean="0"/>
              <a:t>473.965,81</a:t>
            </a:r>
            <a:r>
              <a:rPr lang="en-US" b="1" dirty="0" smtClean="0"/>
              <a:t> TL </a:t>
            </a:r>
            <a:r>
              <a:rPr lang="en-US" dirty="0" err="1" smtClean="0"/>
              <a:t>Geçici</a:t>
            </a:r>
            <a:r>
              <a:rPr lang="en-US" dirty="0" smtClean="0"/>
              <a:t> </a:t>
            </a:r>
            <a:r>
              <a:rPr lang="en-US" dirty="0" err="1" smtClean="0"/>
              <a:t>Teminat</a:t>
            </a:r>
            <a:r>
              <a:rPr lang="en-US" dirty="0" smtClean="0"/>
              <a:t> </a:t>
            </a:r>
            <a:r>
              <a:rPr lang="en-US" dirty="0" err="1" smtClean="0"/>
              <a:t>Mektubu</a:t>
            </a:r>
            <a:r>
              <a:rPr lang="en-US" dirty="0" smtClean="0"/>
              <a:t>, </a:t>
            </a:r>
            <a:r>
              <a:rPr lang="tr-TR" b="1" dirty="0" smtClean="0"/>
              <a:t>187.268,93</a:t>
            </a:r>
            <a:r>
              <a:rPr lang="en-US" b="1" dirty="0" smtClean="0"/>
              <a:t> TL  </a:t>
            </a:r>
            <a:r>
              <a:rPr lang="en-US" dirty="0" err="1" smtClean="0"/>
              <a:t>Kesin</a:t>
            </a:r>
            <a:r>
              <a:rPr lang="en-US" dirty="0" smtClean="0"/>
              <a:t> </a:t>
            </a:r>
            <a:r>
              <a:rPr lang="en-US" dirty="0" err="1" smtClean="0"/>
              <a:t>Nakit</a:t>
            </a:r>
            <a:r>
              <a:rPr lang="en-US" dirty="0" smtClean="0"/>
              <a:t> </a:t>
            </a:r>
            <a:r>
              <a:rPr lang="en-US" dirty="0" err="1" smtClean="0"/>
              <a:t>Teminat</a:t>
            </a:r>
            <a:r>
              <a:rPr lang="en-US" dirty="0" smtClean="0"/>
              <a:t>, </a:t>
            </a:r>
            <a:r>
              <a:rPr lang="tr-TR" b="1" dirty="0" smtClean="0"/>
              <a:t>22.597,53</a:t>
            </a:r>
            <a:r>
              <a:rPr lang="en-US" b="1" dirty="0" smtClean="0"/>
              <a:t> TL </a:t>
            </a:r>
            <a:r>
              <a:rPr lang="en-US" dirty="0" smtClean="0"/>
              <a:t>Ek </a:t>
            </a:r>
            <a:r>
              <a:rPr lang="en-US" dirty="0" err="1" smtClean="0"/>
              <a:t>Kesin</a:t>
            </a:r>
            <a:r>
              <a:rPr lang="en-US" dirty="0" smtClean="0"/>
              <a:t> </a:t>
            </a:r>
            <a:r>
              <a:rPr lang="en-US" dirty="0" err="1" smtClean="0"/>
              <a:t>Teminat</a:t>
            </a:r>
            <a:r>
              <a:rPr lang="en-US" dirty="0" smtClean="0"/>
              <a:t> </a:t>
            </a:r>
            <a:r>
              <a:rPr lang="en-US" dirty="0" err="1" smtClean="0"/>
              <a:t>Mektubu</a:t>
            </a:r>
            <a:r>
              <a:rPr lang="en-US" dirty="0" smtClean="0"/>
              <a:t> </a:t>
            </a:r>
            <a:r>
              <a:rPr lang="en-US" dirty="0" err="1" smtClean="0"/>
              <a:t>olmak</a:t>
            </a:r>
            <a:r>
              <a:rPr lang="en-US" dirty="0" smtClean="0"/>
              <a:t> </a:t>
            </a:r>
            <a:r>
              <a:rPr lang="en-US" dirty="0" err="1" smtClean="0"/>
              <a:t>üzere</a:t>
            </a:r>
            <a:r>
              <a:rPr lang="en-US" dirty="0" smtClean="0"/>
              <a:t>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tr-TR" b="1" dirty="0" smtClean="0"/>
              <a:t>683.832,27</a:t>
            </a:r>
            <a:r>
              <a:rPr lang="en-US" b="1" dirty="0" smtClean="0"/>
              <a:t> TL </a:t>
            </a:r>
            <a:r>
              <a:rPr lang="en-US" dirty="0" err="1" smtClean="0"/>
              <a:t>Kesin</a:t>
            </a:r>
            <a:r>
              <a:rPr lang="en-US" dirty="0" smtClean="0"/>
              <a:t>/</a:t>
            </a:r>
            <a:r>
              <a:rPr lang="en-US" dirty="0" err="1" smtClean="0"/>
              <a:t>Geçici</a:t>
            </a:r>
            <a:r>
              <a:rPr lang="en-US" dirty="0" smtClean="0"/>
              <a:t>/Ek </a:t>
            </a:r>
            <a:r>
              <a:rPr lang="en-US" dirty="0" err="1" smtClean="0"/>
              <a:t>Teminat</a:t>
            </a:r>
            <a:r>
              <a:rPr lang="en-US" dirty="0" smtClean="0"/>
              <a:t> Say2000i </a:t>
            </a:r>
            <a:r>
              <a:rPr lang="en-US" dirty="0" err="1" smtClean="0"/>
              <a:t>sistemine</a:t>
            </a:r>
            <a:r>
              <a:rPr lang="en-US" dirty="0" smtClean="0"/>
              <a:t> </a:t>
            </a:r>
            <a:r>
              <a:rPr lang="en-US" dirty="0" err="1" smtClean="0"/>
              <a:t>işlenmiştir</a:t>
            </a:r>
            <a:r>
              <a:rPr lang="en-US" dirty="0" smtClean="0"/>
              <a:t>. </a:t>
            </a:r>
            <a:r>
              <a:rPr lang="en-US" dirty="0" err="1" smtClean="0"/>
              <a:t>Ayrıca</a:t>
            </a:r>
            <a:r>
              <a:rPr lang="en-US" dirty="0" smtClean="0"/>
              <a:t>; </a:t>
            </a:r>
            <a:r>
              <a:rPr lang="en-US" dirty="0" err="1" smtClean="0"/>
              <a:t>değerli</a:t>
            </a:r>
            <a:r>
              <a:rPr lang="en-US" dirty="0" smtClean="0"/>
              <a:t> </a:t>
            </a:r>
            <a:r>
              <a:rPr lang="en-US" dirty="0" err="1" smtClean="0"/>
              <a:t>kağıt</a:t>
            </a:r>
            <a:r>
              <a:rPr lang="en-US" dirty="0" smtClean="0"/>
              <a:t> </a:t>
            </a:r>
            <a:r>
              <a:rPr lang="en-US" dirty="0" err="1" smtClean="0"/>
              <a:t>olarak</a:t>
            </a:r>
            <a:r>
              <a:rPr lang="en-US" dirty="0" smtClean="0"/>
              <a:t> </a:t>
            </a:r>
            <a:r>
              <a:rPr lang="en-US" dirty="0" err="1" smtClean="0"/>
              <a:t>gelen</a:t>
            </a:r>
            <a:r>
              <a:rPr lang="en-US" dirty="0" smtClean="0"/>
              <a:t> </a:t>
            </a:r>
            <a:r>
              <a:rPr lang="en-US" dirty="0" err="1" smtClean="0"/>
              <a:t>Kesin</a:t>
            </a:r>
            <a:r>
              <a:rPr lang="en-US" dirty="0" smtClean="0"/>
              <a:t> </a:t>
            </a:r>
            <a:r>
              <a:rPr lang="en-US" dirty="0" err="1" smtClean="0"/>
              <a:t>Teminat</a:t>
            </a:r>
            <a:r>
              <a:rPr lang="en-US" dirty="0" smtClean="0"/>
              <a:t> </a:t>
            </a:r>
            <a:r>
              <a:rPr lang="en-US" dirty="0" err="1" smtClean="0"/>
              <a:t>Mektubu</a:t>
            </a:r>
            <a:r>
              <a:rPr lang="en-US" dirty="0" smtClean="0"/>
              <a:t> </a:t>
            </a:r>
            <a:r>
              <a:rPr lang="en-US" dirty="0" err="1" smtClean="0"/>
              <a:t>toplamı</a:t>
            </a:r>
            <a:r>
              <a:rPr lang="en-US" dirty="0" smtClean="0"/>
              <a:t> </a:t>
            </a:r>
            <a:r>
              <a:rPr lang="tr-TR" b="1" dirty="0" smtClean="0"/>
              <a:t>1.130.093,00</a:t>
            </a:r>
            <a:r>
              <a:rPr lang="en-US" b="1" dirty="0" smtClean="0"/>
              <a:t> TL </a:t>
            </a:r>
            <a:r>
              <a:rPr lang="en-US" dirty="0" err="1" smtClean="0"/>
              <a:t>olarak</a:t>
            </a:r>
            <a:r>
              <a:rPr lang="en-US" dirty="0" smtClean="0"/>
              <a:t> </a:t>
            </a:r>
            <a:r>
              <a:rPr lang="en-US" dirty="0" err="1" smtClean="0"/>
              <a:t>gerçekleştirilmiştir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endParaRPr lang="tr-TR" dirty="0" smtClean="0"/>
          </a:p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BANKA İŞLEMLERİ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en-US" dirty="0" err="1" smtClean="0"/>
              <a:t>Günlük</a:t>
            </a:r>
            <a:r>
              <a:rPr lang="en-US" dirty="0" smtClean="0"/>
              <a:t> 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işlemlerini</a:t>
            </a:r>
            <a:r>
              <a:rPr lang="en-US" dirty="0" smtClean="0"/>
              <a:t> </a:t>
            </a:r>
            <a:r>
              <a:rPr lang="en-US" dirty="0" err="1" smtClean="0"/>
              <a:t>gerçekleştirmek</a:t>
            </a:r>
            <a:r>
              <a:rPr lang="en-US" dirty="0" smtClean="0"/>
              <a:t> </a:t>
            </a:r>
            <a:r>
              <a:rPr lang="en-US" dirty="0" err="1" smtClean="0"/>
              <a:t>amacıyla</a:t>
            </a:r>
            <a:r>
              <a:rPr lang="en-US" dirty="0" smtClean="0"/>
              <a:t> </a:t>
            </a:r>
            <a:r>
              <a:rPr lang="en-US" dirty="0" err="1" smtClean="0"/>
              <a:t>gönderme</a:t>
            </a:r>
            <a:r>
              <a:rPr lang="en-US" dirty="0" smtClean="0"/>
              <a:t> </a:t>
            </a:r>
            <a:r>
              <a:rPr lang="en-US" dirty="0" err="1" smtClean="0"/>
              <a:t>emirleri</a:t>
            </a:r>
            <a:r>
              <a:rPr lang="en-US" dirty="0" smtClean="0"/>
              <a:t> ve </a:t>
            </a:r>
            <a:r>
              <a:rPr lang="en-US" dirty="0" err="1" smtClean="0"/>
              <a:t>ekstrelerinin</a:t>
            </a:r>
            <a:r>
              <a:rPr lang="en-US" dirty="0" smtClean="0"/>
              <a:t> </a:t>
            </a:r>
            <a:r>
              <a:rPr lang="en-US" dirty="0" err="1" smtClean="0"/>
              <a:t>bankaya</a:t>
            </a:r>
            <a:r>
              <a:rPr lang="en-US" dirty="0" smtClean="0"/>
              <a:t> </a:t>
            </a:r>
            <a:r>
              <a:rPr lang="en-US" dirty="0" err="1" smtClean="0"/>
              <a:t>getirilip</a:t>
            </a:r>
            <a:r>
              <a:rPr lang="en-US" dirty="0" smtClean="0"/>
              <a:t> </a:t>
            </a:r>
            <a:r>
              <a:rPr lang="en-US" dirty="0" err="1" smtClean="0"/>
              <a:t>götürülmesi</a:t>
            </a:r>
            <a:r>
              <a:rPr lang="en-US" dirty="0" smtClean="0"/>
              <a:t>, </a:t>
            </a:r>
            <a:r>
              <a:rPr lang="en-US" dirty="0" err="1" smtClean="0"/>
              <a:t>yeni</a:t>
            </a:r>
            <a:r>
              <a:rPr lang="en-US" dirty="0" smtClean="0"/>
              <a:t> </a:t>
            </a:r>
            <a:r>
              <a:rPr lang="en-US" dirty="0" err="1" smtClean="0"/>
              <a:t>hesapların</a:t>
            </a:r>
            <a:r>
              <a:rPr lang="en-US" dirty="0" smtClean="0"/>
              <a:t> </a:t>
            </a:r>
            <a:r>
              <a:rPr lang="en-US" dirty="0" err="1" smtClean="0"/>
              <a:t>açılıp</a:t>
            </a:r>
            <a:r>
              <a:rPr lang="en-US" dirty="0" smtClean="0"/>
              <a:t> </a:t>
            </a:r>
            <a:r>
              <a:rPr lang="en-US" dirty="0" err="1" smtClean="0"/>
              <a:t>kapanması</a:t>
            </a:r>
            <a:r>
              <a:rPr lang="en-US" dirty="0" smtClean="0"/>
              <a:t> ve </a:t>
            </a:r>
            <a:r>
              <a:rPr lang="en-US" dirty="0" err="1" smtClean="0"/>
              <a:t>yıl</a:t>
            </a:r>
            <a:r>
              <a:rPr lang="en-US" dirty="0" smtClean="0"/>
              <a:t> </a:t>
            </a:r>
            <a:r>
              <a:rPr lang="en-US" dirty="0" err="1" smtClean="0"/>
              <a:t>sonu</a:t>
            </a:r>
            <a:r>
              <a:rPr lang="en-US" dirty="0" smtClean="0"/>
              <a:t> </a:t>
            </a:r>
            <a:r>
              <a:rPr lang="en-US" dirty="0" err="1" smtClean="0"/>
              <a:t>hesap</a:t>
            </a:r>
            <a:r>
              <a:rPr lang="en-US" dirty="0" smtClean="0"/>
              <a:t> </a:t>
            </a:r>
            <a:r>
              <a:rPr lang="en-US" dirty="0" err="1" smtClean="0"/>
              <a:t>işlemlerinin</a:t>
            </a:r>
            <a:r>
              <a:rPr lang="en-US" dirty="0" smtClean="0"/>
              <a:t> </a:t>
            </a:r>
            <a:r>
              <a:rPr lang="en-US" dirty="0" err="1" smtClean="0"/>
              <a:t>yapılması</a:t>
            </a:r>
            <a:r>
              <a:rPr lang="en-US" dirty="0" smtClean="0"/>
              <a:t> </a:t>
            </a:r>
            <a:r>
              <a:rPr lang="en-US" b="1" dirty="0" smtClean="0"/>
              <a:t>201</a:t>
            </a:r>
            <a:r>
              <a:rPr lang="tr-TR" b="1" dirty="0" smtClean="0"/>
              <a:t>7</a:t>
            </a:r>
            <a:r>
              <a:rPr lang="en-US" b="1" dirty="0" smtClean="0"/>
              <a:t> </a:t>
            </a:r>
            <a:r>
              <a:rPr lang="en-US" dirty="0" err="1" smtClean="0"/>
              <a:t>yılı</a:t>
            </a:r>
            <a:r>
              <a:rPr lang="en-US" dirty="0" smtClean="0"/>
              <a:t> </a:t>
            </a:r>
            <a:r>
              <a:rPr lang="en-US" dirty="0" err="1" smtClean="0"/>
              <a:t>itibariyle</a:t>
            </a:r>
            <a:r>
              <a:rPr lang="en-US" dirty="0" smtClean="0"/>
              <a:t> </a:t>
            </a:r>
            <a:r>
              <a:rPr lang="tr-TR" b="1" dirty="0" smtClean="0"/>
              <a:t>297</a:t>
            </a:r>
            <a:r>
              <a:rPr lang="en-US" b="1" dirty="0" smtClean="0"/>
              <a:t> </a:t>
            </a:r>
            <a:r>
              <a:rPr lang="en-US" b="1" dirty="0" err="1" smtClean="0"/>
              <a:t>gönderme</a:t>
            </a:r>
            <a:r>
              <a:rPr lang="en-US" b="1" dirty="0" smtClean="0"/>
              <a:t> </a:t>
            </a:r>
            <a:r>
              <a:rPr lang="en-US" b="1" dirty="0" err="1" smtClean="0"/>
              <a:t>emri</a:t>
            </a:r>
            <a:r>
              <a:rPr lang="en-US" b="1" dirty="0" smtClean="0"/>
              <a:t> </a:t>
            </a:r>
            <a:r>
              <a:rPr lang="en-US" dirty="0" err="1" smtClean="0"/>
              <a:t>işlemi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 TC </a:t>
            </a:r>
            <a:r>
              <a:rPr lang="en-US" dirty="0" err="1" smtClean="0"/>
              <a:t>Ziraat</a:t>
            </a:r>
            <a:r>
              <a:rPr lang="en-US" dirty="0" smtClean="0"/>
              <a:t> </a:t>
            </a:r>
            <a:r>
              <a:rPr lang="en-US" dirty="0" err="1" smtClean="0"/>
              <a:t>Bankasında</a:t>
            </a:r>
            <a:r>
              <a:rPr lang="en-US" dirty="0" smtClean="0"/>
              <a:t> </a:t>
            </a:r>
            <a:r>
              <a:rPr lang="tr-TR" dirty="0" smtClean="0"/>
              <a:t>35</a:t>
            </a:r>
            <a:r>
              <a:rPr lang="en-US" dirty="0" smtClean="0"/>
              <a:t> adet </a:t>
            </a:r>
            <a:r>
              <a:rPr lang="en-US" dirty="0" err="1" smtClean="0"/>
              <a:t>banka</a:t>
            </a:r>
            <a:r>
              <a:rPr lang="en-US" dirty="0" smtClean="0"/>
              <a:t> </a:t>
            </a:r>
            <a:r>
              <a:rPr lang="en-US" dirty="0" err="1" smtClean="0"/>
              <a:t>hesabımız</a:t>
            </a:r>
            <a:r>
              <a:rPr lang="en-US" dirty="0" smtClean="0"/>
              <a:t> </a:t>
            </a:r>
            <a:r>
              <a:rPr lang="en-US" dirty="0" err="1" smtClean="0"/>
              <a:t>bulunmaktadır</a:t>
            </a:r>
            <a:r>
              <a:rPr lang="en-US" dirty="0" smtClean="0"/>
              <a:t>. Bu </a:t>
            </a:r>
            <a:r>
              <a:rPr lang="en-US" dirty="0" err="1" smtClean="0"/>
              <a:t>hesapların</a:t>
            </a:r>
            <a:r>
              <a:rPr lang="en-US" dirty="0" smtClean="0"/>
              <a:t> her ay ve </a:t>
            </a:r>
            <a:r>
              <a:rPr lang="en-US" dirty="0" err="1" smtClean="0"/>
              <a:t>yıl</a:t>
            </a:r>
            <a:r>
              <a:rPr lang="en-US" dirty="0" smtClean="0"/>
              <a:t> </a:t>
            </a:r>
            <a:r>
              <a:rPr lang="en-US" dirty="0" err="1" smtClean="0"/>
              <a:t>sonu</a:t>
            </a:r>
            <a:r>
              <a:rPr lang="en-US" dirty="0" smtClean="0"/>
              <a:t> </a:t>
            </a:r>
            <a:r>
              <a:rPr lang="en-US" dirty="0" err="1" smtClean="0"/>
              <a:t>düzenli</a:t>
            </a:r>
            <a:r>
              <a:rPr lang="en-US" dirty="0" smtClean="0"/>
              <a:t> </a:t>
            </a:r>
            <a:r>
              <a:rPr lang="en-US" dirty="0" err="1" smtClean="0"/>
              <a:t>olarak</a:t>
            </a:r>
            <a:r>
              <a:rPr lang="en-US" dirty="0" smtClean="0"/>
              <a:t> </a:t>
            </a:r>
            <a:r>
              <a:rPr lang="en-US" dirty="0" err="1" smtClean="0"/>
              <a:t>bakiye</a:t>
            </a:r>
            <a:r>
              <a:rPr lang="en-US" dirty="0" smtClean="0"/>
              <a:t> </a:t>
            </a:r>
            <a:r>
              <a:rPr lang="en-US" dirty="0" err="1" smtClean="0"/>
              <a:t>kontrol</a:t>
            </a:r>
            <a:r>
              <a:rPr lang="en-US" dirty="0" smtClean="0"/>
              <a:t> ve </a:t>
            </a:r>
            <a:r>
              <a:rPr lang="en-US" dirty="0" err="1" smtClean="0"/>
              <a:t>aktarımları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r>
              <a:rPr lang="tr-TR" b="1" dirty="0" smtClean="0"/>
              <a:t>         </a:t>
            </a:r>
          </a:p>
          <a:p>
            <a:endParaRPr lang="tr-TR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683568" y="1197329"/>
            <a:ext cx="7704856" cy="45243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HAZİNE YARDIM İŞLEMLERİ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en-US" dirty="0" err="1" smtClean="0"/>
              <a:t>Maliye</a:t>
            </a:r>
            <a:r>
              <a:rPr lang="en-US" dirty="0" smtClean="0"/>
              <a:t> Bakanlığı </a:t>
            </a:r>
            <a:r>
              <a:rPr lang="en-US" dirty="0" err="1" smtClean="0"/>
              <a:t>Bütçe</a:t>
            </a:r>
            <a:r>
              <a:rPr lang="en-US" dirty="0" smtClean="0"/>
              <a:t> ve Mali </a:t>
            </a:r>
            <a:r>
              <a:rPr lang="en-US" dirty="0" err="1" smtClean="0"/>
              <a:t>Kontrol</a:t>
            </a:r>
            <a:r>
              <a:rPr lang="en-US" dirty="0" smtClean="0"/>
              <a:t> </a:t>
            </a:r>
            <a:r>
              <a:rPr lang="en-US" dirty="0" err="1" smtClean="0"/>
              <a:t>Genel</a:t>
            </a:r>
            <a:r>
              <a:rPr lang="en-US" dirty="0" smtClean="0"/>
              <a:t> </a:t>
            </a:r>
            <a:r>
              <a:rPr lang="en-US" dirty="0" err="1" smtClean="0"/>
              <a:t>Müdürlüğüne</a:t>
            </a:r>
            <a:r>
              <a:rPr lang="en-US" dirty="0" smtClean="0"/>
              <a:t> her ay ve </a:t>
            </a:r>
            <a:r>
              <a:rPr lang="en-US" dirty="0" err="1" smtClean="0"/>
              <a:t>yıl</a:t>
            </a:r>
            <a:r>
              <a:rPr lang="en-US" dirty="0" smtClean="0"/>
              <a:t> </a:t>
            </a:r>
            <a:r>
              <a:rPr lang="en-US" dirty="0" err="1" smtClean="0"/>
              <a:t>sonu</a:t>
            </a:r>
            <a:r>
              <a:rPr lang="en-US" dirty="0" smtClean="0"/>
              <a:t> </a:t>
            </a:r>
            <a:r>
              <a:rPr lang="en-US" dirty="0" err="1" smtClean="0"/>
              <a:t>giderlere</a:t>
            </a:r>
            <a:r>
              <a:rPr lang="en-US" dirty="0" smtClean="0"/>
              <a:t> ait </a:t>
            </a:r>
            <a:r>
              <a:rPr lang="en-US" dirty="0" err="1" smtClean="0"/>
              <a:t>ayrıntılı</a:t>
            </a:r>
            <a:r>
              <a:rPr lang="en-US" dirty="0" smtClean="0"/>
              <a:t> </a:t>
            </a:r>
            <a:r>
              <a:rPr lang="en-US" dirty="0" err="1" smtClean="0"/>
              <a:t>tablo</a:t>
            </a:r>
            <a:r>
              <a:rPr lang="en-US" dirty="0" smtClean="0"/>
              <a:t> </a:t>
            </a:r>
            <a:r>
              <a:rPr lang="en-US" dirty="0" err="1" smtClean="0"/>
              <a:t>gönderilmiştir</a:t>
            </a:r>
            <a:r>
              <a:rPr lang="en-US" dirty="0" smtClean="0"/>
              <a:t>. </a:t>
            </a:r>
            <a:r>
              <a:rPr lang="en-US" dirty="0" err="1" smtClean="0"/>
              <a:t>Hazine</a:t>
            </a:r>
            <a:r>
              <a:rPr lang="en-US" dirty="0" smtClean="0"/>
              <a:t> </a:t>
            </a:r>
            <a:r>
              <a:rPr lang="en-US" dirty="0" err="1" smtClean="0"/>
              <a:t>Müsteşarlığından</a:t>
            </a:r>
            <a:r>
              <a:rPr lang="en-US" dirty="0" smtClean="0"/>
              <a:t> </a:t>
            </a:r>
            <a:r>
              <a:rPr lang="en-US" dirty="0" err="1" smtClean="0"/>
              <a:t>haftalık</a:t>
            </a:r>
            <a:r>
              <a:rPr lang="en-US" dirty="0" smtClean="0"/>
              <a:t>, </a:t>
            </a:r>
            <a:r>
              <a:rPr lang="en-US" dirty="0" err="1" smtClean="0"/>
              <a:t>aylık</a:t>
            </a:r>
            <a:r>
              <a:rPr lang="en-US" dirty="0" smtClean="0"/>
              <a:t> ve 3’er </a:t>
            </a:r>
            <a:r>
              <a:rPr lang="en-US" dirty="0" err="1" smtClean="0"/>
              <a:t>aylık</a:t>
            </a:r>
            <a:r>
              <a:rPr lang="en-US" dirty="0" smtClean="0"/>
              <a:t> </a:t>
            </a:r>
            <a:r>
              <a:rPr lang="en-US" dirty="0" err="1" smtClean="0"/>
              <a:t>nakit</a:t>
            </a:r>
            <a:r>
              <a:rPr lang="en-US" dirty="0" smtClean="0"/>
              <a:t> </a:t>
            </a:r>
            <a:r>
              <a:rPr lang="en-US" dirty="0" err="1" smtClean="0"/>
              <a:t>hazine</a:t>
            </a:r>
            <a:r>
              <a:rPr lang="en-US" dirty="0" smtClean="0"/>
              <a:t> </a:t>
            </a:r>
            <a:r>
              <a:rPr lang="en-US" dirty="0" err="1" smtClean="0"/>
              <a:t>yardımı</a:t>
            </a:r>
            <a:r>
              <a:rPr lang="en-US" dirty="0" smtClean="0"/>
              <a:t> </a:t>
            </a:r>
            <a:r>
              <a:rPr lang="en-US" dirty="0" err="1" smtClean="0"/>
              <a:t>talep</a:t>
            </a:r>
            <a:r>
              <a:rPr lang="en-US" dirty="0" smtClean="0"/>
              <a:t> </a:t>
            </a:r>
            <a:r>
              <a:rPr lang="en-US" dirty="0" err="1" smtClean="0"/>
              <a:t>işlemleri</a:t>
            </a:r>
            <a:r>
              <a:rPr lang="en-US" dirty="0" smtClean="0"/>
              <a:t> </a:t>
            </a:r>
            <a:r>
              <a:rPr lang="tr-TR" dirty="0" smtClean="0"/>
              <a:t>Hazine Müsteşarlığın Otomasyon sisteminden girilerek </a:t>
            </a:r>
            <a:r>
              <a:rPr lang="tr-TR" dirty="0" err="1" smtClean="0"/>
              <a:t>takiplari</a:t>
            </a:r>
            <a:r>
              <a:rPr lang="tr-TR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 </a:t>
            </a:r>
            <a:r>
              <a:rPr lang="en-US" b="1" dirty="0" smtClean="0"/>
              <a:t>201</a:t>
            </a:r>
            <a:r>
              <a:rPr lang="tr-TR" b="1" dirty="0" smtClean="0"/>
              <a:t>7</a:t>
            </a:r>
            <a:r>
              <a:rPr lang="en-US" b="1" dirty="0" smtClean="0"/>
              <a:t> </a:t>
            </a:r>
            <a:r>
              <a:rPr lang="en-US" dirty="0" err="1" smtClean="0"/>
              <a:t>yılında</a:t>
            </a:r>
            <a:r>
              <a:rPr lang="en-US" dirty="0" smtClean="0"/>
              <a:t> </a:t>
            </a:r>
            <a:r>
              <a:rPr lang="tr-TR" b="1" dirty="0" smtClean="0"/>
              <a:t>101.610.719,00</a:t>
            </a:r>
            <a:r>
              <a:rPr lang="en-US" b="1" dirty="0" smtClean="0"/>
              <a:t> TL  </a:t>
            </a:r>
            <a:r>
              <a:rPr lang="en-US" dirty="0" smtClean="0"/>
              <a:t>net </a:t>
            </a:r>
            <a:r>
              <a:rPr lang="en-US" dirty="0" err="1" smtClean="0"/>
              <a:t>tahsilat</a:t>
            </a:r>
            <a:r>
              <a:rPr lang="en-US" dirty="0" smtClean="0"/>
              <a:t> </a:t>
            </a:r>
            <a:r>
              <a:rPr lang="en-US" dirty="0" err="1" smtClean="0"/>
              <a:t>kaydı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Font typeface="Arial" pitchFamily="34" charset="0"/>
              <a:buChar char="•"/>
            </a:pPr>
            <a:endParaRPr lang="tr-TR" dirty="0" smtClean="0"/>
          </a:p>
          <a:p>
            <a:pPr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HARÇ GELİRLERİ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en-US" dirty="0" smtClean="0"/>
              <a:t>Banka </a:t>
            </a:r>
            <a:r>
              <a:rPr lang="en-US" dirty="0" err="1" smtClean="0"/>
              <a:t>harç</a:t>
            </a:r>
            <a:r>
              <a:rPr lang="en-US" dirty="0" smtClean="0"/>
              <a:t> </a:t>
            </a:r>
            <a:r>
              <a:rPr lang="en-US" dirty="0" err="1" smtClean="0"/>
              <a:t>hesabımıza</a:t>
            </a:r>
            <a:r>
              <a:rPr lang="en-US" dirty="0" smtClean="0"/>
              <a:t> 201</a:t>
            </a:r>
            <a:r>
              <a:rPr lang="tr-TR" dirty="0" smtClean="0"/>
              <a:t>7</a:t>
            </a:r>
            <a:r>
              <a:rPr lang="en-US" dirty="0" smtClean="0"/>
              <a:t> </a:t>
            </a:r>
            <a:r>
              <a:rPr lang="en-US" dirty="0" err="1" smtClean="0"/>
              <a:t>Yılında</a:t>
            </a:r>
            <a:r>
              <a:rPr lang="en-US" dirty="0" smtClean="0"/>
              <a:t> </a:t>
            </a:r>
            <a:r>
              <a:rPr lang="tr-TR" b="1" dirty="0" smtClean="0"/>
              <a:t>290.477,20</a:t>
            </a:r>
            <a:r>
              <a:rPr lang="en-US" b="1" dirty="0" smtClean="0"/>
              <a:t> TL</a:t>
            </a:r>
            <a:r>
              <a:rPr lang="tr-TR" b="1" dirty="0" smtClean="0"/>
              <a:t> + 753.000,00 TL</a:t>
            </a:r>
            <a:r>
              <a:rPr lang="en-US" b="1" dirty="0" smtClean="0"/>
              <a:t> </a:t>
            </a:r>
            <a:r>
              <a:rPr lang="en-US" b="1" dirty="0" err="1" smtClean="0"/>
              <a:t>Örgün</a:t>
            </a:r>
            <a:r>
              <a:rPr lang="en-US" b="1" dirty="0" smtClean="0"/>
              <a:t> </a:t>
            </a:r>
            <a:r>
              <a:rPr lang="en-US" b="1" dirty="0" err="1" smtClean="0"/>
              <a:t>Öğretim</a:t>
            </a:r>
            <a:r>
              <a:rPr lang="en-US" b="1" dirty="0" smtClean="0"/>
              <a:t> </a:t>
            </a:r>
            <a:r>
              <a:rPr lang="en-US" dirty="0" err="1" smtClean="0"/>
              <a:t>harç</a:t>
            </a:r>
            <a:r>
              <a:rPr lang="en-US" dirty="0" smtClean="0"/>
              <a:t> </a:t>
            </a:r>
            <a:r>
              <a:rPr lang="en-US" dirty="0" err="1" smtClean="0"/>
              <a:t>geliri</a:t>
            </a:r>
            <a:r>
              <a:rPr lang="en-US" dirty="0" smtClean="0"/>
              <a:t> ve </a:t>
            </a:r>
            <a:r>
              <a:rPr lang="tr-TR" b="1" dirty="0" smtClean="0"/>
              <a:t>1.889.923,98</a:t>
            </a:r>
            <a:r>
              <a:rPr lang="en-US" b="1" dirty="0" smtClean="0"/>
              <a:t> TL </a:t>
            </a:r>
            <a:r>
              <a:rPr lang="en-US" b="1" dirty="0" err="1" smtClean="0"/>
              <a:t>İkinci</a:t>
            </a:r>
            <a:r>
              <a:rPr lang="en-US" b="1" dirty="0" smtClean="0"/>
              <a:t> </a:t>
            </a:r>
            <a:r>
              <a:rPr lang="en-US" b="1" dirty="0" err="1" smtClean="0"/>
              <a:t>Öğretim</a:t>
            </a:r>
            <a:r>
              <a:rPr lang="en-US" b="1" dirty="0" smtClean="0"/>
              <a:t> </a:t>
            </a:r>
            <a:r>
              <a:rPr lang="en-US" dirty="0" err="1" smtClean="0"/>
              <a:t>harç</a:t>
            </a:r>
            <a:r>
              <a:rPr lang="en-US" dirty="0" smtClean="0"/>
              <a:t> </a:t>
            </a:r>
            <a:r>
              <a:rPr lang="en-US" dirty="0" err="1" smtClean="0"/>
              <a:t>geliri</a:t>
            </a:r>
            <a:r>
              <a:rPr lang="en-US" dirty="0" smtClean="0"/>
              <a:t> </a:t>
            </a:r>
            <a:r>
              <a:rPr lang="en-US" dirty="0" err="1" smtClean="0"/>
              <a:t>olmak</a:t>
            </a:r>
            <a:r>
              <a:rPr lang="en-US" dirty="0" smtClean="0"/>
              <a:t> </a:t>
            </a:r>
            <a:r>
              <a:rPr lang="en-US" dirty="0" err="1" smtClean="0"/>
              <a:t>üzere</a:t>
            </a:r>
            <a:r>
              <a:rPr lang="en-US" dirty="0" smtClean="0"/>
              <a:t>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en-US" b="1" dirty="0" smtClean="0"/>
              <a:t>2.</a:t>
            </a:r>
            <a:r>
              <a:rPr lang="tr-TR" b="1" dirty="0" smtClean="0"/>
              <a:t>180.401,18</a:t>
            </a:r>
            <a:r>
              <a:rPr lang="en-US" b="1" dirty="0" smtClean="0"/>
              <a:t> TL </a:t>
            </a:r>
            <a:r>
              <a:rPr lang="en-US" dirty="0" err="1" smtClean="0"/>
              <a:t>harç</a:t>
            </a:r>
            <a:r>
              <a:rPr lang="en-US" dirty="0" smtClean="0"/>
              <a:t> </a:t>
            </a:r>
            <a:r>
              <a:rPr lang="en-US" dirty="0" err="1" smtClean="0"/>
              <a:t>ücreti</a:t>
            </a:r>
            <a:r>
              <a:rPr lang="en-US" dirty="0" smtClean="0"/>
              <a:t> </a:t>
            </a:r>
            <a:r>
              <a:rPr lang="en-US" dirty="0" err="1" smtClean="0"/>
              <a:t>yatırılmıştır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None/>
            </a:pPr>
            <a:endParaRPr lang="tr-TR" dirty="0" smtClean="0"/>
          </a:p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YOLLUKLAR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tr-TR" dirty="0" smtClean="0"/>
              <a:t> </a:t>
            </a:r>
            <a:r>
              <a:rPr lang="en-US" dirty="0" err="1" smtClean="0"/>
              <a:t>Üniversitemiz</a:t>
            </a:r>
            <a:r>
              <a:rPr lang="en-US" dirty="0" smtClean="0"/>
              <a:t> bünyesinde </a:t>
            </a:r>
            <a:r>
              <a:rPr lang="en-US" dirty="0" err="1" smtClean="0"/>
              <a:t>çalışan</a:t>
            </a:r>
            <a:r>
              <a:rPr lang="en-US" dirty="0" smtClean="0"/>
              <a:t> akademik ve </a:t>
            </a:r>
            <a:r>
              <a:rPr lang="en-US" dirty="0" err="1" smtClean="0"/>
              <a:t>idari</a:t>
            </a:r>
            <a:r>
              <a:rPr lang="en-US" dirty="0" smtClean="0"/>
              <a:t> personelin </a:t>
            </a:r>
            <a:r>
              <a:rPr lang="en-US" dirty="0" err="1" smtClean="0"/>
              <a:t>yurtiçi</a:t>
            </a:r>
            <a:r>
              <a:rPr lang="en-US" dirty="0" smtClean="0"/>
              <a:t> </a:t>
            </a:r>
            <a:r>
              <a:rPr lang="en-US" dirty="0" err="1" smtClean="0"/>
              <a:t>geçiçi</a:t>
            </a:r>
            <a:r>
              <a:rPr lang="en-US" dirty="0" smtClean="0"/>
              <a:t> görev </a:t>
            </a:r>
            <a:r>
              <a:rPr lang="en-US" dirty="0" err="1" smtClean="0"/>
              <a:t>yolluğu</a:t>
            </a:r>
            <a:r>
              <a:rPr lang="en-US" dirty="0" smtClean="0"/>
              <a:t>, </a:t>
            </a:r>
            <a:r>
              <a:rPr lang="en-US" dirty="0" err="1" smtClean="0"/>
              <a:t>sürekli</a:t>
            </a:r>
            <a:r>
              <a:rPr lang="en-US" dirty="0" smtClean="0"/>
              <a:t> görev </a:t>
            </a:r>
            <a:r>
              <a:rPr lang="en-US" dirty="0" err="1" smtClean="0"/>
              <a:t>yolluğu</a:t>
            </a:r>
            <a:r>
              <a:rPr lang="en-US" dirty="0" smtClean="0"/>
              <a:t> ve </a:t>
            </a:r>
            <a:r>
              <a:rPr lang="en-US" dirty="0" err="1" smtClean="0"/>
              <a:t>yurtdışı</a:t>
            </a:r>
            <a:r>
              <a:rPr lang="en-US" dirty="0" smtClean="0"/>
              <a:t> görev </a:t>
            </a:r>
            <a:r>
              <a:rPr lang="en-US" dirty="0" err="1" smtClean="0"/>
              <a:t>yolluğu</a:t>
            </a:r>
            <a:r>
              <a:rPr lang="en-US" dirty="0" smtClean="0"/>
              <a:t>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kalemlerine</a:t>
            </a:r>
            <a:r>
              <a:rPr lang="en-US" dirty="0" smtClean="0"/>
              <a:t> </a:t>
            </a:r>
            <a:r>
              <a:rPr lang="en-US" dirty="0" err="1" smtClean="0"/>
              <a:t>ilişkin</a:t>
            </a:r>
            <a:r>
              <a:rPr lang="en-US" dirty="0" smtClean="0"/>
              <a:t>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tutarı</a:t>
            </a:r>
            <a:r>
              <a:rPr lang="tr-TR" dirty="0" smtClean="0"/>
              <a:t> </a:t>
            </a:r>
            <a:r>
              <a:rPr lang="en-US" dirty="0" smtClean="0"/>
              <a:t> </a:t>
            </a:r>
            <a:r>
              <a:rPr lang="tr-TR" b="1" dirty="0" smtClean="0"/>
              <a:t>939.228,71</a:t>
            </a:r>
            <a:r>
              <a:rPr lang="en-US" b="1" dirty="0" smtClean="0"/>
              <a:t>  TL </a:t>
            </a:r>
            <a:r>
              <a:rPr lang="en-US" dirty="0" err="1" smtClean="0"/>
              <a:t>olmuştur</a:t>
            </a:r>
            <a:r>
              <a:rPr lang="en-US" dirty="0" smtClean="0"/>
              <a:t>.</a:t>
            </a:r>
            <a:endParaRPr lang="tr-TR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683568" y="571480"/>
            <a:ext cx="763284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SAY 2000i SİS. EVRAK GİRİŞ VE ONAY İŞLEMLERİ</a:t>
            </a:r>
            <a:endParaRPr lang="tr-TR" b="1" dirty="0" smtClean="0">
              <a:solidFill>
                <a:schemeClr val="accent1"/>
              </a:solidFill>
            </a:endParaRPr>
          </a:p>
          <a:p>
            <a:pPr algn="just"/>
            <a:r>
              <a:rPr lang="en-US" b="1" dirty="0" smtClean="0"/>
              <a:t>201</a:t>
            </a:r>
            <a:r>
              <a:rPr lang="tr-TR" b="1" dirty="0" smtClean="0"/>
              <a:t>7</a:t>
            </a:r>
            <a:r>
              <a:rPr lang="en-US" b="1" dirty="0" smtClean="0"/>
              <a:t> </a:t>
            </a:r>
            <a:r>
              <a:rPr lang="en-US" dirty="0" err="1" smtClean="0"/>
              <a:t>yılında</a:t>
            </a:r>
            <a:r>
              <a:rPr lang="en-US" dirty="0" smtClean="0"/>
              <a:t> </a:t>
            </a:r>
            <a:r>
              <a:rPr lang="tr-TR" b="1" dirty="0" smtClean="0"/>
              <a:t>297</a:t>
            </a:r>
            <a:r>
              <a:rPr lang="en-US" b="1" dirty="0" smtClean="0"/>
              <a:t> </a:t>
            </a:r>
            <a:r>
              <a:rPr lang="en-US" dirty="0" err="1" smtClean="0"/>
              <a:t>gönderme</a:t>
            </a:r>
            <a:r>
              <a:rPr lang="en-US" dirty="0" smtClean="0"/>
              <a:t> </a:t>
            </a:r>
            <a:r>
              <a:rPr lang="en-US" dirty="0" err="1" smtClean="0"/>
              <a:t>emriyle</a:t>
            </a:r>
            <a:r>
              <a:rPr lang="en-US" dirty="0" smtClean="0"/>
              <a:t>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tr-TR" b="1" dirty="0" smtClean="0"/>
              <a:t>100.018.200,11</a:t>
            </a:r>
            <a:r>
              <a:rPr lang="en-US" b="1" dirty="0" smtClean="0"/>
              <a:t> TL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işlemleri</a:t>
            </a:r>
            <a:r>
              <a:rPr lang="en-US" dirty="0" smtClean="0"/>
              <a:t> ve </a:t>
            </a:r>
            <a:r>
              <a:rPr lang="en-US" dirty="0" err="1" smtClean="0"/>
              <a:t>muhasebeleştirme</a:t>
            </a:r>
            <a:r>
              <a:rPr lang="en-US" dirty="0" smtClean="0"/>
              <a:t> </a:t>
            </a:r>
            <a:r>
              <a:rPr lang="en-US" dirty="0" err="1" smtClean="0"/>
              <a:t>kayıtlarına</a:t>
            </a:r>
            <a:r>
              <a:rPr lang="en-US" dirty="0" smtClean="0"/>
              <a:t> </a:t>
            </a:r>
            <a:r>
              <a:rPr lang="en-US" dirty="0" err="1" smtClean="0"/>
              <a:t>ilişkin</a:t>
            </a:r>
            <a:r>
              <a:rPr lang="en-US" dirty="0" smtClean="0"/>
              <a:t> </a:t>
            </a:r>
            <a:r>
              <a:rPr lang="en-US" b="1" dirty="0" smtClean="0"/>
              <a:t>201</a:t>
            </a:r>
            <a:r>
              <a:rPr lang="tr-TR" b="1" dirty="0" smtClean="0"/>
              <a:t>7</a:t>
            </a:r>
            <a:r>
              <a:rPr lang="en-US" b="1" dirty="0" smtClean="0"/>
              <a:t> </a:t>
            </a:r>
            <a:r>
              <a:rPr lang="en-US" b="1" dirty="0" err="1" smtClean="0"/>
              <a:t>yılında</a:t>
            </a:r>
            <a:r>
              <a:rPr lang="en-US" b="1" dirty="0" smtClean="0"/>
              <a:t> </a:t>
            </a:r>
            <a:r>
              <a:rPr lang="en-US" b="1" dirty="0" err="1" smtClean="0"/>
              <a:t>muhasebe</a:t>
            </a:r>
            <a:r>
              <a:rPr lang="en-US" b="1" dirty="0" smtClean="0"/>
              <a:t> </a:t>
            </a:r>
            <a:r>
              <a:rPr lang="en-US" b="1" dirty="0" err="1" smtClean="0"/>
              <a:t>yevmiye</a:t>
            </a:r>
            <a:r>
              <a:rPr lang="en-US" b="1" dirty="0" smtClean="0"/>
              <a:t> </a:t>
            </a:r>
            <a:r>
              <a:rPr lang="en-US" b="1" dirty="0" err="1" smtClean="0"/>
              <a:t>sayısı</a:t>
            </a:r>
            <a:r>
              <a:rPr lang="en-US" b="1" dirty="0" smtClean="0"/>
              <a:t> </a:t>
            </a:r>
            <a:r>
              <a:rPr lang="tr-TR" b="1" dirty="0" smtClean="0"/>
              <a:t>9564</a:t>
            </a:r>
            <a:r>
              <a:rPr lang="en-US" b="1" dirty="0" smtClean="0"/>
              <a:t> adet </a:t>
            </a:r>
            <a:r>
              <a:rPr lang="en-US" dirty="0" err="1" smtClean="0"/>
              <a:t>olarak</a:t>
            </a:r>
            <a:r>
              <a:rPr lang="en-US" dirty="0" smtClean="0"/>
              <a:t> </a:t>
            </a:r>
            <a:r>
              <a:rPr lang="en-US" dirty="0" err="1" smtClean="0"/>
              <a:t>gerçekleştirilerek</a:t>
            </a:r>
            <a:r>
              <a:rPr lang="en-US" dirty="0" smtClean="0"/>
              <a:t> </a:t>
            </a:r>
            <a:r>
              <a:rPr lang="en-US" dirty="0" err="1" smtClean="0"/>
              <a:t>evrakların</a:t>
            </a:r>
            <a:r>
              <a:rPr lang="en-US" dirty="0" smtClean="0"/>
              <a:t> </a:t>
            </a:r>
            <a:r>
              <a:rPr lang="en-US" dirty="0" err="1" smtClean="0"/>
              <a:t>arşivlenme</a:t>
            </a:r>
            <a:r>
              <a:rPr lang="en-US" dirty="0" smtClean="0"/>
              <a:t> </a:t>
            </a:r>
            <a:r>
              <a:rPr lang="en-US" dirty="0" err="1" smtClean="0"/>
              <a:t>işlemleri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DİĞER GELİRLERİN TAKİ</a:t>
            </a:r>
            <a:r>
              <a:rPr lang="tr-TR" b="1" dirty="0" smtClean="0">
                <a:solidFill>
                  <a:schemeClr val="accent1"/>
                </a:solidFill>
              </a:rPr>
              <a:t>Bİ</a:t>
            </a:r>
          </a:p>
          <a:p>
            <a:pPr algn="just"/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Yetkilisi</a:t>
            </a:r>
            <a:r>
              <a:rPr lang="en-US" dirty="0" smtClean="0"/>
              <a:t> </a:t>
            </a:r>
            <a:r>
              <a:rPr lang="en-US" dirty="0" err="1" smtClean="0"/>
              <a:t>Mutemetleri</a:t>
            </a:r>
            <a:r>
              <a:rPr lang="en-US" dirty="0" smtClean="0"/>
              <a:t> </a:t>
            </a:r>
            <a:r>
              <a:rPr lang="en-US" dirty="0" err="1" smtClean="0"/>
              <a:t>eliyle</a:t>
            </a:r>
            <a:r>
              <a:rPr lang="en-US" dirty="0" smtClean="0"/>
              <a:t> yapılan </a:t>
            </a:r>
            <a:r>
              <a:rPr lang="en-US" dirty="0" err="1" smtClean="0"/>
              <a:t>gelir</a:t>
            </a:r>
            <a:r>
              <a:rPr lang="en-US" dirty="0" smtClean="0"/>
              <a:t> </a:t>
            </a:r>
            <a:r>
              <a:rPr lang="en-US" dirty="0" err="1" smtClean="0"/>
              <a:t>işlemlerine</a:t>
            </a:r>
            <a:r>
              <a:rPr lang="en-US" dirty="0" smtClean="0"/>
              <a:t> </a:t>
            </a:r>
            <a:r>
              <a:rPr lang="en-US" dirty="0" err="1" smtClean="0"/>
              <a:t>ilişkin</a:t>
            </a:r>
            <a:r>
              <a:rPr lang="en-US" dirty="0" smtClean="0"/>
              <a:t>, </a:t>
            </a:r>
            <a:r>
              <a:rPr lang="en-US" b="1" dirty="0" err="1" smtClean="0"/>
              <a:t>yemek</a:t>
            </a:r>
            <a:r>
              <a:rPr lang="en-US" b="1" dirty="0" smtClean="0"/>
              <a:t> </a:t>
            </a:r>
            <a:r>
              <a:rPr lang="en-US" b="1" dirty="0" err="1" smtClean="0"/>
              <a:t>akıllı</a:t>
            </a:r>
            <a:r>
              <a:rPr lang="en-US" b="1" dirty="0" smtClean="0"/>
              <a:t> kart </a:t>
            </a:r>
            <a:r>
              <a:rPr lang="en-US" b="1" dirty="0" err="1" smtClean="0"/>
              <a:t>dolum</a:t>
            </a:r>
            <a:r>
              <a:rPr lang="en-US" b="1" dirty="0" smtClean="0"/>
              <a:t> </a:t>
            </a:r>
            <a:r>
              <a:rPr lang="en-US" b="1" dirty="0" err="1" smtClean="0"/>
              <a:t>bedeli</a:t>
            </a:r>
            <a:r>
              <a:rPr lang="en-US" b="1" dirty="0" smtClean="0"/>
              <a:t> </a:t>
            </a:r>
            <a:r>
              <a:rPr lang="en-US" dirty="0" smtClean="0"/>
              <a:t>ve </a:t>
            </a:r>
            <a:r>
              <a:rPr lang="en-US" b="1" dirty="0" err="1" smtClean="0"/>
              <a:t>yemek</a:t>
            </a:r>
            <a:r>
              <a:rPr lang="en-US" b="1" dirty="0" smtClean="0"/>
              <a:t> </a:t>
            </a:r>
            <a:r>
              <a:rPr lang="en-US" b="1" dirty="0" err="1" smtClean="0"/>
              <a:t>fiş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satışından</a:t>
            </a:r>
            <a:r>
              <a:rPr lang="en-US" dirty="0" smtClean="0"/>
              <a:t>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tr-TR" b="1" dirty="0" smtClean="0"/>
              <a:t>495.324,57</a:t>
            </a:r>
            <a:r>
              <a:rPr lang="en-US" b="1" dirty="0" smtClean="0"/>
              <a:t> TL </a:t>
            </a:r>
            <a:r>
              <a:rPr lang="en-US" dirty="0" smtClean="0"/>
              <a:t>yapılan </a:t>
            </a:r>
            <a:r>
              <a:rPr lang="en-US" dirty="0" err="1" smtClean="0"/>
              <a:t>tahsilatların</a:t>
            </a:r>
            <a:r>
              <a:rPr lang="en-US" dirty="0" smtClean="0"/>
              <a:t> </a:t>
            </a:r>
            <a:r>
              <a:rPr lang="en-US" dirty="0" err="1" smtClean="0"/>
              <a:t>takip</a:t>
            </a:r>
            <a:r>
              <a:rPr lang="en-US" dirty="0" smtClean="0"/>
              <a:t> ve </a:t>
            </a:r>
            <a:r>
              <a:rPr lang="en-US" dirty="0" err="1" smtClean="0"/>
              <a:t>kontrol</a:t>
            </a:r>
            <a:r>
              <a:rPr lang="en-US" dirty="0" smtClean="0"/>
              <a:t> </a:t>
            </a:r>
            <a:r>
              <a:rPr lang="en-US" dirty="0" err="1" smtClean="0"/>
              <a:t>işlemleri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</a:t>
            </a:r>
            <a:endParaRPr lang="tr-TR" dirty="0" smtClean="0"/>
          </a:p>
          <a:p>
            <a:pPr algn="just"/>
            <a:endParaRPr lang="tr-TR" dirty="0" smtClean="0"/>
          </a:p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AVANS AÇMA- KAPATM</a:t>
            </a:r>
            <a:r>
              <a:rPr lang="tr-TR" b="1" dirty="0" smtClean="0">
                <a:solidFill>
                  <a:schemeClr val="accent1"/>
                </a:solidFill>
              </a:rPr>
              <a:t>A</a:t>
            </a:r>
          </a:p>
          <a:p>
            <a:pPr algn="just">
              <a:buFont typeface="Wingdings" pitchFamily="2" charset="2"/>
              <a:buChar char="v"/>
            </a:pPr>
            <a:r>
              <a:rPr lang="en-US" dirty="0" smtClean="0"/>
              <a:t>5018 sayılı </a:t>
            </a:r>
            <a:r>
              <a:rPr lang="en-US" dirty="0" err="1" smtClean="0"/>
              <a:t>Kamu</a:t>
            </a:r>
            <a:r>
              <a:rPr lang="en-US" dirty="0" smtClean="0"/>
              <a:t> Mali Yönetimi ve </a:t>
            </a:r>
            <a:r>
              <a:rPr lang="en-US" dirty="0" err="1" smtClean="0"/>
              <a:t>Kontrol</a:t>
            </a:r>
            <a:r>
              <a:rPr lang="en-US" dirty="0" smtClean="0"/>
              <a:t> </a:t>
            </a:r>
            <a:r>
              <a:rPr lang="en-US" dirty="0" err="1" smtClean="0"/>
              <a:t>Kanununun</a:t>
            </a:r>
            <a:r>
              <a:rPr lang="en-US" dirty="0" smtClean="0"/>
              <a:t> 35'inci </a:t>
            </a:r>
            <a:r>
              <a:rPr lang="en-US" dirty="0" err="1" smtClean="0"/>
              <a:t>maddesi</a:t>
            </a:r>
            <a:r>
              <a:rPr lang="en-US" dirty="0" smtClean="0"/>
              <a:t> </a:t>
            </a:r>
            <a:r>
              <a:rPr lang="en-US" dirty="0" err="1" smtClean="0"/>
              <a:t>gereğince</a:t>
            </a:r>
            <a:r>
              <a:rPr lang="en-US" dirty="0" smtClean="0"/>
              <a:t> </a:t>
            </a:r>
            <a:r>
              <a:rPr lang="tr-TR" b="1" dirty="0" smtClean="0"/>
              <a:t>787.362,40</a:t>
            </a:r>
            <a:r>
              <a:rPr lang="en-US" b="1" dirty="0" smtClean="0"/>
              <a:t> TL </a:t>
            </a:r>
            <a:r>
              <a:rPr lang="en-US" dirty="0" err="1" smtClean="0"/>
              <a:t>tutarında</a:t>
            </a:r>
            <a:r>
              <a:rPr lang="en-US" dirty="0" smtClean="0"/>
              <a:t> </a:t>
            </a:r>
            <a:r>
              <a:rPr lang="en-US" dirty="0" err="1" smtClean="0"/>
              <a:t>ön</a:t>
            </a:r>
            <a:r>
              <a:rPr lang="en-US" dirty="0" smtClean="0"/>
              <a:t>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açma</a:t>
            </a:r>
            <a:r>
              <a:rPr lang="en-US" dirty="0" smtClean="0"/>
              <a:t> ve </a:t>
            </a:r>
            <a:r>
              <a:rPr lang="tr-TR" b="1" dirty="0" smtClean="0"/>
              <a:t>787.362,40</a:t>
            </a:r>
            <a:r>
              <a:rPr lang="en-US" b="1" dirty="0" smtClean="0"/>
              <a:t> TL </a:t>
            </a:r>
            <a:r>
              <a:rPr lang="en-US" dirty="0" err="1" smtClean="0"/>
              <a:t>tutarında</a:t>
            </a:r>
            <a:r>
              <a:rPr lang="en-US" dirty="0" smtClean="0"/>
              <a:t> </a:t>
            </a:r>
            <a:r>
              <a:rPr lang="en-US" dirty="0" err="1" smtClean="0"/>
              <a:t>ön</a:t>
            </a:r>
            <a:r>
              <a:rPr lang="en-US" dirty="0" smtClean="0"/>
              <a:t> </a:t>
            </a:r>
            <a:r>
              <a:rPr lang="en-US" dirty="0" err="1" smtClean="0"/>
              <a:t>ödemenin</a:t>
            </a:r>
            <a:r>
              <a:rPr lang="en-US" dirty="0" smtClean="0"/>
              <a:t> </a:t>
            </a:r>
            <a:r>
              <a:rPr lang="en-US" dirty="0" err="1" smtClean="0"/>
              <a:t>mahsup</a:t>
            </a:r>
            <a:r>
              <a:rPr lang="en-US" dirty="0" smtClean="0"/>
              <a:t> </a:t>
            </a:r>
            <a:r>
              <a:rPr lang="en-US" dirty="0" err="1" smtClean="0"/>
              <a:t>evrakı</a:t>
            </a:r>
            <a:r>
              <a:rPr lang="en-US" dirty="0" smtClean="0"/>
              <a:t> </a:t>
            </a:r>
            <a:r>
              <a:rPr lang="en-US" dirty="0" err="1" smtClean="0"/>
              <a:t>tetkik</a:t>
            </a:r>
            <a:r>
              <a:rPr lang="en-US" dirty="0" smtClean="0"/>
              <a:t> </a:t>
            </a:r>
            <a:r>
              <a:rPr lang="en-US" dirty="0" err="1" smtClean="0"/>
              <a:t>edilerek</a:t>
            </a:r>
            <a:r>
              <a:rPr lang="en-US" dirty="0" smtClean="0"/>
              <a:t> say2000i </a:t>
            </a:r>
            <a:r>
              <a:rPr lang="en-US" dirty="0" err="1" smtClean="0"/>
              <a:t>sistemine</a:t>
            </a:r>
            <a:r>
              <a:rPr lang="en-US" dirty="0" smtClean="0"/>
              <a:t> </a:t>
            </a:r>
            <a:r>
              <a:rPr lang="en-US" dirty="0" err="1" smtClean="0"/>
              <a:t>giriş</a:t>
            </a:r>
            <a:r>
              <a:rPr lang="en-US" dirty="0" smtClean="0"/>
              <a:t> </a:t>
            </a:r>
            <a:r>
              <a:rPr lang="en-US" dirty="0" err="1" smtClean="0"/>
              <a:t>işlemi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ELEKTRİK-SU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en-US" dirty="0" err="1" smtClean="0"/>
              <a:t>Üniversitemizde</a:t>
            </a:r>
            <a:r>
              <a:rPr lang="en-US" dirty="0" smtClean="0"/>
              <a:t> </a:t>
            </a:r>
            <a:r>
              <a:rPr lang="en-US" dirty="0" err="1" smtClean="0"/>
              <a:t>kullanılan</a:t>
            </a:r>
            <a:r>
              <a:rPr lang="en-US" dirty="0" smtClean="0"/>
              <a:t> </a:t>
            </a:r>
            <a:r>
              <a:rPr lang="en-US" dirty="0" err="1" smtClean="0"/>
              <a:t>elektrik</a:t>
            </a:r>
            <a:r>
              <a:rPr lang="en-US" dirty="0" smtClean="0"/>
              <a:t> </a:t>
            </a:r>
            <a:r>
              <a:rPr lang="en-US" dirty="0" err="1" smtClean="0"/>
              <a:t>tüketimine</a:t>
            </a:r>
            <a:r>
              <a:rPr lang="en-US" dirty="0" smtClean="0"/>
              <a:t> </a:t>
            </a:r>
            <a:r>
              <a:rPr lang="en-US" dirty="0" err="1" smtClean="0"/>
              <a:t>ilişkin</a:t>
            </a:r>
            <a:r>
              <a:rPr lang="en-US" dirty="0" smtClean="0"/>
              <a:t> </a:t>
            </a:r>
            <a:r>
              <a:rPr lang="en-US" dirty="0" err="1" smtClean="0"/>
              <a:t>düzenlenen</a:t>
            </a:r>
            <a:r>
              <a:rPr lang="en-US" dirty="0" smtClean="0"/>
              <a:t> </a:t>
            </a:r>
            <a:r>
              <a:rPr lang="en-US" dirty="0" err="1" smtClean="0"/>
              <a:t>toplam</a:t>
            </a:r>
            <a:r>
              <a:rPr lang="en-US" dirty="0" smtClean="0"/>
              <a:t>  </a:t>
            </a:r>
            <a:r>
              <a:rPr lang="tr-TR" b="1" dirty="0" smtClean="0"/>
              <a:t>1.506.486,80</a:t>
            </a:r>
            <a:r>
              <a:rPr lang="en-US" b="1" dirty="0" smtClean="0"/>
              <a:t>TL </a:t>
            </a:r>
            <a:r>
              <a:rPr lang="en-US" dirty="0" err="1" smtClean="0"/>
              <a:t>tutarında</a:t>
            </a:r>
            <a:r>
              <a:rPr lang="en-US" dirty="0" smtClean="0"/>
              <a:t>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evrakı</a:t>
            </a:r>
            <a:r>
              <a:rPr lang="en-US" dirty="0" smtClean="0"/>
              <a:t> </a:t>
            </a:r>
            <a:r>
              <a:rPr lang="en-US" dirty="0" err="1" smtClean="0"/>
              <a:t>tetkik</a:t>
            </a:r>
            <a:r>
              <a:rPr lang="en-US" dirty="0" smtClean="0"/>
              <a:t> </a:t>
            </a:r>
            <a:r>
              <a:rPr lang="en-US" dirty="0" err="1" smtClean="0"/>
              <a:t>edilerek</a:t>
            </a:r>
            <a:r>
              <a:rPr lang="en-US" dirty="0" smtClean="0"/>
              <a:t> say2000i </a:t>
            </a:r>
            <a:r>
              <a:rPr lang="en-US" dirty="0" err="1" smtClean="0"/>
              <a:t>sistemine</a:t>
            </a:r>
            <a:r>
              <a:rPr lang="en-US" dirty="0" smtClean="0"/>
              <a:t> </a:t>
            </a:r>
            <a:r>
              <a:rPr lang="en-US" dirty="0" err="1" smtClean="0"/>
              <a:t>girişi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 </a:t>
            </a:r>
            <a:r>
              <a:rPr lang="en-US" dirty="0" err="1" smtClean="0"/>
              <a:t>Üniversitemizde</a:t>
            </a:r>
            <a:r>
              <a:rPr lang="en-US" dirty="0" smtClean="0"/>
              <a:t> </a:t>
            </a:r>
            <a:r>
              <a:rPr lang="en-US" dirty="0" err="1" smtClean="0"/>
              <a:t>kullanılan</a:t>
            </a:r>
            <a:r>
              <a:rPr lang="en-US" dirty="0" smtClean="0"/>
              <a:t> </a:t>
            </a:r>
            <a:r>
              <a:rPr lang="en-US" dirty="0" err="1" smtClean="0"/>
              <a:t>su</a:t>
            </a:r>
            <a:r>
              <a:rPr lang="en-US" dirty="0" smtClean="0"/>
              <a:t> </a:t>
            </a:r>
            <a:r>
              <a:rPr lang="en-US" dirty="0" err="1" smtClean="0"/>
              <a:t>tüketimine</a:t>
            </a:r>
            <a:r>
              <a:rPr lang="en-US" dirty="0" smtClean="0"/>
              <a:t> </a:t>
            </a:r>
            <a:r>
              <a:rPr lang="en-US" dirty="0" err="1" smtClean="0"/>
              <a:t>ilişkin</a:t>
            </a:r>
            <a:r>
              <a:rPr lang="en-US" dirty="0" smtClean="0"/>
              <a:t> </a:t>
            </a:r>
            <a:r>
              <a:rPr lang="en-US" dirty="0" err="1" smtClean="0"/>
              <a:t>düzenlenen</a:t>
            </a:r>
            <a:r>
              <a:rPr lang="en-US" dirty="0" smtClean="0"/>
              <a:t>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tr-TR" b="1" dirty="0" smtClean="0"/>
              <a:t>361.924,04</a:t>
            </a:r>
            <a:r>
              <a:rPr lang="en-US" b="1" dirty="0" smtClean="0"/>
              <a:t> TL </a:t>
            </a:r>
            <a:r>
              <a:rPr lang="en-US" dirty="0" err="1" smtClean="0"/>
              <a:t>tutarında</a:t>
            </a:r>
            <a:r>
              <a:rPr lang="en-US" dirty="0" smtClean="0"/>
              <a:t> 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evrakı</a:t>
            </a:r>
            <a:r>
              <a:rPr lang="en-US" dirty="0" smtClean="0"/>
              <a:t> </a:t>
            </a:r>
            <a:r>
              <a:rPr lang="en-US" dirty="0" err="1" smtClean="0"/>
              <a:t>tetkik</a:t>
            </a:r>
            <a:r>
              <a:rPr lang="en-US" dirty="0" smtClean="0"/>
              <a:t> </a:t>
            </a:r>
            <a:r>
              <a:rPr lang="en-US" dirty="0" err="1" smtClean="0"/>
              <a:t>edilerek</a:t>
            </a:r>
            <a:r>
              <a:rPr lang="en-US" dirty="0" smtClean="0"/>
              <a:t> say2000i </a:t>
            </a:r>
            <a:r>
              <a:rPr lang="en-US" dirty="0" err="1" smtClean="0"/>
              <a:t>sistemine</a:t>
            </a:r>
            <a:r>
              <a:rPr lang="en-US" dirty="0" smtClean="0"/>
              <a:t> </a:t>
            </a:r>
            <a:r>
              <a:rPr lang="en-US" dirty="0" err="1" smtClean="0"/>
              <a:t>girişi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tr-TR" dirty="0" smtClean="0"/>
              <a:t>.</a:t>
            </a:r>
          </a:p>
          <a:p>
            <a:pPr algn="just">
              <a:buFont typeface="Wingdings" pitchFamily="2" charset="2"/>
              <a:buChar char="v"/>
            </a:pPr>
            <a:endParaRPr lang="tr-TR" dirty="0" smtClean="0"/>
          </a:p>
          <a:p>
            <a:pPr>
              <a:buNone/>
            </a:pPr>
            <a:r>
              <a:rPr lang="tr-TR" b="1" dirty="0" smtClean="0"/>
              <a:t>	</a:t>
            </a:r>
            <a:endParaRPr lang="tr-TR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755576" y="908720"/>
            <a:ext cx="763284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YAKACAK ALIMLARI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en-US" dirty="0" smtClean="0"/>
              <a:t>Üniversitemizde </a:t>
            </a:r>
            <a:r>
              <a:rPr lang="en-US" dirty="0" err="1" smtClean="0"/>
              <a:t>kullanılan</a:t>
            </a:r>
            <a:r>
              <a:rPr lang="en-US" dirty="0" smtClean="0"/>
              <a:t> </a:t>
            </a:r>
            <a:r>
              <a:rPr lang="en-US" dirty="0" err="1" smtClean="0"/>
              <a:t>doğalgaz</a:t>
            </a:r>
            <a:r>
              <a:rPr lang="en-US" dirty="0" smtClean="0"/>
              <a:t> ve </a:t>
            </a:r>
            <a:r>
              <a:rPr lang="en-US" dirty="0" err="1" smtClean="0"/>
              <a:t>diğer</a:t>
            </a:r>
            <a:r>
              <a:rPr lang="en-US" dirty="0" smtClean="0"/>
              <a:t> </a:t>
            </a:r>
            <a:r>
              <a:rPr lang="en-US" dirty="0" err="1" smtClean="0"/>
              <a:t>yakacaklara</a:t>
            </a:r>
            <a:r>
              <a:rPr lang="en-US" dirty="0" smtClean="0"/>
              <a:t> </a:t>
            </a:r>
            <a:r>
              <a:rPr lang="en-US" dirty="0" err="1" smtClean="0"/>
              <a:t>ilişkin</a:t>
            </a:r>
            <a:r>
              <a:rPr lang="en-US" dirty="0" smtClean="0"/>
              <a:t> </a:t>
            </a:r>
            <a:r>
              <a:rPr lang="en-US" dirty="0" err="1" smtClean="0"/>
              <a:t>düzenlenen</a:t>
            </a:r>
            <a:r>
              <a:rPr lang="en-US" dirty="0" smtClean="0"/>
              <a:t>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tr-TR" b="1" dirty="0" smtClean="0"/>
              <a:t>816.762,80</a:t>
            </a:r>
            <a:r>
              <a:rPr lang="en-US" b="1" dirty="0" smtClean="0"/>
              <a:t> TL </a:t>
            </a:r>
            <a:r>
              <a:rPr lang="en-US" dirty="0" err="1" smtClean="0"/>
              <a:t>tutarında</a:t>
            </a:r>
            <a:r>
              <a:rPr lang="en-US" dirty="0" smtClean="0"/>
              <a:t>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evrakı</a:t>
            </a:r>
            <a:r>
              <a:rPr lang="en-US" dirty="0" smtClean="0"/>
              <a:t> </a:t>
            </a:r>
            <a:r>
              <a:rPr lang="en-US" dirty="0" err="1" smtClean="0"/>
              <a:t>tetkik</a:t>
            </a:r>
            <a:r>
              <a:rPr lang="en-US" dirty="0" smtClean="0"/>
              <a:t> </a:t>
            </a:r>
            <a:r>
              <a:rPr lang="en-US" dirty="0" err="1" smtClean="0"/>
              <a:t>edilerek</a:t>
            </a:r>
            <a:r>
              <a:rPr lang="en-US" dirty="0" smtClean="0"/>
              <a:t> say2000i </a:t>
            </a:r>
            <a:r>
              <a:rPr lang="en-US" dirty="0" err="1" smtClean="0"/>
              <a:t>sistemine</a:t>
            </a:r>
            <a:r>
              <a:rPr lang="en-US" dirty="0" smtClean="0"/>
              <a:t> </a:t>
            </a:r>
            <a:r>
              <a:rPr lang="en-US" dirty="0" err="1" smtClean="0"/>
              <a:t>girişi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</a:t>
            </a:r>
            <a:endParaRPr lang="tr-TR" dirty="0" smtClean="0"/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TELEFON POSTA İNTERNET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tr-TR" dirty="0" smtClean="0"/>
              <a:t>Ü</a:t>
            </a:r>
            <a:r>
              <a:rPr lang="en-US" dirty="0" err="1" smtClean="0"/>
              <a:t>niversitemizde</a:t>
            </a:r>
            <a:r>
              <a:rPr lang="en-US" dirty="0" smtClean="0"/>
              <a:t>  </a:t>
            </a:r>
            <a:r>
              <a:rPr lang="en-US" dirty="0" err="1" smtClean="0"/>
              <a:t>kullanılan</a:t>
            </a:r>
            <a:r>
              <a:rPr lang="en-US" dirty="0" smtClean="0"/>
              <a:t>  </a:t>
            </a:r>
            <a:r>
              <a:rPr lang="en-US" dirty="0" err="1" smtClean="0"/>
              <a:t>telefon</a:t>
            </a:r>
            <a:r>
              <a:rPr lang="en-US" dirty="0" smtClean="0"/>
              <a:t>  ve  </a:t>
            </a:r>
            <a:r>
              <a:rPr lang="en-US" dirty="0" err="1" smtClean="0"/>
              <a:t>faks</a:t>
            </a:r>
            <a:r>
              <a:rPr lang="en-US" dirty="0" smtClean="0"/>
              <a:t>  </a:t>
            </a:r>
            <a:r>
              <a:rPr lang="en-US" dirty="0" err="1" smtClean="0"/>
              <a:t>faturalarına</a:t>
            </a:r>
            <a:r>
              <a:rPr lang="en-US" dirty="0" smtClean="0"/>
              <a:t>  ait  </a:t>
            </a:r>
            <a:r>
              <a:rPr lang="en-US" dirty="0" err="1" smtClean="0"/>
              <a:t>toplam</a:t>
            </a:r>
            <a:r>
              <a:rPr lang="en-US" dirty="0" smtClean="0"/>
              <a:t>  </a:t>
            </a:r>
            <a:r>
              <a:rPr lang="tr-TR" b="1" dirty="0" smtClean="0"/>
              <a:t>53.686,58</a:t>
            </a:r>
            <a:r>
              <a:rPr lang="en-US" b="1" dirty="0" smtClean="0"/>
              <a:t> TL</a:t>
            </a:r>
            <a:endParaRPr lang="tr-TR" dirty="0" smtClean="0"/>
          </a:p>
          <a:p>
            <a:pPr algn="just"/>
            <a:r>
              <a:rPr lang="en-US" dirty="0" err="1" smtClean="0"/>
              <a:t>tutarında</a:t>
            </a:r>
            <a:r>
              <a:rPr lang="en-US" dirty="0" smtClean="0"/>
              <a:t>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evrakı</a:t>
            </a:r>
            <a:r>
              <a:rPr lang="en-US" dirty="0" smtClean="0"/>
              <a:t> </a:t>
            </a:r>
            <a:r>
              <a:rPr lang="en-US" dirty="0" err="1" smtClean="0"/>
              <a:t>tetkik</a:t>
            </a:r>
            <a:r>
              <a:rPr lang="en-US" dirty="0" smtClean="0"/>
              <a:t> </a:t>
            </a:r>
            <a:r>
              <a:rPr lang="en-US" dirty="0" err="1" smtClean="0"/>
              <a:t>edilerek</a:t>
            </a:r>
            <a:r>
              <a:rPr lang="en-US" dirty="0" smtClean="0"/>
              <a:t> say2000i’ye </a:t>
            </a:r>
            <a:r>
              <a:rPr lang="en-US" dirty="0" err="1" smtClean="0"/>
              <a:t>girişi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</a:t>
            </a:r>
            <a:endParaRPr lang="tr-TR" dirty="0" smtClean="0"/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HARÇ, YURT ÜCRETİ, DEPOZİTO VE DİĞER İADELER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en-US" dirty="0" smtClean="0"/>
              <a:t>Üniversitemiz </a:t>
            </a:r>
            <a:r>
              <a:rPr lang="en-US" dirty="0" err="1" smtClean="0"/>
              <a:t>öğrencilerine</a:t>
            </a:r>
            <a:r>
              <a:rPr lang="en-US" dirty="0" smtClean="0"/>
              <a:t> ve </a:t>
            </a:r>
            <a:r>
              <a:rPr lang="en-US" dirty="0" err="1" smtClean="0"/>
              <a:t>diğerlerine</a:t>
            </a:r>
            <a:r>
              <a:rPr lang="en-US" dirty="0" smtClean="0"/>
              <a:t> </a:t>
            </a:r>
            <a:r>
              <a:rPr lang="en-US" dirty="0" err="1" smtClean="0"/>
              <a:t>iadesi</a:t>
            </a:r>
            <a:r>
              <a:rPr lang="en-US" dirty="0" smtClean="0"/>
              <a:t> </a:t>
            </a:r>
            <a:r>
              <a:rPr lang="en-US" dirty="0" err="1" smtClean="0"/>
              <a:t>gereken</a:t>
            </a:r>
            <a:r>
              <a:rPr lang="en-US" dirty="0" smtClean="0"/>
              <a:t>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tr-TR" b="1" dirty="0" smtClean="0"/>
              <a:t>20.252,93</a:t>
            </a:r>
            <a:r>
              <a:rPr lang="en-US" b="1" dirty="0" smtClean="0"/>
              <a:t> </a:t>
            </a:r>
            <a:r>
              <a:rPr lang="en-US" dirty="0" smtClean="0"/>
              <a:t>TL </a:t>
            </a:r>
            <a:r>
              <a:rPr lang="en-US" dirty="0" err="1" smtClean="0"/>
              <a:t>tutarında</a:t>
            </a:r>
            <a:r>
              <a:rPr lang="en-US" dirty="0" smtClean="0"/>
              <a:t>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evrakı</a:t>
            </a:r>
            <a:r>
              <a:rPr lang="en-US" dirty="0" smtClean="0"/>
              <a:t> </a:t>
            </a:r>
            <a:r>
              <a:rPr lang="en-US" dirty="0" err="1" smtClean="0"/>
              <a:t>tetkik</a:t>
            </a:r>
            <a:r>
              <a:rPr lang="en-US" dirty="0" smtClean="0"/>
              <a:t> </a:t>
            </a:r>
            <a:r>
              <a:rPr lang="en-US" dirty="0" err="1" smtClean="0"/>
              <a:t>edilerek</a:t>
            </a:r>
            <a:r>
              <a:rPr lang="en-US" dirty="0" smtClean="0"/>
              <a:t> say 2000i </a:t>
            </a:r>
            <a:r>
              <a:rPr lang="en-US" dirty="0" err="1" smtClean="0"/>
              <a:t>sistemine</a:t>
            </a:r>
            <a:r>
              <a:rPr lang="en-US" dirty="0" smtClean="0"/>
              <a:t> </a:t>
            </a:r>
            <a:r>
              <a:rPr lang="en-US" dirty="0" err="1" smtClean="0"/>
              <a:t>girişi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</a:t>
            </a:r>
            <a:endParaRPr lang="tr-TR" dirty="0" smtClean="0"/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VADELİ MEVDUAT HESABI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en-US" dirty="0" smtClean="0"/>
              <a:t>Üniversitemiz ile </a:t>
            </a:r>
            <a:r>
              <a:rPr lang="en-US" dirty="0" err="1" smtClean="0"/>
              <a:t>Ziraat</a:t>
            </a:r>
            <a:r>
              <a:rPr lang="en-US" dirty="0" smtClean="0"/>
              <a:t> </a:t>
            </a:r>
            <a:r>
              <a:rPr lang="en-US" dirty="0" err="1" smtClean="0"/>
              <a:t>Bankası</a:t>
            </a:r>
            <a:r>
              <a:rPr lang="en-US" dirty="0" smtClean="0"/>
              <a:t> arasında yapılan </a:t>
            </a:r>
            <a:r>
              <a:rPr lang="en-US" dirty="0" err="1" smtClean="0"/>
              <a:t>protokol</a:t>
            </a:r>
            <a:r>
              <a:rPr lang="en-US" dirty="0" smtClean="0"/>
              <a:t> gereği </a:t>
            </a:r>
            <a:r>
              <a:rPr lang="en-US" dirty="0" err="1" smtClean="0"/>
              <a:t>banka</a:t>
            </a:r>
            <a:r>
              <a:rPr lang="en-US" dirty="0" smtClean="0"/>
              <a:t> </a:t>
            </a:r>
            <a:r>
              <a:rPr lang="en-US" dirty="0" err="1" smtClean="0"/>
              <a:t>nezdinde</a:t>
            </a:r>
            <a:r>
              <a:rPr lang="en-US" dirty="0" smtClean="0"/>
              <a:t> </a:t>
            </a:r>
            <a:r>
              <a:rPr lang="en-US" dirty="0" err="1" smtClean="0"/>
              <a:t>mevduat</a:t>
            </a:r>
            <a:r>
              <a:rPr lang="en-US" dirty="0" smtClean="0"/>
              <a:t> </a:t>
            </a:r>
            <a:r>
              <a:rPr lang="en-US" dirty="0" err="1" smtClean="0"/>
              <a:t>hesapları</a:t>
            </a:r>
            <a:r>
              <a:rPr lang="en-US" dirty="0" smtClean="0"/>
              <a:t> </a:t>
            </a:r>
            <a:r>
              <a:rPr lang="en-US" dirty="0" err="1" smtClean="0"/>
              <a:t>açılmış</a:t>
            </a:r>
            <a:r>
              <a:rPr lang="en-US" dirty="0" smtClean="0"/>
              <a:t> </a:t>
            </a:r>
            <a:r>
              <a:rPr lang="en-US" dirty="0" err="1" smtClean="0"/>
              <a:t>olup</a:t>
            </a:r>
            <a:r>
              <a:rPr lang="en-US" dirty="0" smtClean="0"/>
              <a:t>, bu </a:t>
            </a:r>
            <a:r>
              <a:rPr lang="en-US" dirty="0" err="1" smtClean="0"/>
              <a:t>hesaplarda</a:t>
            </a:r>
            <a:r>
              <a:rPr lang="en-US" dirty="0" smtClean="0"/>
              <a:t> </a:t>
            </a:r>
            <a:r>
              <a:rPr lang="en-US" dirty="0" err="1" smtClean="0"/>
              <a:t>yıl</a:t>
            </a:r>
            <a:r>
              <a:rPr lang="en-US" dirty="0" smtClean="0"/>
              <a:t> içinde </a:t>
            </a:r>
            <a:r>
              <a:rPr lang="tr-TR" b="1" dirty="0" smtClean="0"/>
              <a:t>319.109,34</a:t>
            </a:r>
            <a:r>
              <a:rPr lang="en-US" b="1" dirty="0" smtClean="0"/>
              <a:t> T</a:t>
            </a:r>
            <a:r>
              <a:rPr lang="en-US" dirty="0" smtClean="0"/>
              <a:t>L </a:t>
            </a:r>
            <a:r>
              <a:rPr lang="en-US" dirty="0" err="1" smtClean="0"/>
              <a:t>faiz</a:t>
            </a:r>
            <a:r>
              <a:rPr lang="en-US" dirty="0" smtClean="0"/>
              <a:t> </a:t>
            </a:r>
            <a:r>
              <a:rPr lang="en-US" dirty="0" err="1" smtClean="0"/>
              <a:t>geliri</a:t>
            </a:r>
            <a:r>
              <a:rPr lang="en-US" dirty="0" smtClean="0"/>
              <a:t> </a:t>
            </a:r>
            <a:r>
              <a:rPr lang="en-US" dirty="0" err="1" smtClean="0"/>
              <a:t>elde</a:t>
            </a:r>
            <a:r>
              <a:rPr lang="en-US" dirty="0" smtClean="0"/>
              <a:t> </a:t>
            </a:r>
            <a:r>
              <a:rPr lang="en-US" dirty="0" err="1" smtClean="0"/>
              <a:t>edilmiştir</a:t>
            </a:r>
            <a:r>
              <a:rPr lang="en-US" dirty="0" smtClean="0"/>
              <a:t>.</a:t>
            </a:r>
            <a:endParaRPr lang="tr-TR" dirty="0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683568" y="404664"/>
            <a:ext cx="74168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BİLİMSEL ARAŞTIRMA PROJELERİ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en-US" dirty="0" smtClean="0"/>
              <a:t>Üniversitemizde BAP </a:t>
            </a:r>
            <a:r>
              <a:rPr lang="en-US" dirty="0" err="1" smtClean="0"/>
              <a:t>Koordinasyon</a:t>
            </a:r>
            <a:r>
              <a:rPr lang="en-US" dirty="0" smtClean="0"/>
              <a:t> </a:t>
            </a:r>
            <a:r>
              <a:rPr lang="en-US" dirty="0" err="1" smtClean="0"/>
              <a:t>Birimince</a:t>
            </a:r>
            <a:r>
              <a:rPr lang="en-US" dirty="0" smtClean="0"/>
              <a:t> </a:t>
            </a:r>
            <a:r>
              <a:rPr lang="en-US" dirty="0" err="1" smtClean="0"/>
              <a:t>yürütülen</a:t>
            </a:r>
            <a:r>
              <a:rPr lang="en-US" dirty="0" smtClean="0"/>
              <a:t> 44 adet </a:t>
            </a:r>
            <a:r>
              <a:rPr lang="en-US" dirty="0" err="1" smtClean="0"/>
              <a:t>proje</a:t>
            </a:r>
            <a:r>
              <a:rPr lang="en-US" dirty="0" smtClean="0"/>
              <a:t> </a:t>
            </a:r>
            <a:r>
              <a:rPr lang="en-US" dirty="0" err="1" smtClean="0"/>
              <a:t>mevcuttur</a:t>
            </a:r>
            <a:r>
              <a:rPr lang="en-US" dirty="0" smtClean="0"/>
              <a:t>. 5018 sayılı </a:t>
            </a:r>
            <a:r>
              <a:rPr lang="en-US" dirty="0" err="1" smtClean="0"/>
              <a:t>Kamu</a:t>
            </a:r>
            <a:r>
              <a:rPr lang="en-US" dirty="0" smtClean="0"/>
              <a:t> Mali Yönetimi ve </a:t>
            </a:r>
            <a:r>
              <a:rPr lang="en-US" dirty="0" err="1" smtClean="0"/>
              <a:t>Kontrol</a:t>
            </a:r>
            <a:r>
              <a:rPr lang="en-US" dirty="0" smtClean="0"/>
              <a:t> </a:t>
            </a:r>
            <a:r>
              <a:rPr lang="en-US" dirty="0" err="1" smtClean="0"/>
              <a:t>Kanunu’nun</a:t>
            </a:r>
            <a:r>
              <a:rPr lang="en-US" dirty="0" smtClean="0"/>
              <a:t> 35'inci </a:t>
            </a:r>
            <a:r>
              <a:rPr lang="en-US" dirty="0" err="1" smtClean="0"/>
              <a:t>maddesi</a:t>
            </a:r>
            <a:r>
              <a:rPr lang="en-US" dirty="0" smtClean="0"/>
              <a:t>, “</a:t>
            </a:r>
            <a:r>
              <a:rPr lang="en-US" dirty="0" err="1" smtClean="0"/>
              <a:t>Yükseköğretim</a:t>
            </a:r>
            <a:r>
              <a:rPr lang="en-US" dirty="0" smtClean="0"/>
              <a:t> </a:t>
            </a:r>
            <a:r>
              <a:rPr lang="en-US" dirty="0" err="1" smtClean="0"/>
              <a:t>Kurumları</a:t>
            </a:r>
            <a:r>
              <a:rPr lang="en-US" dirty="0" smtClean="0"/>
              <a:t> </a:t>
            </a:r>
            <a:r>
              <a:rPr lang="en-US" dirty="0" err="1" smtClean="0"/>
              <a:t>Bütçelerinde</a:t>
            </a:r>
            <a:r>
              <a:rPr lang="en-US" dirty="0" smtClean="0"/>
              <a:t> </a:t>
            </a:r>
            <a:r>
              <a:rPr lang="en-US" dirty="0" err="1" smtClean="0"/>
              <a:t>Bilimsel</a:t>
            </a:r>
            <a:r>
              <a:rPr lang="en-US" dirty="0" smtClean="0"/>
              <a:t> </a:t>
            </a:r>
            <a:r>
              <a:rPr lang="en-US" dirty="0" err="1" smtClean="0"/>
              <a:t>Araştırma</a:t>
            </a:r>
            <a:r>
              <a:rPr lang="en-US" dirty="0" smtClean="0"/>
              <a:t> </a:t>
            </a:r>
            <a:r>
              <a:rPr lang="en-US" dirty="0" err="1" smtClean="0"/>
              <a:t>Projeleri</a:t>
            </a:r>
            <a:r>
              <a:rPr lang="en-US" dirty="0" smtClean="0"/>
              <a:t> </a:t>
            </a:r>
            <a:r>
              <a:rPr lang="en-US" dirty="0" err="1" smtClean="0"/>
              <a:t>için</a:t>
            </a:r>
            <a:r>
              <a:rPr lang="en-US" dirty="0" smtClean="0"/>
              <a:t> </a:t>
            </a:r>
            <a:r>
              <a:rPr lang="en-US" dirty="0" err="1" smtClean="0"/>
              <a:t>Tefrik</a:t>
            </a:r>
            <a:r>
              <a:rPr lang="en-US" dirty="0" smtClean="0"/>
              <a:t> </a:t>
            </a:r>
            <a:r>
              <a:rPr lang="en-US" dirty="0" err="1" smtClean="0"/>
              <a:t>Edilen</a:t>
            </a:r>
            <a:r>
              <a:rPr lang="en-US" dirty="0" smtClean="0"/>
              <a:t> </a:t>
            </a:r>
            <a:r>
              <a:rPr lang="en-US" dirty="0" err="1" smtClean="0"/>
              <a:t>Ödeneklerin</a:t>
            </a:r>
            <a:r>
              <a:rPr lang="en-US" dirty="0" smtClean="0"/>
              <a:t> </a:t>
            </a:r>
            <a:r>
              <a:rPr lang="en-US" dirty="0" err="1" smtClean="0"/>
              <a:t>Özel</a:t>
            </a:r>
            <a:r>
              <a:rPr lang="en-US" dirty="0" smtClean="0"/>
              <a:t> </a:t>
            </a:r>
            <a:r>
              <a:rPr lang="en-US" dirty="0" err="1" smtClean="0"/>
              <a:t>Hesaba</a:t>
            </a:r>
            <a:r>
              <a:rPr lang="en-US" dirty="0" smtClean="0"/>
              <a:t> </a:t>
            </a:r>
            <a:r>
              <a:rPr lang="en-US" dirty="0" err="1" smtClean="0"/>
              <a:t>Aktarılarak</a:t>
            </a:r>
            <a:r>
              <a:rPr lang="en-US" dirty="0" smtClean="0"/>
              <a:t> </a:t>
            </a:r>
            <a:r>
              <a:rPr lang="en-US" dirty="0" err="1" smtClean="0"/>
              <a:t>Kullanımı</a:t>
            </a:r>
            <a:r>
              <a:rPr lang="en-US" dirty="0" smtClean="0"/>
              <a:t>, </a:t>
            </a:r>
            <a:r>
              <a:rPr lang="en-US" dirty="0" err="1" smtClean="0"/>
              <a:t>Muhasebeleştirilmesi</a:t>
            </a:r>
            <a:r>
              <a:rPr lang="en-US" dirty="0" smtClean="0"/>
              <a:t> ile </a:t>
            </a:r>
            <a:r>
              <a:rPr lang="en-US" dirty="0" err="1" smtClean="0"/>
              <a:t>Özel</a:t>
            </a:r>
            <a:r>
              <a:rPr lang="en-US" dirty="0" smtClean="0"/>
              <a:t> </a:t>
            </a:r>
            <a:r>
              <a:rPr lang="en-US" dirty="0" err="1" smtClean="0"/>
              <a:t>Hesabın</a:t>
            </a:r>
            <a:r>
              <a:rPr lang="en-US" dirty="0" smtClean="0"/>
              <a:t> </a:t>
            </a:r>
            <a:r>
              <a:rPr lang="en-US" dirty="0" err="1" smtClean="0"/>
              <a:t>İşleyişine</a:t>
            </a:r>
            <a:r>
              <a:rPr lang="en-US" dirty="0" smtClean="0"/>
              <a:t> </a:t>
            </a:r>
            <a:r>
              <a:rPr lang="en-US" dirty="0" err="1" smtClean="0"/>
              <a:t>İlişkin</a:t>
            </a:r>
            <a:r>
              <a:rPr lang="en-US" dirty="0" smtClean="0"/>
              <a:t> Esas ve </a:t>
            </a:r>
            <a:r>
              <a:rPr lang="en-US" dirty="0" err="1" smtClean="0"/>
              <a:t>Usuller”in</a:t>
            </a:r>
            <a:r>
              <a:rPr lang="en-US" dirty="0" smtClean="0"/>
              <a:t> 8'inci </a:t>
            </a:r>
            <a:r>
              <a:rPr lang="en-US" dirty="0" err="1" smtClean="0"/>
              <a:t>maddesi</a:t>
            </a:r>
            <a:r>
              <a:rPr lang="en-US" dirty="0" smtClean="0"/>
              <a:t> </a:t>
            </a:r>
            <a:r>
              <a:rPr lang="en-US" dirty="0" err="1" smtClean="0"/>
              <a:t>gereğince</a:t>
            </a:r>
            <a:r>
              <a:rPr lang="en-US" dirty="0" smtClean="0"/>
              <a:t> ve 4734 sayılı KİK‘ in 3/f </a:t>
            </a:r>
            <a:r>
              <a:rPr lang="en-US" dirty="0" err="1" smtClean="0"/>
              <a:t>maddesi</a:t>
            </a:r>
            <a:r>
              <a:rPr lang="en-US" dirty="0" smtClean="0"/>
              <a:t> ile </a:t>
            </a:r>
            <a:r>
              <a:rPr lang="en-US" dirty="0" err="1" smtClean="0"/>
              <a:t>geçici</a:t>
            </a:r>
            <a:r>
              <a:rPr lang="en-US" dirty="0" smtClean="0"/>
              <a:t> 4'üncü </a:t>
            </a:r>
            <a:r>
              <a:rPr lang="en-US" dirty="0" err="1" smtClean="0"/>
              <a:t>maddesi</a:t>
            </a:r>
            <a:r>
              <a:rPr lang="en-US" dirty="0" smtClean="0"/>
              <a:t> </a:t>
            </a:r>
            <a:r>
              <a:rPr lang="en-US" dirty="0" err="1" smtClean="0"/>
              <a:t>hükümlerine</a:t>
            </a:r>
            <a:r>
              <a:rPr lang="en-US" dirty="0" smtClean="0"/>
              <a:t> </a:t>
            </a:r>
            <a:r>
              <a:rPr lang="en-US" dirty="0" err="1" smtClean="0"/>
              <a:t>dayanılarak</a:t>
            </a:r>
            <a:r>
              <a:rPr lang="en-US" dirty="0" smtClean="0"/>
              <a:t> </a:t>
            </a:r>
            <a:r>
              <a:rPr lang="en-US" dirty="0" err="1" smtClean="0"/>
              <a:t>hazırlanan</a:t>
            </a:r>
            <a:r>
              <a:rPr lang="en-US" dirty="0" smtClean="0"/>
              <a:t> 01.12.2003 tarih ve 2003/6554 sayılı </a:t>
            </a:r>
            <a:r>
              <a:rPr lang="en-US" dirty="0" err="1" smtClean="0"/>
              <a:t>kararnamenin</a:t>
            </a:r>
            <a:r>
              <a:rPr lang="en-US" dirty="0" smtClean="0"/>
              <a:t> 21/d </a:t>
            </a:r>
            <a:r>
              <a:rPr lang="en-US" dirty="0" err="1" smtClean="0"/>
              <a:t>maddesi</a:t>
            </a:r>
            <a:r>
              <a:rPr lang="en-US" dirty="0" smtClean="0"/>
              <a:t> </a:t>
            </a:r>
            <a:r>
              <a:rPr lang="en-US" dirty="0" err="1" smtClean="0"/>
              <a:t>uyarınca</a:t>
            </a:r>
            <a:r>
              <a:rPr lang="en-US" dirty="0" smtClean="0"/>
              <a:t>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emirleri</a:t>
            </a:r>
            <a:r>
              <a:rPr lang="en-US" dirty="0" smtClean="0"/>
              <a:t>  </a:t>
            </a:r>
            <a:r>
              <a:rPr lang="en-US" dirty="0" err="1" smtClean="0"/>
              <a:t>tetkik</a:t>
            </a:r>
            <a:r>
              <a:rPr lang="en-US" dirty="0" smtClean="0"/>
              <a:t> </a:t>
            </a:r>
            <a:r>
              <a:rPr lang="en-US" dirty="0" err="1" smtClean="0"/>
              <a:t>edilerek</a:t>
            </a:r>
            <a:r>
              <a:rPr lang="en-US" dirty="0" smtClean="0"/>
              <a:t> say2000i </a:t>
            </a:r>
            <a:r>
              <a:rPr lang="en-US" dirty="0" err="1" smtClean="0"/>
              <a:t>sistemine</a:t>
            </a:r>
            <a:r>
              <a:rPr lang="en-US" dirty="0" smtClean="0"/>
              <a:t>  </a:t>
            </a:r>
            <a:r>
              <a:rPr lang="en-US" dirty="0" err="1" smtClean="0"/>
              <a:t>giriş</a:t>
            </a:r>
            <a:r>
              <a:rPr lang="en-US" dirty="0" smtClean="0"/>
              <a:t> </a:t>
            </a:r>
            <a:r>
              <a:rPr lang="en-US" dirty="0" err="1" smtClean="0"/>
              <a:t>çıkış</a:t>
            </a:r>
            <a:r>
              <a:rPr lang="en-US" dirty="0" smtClean="0"/>
              <a:t> </a:t>
            </a:r>
            <a:r>
              <a:rPr lang="en-US" dirty="0" err="1" smtClean="0"/>
              <a:t>işlemi</a:t>
            </a:r>
            <a:r>
              <a:rPr lang="en-US" dirty="0" smtClean="0"/>
              <a:t> </a:t>
            </a:r>
            <a:r>
              <a:rPr lang="en-US" dirty="0" err="1" smtClean="0"/>
              <a:t>yapılmış</a:t>
            </a:r>
            <a:r>
              <a:rPr lang="en-US" dirty="0" smtClean="0"/>
              <a:t> </a:t>
            </a:r>
            <a:r>
              <a:rPr lang="en-US" dirty="0" err="1" smtClean="0"/>
              <a:t>olup</a:t>
            </a:r>
            <a:r>
              <a:rPr lang="en-US" dirty="0" smtClean="0"/>
              <a:t>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tr-TR" b="1" dirty="0" smtClean="0"/>
              <a:t>566.281,08</a:t>
            </a:r>
            <a:r>
              <a:rPr lang="en-US" b="1" dirty="0" smtClean="0"/>
              <a:t> TL </a:t>
            </a:r>
            <a:r>
              <a:rPr lang="en-US" dirty="0" err="1" smtClean="0"/>
              <a:t>ödeme</a:t>
            </a:r>
            <a:r>
              <a:rPr lang="en-US" dirty="0" smtClean="0"/>
              <a:t> ve </a:t>
            </a:r>
            <a:r>
              <a:rPr lang="tr-TR" b="1" dirty="0" smtClean="0"/>
              <a:t>386.000,00</a:t>
            </a:r>
            <a:r>
              <a:rPr lang="en-US" dirty="0" smtClean="0"/>
              <a:t> TL </a:t>
            </a:r>
            <a:r>
              <a:rPr lang="en-US" dirty="0" err="1" smtClean="0"/>
              <a:t>ödenek</a:t>
            </a:r>
            <a:r>
              <a:rPr lang="en-US" dirty="0" smtClean="0"/>
              <a:t> </a:t>
            </a:r>
            <a:r>
              <a:rPr lang="en-US" dirty="0" err="1" smtClean="0"/>
              <a:t>kaydı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ERASMUS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en-US" dirty="0" smtClean="0"/>
              <a:t>Erasmus Programı kapsamında 201</a:t>
            </a:r>
            <a:r>
              <a:rPr lang="tr-TR" dirty="0" smtClean="0"/>
              <a:t>5</a:t>
            </a:r>
            <a:r>
              <a:rPr lang="en-US" dirty="0" smtClean="0"/>
              <a:t>-201</a:t>
            </a:r>
            <a:r>
              <a:rPr lang="tr-TR" dirty="0" smtClean="0"/>
              <a:t>6</a:t>
            </a:r>
            <a:r>
              <a:rPr lang="en-US" dirty="0" smtClean="0"/>
              <a:t>-201</a:t>
            </a:r>
            <a:r>
              <a:rPr lang="tr-TR" dirty="0" smtClean="0"/>
              <a:t>7</a:t>
            </a:r>
            <a:r>
              <a:rPr lang="en-US" dirty="0" smtClean="0"/>
              <a:t> </a:t>
            </a:r>
            <a:r>
              <a:rPr lang="en-US" dirty="0" err="1" smtClean="0"/>
              <a:t>Eğitim</a:t>
            </a:r>
            <a:r>
              <a:rPr lang="en-US" dirty="0" smtClean="0"/>
              <a:t>-</a:t>
            </a:r>
            <a:r>
              <a:rPr lang="en-US" dirty="0" err="1" smtClean="0"/>
              <a:t>Öğretim</a:t>
            </a:r>
            <a:r>
              <a:rPr lang="en-US" dirty="0" smtClean="0"/>
              <a:t> </a:t>
            </a:r>
            <a:r>
              <a:rPr lang="en-US" dirty="0" err="1" smtClean="0"/>
              <a:t>yılında</a:t>
            </a:r>
            <a:r>
              <a:rPr lang="en-US" dirty="0" smtClean="0"/>
              <a:t>, </a:t>
            </a:r>
            <a:r>
              <a:rPr lang="en-US" dirty="0" err="1" smtClean="0"/>
              <a:t>öğrenci</a:t>
            </a:r>
            <a:r>
              <a:rPr lang="en-US" dirty="0" smtClean="0"/>
              <a:t> ve </a:t>
            </a:r>
            <a:r>
              <a:rPr lang="en-US" dirty="0" err="1" smtClean="0"/>
              <a:t>ders</a:t>
            </a:r>
            <a:r>
              <a:rPr lang="en-US" dirty="0" smtClean="0"/>
              <a:t> </a:t>
            </a:r>
            <a:r>
              <a:rPr lang="en-US" dirty="0" err="1" smtClean="0"/>
              <a:t>verme</a:t>
            </a:r>
            <a:r>
              <a:rPr lang="en-US" dirty="0" smtClean="0"/>
              <a:t> </a:t>
            </a:r>
            <a:r>
              <a:rPr lang="en-US" dirty="0" err="1" smtClean="0"/>
              <a:t>hareketliliği</a:t>
            </a:r>
            <a:r>
              <a:rPr lang="en-US" dirty="0" smtClean="0"/>
              <a:t> </a:t>
            </a:r>
            <a:r>
              <a:rPr lang="en-US" dirty="0" err="1" smtClean="0"/>
              <a:t>çerçevesinde</a:t>
            </a:r>
            <a:r>
              <a:rPr lang="en-US" dirty="0" smtClean="0"/>
              <a:t> bir </a:t>
            </a:r>
            <a:r>
              <a:rPr lang="en-US" dirty="0" err="1" smtClean="0"/>
              <a:t>Avrupa</a:t>
            </a:r>
            <a:r>
              <a:rPr lang="en-US" dirty="0" smtClean="0"/>
              <a:t> </a:t>
            </a:r>
            <a:r>
              <a:rPr lang="en-US" dirty="0" err="1" smtClean="0"/>
              <a:t>ülkesindeki</a:t>
            </a:r>
            <a:r>
              <a:rPr lang="en-US" dirty="0" smtClean="0"/>
              <a:t> Erasmus </a:t>
            </a:r>
            <a:r>
              <a:rPr lang="en-US" dirty="0" err="1" smtClean="0"/>
              <a:t>Üniversitesi</a:t>
            </a:r>
            <a:r>
              <a:rPr lang="en-US" dirty="0" smtClean="0"/>
              <a:t> </a:t>
            </a:r>
            <a:r>
              <a:rPr lang="en-US" dirty="0" err="1" smtClean="0"/>
              <a:t>Beyannamesine</a:t>
            </a:r>
            <a:r>
              <a:rPr lang="en-US" dirty="0" smtClean="0"/>
              <a:t> </a:t>
            </a:r>
            <a:r>
              <a:rPr lang="en-US" dirty="0" err="1" smtClean="0"/>
              <a:t>sahip</a:t>
            </a:r>
            <a:r>
              <a:rPr lang="en-US" dirty="0" smtClean="0"/>
              <a:t> </a:t>
            </a:r>
            <a:r>
              <a:rPr lang="en-US" dirty="0" err="1" smtClean="0"/>
              <a:t>Yükseköğretim</a:t>
            </a:r>
            <a:r>
              <a:rPr lang="en-US" dirty="0" smtClean="0"/>
              <a:t> </a:t>
            </a:r>
            <a:r>
              <a:rPr lang="en-US" dirty="0" err="1" smtClean="0"/>
              <a:t>Kurumlarındaki</a:t>
            </a:r>
            <a:r>
              <a:rPr lang="en-US" dirty="0" smtClean="0"/>
              <a:t> </a:t>
            </a:r>
            <a:r>
              <a:rPr lang="en-US" dirty="0" err="1" smtClean="0"/>
              <a:t>değişim</a:t>
            </a:r>
            <a:r>
              <a:rPr lang="en-US" dirty="0" smtClean="0"/>
              <a:t> </a:t>
            </a:r>
            <a:r>
              <a:rPr lang="en-US" dirty="0" err="1" smtClean="0"/>
              <a:t>programından</a:t>
            </a:r>
            <a:r>
              <a:rPr lang="en-US" dirty="0" smtClean="0"/>
              <a:t> </a:t>
            </a:r>
            <a:r>
              <a:rPr lang="en-US" dirty="0" err="1" smtClean="0"/>
              <a:t>yararlanmak</a:t>
            </a:r>
            <a:r>
              <a:rPr lang="en-US" dirty="0" smtClean="0"/>
              <a:t> </a:t>
            </a:r>
            <a:r>
              <a:rPr lang="en-US" dirty="0" err="1" smtClean="0"/>
              <a:t>üzere</a:t>
            </a:r>
            <a:r>
              <a:rPr lang="en-US" dirty="0" smtClean="0"/>
              <a:t> </a:t>
            </a:r>
            <a:r>
              <a:rPr lang="en-US" dirty="0" err="1" smtClean="0"/>
              <a:t>Ulusal</a:t>
            </a:r>
            <a:r>
              <a:rPr lang="en-US" dirty="0" smtClean="0"/>
              <a:t> </a:t>
            </a:r>
            <a:r>
              <a:rPr lang="en-US" dirty="0" err="1" smtClean="0"/>
              <a:t>Ajans</a:t>
            </a:r>
            <a:r>
              <a:rPr lang="en-US" dirty="0" smtClean="0"/>
              <a:t> </a:t>
            </a:r>
            <a:r>
              <a:rPr lang="en-US" dirty="0" err="1" smtClean="0"/>
              <a:t>kaynaklı</a:t>
            </a:r>
            <a:r>
              <a:rPr lang="en-US" dirty="0" smtClean="0"/>
              <a:t> </a:t>
            </a:r>
            <a:r>
              <a:rPr lang="en-US" dirty="0" err="1" smtClean="0"/>
              <a:t>mali</a:t>
            </a:r>
            <a:r>
              <a:rPr lang="en-US" dirty="0" smtClean="0"/>
              <a:t> </a:t>
            </a:r>
            <a:r>
              <a:rPr lang="en-US" dirty="0" err="1" smtClean="0"/>
              <a:t>destekle</a:t>
            </a:r>
            <a:r>
              <a:rPr lang="en-US" dirty="0" smtClean="0"/>
              <a:t>; </a:t>
            </a:r>
            <a:r>
              <a:rPr lang="tr-TR" b="1" dirty="0" smtClean="0"/>
              <a:t>413.795,19</a:t>
            </a:r>
            <a:r>
              <a:rPr lang="en-US" b="1" dirty="0" smtClean="0"/>
              <a:t> </a:t>
            </a:r>
            <a:r>
              <a:rPr lang="en-US" dirty="0" smtClean="0"/>
              <a:t>TL </a:t>
            </a:r>
            <a:r>
              <a:rPr lang="en-US" dirty="0" err="1" smtClean="0"/>
              <a:t>destek</a:t>
            </a:r>
            <a:r>
              <a:rPr lang="en-US" dirty="0" smtClean="0"/>
              <a:t> </a:t>
            </a:r>
            <a:r>
              <a:rPr lang="en-US" dirty="0" err="1" smtClean="0"/>
              <a:t>sağlanmıştır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FARABİ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emirleri</a:t>
            </a:r>
            <a:r>
              <a:rPr lang="en-US" dirty="0" smtClean="0"/>
              <a:t> </a:t>
            </a:r>
            <a:r>
              <a:rPr lang="en-US" dirty="0" err="1" smtClean="0"/>
              <a:t>tetkik</a:t>
            </a:r>
            <a:r>
              <a:rPr lang="en-US" dirty="0" smtClean="0"/>
              <a:t> </a:t>
            </a:r>
            <a:r>
              <a:rPr lang="en-US" dirty="0" err="1" smtClean="0"/>
              <a:t>edilerek</a:t>
            </a:r>
            <a:r>
              <a:rPr lang="en-US" dirty="0" smtClean="0"/>
              <a:t> say2000i </a:t>
            </a:r>
            <a:r>
              <a:rPr lang="en-US" dirty="0" err="1" smtClean="0"/>
              <a:t>sistemine</a:t>
            </a:r>
            <a:r>
              <a:rPr lang="en-US" dirty="0" smtClean="0"/>
              <a:t> </a:t>
            </a:r>
            <a:r>
              <a:rPr lang="en-US" dirty="0" err="1" smtClean="0"/>
              <a:t>giriş</a:t>
            </a:r>
            <a:r>
              <a:rPr lang="en-US" dirty="0" smtClean="0"/>
              <a:t> </a:t>
            </a:r>
            <a:r>
              <a:rPr lang="en-US" dirty="0" err="1" smtClean="0"/>
              <a:t>çıkış</a:t>
            </a:r>
            <a:r>
              <a:rPr lang="en-US" dirty="0" smtClean="0"/>
              <a:t> </a:t>
            </a:r>
            <a:r>
              <a:rPr lang="en-US" dirty="0" err="1" smtClean="0"/>
              <a:t>işlemi</a:t>
            </a:r>
            <a:r>
              <a:rPr lang="en-US" dirty="0" smtClean="0"/>
              <a:t> </a:t>
            </a:r>
            <a:r>
              <a:rPr lang="en-US" dirty="0" err="1" smtClean="0"/>
              <a:t>yapılmış</a:t>
            </a:r>
            <a:r>
              <a:rPr lang="en-US" dirty="0" smtClean="0"/>
              <a:t> </a:t>
            </a:r>
            <a:r>
              <a:rPr lang="en-US" dirty="0" err="1" smtClean="0"/>
              <a:t>olup</a:t>
            </a:r>
            <a:r>
              <a:rPr lang="en-US" dirty="0" smtClean="0"/>
              <a:t>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tr-TR" b="1" dirty="0" smtClean="0"/>
              <a:t>25.480</a:t>
            </a:r>
            <a:r>
              <a:rPr lang="en-US" b="1" dirty="0" smtClean="0"/>
              <a:t>,00 </a:t>
            </a:r>
            <a:r>
              <a:rPr lang="en-US" dirty="0" smtClean="0"/>
              <a:t>TL </a:t>
            </a:r>
            <a:r>
              <a:rPr lang="en-US" dirty="0" err="1" smtClean="0"/>
              <a:t>ödeme</a:t>
            </a:r>
            <a:r>
              <a:rPr lang="en-US" dirty="0" smtClean="0"/>
              <a:t> ve </a:t>
            </a:r>
            <a:r>
              <a:rPr lang="en-US" b="1" dirty="0" smtClean="0"/>
              <a:t>66.510,00</a:t>
            </a:r>
            <a:r>
              <a:rPr lang="en-US" dirty="0" smtClean="0"/>
              <a:t> TL </a:t>
            </a:r>
            <a:r>
              <a:rPr lang="en-US" dirty="0" err="1" smtClean="0"/>
              <a:t>ödenek</a:t>
            </a:r>
            <a:r>
              <a:rPr lang="en-US" dirty="0" smtClean="0"/>
              <a:t> </a:t>
            </a:r>
            <a:r>
              <a:rPr lang="en-US" dirty="0" err="1" smtClean="0"/>
              <a:t>kaydı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..</a:t>
            </a:r>
            <a:endParaRPr lang="tr-TR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755576" y="1196752"/>
            <a:ext cx="770485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tr-TR" b="1" dirty="0" smtClean="0"/>
          </a:p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FARABİ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tr-TR" dirty="0" smtClean="0"/>
              <a:t> 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emirleri</a:t>
            </a:r>
            <a:r>
              <a:rPr lang="en-US" dirty="0" smtClean="0"/>
              <a:t> </a:t>
            </a:r>
            <a:r>
              <a:rPr lang="en-US" dirty="0" err="1" smtClean="0"/>
              <a:t>tetkik</a:t>
            </a:r>
            <a:r>
              <a:rPr lang="en-US" dirty="0" smtClean="0"/>
              <a:t> </a:t>
            </a:r>
            <a:r>
              <a:rPr lang="en-US" dirty="0" err="1" smtClean="0"/>
              <a:t>edilerek</a:t>
            </a:r>
            <a:r>
              <a:rPr lang="en-US" dirty="0" smtClean="0"/>
              <a:t> say2000i </a:t>
            </a:r>
            <a:r>
              <a:rPr lang="en-US" dirty="0" err="1" smtClean="0"/>
              <a:t>sistemine</a:t>
            </a:r>
            <a:r>
              <a:rPr lang="en-US" dirty="0" smtClean="0"/>
              <a:t> </a:t>
            </a:r>
            <a:r>
              <a:rPr lang="en-US" dirty="0" err="1" smtClean="0"/>
              <a:t>giriş</a:t>
            </a:r>
            <a:r>
              <a:rPr lang="en-US" dirty="0" smtClean="0"/>
              <a:t> </a:t>
            </a:r>
            <a:r>
              <a:rPr lang="en-US" dirty="0" err="1" smtClean="0"/>
              <a:t>çıkış</a:t>
            </a:r>
            <a:r>
              <a:rPr lang="en-US" dirty="0" smtClean="0"/>
              <a:t> </a:t>
            </a:r>
            <a:r>
              <a:rPr lang="en-US" dirty="0" err="1" smtClean="0"/>
              <a:t>işlemi</a:t>
            </a:r>
            <a:r>
              <a:rPr lang="en-US" dirty="0" smtClean="0"/>
              <a:t> </a:t>
            </a:r>
            <a:r>
              <a:rPr lang="en-US" dirty="0" err="1" smtClean="0"/>
              <a:t>yapılmış</a:t>
            </a:r>
            <a:r>
              <a:rPr lang="en-US" dirty="0" smtClean="0"/>
              <a:t> </a:t>
            </a:r>
            <a:r>
              <a:rPr lang="en-US" dirty="0" err="1" smtClean="0"/>
              <a:t>olup</a:t>
            </a:r>
            <a:r>
              <a:rPr lang="en-US" dirty="0" smtClean="0"/>
              <a:t>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tr-TR" b="1" dirty="0" smtClean="0"/>
              <a:t>25.480</a:t>
            </a:r>
            <a:r>
              <a:rPr lang="en-US" b="1" dirty="0" smtClean="0"/>
              <a:t>,00 </a:t>
            </a:r>
            <a:r>
              <a:rPr lang="en-US" dirty="0" smtClean="0"/>
              <a:t>TL </a:t>
            </a:r>
            <a:r>
              <a:rPr lang="en-US" dirty="0" err="1" smtClean="0"/>
              <a:t>ödeme</a:t>
            </a:r>
            <a:r>
              <a:rPr lang="en-US" dirty="0" smtClean="0"/>
              <a:t> ve </a:t>
            </a:r>
            <a:r>
              <a:rPr lang="en-US" b="1" dirty="0" smtClean="0"/>
              <a:t>66.510,00</a:t>
            </a:r>
            <a:r>
              <a:rPr lang="en-US" dirty="0" smtClean="0"/>
              <a:t> TL </a:t>
            </a:r>
            <a:r>
              <a:rPr lang="en-US" dirty="0" err="1" smtClean="0"/>
              <a:t>ödenek</a:t>
            </a:r>
            <a:r>
              <a:rPr lang="en-US" dirty="0" smtClean="0"/>
              <a:t> </a:t>
            </a:r>
            <a:r>
              <a:rPr lang="en-US" dirty="0" err="1" smtClean="0"/>
              <a:t>kaydı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..</a:t>
            </a:r>
            <a:endParaRPr lang="tr-TR" dirty="0" smtClean="0"/>
          </a:p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AKREDİTE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/>
            <a:r>
              <a:rPr lang="tr-TR" dirty="0" smtClean="0"/>
              <a:t>  </a:t>
            </a:r>
            <a:r>
              <a:rPr lang="en-US" dirty="0" smtClean="0"/>
              <a:t>201</a:t>
            </a:r>
            <a:r>
              <a:rPr lang="tr-TR" dirty="0" smtClean="0"/>
              <a:t>7</a:t>
            </a:r>
            <a:r>
              <a:rPr lang="en-US" dirty="0" smtClean="0"/>
              <a:t> </a:t>
            </a:r>
            <a:r>
              <a:rPr lang="en-US" dirty="0" err="1" smtClean="0"/>
              <a:t>yılında</a:t>
            </a:r>
            <a:r>
              <a:rPr lang="en-US" dirty="0" smtClean="0"/>
              <a:t> </a:t>
            </a:r>
            <a:r>
              <a:rPr lang="en-US" dirty="0" err="1" smtClean="0"/>
              <a:t>akredite</a:t>
            </a:r>
            <a:r>
              <a:rPr lang="en-US" dirty="0" smtClean="0"/>
              <a:t> </a:t>
            </a:r>
            <a:r>
              <a:rPr lang="en-US" dirty="0" err="1" smtClean="0"/>
              <a:t>hesap</a:t>
            </a:r>
            <a:r>
              <a:rPr lang="en-US" dirty="0" smtClean="0"/>
              <a:t> </a:t>
            </a:r>
            <a:r>
              <a:rPr lang="en-US" dirty="0" err="1" smtClean="0"/>
              <a:t>kullanılmamıştır</a:t>
            </a:r>
            <a:r>
              <a:rPr lang="en-US" dirty="0" smtClean="0"/>
              <a:t>.</a:t>
            </a:r>
            <a:endParaRPr lang="tr-TR" dirty="0" smtClean="0"/>
          </a:p>
          <a:p>
            <a:pPr algn="just"/>
            <a:endParaRPr lang="tr-TR" b="1" dirty="0" smtClean="0"/>
          </a:p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TÜBİTAK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>
              <a:buNone/>
            </a:pPr>
            <a:r>
              <a:rPr lang="en-US" dirty="0" err="1" smtClean="0"/>
              <a:t>Tübitak</a:t>
            </a:r>
            <a:r>
              <a:rPr lang="en-US" dirty="0" smtClean="0"/>
              <a:t> tarafından </a:t>
            </a:r>
            <a:r>
              <a:rPr lang="en-US" dirty="0" err="1" smtClean="0"/>
              <a:t>belirlenen</a:t>
            </a:r>
            <a:r>
              <a:rPr lang="en-US" dirty="0" smtClean="0"/>
              <a:t> </a:t>
            </a:r>
            <a:r>
              <a:rPr lang="en-US" dirty="0" err="1" smtClean="0"/>
              <a:t>projeler</a:t>
            </a:r>
            <a:r>
              <a:rPr lang="en-US" dirty="0" smtClean="0"/>
              <a:t> </a:t>
            </a:r>
            <a:r>
              <a:rPr lang="en-US" dirty="0" err="1" smtClean="0"/>
              <a:t>karşılığı</a:t>
            </a:r>
            <a:r>
              <a:rPr lang="en-US" dirty="0" smtClean="0"/>
              <a:t> </a:t>
            </a:r>
            <a:r>
              <a:rPr lang="en-US" dirty="0" err="1" smtClean="0"/>
              <a:t>aktarılan</a:t>
            </a:r>
            <a:r>
              <a:rPr lang="en-US" dirty="0" smtClean="0"/>
              <a:t> </a:t>
            </a:r>
            <a:r>
              <a:rPr lang="en-US" dirty="0" err="1" smtClean="0"/>
              <a:t>tutarların</a:t>
            </a:r>
            <a:r>
              <a:rPr lang="en-US" dirty="0" smtClean="0"/>
              <a:t> </a:t>
            </a:r>
            <a:r>
              <a:rPr lang="en-US" dirty="0" err="1" smtClean="0"/>
              <a:t>transferleri</a:t>
            </a:r>
            <a:r>
              <a:rPr lang="en-US" dirty="0" smtClean="0"/>
              <a:t> </a:t>
            </a:r>
            <a:r>
              <a:rPr lang="en-US" dirty="0" err="1" smtClean="0"/>
              <a:t>izlenmesi</a:t>
            </a:r>
            <a:r>
              <a:rPr lang="en-US" dirty="0" smtClean="0"/>
              <a:t>, </a:t>
            </a:r>
            <a:r>
              <a:rPr lang="en-US" dirty="0" err="1" smtClean="0"/>
              <a:t>harcanması</a:t>
            </a:r>
            <a:r>
              <a:rPr lang="en-US" dirty="0" smtClean="0"/>
              <a:t>, </a:t>
            </a:r>
            <a:r>
              <a:rPr lang="en-US" dirty="0" err="1" smtClean="0"/>
              <a:t>kayıt</a:t>
            </a:r>
            <a:r>
              <a:rPr lang="en-US" dirty="0" smtClean="0"/>
              <a:t> ve </a:t>
            </a:r>
            <a:r>
              <a:rPr lang="en-US" dirty="0" err="1" smtClean="0"/>
              <a:t>muhasebeleştirilmesi</a:t>
            </a:r>
            <a:r>
              <a:rPr lang="en-US" dirty="0" smtClean="0"/>
              <a:t> </a:t>
            </a:r>
            <a:r>
              <a:rPr lang="en-US" dirty="0" err="1" smtClean="0"/>
              <a:t>işlemleri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 Üniversitemizde 6 adet </a:t>
            </a:r>
            <a:r>
              <a:rPr lang="en-US" dirty="0" err="1" smtClean="0"/>
              <a:t>proje</a:t>
            </a:r>
            <a:r>
              <a:rPr lang="en-US" dirty="0" smtClean="0"/>
              <a:t> </a:t>
            </a:r>
            <a:r>
              <a:rPr lang="en-US" dirty="0" err="1" smtClean="0"/>
              <a:t>mevcuttur</a:t>
            </a:r>
            <a:r>
              <a:rPr lang="en-US" dirty="0" smtClean="0"/>
              <a:t>. Bu </a:t>
            </a:r>
            <a:r>
              <a:rPr lang="en-US" dirty="0" err="1" smtClean="0"/>
              <a:t>hizmetten</a:t>
            </a:r>
            <a:r>
              <a:rPr lang="en-US" dirty="0" smtClean="0"/>
              <a:t> </a:t>
            </a:r>
            <a:r>
              <a:rPr lang="en-US" dirty="0" err="1" smtClean="0"/>
              <a:t>Tübitak</a:t>
            </a:r>
            <a:r>
              <a:rPr lang="en-US" dirty="0" smtClean="0"/>
              <a:t>, </a:t>
            </a:r>
            <a:r>
              <a:rPr lang="en-US" dirty="0" err="1" smtClean="0"/>
              <a:t>proje</a:t>
            </a:r>
            <a:r>
              <a:rPr lang="en-US" dirty="0" smtClean="0"/>
              <a:t> </a:t>
            </a:r>
            <a:r>
              <a:rPr lang="en-US" dirty="0" err="1" smtClean="0"/>
              <a:t>yürütücüleri</a:t>
            </a:r>
            <a:r>
              <a:rPr lang="en-US" dirty="0" smtClean="0"/>
              <a:t>, </a:t>
            </a:r>
            <a:r>
              <a:rPr lang="en-US" dirty="0" err="1" smtClean="0"/>
              <a:t>bursiyer</a:t>
            </a:r>
            <a:r>
              <a:rPr lang="en-US" dirty="0" smtClean="0"/>
              <a:t> </a:t>
            </a:r>
            <a:r>
              <a:rPr lang="en-US" dirty="0" err="1" smtClean="0"/>
              <a:t>öğrenciler</a:t>
            </a:r>
            <a:r>
              <a:rPr lang="en-US" dirty="0" smtClean="0"/>
              <a:t> </a:t>
            </a:r>
            <a:r>
              <a:rPr lang="en-US" dirty="0" err="1" smtClean="0"/>
              <a:t>faydalanmaktadır</a:t>
            </a:r>
            <a:r>
              <a:rPr lang="en-US" dirty="0" smtClean="0"/>
              <a:t>. 201</a:t>
            </a:r>
            <a:r>
              <a:rPr lang="tr-TR" dirty="0" smtClean="0"/>
              <a:t>7</a:t>
            </a:r>
            <a:r>
              <a:rPr lang="en-US" dirty="0" smtClean="0"/>
              <a:t> </a:t>
            </a:r>
            <a:r>
              <a:rPr lang="en-US" dirty="0" err="1" smtClean="0"/>
              <a:t>yılında</a:t>
            </a:r>
            <a:r>
              <a:rPr lang="en-US" dirty="0" smtClean="0"/>
              <a:t>; </a:t>
            </a:r>
            <a:r>
              <a:rPr lang="en-US" dirty="0" err="1" smtClean="0"/>
              <a:t>Proje</a:t>
            </a:r>
            <a:r>
              <a:rPr lang="en-US" dirty="0" smtClean="0"/>
              <a:t> </a:t>
            </a:r>
            <a:r>
              <a:rPr lang="en-US" dirty="0" err="1" smtClean="0"/>
              <a:t>yürütücüleri</a:t>
            </a:r>
            <a:r>
              <a:rPr lang="en-US" dirty="0" smtClean="0"/>
              <a:t> ve </a:t>
            </a:r>
            <a:r>
              <a:rPr lang="en-US" dirty="0" err="1" smtClean="0"/>
              <a:t>bursiyer</a:t>
            </a:r>
            <a:r>
              <a:rPr lang="en-US" dirty="0" smtClean="0"/>
              <a:t> öğrencilere </a:t>
            </a:r>
            <a:r>
              <a:rPr lang="en-US" dirty="0" err="1" smtClean="0"/>
              <a:t>toplam</a:t>
            </a:r>
            <a:r>
              <a:rPr lang="en-US" dirty="0" smtClean="0"/>
              <a:t> </a:t>
            </a:r>
            <a:r>
              <a:rPr lang="tr-TR" b="1" dirty="0" smtClean="0"/>
              <a:t>232.700,77</a:t>
            </a:r>
            <a:r>
              <a:rPr lang="en-US" b="1" dirty="0" smtClean="0"/>
              <a:t> </a:t>
            </a:r>
            <a:r>
              <a:rPr lang="en-US" dirty="0" smtClean="0"/>
              <a:t>TL </a:t>
            </a:r>
            <a:r>
              <a:rPr lang="en-US" dirty="0" err="1" smtClean="0"/>
              <a:t>ödeme</a:t>
            </a:r>
            <a:r>
              <a:rPr lang="en-US" dirty="0" smtClean="0"/>
              <a:t> </a:t>
            </a:r>
            <a:r>
              <a:rPr lang="en-US" dirty="0" err="1" smtClean="0"/>
              <a:t>yapılmıştır</a:t>
            </a:r>
            <a:r>
              <a:rPr lang="en-US" dirty="0" smtClean="0"/>
              <a:t>. </a:t>
            </a:r>
            <a:r>
              <a:rPr lang="en-US" dirty="0" err="1" smtClean="0"/>
              <a:t>Ayrıca</a:t>
            </a:r>
            <a:r>
              <a:rPr lang="en-US" dirty="0" smtClean="0"/>
              <a:t>; </a:t>
            </a:r>
            <a:r>
              <a:rPr lang="tr-TR" b="1" dirty="0" smtClean="0"/>
              <a:t>70.793,38</a:t>
            </a:r>
            <a:r>
              <a:rPr lang="en-US" dirty="0" smtClean="0"/>
              <a:t> TL </a:t>
            </a:r>
            <a:r>
              <a:rPr lang="en-US" dirty="0" err="1" smtClean="0"/>
              <a:t>tutarında</a:t>
            </a:r>
            <a:r>
              <a:rPr lang="en-US" dirty="0" smtClean="0"/>
              <a:t> </a:t>
            </a:r>
            <a:r>
              <a:rPr lang="en-US" dirty="0" err="1" smtClean="0"/>
              <a:t>avans</a:t>
            </a:r>
            <a:r>
              <a:rPr lang="en-US" dirty="0" smtClean="0"/>
              <a:t> </a:t>
            </a:r>
            <a:r>
              <a:rPr lang="en-US" dirty="0" err="1" smtClean="0"/>
              <a:t>açılmış</a:t>
            </a:r>
            <a:r>
              <a:rPr lang="en-US" dirty="0" smtClean="0"/>
              <a:t> </a:t>
            </a:r>
            <a:r>
              <a:rPr lang="en-US" dirty="0" err="1" smtClean="0"/>
              <a:t>olup</a:t>
            </a:r>
            <a:r>
              <a:rPr lang="en-US" dirty="0" smtClean="0"/>
              <a:t>, </a:t>
            </a:r>
            <a:r>
              <a:rPr lang="en-US" dirty="0" err="1" smtClean="0"/>
              <a:t>avansların</a:t>
            </a:r>
            <a:r>
              <a:rPr lang="en-US" dirty="0" smtClean="0"/>
              <a:t> </a:t>
            </a:r>
            <a:r>
              <a:rPr lang="en-US" dirty="0" err="1" smtClean="0"/>
              <a:t>tamamı</a:t>
            </a:r>
            <a:r>
              <a:rPr lang="en-US" dirty="0" smtClean="0"/>
              <a:t> </a:t>
            </a:r>
            <a:r>
              <a:rPr lang="en-US" dirty="0" err="1" smtClean="0"/>
              <a:t>kapatılmıştır</a:t>
            </a:r>
            <a:r>
              <a:rPr lang="en-US" dirty="0" smtClean="0"/>
              <a:t>.</a:t>
            </a:r>
            <a:endParaRPr lang="tr-TR" dirty="0" smtClean="0"/>
          </a:p>
          <a:p>
            <a:pPr algn="just">
              <a:buFont typeface="Wingdings" pitchFamily="2" charset="2"/>
              <a:buChar char="v"/>
            </a:pPr>
            <a:r>
              <a:rPr lang="en-US" b="1" dirty="0" smtClean="0">
                <a:solidFill>
                  <a:schemeClr val="accent1"/>
                </a:solidFill>
              </a:rPr>
              <a:t>TAŞINIR İŞLEMLERİ</a:t>
            </a:r>
            <a:endParaRPr lang="tr-TR" dirty="0" smtClean="0">
              <a:solidFill>
                <a:schemeClr val="accent1"/>
              </a:solidFill>
            </a:endParaRPr>
          </a:p>
          <a:p>
            <a:pPr algn="just">
              <a:buNone/>
            </a:pPr>
            <a:r>
              <a:rPr lang="en-US" dirty="0" smtClean="0"/>
              <a:t>201</a:t>
            </a:r>
            <a:r>
              <a:rPr lang="tr-TR" dirty="0" smtClean="0"/>
              <a:t>7</a:t>
            </a:r>
            <a:r>
              <a:rPr lang="en-US" dirty="0" smtClean="0"/>
              <a:t> </a:t>
            </a:r>
            <a:r>
              <a:rPr lang="en-US" dirty="0" err="1" smtClean="0"/>
              <a:t>yılında</a:t>
            </a:r>
            <a:r>
              <a:rPr lang="en-US" dirty="0" smtClean="0"/>
              <a:t> </a:t>
            </a:r>
            <a:r>
              <a:rPr lang="en-US" dirty="0" err="1" smtClean="0"/>
              <a:t>birimler</a:t>
            </a:r>
            <a:r>
              <a:rPr lang="en-US" dirty="0" smtClean="0"/>
              <a:t> </a:t>
            </a:r>
            <a:r>
              <a:rPr lang="en-US" dirty="0" err="1" smtClean="0"/>
              <a:t>arası</a:t>
            </a:r>
            <a:r>
              <a:rPr lang="en-US" dirty="0" smtClean="0"/>
              <a:t> </a:t>
            </a:r>
            <a:r>
              <a:rPr lang="en-US" dirty="0" err="1" smtClean="0"/>
              <a:t>taşınır</a:t>
            </a:r>
            <a:r>
              <a:rPr lang="en-US" dirty="0" smtClean="0"/>
              <a:t> </a:t>
            </a:r>
            <a:r>
              <a:rPr lang="en-US" dirty="0" err="1" smtClean="0"/>
              <a:t>giriş</a:t>
            </a:r>
            <a:r>
              <a:rPr lang="en-US" dirty="0" smtClean="0"/>
              <a:t> ve </a:t>
            </a:r>
            <a:r>
              <a:rPr lang="en-US" dirty="0" err="1" smtClean="0"/>
              <a:t>çıkış</a:t>
            </a:r>
            <a:r>
              <a:rPr lang="en-US" dirty="0" smtClean="0"/>
              <a:t> </a:t>
            </a:r>
            <a:r>
              <a:rPr lang="en-US" dirty="0" err="1" smtClean="0"/>
              <a:t>işlemleri</a:t>
            </a:r>
            <a:r>
              <a:rPr lang="en-US" dirty="0" smtClean="0"/>
              <a:t>, </a:t>
            </a:r>
            <a:r>
              <a:rPr lang="en-US" dirty="0" err="1" smtClean="0"/>
              <a:t>ikinci</a:t>
            </a:r>
            <a:r>
              <a:rPr lang="en-US" dirty="0" smtClean="0"/>
              <a:t> </a:t>
            </a:r>
            <a:r>
              <a:rPr lang="en-US" dirty="0" err="1" smtClean="0"/>
              <a:t>detay</a:t>
            </a:r>
            <a:r>
              <a:rPr lang="en-US" dirty="0" smtClean="0"/>
              <a:t> </a:t>
            </a:r>
            <a:r>
              <a:rPr lang="en-US" dirty="0" err="1" smtClean="0"/>
              <a:t>kodu</a:t>
            </a:r>
            <a:r>
              <a:rPr lang="en-US" dirty="0" smtClean="0"/>
              <a:t> </a:t>
            </a:r>
            <a:r>
              <a:rPr lang="en-US" dirty="0" err="1" smtClean="0"/>
              <a:t>itibariyle</a:t>
            </a:r>
            <a:r>
              <a:rPr lang="en-US" dirty="0" smtClean="0"/>
              <a:t> </a:t>
            </a:r>
            <a:r>
              <a:rPr lang="en-US" dirty="0" err="1" smtClean="0"/>
              <a:t>muhasebe</a:t>
            </a:r>
            <a:r>
              <a:rPr lang="en-US" dirty="0" smtClean="0"/>
              <a:t> </a:t>
            </a:r>
            <a:r>
              <a:rPr lang="en-US" dirty="0" err="1" smtClean="0"/>
              <a:t>işlem</a:t>
            </a:r>
            <a:r>
              <a:rPr lang="en-US" dirty="0" smtClean="0"/>
              <a:t> </a:t>
            </a:r>
            <a:r>
              <a:rPr lang="en-US" dirty="0" err="1" smtClean="0"/>
              <a:t>fişi</a:t>
            </a:r>
            <a:r>
              <a:rPr lang="en-US" dirty="0" smtClean="0"/>
              <a:t> </a:t>
            </a:r>
            <a:r>
              <a:rPr lang="en-US" dirty="0" err="1" smtClean="0"/>
              <a:t>kesilerek</a:t>
            </a:r>
            <a:r>
              <a:rPr lang="en-US" dirty="0" smtClean="0"/>
              <a:t> </a:t>
            </a:r>
            <a:r>
              <a:rPr lang="en-US" dirty="0" err="1" smtClean="0"/>
              <a:t>kayıt</a:t>
            </a:r>
            <a:r>
              <a:rPr lang="en-US" dirty="0" smtClean="0"/>
              <a:t> </a:t>
            </a:r>
            <a:r>
              <a:rPr lang="en-US" dirty="0" err="1" smtClean="0"/>
              <a:t>altına</a:t>
            </a:r>
            <a:r>
              <a:rPr lang="en-US" dirty="0" smtClean="0"/>
              <a:t> </a:t>
            </a:r>
            <a:r>
              <a:rPr lang="en-US" dirty="0" err="1" smtClean="0"/>
              <a:t>alınmıştır</a:t>
            </a:r>
            <a:r>
              <a:rPr lang="en-US" dirty="0" smtClean="0"/>
              <a:t>.</a:t>
            </a:r>
            <a:endParaRPr lang="tr-TR" dirty="0" smtClean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1043609" y="1484783"/>
          <a:ext cx="7272808" cy="4536505"/>
        </p:xfrm>
        <a:graphic>
          <a:graphicData uri="http://schemas.openxmlformats.org/drawingml/2006/table">
            <a:tbl>
              <a:tblPr/>
              <a:tblGrid>
                <a:gridCol w="1928286"/>
                <a:gridCol w="964909"/>
                <a:gridCol w="857697"/>
                <a:gridCol w="797964"/>
                <a:gridCol w="895987"/>
                <a:gridCol w="970268"/>
                <a:gridCol w="857697"/>
              </a:tblGrid>
              <a:tr h="6851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800" b="1" dirty="0">
                          <a:latin typeface="Tahoma"/>
                          <a:ea typeface="Times New Roman"/>
                          <a:cs typeface="Times New Roman"/>
                        </a:rPr>
                        <a:t>BÜTÇE TERTİBİ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800" b="1">
                          <a:latin typeface="Tahoma"/>
                          <a:ea typeface="Times New Roman"/>
                          <a:cs typeface="Times New Roman"/>
                        </a:rPr>
                        <a:t>KBÖ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800" b="1">
                          <a:latin typeface="Tahoma"/>
                          <a:ea typeface="Times New Roman"/>
                          <a:cs typeface="Times New Roman"/>
                        </a:rPr>
                        <a:t>EKLENEN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800" b="1">
                          <a:latin typeface="Tahoma"/>
                          <a:ea typeface="Times New Roman"/>
                          <a:cs typeface="Times New Roman"/>
                        </a:rPr>
                        <a:t>DÜŞÜLEN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800" b="1">
                          <a:latin typeface="Tahoma"/>
                          <a:ea typeface="Times New Roman"/>
                          <a:cs typeface="Times New Roman"/>
                        </a:rPr>
                        <a:t>TOPLAM ÖDENEK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800" b="1">
                          <a:latin typeface="Tahoma"/>
                          <a:ea typeface="Times New Roman"/>
                          <a:cs typeface="Times New Roman"/>
                        </a:rPr>
                        <a:t>2016 YILI HARCAMA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800" b="1">
                          <a:latin typeface="Tahoma"/>
                          <a:ea typeface="Times New Roman"/>
                          <a:cs typeface="Times New Roman"/>
                        </a:rPr>
                        <a:t>KALAN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</a:tr>
              <a:tr h="53139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latin typeface="Tahoma"/>
                          <a:ea typeface="Times New Roman"/>
                          <a:cs typeface="Times New Roman"/>
                        </a:rPr>
                        <a:t>38.73.09.11-01.3.2.00-2-01.1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0" i="0" u="none" strike="noStrike" dirty="0">
                          <a:latin typeface="Tahoma"/>
                        </a:rPr>
                        <a:t>635.000,00</a:t>
                      </a:r>
                    </a:p>
                  </a:txBody>
                  <a:tcPr marL="7620" marR="7620" marT="762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1.000,00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latin typeface="Tahoma"/>
                          <a:ea typeface="Times New Roman"/>
                          <a:cs typeface="Times New Roman"/>
                        </a:rPr>
                        <a:t>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636.000,00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0" i="0" u="none" strike="noStrike" dirty="0">
                          <a:latin typeface="Tahoma"/>
                        </a:rPr>
                        <a:t>635.930,20</a:t>
                      </a:r>
                    </a:p>
                  </a:txBody>
                  <a:tcPr marL="7620" marR="7620" marT="762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0" i="0" u="none" strike="noStrike" dirty="0">
                          <a:latin typeface="Tahoma"/>
                        </a:rPr>
                        <a:t>69,80</a:t>
                      </a:r>
                    </a:p>
                  </a:txBody>
                  <a:tcPr marL="7620" marR="7620" marT="762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53139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latin typeface="Tahoma"/>
                          <a:ea typeface="Times New Roman"/>
                          <a:cs typeface="Times New Roman"/>
                        </a:rPr>
                        <a:t>38.73.09.11-01.3.2.00-2-02.1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0" i="0" u="none" strike="noStrike" dirty="0">
                          <a:latin typeface="Tahoma"/>
                        </a:rPr>
                        <a:t>89.000,00</a:t>
                      </a:r>
                    </a:p>
                  </a:txBody>
                  <a:tcPr marL="7620" marR="7620" marT="762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0,00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latin typeface="Tahoma"/>
                          <a:ea typeface="Times New Roman"/>
                          <a:cs typeface="Times New Roman"/>
                        </a:rPr>
                        <a:t>0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89.000,00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0" i="0" u="none" strike="noStrike" dirty="0">
                          <a:latin typeface="Tahoma"/>
                        </a:rPr>
                        <a:t>88.487,30</a:t>
                      </a:r>
                    </a:p>
                  </a:txBody>
                  <a:tcPr marL="7620" marR="7620" marT="762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0" i="0" u="none" strike="noStrike" dirty="0">
                          <a:latin typeface="Tahoma"/>
                        </a:rPr>
                        <a:t>512,70</a:t>
                      </a:r>
                    </a:p>
                  </a:txBody>
                  <a:tcPr marL="7620" marR="7620" marT="762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53139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latin typeface="Tahoma"/>
                          <a:ea typeface="Times New Roman"/>
                          <a:cs typeface="Times New Roman"/>
                        </a:rPr>
                        <a:t>38.73.09.11-01.3.2.00-2-03.2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0" i="0" u="none" strike="noStrike" dirty="0">
                          <a:latin typeface="Tahoma"/>
                        </a:rPr>
                        <a:t>11.000,00</a:t>
                      </a:r>
                    </a:p>
                  </a:txBody>
                  <a:tcPr marL="7620" marR="7620" marT="762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latin typeface="Tahoma"/>
                          <a:ea typeface="Times New Roman"/>
                          <a:cs typeface="Times New Roman"/>
                        </a:rPr>
                        <a:t>0,00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latin typeface="Tahoma"/>
                          <a:ea typeface="Times New Roman"/>
                          <a:cs typeface="Times New Roman"/>
                        </a:rPr>
                        <a:t>0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latin typeface="Tahoma"/>
                          <a:ea typeface="Times New Roman"/>
                          <a:cs typeface="Times New Roman"/>
                        </a:rPr>
                        <a:t>11.000,00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0" i="0" u="none" strike="noStrike">
                          <a:latin typeface="Tahoma"/>
                        </a:rPr>
                        <a:t>6.171,14</a:t>
                      </a:r>
                    </a:p>
                  </a:txBody>
                  <a:tcPr marL="7620" marR="7620" marT="762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0" i="0" u="none" strike="noStrike" dirty="0">
                          <a:latin typeface="Tahoma"/>
                        </a:rPr>
                        <a:t>4.828,86</a:t>
                      </a:r>
                    </a:p>
                  </a:txBody>
                  <a:tcPr marL="7620" marR="7620" marT="762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53139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latin typeface="Tahoma"/>
                          <a:ea typeface="Times New Roman"/>
                          <a:cs typeface="Times New Roman"/>
                        </a:rPr>
                        <a:t>38.73.09.11-01.3.2.00-2-03.3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0" i="0" u="none" strike="noStrike" dirty="0">
                          <a:latin typeface="Tahoma"/>
                        </a:rPr>
                        <a:t>14.000,00</a:t>
                      </a:r>
                    </a:p>
                  </a:txBody>
                  <a:tcPr marL="7620" marR="7620" marT="762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latin typeface="Tahoma"/>
                          <a:ea typeface="Times New Roman"/>
                          <a:cs typeface="Times New Roman"/>
                        </a:rPr>
                        <a:t>0,00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latin typeface="Tahoma"/>
                          <a:ea typeface="Times New Roman"/>
                          <a:cs typeface="Times New Roman"/>
                        </a:rPr>
                        <a:t>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14.000,00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0" i="0" u="none" strike="noStrike" dirty="0">
                          <a:latin typeface="Tahoma"/>
                        </a:rPr>
                        <a:t>11.799,69</a:t>
                      </a:r>
                    </a:p>
                  </a:txBody>
                  <a:tcPr marL="7620" marR="7620" marT="762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0" i="0" u="none" strike="noStrike" dirty="0">
                          <a:latin typeface="Tahoma"/>
                        </a:rPr>
                        <a:t>2.200,31</a:t>
                      </a:r>
                    </a:p>
                  </a:txBody>
                  <a:tcPr marL="7620" marR="7620" marT="762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53139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latin typeface="Tahoma"/>
                          <a:ea typeface="Times New Roman"/>
                          <a:cs typeface="Times New Roman"/>
                        </a:rPr>
                        <a:t>38.73.09.11-01.3.2.00-2-03.5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0,00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0,00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latin typeface="Tahoma"/>
                          <a:ea typeface="Times New Roman"/>
                          <a:cs typeface="Times New Roman"/>
                        </a:rPr>
                        <a:t>0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531391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>
                          <a:latin typeface="Tahoma"/>
                          <a:ea typeface="Times New Roman"/>
                          <a:cs typeface="Times New Roman"/>
                        </a:rPr>
                        <a:t>38.73.09.11-01.3.2.00-2-03.7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latin typeface="Tahoma"/>
                          <a:ea typeface="Times New Roman"/>
                          <a:cs typeface="Times New Roman"/>
                        </a:rPr>
                        <a:t>1.000,00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0,00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>
                          <a:latin typeface="Tahoma"/>
                          <a:ea typeface="Times New Roman"/>
                          <a:cs typeface="Times New Roman"/>
                        </a:rPr>
                        <a:t>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1.000,00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1.000,00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</a:tr>
              <a:tr h="6630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b="1" dirty="0">
                          <a:latin typeface="Tahoma"/>
                          <a:ea typeface="Times New Roman"/>
                          <a:cs typeface="Times New Roman"/>
                        </a:rPr>
                        <a:t>TOPLAM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750.000,00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1.000,00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>
                          <a:latin typeface="Tahoma"/>
                          <a:ea typeface="Times New Roman"/>
                          <a:cs typeface="Times New Roman"/>
                        </a:rPr>
                        <a:t>0</a:t>
                      </a:r>
                      <a:endParaRPr lang="tr-TR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900" dirty="0" smtClean="0">
                          <a:latin typeface="Tahoma"/>
                          <a:ea typeface="Times New Roman"/>
                          <a:cs typeface="Times New Roman"/>
                        </a:rPr>
                        <a:t>751.000,00</a:t>
                      </a:r>
                      <a:endParaRPr lang="tr-TR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4450" marR="44450" marT="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b="0" i="0" u="none" strike="noStrike" dirty="0">
                          <a:latin typeface="Tahoma"/>
                        </a:rPr>
                        <a:t>742.388,33</a:t>
                      </a:r>
                    </a:p>
                  </a:txBody>
                  <a:tcPr marL="7620" marR="7620" marT="762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b="0" i="0" u="none" strike="noStrike" dirty="0">
                          <a:latin typeface="Tahoma"/>
                        </a:rPr>
                        <a:t>8.611,67</a:t>
                      </a:r>
                    </a:p>
                  </a:txBody>
                  <a:tcPr marL="7620" marR="7620" marT="7620" marB="0" anchor="ctr">
                    <a:lnL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548DD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B8B7"/>
                    </a:solidFill>
                  </a:tcPr>
                </a:tc>
              </a:tr>
            </a:tbl>
          </a:graphicData>
        </a:graphic>
      </p:graphicFrame>
      <p:sp>
        <p:nvSpPr>
          <p:cNvPr id="3" name="2 Başlık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tr-TR" sz="3200" dirty="0" smtClean="0"/>
              <a:t>Başkanlığımız 2017 Yılı Birim Bütçesi</a:t>
            </a:r>
            <a:endParaRPr lang="tr-TR" sz="320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Yapılan Harcama Listesi</a:t>
            </a:r>
            <a:endParaRPr lang="tr-TR" dirty="0"/>
          </a:p>
        </p:txBody>
      </p:sp>
      <p:graphicFrame>
        <p:nvGraphicFramePr>
          <p:cNvPr id="6" name="5 İçerik Yer Tutucusu"/>
          <p:cNvGraphicFramePr>
            <a:graphicFrameLocks noGrp="1"/>
          </p:cNvGraphicFramePr>
          <p:nvPr>
            <p:ph idx="1"/>
          </p:nvPr>
        </p:nvGraphicFramePr>
        <p:xfrm>
          <a:off x="428596" y="2000240"/>
          <a:ext cx="8229600" cy="4385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/>
                <a:gridCol w="1645920"/>
                <a:gridCol w="1645920"/>
                <a:gridCol w="1645920"/>
                <a:gridCol w="1645920"/>
              </a:tblGrid>
              <a:tr h="216000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Strateji Geliştirme Daire Başkanlığı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Sayı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Tür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İçerik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Tutar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000"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Avans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300 adet Bağçıklı Dosya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600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715,00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0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Adet Duvar Saati 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40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60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Masa Takvimi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75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22/d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300m² </a:t>
                      </a:r>
                      <a:r>
                        <a:rPr lang="tr-T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yeşil alan ödemesi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2487,44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2487,44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000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Avans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Adet Kesin Hesap Kitapçığı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825,76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871,78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0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adet kaşe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46,02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Avans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Adet Büro tipi bozdolabı 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975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975,00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000">
                <a:tc row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row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Avans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Adet Mause 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121,7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row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421,98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2160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Adet Kartuş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14,51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60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Adet Hesap Makinesi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23,48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60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adet Pil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33,89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60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adet Klavye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114,9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60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adet Oda spreyi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87,6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6000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 adet Kolonya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2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25,9</a:t>
                      </a:r>
                      <a:endParaRPr lang="tr-TR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genel Toplam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solidFill>
                            <a:srgbClr val="000000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5471,2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2017 yılında Yapılan Raporlamalar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tr-TR" sz="1800" dirty="0" smtClean="0"/>
              <a:t>2016 Yılı Birim Faaliyet Raporu</a:t>
            </a:r>
          </a:p>
          <a:p>
            <a:r>
              <a:rPr lang="tr-TR" sz="1800" dirty="0" smtClean="0"/>
              <a:t>2016 Yılı İdare Faaliyet Raporu</a:t>
            </a:r>
          </a:p>
          <a:p>
            <a:r>
              <a:rPr lang="tr-TR" sz="1800" dirty="0" smtClean="0"/>
              <a:t>2016 Yılı Yatırım İzleme ve Değerlendirme Raporu</a:t>
            </a:r>
          </a:p>
          <a:p>
            <a:r>
              <a:rPr lang="tr-TR" sz="1800" dirty="0" smtClean="0"/>
              <a:t>2016 Yılı Kurum iç Değerlendirme Raporu</a:t>
            </a:r>
          </a:p>
          <a:p>
            <a:r>
              <a:rPr lang="tr-TR" sz="1800" dirty="0" smtClean="0"/>
              <a:t>2016 Yılı Kesin Hesabı</a:t>
            </a:r>
          </a:p>
          <a:p>
            <a:r>
              <a:rPr lang="tr-TR" sz="1800" dirty="0" smtClean="0"/>
              <a:t>2017 Yılı Performans Programı </a:t>
            </a:r>
          </a:p>
          <a:p>
            <a:r>
              <a:rPr lang="tr-TR" sz="1800" dirty="0" smtClean="0"/>
              <a:t>2017 Yılı 6 aylık Mali Durum ve Beklentiler Raporu</a:t>
            </a:r>
          </a:p>
          <a:p>
            <a:r>
              <a:rPr lang="tr-TR" sz="1800" dirty="0" smtClean="0"/>
              <a:t>2017 Yılı Aylık Mali Raporlamalar</a:t>
            </a:r>
          </a:p>
          <a:p>
            <a:r>
              <a:rPr lang="tr-TR" sz="1800" dirty="0" smtClean="0"/>
              <a:t>2018-2022 Üniversitemiz Stratejik Planı</a:t>
            </a:r>
          </a:p>
          <a:p>
            <a:r>
              <a:rPr lang="tr-TR" sz="1800" dirty="0" smtClean="0"/>
              <a:t>2018 yılı Bütçe Tasarısı</a:t>
            </a:r>
          </a:p>
          <a:p>
            <a:r>
              <a:rPr lang="tr-TR" sz="1800" dirty="0" smtClean="0"/>
              <a:t>Sayıştay Başkanlığının istemiş olduğu diğer bilgi ve belgeler Raporlanmıştır.</a:t>
            </a:r>
          </a:p>
          <a:p>
            <a:endParaRPr lang="tr-TR" sz="1800" dirty="0" smtClean="0"/>
          </a:p>
          <a:p>
            <a:r>
              <a:rPr lang="tr-TR" sz="1800" dirty="0" smtClean="0">
                <a:hlinkClick r:id="rId2"/>
              </a:rPr>
              <a:t>http://sgdb.siirt.edu.tr/</a:t>
            </a:r>
            <a:r>
              <a:rPr lang="tr-TR" sz="1800" dirty="0" smtClean="0"/>
              <a:t> web adresinden ilgili raporlar görülebilir.</a:t>
            </a:r>
            <a:endParaRPr lang="tr-TR" sz="180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928658" y="1643049"/>
          <a:ext cx="7858183" cy="4143403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515820"/>
                <a:gridCol w="1235817"/>
                <a:gridCol w="924176"/>
                <a:gridCol w="977906"/>
                <a:gridCol w="913431"/>
                <a:gridCol w="1246562"/>
                <a:gridCol w="1055817"/>
                <a:gridCol w="988654"/>
              </a:tblGrid>
              <a:tr h="390886"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 dirty="0"/>
                        <a:t>2017 yılı bütçe tasarı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 dirty="0"/>
                        <a:t>120 </a:t>
                      </a:r>
                      <a:r>
                        <a:rPr lang="tr-TR" sz="1000" u="none" strike="noStrike" dirty="0" err="1"/>
                        <a:t>ler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 dirty="0"/>
                        <a:t>2017 bütçe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781776"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 dirty="0"/>
                        <a:t>89.625.000,00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 dirty="0"/>
                        <a:t>ek ödenek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/>
                        <a:t>toplam gönderilmesi gereken hazine yardımı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/>
                        <a:t>hazinenin gönderdiği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000" u="none" strike="noStrike"/>
                        <a:t>2018 120 ler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ctr"/>
                </a:tc>
              </a:tr>
              <a:tr h="39088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1000" u="none" strike="noStrike" dirty="0"/>
                        <a:t>cari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1000" u="none" strike="noStrike" dirty="0"/>
                        <a:t>66.123.000,00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1000" u="none" strike="noStrike" dirty="0"/>
                        <a:t>5.263.673,00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1000" u="none" strike="noStrike" dirty="0"/>
                        <a:t>63.621.000,00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1000" u="none" strike="noStrike" dirty="0"/>
                        <a:t>2.558.000,00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1000" u="none" strike="noStrike" dirty="0"/>
                        <a:t>71.442.673,00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1000" u="none" strike="noStrike"/>
                        <a:t>68.984.672,00 TL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1000" u="none" strike="noStrike"/>
                        <a:t>3.458.001,00 TL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ctr"/>
                </a:tc>
              </a:tr>
              <a:tr h="469066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1000" u="none" strike="noStrike" dirty="0"/>
                        <a:t>1.000.000,00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703596">
                <a:tc>
                  <a:txBody>
                    <a:bodyPr/>
                    <a:lstStyle/>
                    <a:p>
                      <a:pPr algn="l" fontAlgn="b"/>
                      <a:r>
                        <a:rPr lang="tr-TR" sz="1000" u="none" strike="noStrike" dirty="0"/>
                        <a:t>Sermaye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 dirty="0"/>
                        <a:t>23.502.000,00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u="none" strike="noStrike"/>
                        <a:t>2.000,00 TL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u="none" strike="noStrike"/>
                        <a:t>23.502.000,00 TL</a:t>
                      </a:r>
                      <a:endParaRPr lang="tr-T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u="none" strike="noStrike" dirty="0"/>
                        <a:t>5.000.000,00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u="none" strike="noStrike" dirty="0"/>
                        <a:t>28.504.000,00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u="none" strike="noStrike" dirty="0"/>
                        <a:t>19.681.000,00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u="none" strike="noStrike" dirty="0"/>
                        <a:t>8.823.000,00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</a:tr>
              <a:tr h="703596"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000" u="none" strike="noStrike" dirty="0"/>
                        <a:t>toplam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u="none" strike="noStrike" dirty="0"/>
                        <a:t>5.265.673,00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u="none" strike="noStrike" dirty="0"/>
                        <a:t>87.123.000,00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u="none" strike="noStrike" dirty="0"/>
                        <a:t>8.558.000,00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</a:tr>
              <a:tr h="703596"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tr-T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u="none" strike="noStrike" dirty="0"/>
                        <a:t>99.946.673,00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u="none" strike="noStrike" dirty="0"/>
                        <a:t>88.665.672,00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1000" u="none" strike="noStrike" dirty="0"/>
                        <a:t>12.281.001,00 TL</a:t>
                      </a:r>
                      <a:endParaRPr lang="tr-TR" sz="10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254" marR="6254" marT="6254" marB="0" anchor="b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2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Autofit/>
          </a:bodyPr>
          <a:lstStyle/>
          <a:p>
            <a:pPr algn="ctr"/>
            <a:r>
              <a:rPr lang="tr-TR" sz="3600" dirty="0" smtClean="0"/>
              <a:t>Hazineden 2017 Yılı İçin Kalan Bakiye</a:t>
            </a:r>
            <a:endParaRPr lang="tr-TR" sz="36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785785" y="285724"/>
          <a:ext cx="8072493" cy="6088036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526509"/>
                <a:gridCol w="2051030"/>
                <a:gridCol w="730827"/>
                <a:gridCol w="227891"/>
                <a:gridCol w="534368"/>
                <a:gridCol w="2051030"/>
                <a:gridCol w="730827"/>
                <a:gridCol w="229858"/>
                <a:gridCol w="990153"/>
              </a:tblGrid>
              <a:tr h="160705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 dirty="0"/>
                        <a:t>ÜNİVERSİTELER / GELİR GERÇEKLEŞME - HARCAMA DENGESİ</a:t>
                      </a:r>
                      <a:endParaRPr lang="tr-TR" sz="800" b="1" i="0" u="none" strike="noStrike" dirty="0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</a:tr>
              <a:tr h="160705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Yıl: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2017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8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8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</a:tr>
              <a:tr h="160705"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Kurum: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38.73 - SİİRT ÜNİVERSİTESİ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</a:tr>
              <a:tr h="101939">
                <a:tc>
                  <a:txBody>
                    <a:bodyPr/>
                    <a:lstStyle/>
                    <a:p>
                      <a:pPr algn="ctr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</a:tr>
              <a:tr h="160705"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GELİR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            ÖDENEK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DENGE                    (GELİR-HARCAMA)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</a:tr>
              <a:tr h="160705"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2794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GELİR 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AÇIKLAMA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GELİR GERÇEKLEŞEN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-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FONKSİYON 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AÇIKLAMA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HARCAMA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=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6070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KODU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KODU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 </a:t>
                      </a:r>
                      <a:endParaRPr lang="tr-TR" sz="800" b="1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03.6.1.01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Lojman Kira Gelirleri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387.539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01.3.9.06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Taşınmaz Mal Gelirleri İle Yürütülecek Hizmetler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3"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33.086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3"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802.459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03.6.1.99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Diğer Taşınmaz Kira Gelirleri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404.757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03.1.2.37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Kantin Kafeterya İşletme Gelirleri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43.250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03.1.2.31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İkinci Öğretimden Elde Edilen Gelirler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1.787.981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09.4.1.07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İkinci Öğretim Gelirleri İle Yürütülecek Hizmetler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1.354.455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433.526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03.1.2.32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Yaz Okulu Gelirleri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09.4.1.08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Yaz Okulu Gelirleri İle Yürütülecek Hizmetler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</a:tr>
              <a:tr h="23626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03.1.2.33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 dirty="0"/>
                        <a:t>Tezsiz Yüksek Lisans Gelirleri</a:t>
                      </a:r>
                      <a:endParaRPr lang="tr-TR" sz="800" b="0" i="0" u="none" strike="noStrike" dirty="0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150.872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09.4.1.09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Tezsiz Yüksek Lisans Gelirleri İle Yürütülecek Hizmetler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101.238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49.633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05.2.6.16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Araştırma Projeleri Gelirleri Payı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152.700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09.8.8.01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Bilimsel ve teknolojik araştırma hizmetleri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162.000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-9.300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</a:tr>
              <a:tr h="23626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03.5.1.01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 dirty="0"/>
                        <a:t>Döner Sermayelerin Aylık Gayrisafi Hasılatından Aktarmalar</a:t>
                      </a:r>
                      <a:endParaRPr lang="tr-TR" sz="800" b="0" i="0" u="none" strike="noStrike" dirty="0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09.4.1.10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Döner Sermaye Gelirlerinden Ayrılan Tutarlar İle Yürütülecek Hizmetler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04.3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Diğer İdarelerden Alınan Bağış ve Yardımlar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09.4.1.11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Alınan Bağış ve Yardımlarla Yürütülecek Hizmetler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2"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2"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</a:tr>
              <a:tr h="23626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04.4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Kurumlardan ve Kişilerden Alınan Yardım ve Bağışlar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3626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03.1.2.41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Uluslararası Ortak Eğitim ve Öğretim Program Gelirleri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09.4.1.13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Uluslararası Ortak Eğitim ve Öğretim Program Gelirleri İle Yürütülecek Hizmetler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03.1.2.29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Birinci Öğretimden Elde Edilen Gelirler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288.715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12"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 dirty="0"/>
                        <a:t>Sağlık, Kültür, Spor Faaliyetleri</a:t>
                      </a:r>
                      <a:endParaRPr lang="tr-TR" sz="800" b="1" i="0" u="none" strike="noStrike" dirty="0">
                        <a:latin typeface="Tahoma"/>
                      </a:endParaRPr>
                    </a:p>
                  </a:txBody>
                  <a:tcPr marL="4118" marR="4118" marT="4118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09.6.0.03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Öğrencilerin Beslenmelerine İlişkin Giderler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896.098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12"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-2.454.382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03.1.2.34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Tezli Yüksek Lisans Gelirleri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09.6.0.04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Öğrencilerin Barınmasına İlişkin Giderler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45.994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03.1.2.35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Doktora Gelirleri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09.6.0.05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Öğrencilerin Sağlığına İlişkin Giderler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15.558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3626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03.1.2.36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Sosyal Tesis İşletme Gelirleri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177.560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09.6.0.06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Öğrencilerin Kültür ve Spor Faaliyetlerine İlişkin Giderler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494.585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03.1.2.38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 dirty="0"/>
                        <a:t>Yurt Yatak Ücreti Gelirleri</a:t>
                      </a:r>
                      <a:endParaRPr lang="tr-TR" sz="800" b="0" i="0" u="none" strike="noStrike" dirty="0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99.705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8">
                  <a:txBody>
                    <a:bodyPr/>
                    <a:lstStyle/>
                    <a:p>
                      <a:pPr algn="ctr" fontAlgn="t"/>
                      <a:r>
                        <a:rPr lang="tr-TR" sz="800" u="none" strike="noStrike"/>
                        <a:t>09.6.0.07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Diğer Giderler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rowSpan="8">
                  <a:txBody>
                    <a:bodyPr/>
                    <a:lstStyle/>
                    <a:p>
                      <a:pPr algn="r" fontAlgn="t"/>
                      <a:r>
                        <a:rPr lang="tr-TR" sz="800" u="none" strike="noStrike"/>
                        <a:t>2.382.559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03.1.2.40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Otopark İşletmesi Gelirleri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03.1.1.02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Kitap,Yayın vb. Satış Gelirleri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03.1.2.99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Diğer hizmet gelirleri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495.325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03.6.1.03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Sosyal Tesis Kira Gelirleri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03.6.1.04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Spor Tesisi Kira Gelirleri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03.6.1.05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Kültür Amaçlı Tesis Kira Gelirleri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0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18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800" u="none" strike="noStrike"/>
                        <a:t>05.1.9.03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Mevduat Faizleri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800" u="none" strike="noStrike"/>
                        <a:t>319.109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/>
                        <a:t> </a:t>
                      </a:r>
                      <a:endParaRPr lang="tr-TR" sz="800" b="0" i="0" u="none" strike="noStrike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800" u="none" strike="noStrike" dirty="0"/>
                        <a:t> </a:t>
                      </a:r>
                      <a:endParaRPr lang="tr-TR" sz="800" b="0" i="0" u="none" strike="noStrike" dirty="0">
                        <a:latin typeface="Tahoma"/>
                      </a:endParaRPr>
                    </a:p>
                  </a:txBody>
                  <a:tcPr marL="4118" marR="4118" marT="4118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500034" y="785796"/>
          <a:ext cx="8286809" cy="4775071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94487"/>
                <a:gridCol w="1501108"/>
                <a:gridCol w="535828"/>
                <a:gridCol w="535828"/>
                <a:gridCol w="535828"/>
                <a:gridCol w="535828"/>
                <a:gridCol w="535828"/>
                <a:gridCol w="535828"/>
                <a:gridCol w="535828"/>
                <a:gridCol w="535828"/>
                <a:gridCol w="535828"/>
                <a:gridCol w="278127"/>
                <a:gridCol w="278127"/>
                <a:gridCol w="278127"/>
                <a:gridCol w="278127"/>
                <a:gridCol w="278127"/>
                <a:gridCol w="278127"/>
              </a:tblGrid>
              <a:tr h="220068">
                <a:tc gridSpan="17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 dirty="0"/>
                        <a:t>BÜTÇE GERÇEKLEŞME TABLOSU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20068">
                <a:tc gridSpan="17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(03- Mal ve Hizmet Giderleri /Ekonomik II. Düzey)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0257">
                <a:tc gridSpan="17"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0257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YIL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:2017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</a:tr>
              <a:tr h="190257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KURUM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:38.73 - SİİRT ÜNİVERSİTESİ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</a:tr>
              <a:tr h="150689"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</a:tr>
              <a:tr h="150689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EKONOMİK KODLAR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ARTIŞ 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PAY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0257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K.B.Ö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YIL SONU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K.B.Ö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YIL SONU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KBÖ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TOPLAM 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ARALIK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   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</a:tr>
              <a:tr h="19025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KOD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AÇIKLAMA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(d/a)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(e/b)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(f/c)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(d)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(e)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(f)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</a:tr>
              <a:tr h="190257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(a)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(b)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(c)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(d)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(e)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(f)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14" marR="3014" marT="3014" marB="0" anchor="ctr"/>
                </a:tc>
              </a:tr>
              <a:tr h="27687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ÜRETİME YÖNELİK MAL VE MALZEME ALIMLARI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</a:tr>
              <a:tr h="29430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TÜKETİME YÖNELİK MAL VE MALZEME ALIMLARI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4.959.000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6.278.100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4.290.670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5.867.000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7.496.123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5.904.018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6.109.000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7.333.750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6.173.596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4,12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-2,17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4,57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48,33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36,08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34,33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</a:tr>
              <a:tr h="269779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 dirty="0"/>
                        <a:t>YOLLUKLAR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532.000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832.000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588.792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545.000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1.009.979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696.399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490.000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1.046.600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781.250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-10,09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3,63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12,18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3,88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5,15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4,34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</a:tr>
              <a:tr h="269779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GÖREV GİDERLERİ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2.444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4.265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35.365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729,28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0,09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0,21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0,20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</a:tr>
              <a:tr h="27687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HİZMET ALIMLARI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4.642.000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7.658.910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6.385.075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5.036.000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9.596.876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8.900.417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5.631.000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10.970.162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10.260.920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11,81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14,31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15,29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44,55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53,98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57,05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</a:tr>
              <a:tr h="27687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TEMSİL VE TANITMA GİDERLERİ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57.514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145.000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137.555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52.525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-13,33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-61,38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-61,82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0,21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0,28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0,29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</a:tr>
              <a:tr h="29430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MENKUL MAL,GAYRİMADDİ HAK ALIM, BAKIM VE ONARIM GİDERLERİ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317.000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1.371.740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1.037.466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326.000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1.210.991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876.284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294.000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694.300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553.627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-9,82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-42,67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-36,82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2,33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3,42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3,08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</a:tr>
              <a:tr h="29430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GAYRİMENKUL MAL BAKIM VE ONARIM GİDERLERİ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375.000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185.650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360.477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221.165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79.000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181.000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127.212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-15,05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-49,79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-42,48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0,62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0,89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0,71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</a:tr>
              <a:tr h="27687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TEDAVİ VE CENAZE GİDERLERİ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</a:tr>
              <a:tr h="36206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  (e)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MAL VE HİZMET ALIM GİDERLERİ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10.586.000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16.592.750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12.547.612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11.909.000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19.831.446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16.740.102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12.641.000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20.323.812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17.984.496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6,15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2,48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7,43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14" marR="3014" marT="301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100,00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014" marR="3014" marT="3014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714348" y="1142984"/>
          <a:ext cx="7715308" cy="4785984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96981"/>
                <a:gridCol w="1371059"/>
                <a:gridCol w="486306"/>
                <a:gridCol w="486306"/>
                <a:gridCol w="486306"/>
                <a:gridCol w="486306"/>
                <a:gridCol w="486306"/>
                <a:gridCol w="486306"/>
                <a:gridCol w="486306"/>
                <a:gridCol w="486306"/>
                <a:gridCol w="486306"/>
                <a:gridCol w="278419"/>
                <a:gridCol w="278419"/>
                <a:gridCol w="278419"/>
                <a:gridCol w="278419"/>
                <a:gridCol w="278419"/>
                <a:gridCol w="278419"/>
              </a:tblGrid>
              <a:tr h="128375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BÜTÇE GERÇEKLEŞME RAPORLARI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</a:tr>
              <a:tr h="98298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( 03.2 - Tüketime Yönelik Mal ve Hizmet Alımları - Detay 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</a:tr>
              <a:tr h="98298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YIL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:2017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</a:tr>
              <a:tr h="98298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KURUM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:38.73 - SİİRT ÜNİVERSİTESİ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</a:tr>
              <a:tr h="79715"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b"/>
                </a:tc>
              </a:tr>
              <a:tr h="7971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EKONOMİK KODLAR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ARTIŞ 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PAY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03119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K.B.Ö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YIL SONU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K.B.Ö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YIL SONU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KBÖ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TOPLAM 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ARALIK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   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</a:tr>
              <a:tr h="98298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KOD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AÇIKLAMA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(d/a)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(e/b)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(f/c)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(d)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(e)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(f)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</a:tr>
              <a:tr h="98298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(a)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(b)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(c)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(d)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(e)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(f)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2940" marR="2940" marT="2940" marB="0" anchor="b"/>
                </a:tc>
              </a:tr>
              <a:tr h="18706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Kırtasiye ve Büro Malzemesi 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349.000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393.309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384.000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442.704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345.000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506.249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-10,16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14,35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5,65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8,20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03.2.2.01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Su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207.000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155.909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318.000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258.464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341.000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363.124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7,23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40,49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5,58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5,88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03.2.2.02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Temizlik Malzemesi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163.000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129.174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168.000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167.140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173.000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161.214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2,98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-3,55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2,83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2,61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8706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Enerji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3.051.000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2.222.139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3.784.000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2.579.139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3.991.000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2.974.672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5,47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15,34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65,33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48,18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03.2.3.01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Yakacak 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1.744.000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1.084.160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1.953.000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965.707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2.072.000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1.112.152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6,09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15,16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33,92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18,01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03.2.3.02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Akaryakıt ve Yağ 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201.585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371.000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370.998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346.000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354.559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-6,74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-4,43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5,66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5,74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03.2.3.03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Elektrik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1.054.000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936.395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1.460.000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1.241.789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1.573.000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1.507.787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7,74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21,42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25,75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24,42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03.2.3.90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Diğer Enerji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645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174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-73,02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03.2.4.01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Yiyecek Alımları 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750.000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580.199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760.000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1.242.569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827.000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873.137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8,82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-29,73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13,54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14,14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03.2.4.02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İçecek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2.052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2.611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1.474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-43,56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0,10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0,02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03.2.4.03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Yem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03.2.4.90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Diğer Yiyecek, İçecek ve Yem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310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28,90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0,01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03.2.5.01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Giyecek Alımları  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28.468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1.750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457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-42,86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-73,91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0,13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0,01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03.2.5.02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Spor Malzemeleri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25.985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186.884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48.000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96.340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92,00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-48,45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0,79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1,56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03.2.5.03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Tören Malzemeleri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38.577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27.000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21.826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-22,86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-43,42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0,44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0,35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03.2.5.04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Bando Malzemeleri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03.2.5.05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Kuşam Alımları  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5405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03.2.5.90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Diğer Giyim ve Kuşam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1.210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19.722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2.357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-88,05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0,04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8706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Özel Malzeme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345.000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274.649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350.000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232.412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318.000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354.442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-9,14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52,51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5,21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5,74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8706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Güvenlik ve Savunmaya Yönelik Mal, Malzeme ve Hizmet Alımları, Yapımları ve Giderleri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591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8706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NATO Giderleri İle Gayrimenkul Alım ve Kamulaştırma Giderleri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18706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03.2.9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Diğer Tüketim Mal ve Malzemesi Alımları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476.984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731.736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817.905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4,17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11,78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0,41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13,25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  <a:tr h="21640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TÜKETİME YÖNELİK MAL VE MALZEME ALIMLARI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4.959.000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6.278.100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4.290.670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5.867.000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7.496.123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5.904.018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6.109.000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7.333.750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6.173.596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4,12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-2,17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4,57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940" marR="2940" marT="294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100,00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2940" marR="2940" marT="294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1142976" y="2214554"/>
          <a:ext cx="6834214" cy="3009042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73223"/>
                <a:gridCol w="1228895"/>
                <a:gridCol w="427442"/>
                <a:gridCol w="427442"/>
                <a:gridCol w="427442"/>
                <a:gridCol w="426228"/>
                <a:gridCol w="427442"/>
                <a:gridCol w="427442"/>
                <a:gridCol w="427442"/>
                <a:gridCol w="427442"/>
                <a:gridCol w="427442"/>
                <a:gridCol w="247722"/>
                <a:gridCol w="247722"/>
                <a:gridCol w="247722"/>
                <a:gridCol w="247722"/>
                <a:gridCol w="247722"/>
                <a:gridCol w="247722"/>
              </a:tblGrid>
              <a:tr h="215791">
                <a:tc gridSpan="17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 dirty="0"/>
                        <a:t>2017 MALİ YILI BÜTÇE ÇALIŞMALARI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2774">
                <a:tc gridSpan="17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(03.3 - Yolluklar)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YIL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:2017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</a:tr>
              <a:tr h="192774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KURUM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:38.73 - SİİRT ÜNİVERSİTESİ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</a:tr>
              <a:tr h="145299"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</a:tr>
              <a:tr h="145299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EKONOMİK KODLAR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ARTIŞ 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PAY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2774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K.B.Ö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YIL SONU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K.B.Ö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YIL SONU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K.B.Ö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TOPLAM 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ARALIK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   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</a:tr>
              <a:tr h="192774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KOD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AÇIKLAMA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(d/a)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(e/b)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(f/c)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(d)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(e)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(f)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</a:tr>
              <a:tr h="192774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(a)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(b)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(c)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(d)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(e)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(f)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249" marR="3249" marT="3249" marB="0" anchor="b"/>
                </a:tc>
              </a:tr>
              <a:tr h="28772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03.3.1.01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Yurtiçi Geçici Görev Yollukları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277.000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291.177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290.000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367.709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277.000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459.601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-4,48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24,99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56,53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58,83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</a:tr>
              <a:tr h="28772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03.3.1.02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 dirty="0"/>
                        <a:t>Yurtiçi Tedavi Yollukları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</a:tr>
              <a:tr h="28772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03.3.2.01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Yurtiçi Sürekli Görev Yollukları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201.000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131.069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201.000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113.115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159.000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142.089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-20,90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25,61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32,45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18,19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</a:tr>
              <a:tr h="28772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03.3.3.01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Yurtdışı Geçici Görev Yollukları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166.546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215.575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179.560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-16,71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11,02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22,98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</a:tr>
              <a:tr h="32368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YOLLUKLAR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532.000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832.000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588.792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545.000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1.009.979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696.399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490.000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1.046.600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781.250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-10,09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3,63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12,18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49" marR="3249" marT="324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100,00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249" marR="3249" marT="3249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714347" y="785806"/>
          <a:ext cx="7929618" cy="5643589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304153"/>
                <a:gridCol w="1692443"/>
                <a:gridCol w="475832"/>
                <a:gridCol w="475832"/>
                <a:gridCol w="475832"/>
                <a:gridCol w="474478"/>
                <a:gridCol w="474478"/>
                <a:gridCol w="475832"/>
                <a:gridCol w="474478"/>
                <a:gridCol w="475832"/>
                <a:gridCol w="475832"/>
                <a:gridCol w="275766"/>
                <a:gridCol w="275766"/>
                <a:gridCol w="275766"/>
                <a:gridCol w="275766"/>
                <a:gridCol w="275766"/>
                <a:gridCol w="275766"/>
              </a:tblGrid>
              <a:tr h="175692">
                <a:tc gridSpan="17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BÜTÇE GERÇEKLEŞME RAPORLARI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34530">
                <a:tc gridSpan="17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(03.4 - Görev Giderleri Detay)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34530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YIL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:2017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34530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KURUM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:38.73 - SİİRT ÜNİVERSİTESİ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34530"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0320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EKONOMİK KODLAR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ARTIŞ 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PAY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34530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K.B.Ö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YIL SONU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K.B.Ö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YIL SONU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K.B.Ö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TOPLAM 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ARALIK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   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</a:tr>
              <a:tr h="13453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KOD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AÇIKLAMA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(d/a)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(e/b)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(f/c)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(d)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(e)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(f)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</a:tr>
              <a:tr h="134530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(a)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(b)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(c)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(d)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(e)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(f)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117" marR="3117" marT="3117" marB="0" anchor="b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Tahliye Giderleri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03.4.1.01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Yurtdışı Tahliye Giderleri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03.4.1.02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Afet Bölgesi Tahliye Giderleri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03.4.1.03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Mülteci Tahliye Giderleri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03.4.1.90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Diğer Tahliye Giderleri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Yasal Giderler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2.444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3.685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35.365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859,82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03.4.2.01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Beyiye Aidatları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03.4.2.02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Oranı Kanunla Belirlenmiş Aidat ve İkramiyeler 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03.4.2.03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Kusursuz Tazminatlar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03.4.2.04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Mahkeme Harç ve Giderleri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2.444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3.685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34.075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824,82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96,35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03.4.2.05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Ödül, İkramiye ve Benzeri Ödemeler 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03.4.2.90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Diğer Yasal Giderler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1.290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3,65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20139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Ödenecek Vergi, Resim,  Harçlar ve Benzeri Giderler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03.4.3.01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Vergi Ödemeleri ve Benzeri Giderler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03.4.3.02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İşletme Ruhsatı Ödemeleri ve Benzeri Giderler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03.4.3.90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b-NO" sz="400" u="none" strike="noStrike"/>
                        <a:t>Diğer Vergi, Resim ve Harçlar ve Benzeri Giderler</a:t>
                      </a:r>
                      <a:endParaRPr lang="nb-NO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Kültür Varlıkları Alımı ve Korunması Giderleri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Gizli Hizmet Giderleri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Diğer Görev Giderleri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580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03.4.9.01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Karantina Giderleri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03.4.9.02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Güvenlik Kuvvetleri Nezaretinde Bulundurma Giderleri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03.4.9.03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Yurtdışına Çıkarma ve Yurtiçinde Yer Değiştirme Giderleri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180710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03.4.9.90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Diğer Görev Giderleri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580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  <a:tr h="245968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GÖREV GİDERLERİ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2.444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4.265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35.365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729,28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117" marR="3117" marT="311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100,00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117" marR="3117" marT="3117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428604" y="642918"/>
          <a:ext cx="8143923" cy="5929353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301677"/>
                <a:gridCol w="1458774"/>
                <a:gridCol w="526928"/>
                <a:gridCol w="526928"/>
                <a:gridCol w="526928"/>
                <a:gridCol w="526928"/>
                <a:gridCol w="526928"/>
                <a:gridCol w="526928"/>
                <a:gridCol w="526928"/>
                <a:gridCol w="526928"/>
                <a:gridCol w="526928"/>
                <a:gridCol w="273520"/>
                <a:gridCol w="273520"/>
                <a:gridCol w="273520"/>
                <a:gridCol w="273520"/>
                <a:gridCol w="273520"/>
                <a:gridCol w="273520"/>
              </a:tblGrid>
              <a:tr h="95382">
                <a:tc gridSpan="17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BÜTÇE GERÇEKLEŞME RAPORLARI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95382">
                <a:tc gridSpan="17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 (03.5 - Hizmet Alımları Detay ) 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95382"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YIL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:2017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KURUM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:38.73 - SİİRT ÜNİVERSİTESİ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solidFill>
                          <a:srgbClr val="FF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7189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EKONOMİK KODLAR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2015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2016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2017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ARTIŞ 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PAY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95382"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K.B.Ö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YIL SONU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HARCAMA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K.B.Ö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YIL SONU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HARCAMA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K.B.Ö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TOPLAM 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ARALIK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%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%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%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   %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%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%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KOD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AÇIKLAMA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ÖDENEK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ÖDENEK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ÖDENEK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HARCAMA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(d/a)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(e/b)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(f/c)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(d)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(e)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(f)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</a:tr>
              <a:tr h="95382"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(a)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(b)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(c)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(d)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(e)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(f)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439" marR="2439" marT="2439" marB="0" anchor="b"/>
                </a:tc>
              </a:tr>
              <a:tr h="12812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Müşavir Firma ve Kişilere Ödemeler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4.155.000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5.723.026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4.570.000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7.954.914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5.185.000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9.393.161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13,46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18,08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92,08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91,54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03.5.1.01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Etüt-Proje Bilirkişi Ekspertiz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56.004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6.490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22.680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249,45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0,22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03.5.1.02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Araştırma ve Geliştirme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602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03.5.1.03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Bilgisayar Hizmeti Alımları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7.000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21.976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7.000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44.598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12.947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-70,97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0,12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0,13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03.5.1.04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Müteahhitlik Hizmetleri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03.5.1.05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Harita Yapım ve Alım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03.5.1.06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Enformasyon ve Raporlama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03.5.1.07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Danışma Yönetim ve İşletim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03.5.1.90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Diğer Müşavir Firma ve Kişilere Ödemeler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55.460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215.971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8.250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-96,18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0,08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12812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Haberleşme Giderleri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98.000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71.594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93.000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71.809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83.000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60.687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-10,75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-15,49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1,47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0,59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03.5.2.01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Posta ve Telgraf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21.000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22.645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21.000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28.714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21.000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26.635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-7,24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0,37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0,26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03.5.2.02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b-NO" sz="300" u="none" strike="noStrike"/>
                        <a:t>Telefon Abonelik ve Kullanım Ücretleri</a:t>
                      </a:r>
                      <a:endParaRPr lang="nb-NO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77.000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36.246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72.000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27.940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62.000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19.259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-13,89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-31,07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1,10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0,19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03.5.2.03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Bilgiye Abonelik ve İnternet Erişimi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11.918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12.186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12.894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5,81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0,13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03.5.2.04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Haberleşme Cihazları Ruhsat ve Kullanım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03.5.2.05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Uydu Haberleşme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750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750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0,01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03.5.2.06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Hat Kira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03.5.2.90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Diğer Haberleşme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35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2.969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1.149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-61,30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0,01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12812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03.5.3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Taşıma Giderleri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7.000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38.775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10.172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59.104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-85,71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481,02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0,02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0,58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03.5.3.01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Taşımaya İlişkin Beslenme, Barındırma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472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03.5.3.02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Yolcu Taşıma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590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1.662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181,65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0,02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03.5.3.03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Yük Taşıma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7.000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19.777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6.309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34.550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-85,71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447,61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0,02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0,34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03.5.3.04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Geçiş Ücretleri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03.5.3.90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Diğer Taşıma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18.998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3.273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22.420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584,95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0,22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12812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03.5.4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Tarifeye Bağlı Ödemeler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95.000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147.414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66.000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160.476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61.000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145.256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-7,58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-9,48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1,08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1,42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03.5.4.01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İlan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85.000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127.616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56.000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106.198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51.000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103.221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-8,93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-2,80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0,91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1,01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03.5.4.02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Sigorta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10.000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16.437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10.000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32.811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10.000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42.036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28,11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0,18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0,41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03.5.4.03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Komisyon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03.5.4.04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03.5.4.90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Diğer Tarifeye Bağlı Ödemeler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3.360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21.467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12812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Kiralar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249.000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245.154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256.000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247.835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254.000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228.655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-0,78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-7,74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4,51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2,23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03.5.5.01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Dayanıklı Mal ve Malzeme Kiralaması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03.5.5.02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Taşıt Kiralaması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24.000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1.000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28.000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18.266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24.000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2.175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-14,29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-88,09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0,43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0,02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03.5.5.03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İş Makinası Kiralaması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37.772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14.337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03.5.5.04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Canlı Hayvan Kiralaması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03.5.5.05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Hizmet Binası Kiralama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03.5.5.06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Lojman Kiralama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205.000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203.904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208.000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215.232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210.000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226.480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0,96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5,23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3,73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2,21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03.5.5.07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300" u="none" strike="noStrike"/>
                        <a:t>Arsa ve Arazi Kiralaması Giderleri</a:t>
                      </a:r>
                      <a:endParaRPr lang="it-IT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03.5.5.08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Yüzer Taşıt Kiralaması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03.5.5.09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Hava Taşıtı Kiralaması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14022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03.5.5.10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Bilgisayar, Bilgisayar Sistemleri ve Yazılımları Kiralaması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03.5.5.11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Tersane Kiralaması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03.5.5.90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Diğer Kiralama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2.478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12812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03.5.6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Devlet Borçları Genel Giderleri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12812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03.5.9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Diğer Hizmet Alımları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38.000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159.113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44.000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455.210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47.000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374.057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6,82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-17,83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0,83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3,65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253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03.5.9.01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Yurtiçi Staj ve Öğrenim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03.5.9.02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Yurtdışı Staj ve Öğrenim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03.5.9.03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Kurslara Katılma ve Eğitim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3.000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39.549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18.652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30.090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61,32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0,05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0,29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03.5.9.04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Öğretim Üyesi Yetiştirme Projesi Giderleri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245.170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9538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03.5.9.90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Diğer Hizmet Alımları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35.000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91.712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35.000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182.156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37.000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324.019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5,71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77,88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0,66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3,16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  <a:tr h="14948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HİZMET ALIMLARI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4.642.000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7.658.910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6.385.075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5.036.000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9.596.876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8.900.417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5.631.000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10.970.162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10.260.920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11,81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14,31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15,29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###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###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2439" marR="2439" marT="2439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 dirty="0"/>
                        <a:t>###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2439" marR="2439" marT="2439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571471" y="571489"/>
          <a:ext cx="8001058" cy="5857906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336815"/>
                <a:gridCol w="1726010"/>
                <a:gridCol w="476141"/>
                <a:gridCol w="476141"/>
                <a:gridCol w="476141"/>
                <a:gridCol w="474788"/>
                <a:gridCol w="476141"/>
                <a:gridCol w="476141"/>
                <a:gridCol w="476141"/>
                <a:gridCol w="474788"/>
                <a:gridCol w="476141"/>
                <a:gridCol w="275945"/>
                <a:gridCol w="275945"/>
                <a:gridCol w="275945"/>
                <a:gridCol w="275945"/>
                <a:gridCol w="275945"/>
                <a:gridCol w="275945"/>
              </a:tblGrid>
              <a:tr h="138006">
                <a:tc gridSpan="17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BÜTÇE GERÇEKLEŞME ÇALIŞMALARI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3285">
                <a:tc gridSpan="17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(03.7+03.8 - Mal Alım Bakım ve Onarım Giderleri Detay)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3285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YIL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:2017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23285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KURUM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:38.73 - SİİRT ÜNİVERSİTESİ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78204"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9531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EKONOMİK KODLAR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ARTIŞ 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PAY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23285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YIL SONU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YIL SONU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TOPLAM 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ARALIK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   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%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</a:tr>
              <a:tr h="12328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KOD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AÇIKLAMA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K.B.Ö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K.B.Ö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K.B.Ö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(d/a)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(e/b)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(f/c)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(d)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(e)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(f)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</a:tr>
              <a:tr h="123285"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(a)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(b)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(c)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(d)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(e)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(f)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Arial Tur"/>
                      </a:endParaRPr>
                    </a:p>
                  </a:txBody>
                  <a:tcPr marL="3091" marR="3091" marT="3091" marB="0" anchor="b"/>
                </a:tc>
              </a:tr>
              <a:tr h="18603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MENKUL MAL,GAYRİMADDİ HAK ALIM, BAKIM VE ONARIM GİDERLERİ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317.000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1.371.740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1.037.466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326.000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1.210.991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876.284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294.000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694.300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553.627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-9,82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-42,67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-36,82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78,82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79,32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81,32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65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Menkul Mal  Alım Giderleri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212.000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828.309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220.000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605.327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182.000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262.872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-17,27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-56,57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48,79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38,61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03.7.1.01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ES" sz="400" u="none" strike="noStrike"/>
                        <a:t>Büro ve İşyeri Mal ve Malzeme Alımları</a:t>
                      </a:r>
                      <a:endParaRPr lang="es-ES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138.000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193.264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146.000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83.421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50.663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-17,12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-39,27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32,44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7,44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03.7.1.02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Büro ve İşyeri Makine ve Techizat Alımları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168.242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118.208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22.351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-24,66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-81,09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14,75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3,28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03.7.1.03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Avadanlık ve Yedek Parça Alımları 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9.136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1.815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03.7.1.04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Yangından Korunma Malzemeleri Alımları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12.012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4.689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5.900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500,00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25,82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1,61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0,87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03.7.1.90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Diğer Dayanıklı Mal ve Malzeme Alımları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445.655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397.194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183.958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-53,69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27,02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65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Gayri Maddi Hak Alımları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50.833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64.212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1.145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-98,22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03.7.2.01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Bilgisayar Yazılım Alımları ve Yapımları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42.657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22.018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03.7.2.02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Fikri Hak Alımları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6.300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17.700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03.7.2.90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Diğer Gayri Maddi Hak Alımları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1.876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24.494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1.145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-95,33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65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Bakım ve Onarım Giderleri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105.000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158.325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106.000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206.745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112.000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289.611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5,66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40,08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30,03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42,54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03.7.3.01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Tefrişat Bakım ve Onarım Giderleri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2.268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405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-82,14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0,06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03.7.3.02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Makine Teçhizat Bakım ve Onarım Giderleri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65.637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78.128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69.000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119.738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30,19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53,26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18,50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17,59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03.7.3.03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Taşıt Bakım ve Onarım Giderleri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66.444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92.952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140.052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-14,00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50,67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11,53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20,57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03.7.3.04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İş Makinası Onarım Giderleri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2.017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-75,21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0,07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03.7.3.90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Diğer Bakım ve Onarım Giderleri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26.184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31.380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28.915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-7,85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4,25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8603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GAYRİMENKUL MAL BAKIM VE ONARIM GİDERLERİ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94.000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375.000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185.650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93.000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360.477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221.165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79.000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181.000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127.212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-15,05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-49,79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-42,48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21,18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20,68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18,68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65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03.8.1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Hizmet Binası  Bakım ve Onarım Giderleri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88.000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76.860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88.000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125.657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74.000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117.632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-15,91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-6,39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19,84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17,28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03.8.1.01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Büro Bakım ve Onarımı Giderleri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19.345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48.000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46.174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37.000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3.872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-22,92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-91,62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9,92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0,57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03.8.1.02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Okul Bakım ve Onarımı Giderleri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39.488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49.841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37.000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36.465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-7,50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-26,84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9,92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5,36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03.8.1.03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Hastane Bakım ve Onarımı Giderleri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03.8.1.04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n-NO" sz="400" u="none" strike="noStrike"/>
                        <a:t>Atölye ve Tesis Binaları Bakım ve Onarımı Giderleri</a:t>
                      </a:r>
                      <a:endParaRPr lang="nn-NO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42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03.8.1.90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Diğer Hizmet Binası  Bakım ve Onarım Giderleri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18.027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29.642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77.296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160,77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11,35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65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03.8.2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Lojman  Bakım ve Onarımı Giderleri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6.000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5.900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28.250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1,34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65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03.8.3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Sosyal Tesis  Bakım ve Onarımı Giderleri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65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03.8.4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Gemi  Bakım ve Onarımı Giderleri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65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03.8.5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Tersane Bakım ve Onarımı Giderleri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65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03.8.6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Yol  Bakım ve Onarımı Giderleri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16560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03.8.9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Diğer Taşınmaz Yapım, Bakım ve Onarım Giderleri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102.890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67.258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9.580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-85,76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1,41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  <a:tr h="21161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TOPLAM (03.7+03.8)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411.000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1.746.740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1.223.117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419.000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1.571.468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1.097.448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373.000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875.300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680.840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-10,98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-44,30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-37,96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100,00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091" marR="3091" marT="3091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100,00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091" marR="3091" marT="3091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357152" y="500030"/>
          <a:ext cx="8358251" cy="600081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88216"/>
                <a:gridCol w="1475663"/>
                <a:gridCol w="558498"/>
                <a:gridCol w="558498"/>
                <a:gridCol w="558498"/>
                <a:gridCol w="558498"/>
                <a:gridCol w="558498"/>
                <a:gridCol w="558498"/>
                <a:gridCol w="558498"/>
                <a:gridCol w="558498"/>
                <a:gridCol w="558498"/>
                <a:gridCol w="261315"/>
                <a:gridCol w="261315"/>
                <a:gridCol w="261315"/>
                <a:gridCol w="261315"/>
                <a:gridCol w="261315"/>
                <a:gridCol w="261315"/>
              </a:tblGrid>
              <a:tr h="112331">
                <a:tc gridSpan="17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 dirty="0"/>
                        <a:t>BÜTÇE GERÇEKLEŞME RAPORLARI</a:t>
                      </a:r>
                      <a:endParaRPr lang="tr-TR" sz="300" b="1" i="0" u="none" strike="noStrike" dirty="0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3809">
                <a:tc gridSpan="17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(05, 07 - Transferler Detay)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3809"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YIL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: 2017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</a:tr>
              <a:tr h="103809"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KURUM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: 38.73 - SİİRT ÜNİVERSİTESİ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</a:tr>
              <a:tr h="103809"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0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</a:tr>
              <a:tr h="78243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EKONOMİK KODLAR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2015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2016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2017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ARTIŞ 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PAY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03809"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YIL SONU 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HARCAMA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YIL SONU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HARCAMA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TOPLAM 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ARALIK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%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%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%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   %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%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%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</a:tr>
              <a:tr h="103809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KOD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AÇIKLAMA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K.B.Ö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ÖDENEK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K.B.Ö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ÖDENEK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K.B.Ö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ÖDENEK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HARCAMA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(d/a)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(e/b)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(f/c)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(d)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(e)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(f)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</a:tr>
              <a:tr h="103809"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(a)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(b)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(c)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(d)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(e)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(f)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Arial Tur"/>
                      </a:endParaRPr>
                    </a:p>
                  </a:txBody>
                  <a:tcPr marL="2623" marR="2623" marT="2623" marB="0" anchor="b"/>
                </a:tc>
              </a:tr>
              <a:tr h="166559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CARİ TRANSFERLER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1.229.000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1.229.000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714.205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1.356.000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1.366.800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954.247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1.371.000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1.431.000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991.853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1,11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4,70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3,94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100,00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100,00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100,00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3944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GÖREV ZARARLARI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730.000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730.000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587.312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856.000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856.000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811.536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921.000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921.000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651.800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7,59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7,59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-19,68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67,18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64,36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65,72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3944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HAZİNE YARDIMLARI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05.2.1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Genel Bütçeye Hazine Yardımı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05.2.1.01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Genel Bütçeye Hazine Yardımı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05.2.2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Özel Bütçeli İdarelere Hazine Yardımları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05.2.2.06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Türk Tarih Kurumu'na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05.3.1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Kar Amacı Gütmeyen Kuruluşlara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499.000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126.893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500.000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131.911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450.000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280.053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-10,00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112,30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32,82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28,24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05.3.1.01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Dernek, Birlik, Kurum, Kuruluş, Sandık vb. Kuruluşlara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05.3.1.03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Kamu İşveren Sendikalarına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05.3.1.05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Memurların Öğle Yemeğine Yardım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499.000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126.893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500.000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131.911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450.000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280.053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-10,00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112,30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32,82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28,24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05.4.1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Burslar ve Harçlıklar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10.800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60.000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455,56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6,05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05.4.2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Eğitim Amaçlı Diğer Transferler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05.4.3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Sağlık Amaçlı Transferler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05.4.4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Yiyecek Amaçlı Transferler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05.4.5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Barınma Amaçlı Transferler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05.4.6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Tarımsal Amaçlı Transferler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05.4.7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Sosyal Amaçlı Transferler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05.4.9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Hane Halkına Yapılan Diğer Transferler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05.6.2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Uluslararası Kuruluşlara Yapılan Ödemeler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05.6.5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Eğitim Kurumlarına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05.6.9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Diğer Yurtdışı Transferleri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3944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05.8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GELİRLERDEN AYRILAN PAYLAR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66559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07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SERMAYE TRANSFERLERİ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3944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07.1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YURTİÇİ SERMAYE TRANSFERLERİ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07.1.1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Genel Bütçeye Sermaye Transferleri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07.1.1.01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Genel Bütçeye Sermaye Transferleri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07.1.2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Özel Bütçeli İdarelere Sermaye Transferleri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07.1.2.06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Türk Tarih Kurumu'na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07.1.2.14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Spor Genel Müdürlüğü'ne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52616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07.1.3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Düzenleyici ve Denetleyici Kurumlara Sermaye Transferleri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07.1.4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Sosyal Güvenlik Kurumlarına Sermaye Transferleri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07.1.5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Mahalli İdarelere Sermaye Transferleri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3944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07.2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YURTDIŞI SERMAYE TRANSFERLERİ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07.2.1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Dış Ülkelere Yapılan Yardımlar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07.2.2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Uluslararası Kuruluşlara Yapılan Ödemeler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07.2.5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Eğitim Kurumlarına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23952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 dirty="0"/>
                        <a:t>07.2.9</a:t>
                      </a:r>
                      <a:endParaRPr lang="tr-TR" sz="300" b="0" i="0" u="none" strike="noStrike" dirty="0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300" u="none" strike="noStrike"/>
                        <a:t>Diğer Yurtdışı Sermaye Transferleri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0</a:t>
                      </a:r>
                      <a:endParaRPr lang="tr-TR" sz="300" b="0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 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  <a:tr h="18205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300" u="none" strike="noStrike"/>
                        <a:t>TRANSFERLER TOPLAMI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1.229.000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1.229.000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714.205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1.356.000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1.366.800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954.247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1.371.000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1.431.000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991.853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1,11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4,70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3,94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100,00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100,00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2623" marR="2623" marT="2623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 dirty="0"/>
                        <a:t>100,00</a:t>
                      </a:r>
                      <a:endParaRPr lang="tr-TR" sz="300" b="1" i="0" u="none" strike="noStrike" dirty="0">
                        <a:latin typeface="Tahoma"/>
                      </a:endParaRPr>
                    </a:p>
                  </a:txBody>
                  <a:tcPr marL="2623" marR="2623" marT="2623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428596" y="857229"/>
          <a:ext cx="8215369" cy="5500722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1348593"/>
                <a:gridCol w="748584"/>
                <a:gridCol w="830489"/>
                <a:gridCol w="605725"/>
                <a:gridCol w="830489"/>
                <a:gridCol w="828585"/>
                <a:gridCol w="720011"/>
                <a:gridCol w="830489"/>
                <a:gridCol w="723820"/>
                <a:gridCol w="748584"/>
              </a:tblGrid>
              <a:tr h="267632"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MASRAF DURUM CETVELİ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31948">
                <a:tc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Yıl: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2017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</a:tr>
              <a:tr h="240869">
                <a:tc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Kurum: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38.73 - SİİRT ÜNİVERSİTESİ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600" u="none" strike="noStrike"/>
                        <a:t> (TL)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</a:tr>
              <a:tr h="22302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TERTİP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KBÖ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TOPLAM ÖDENEK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ONAYSIZ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ONAYLI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TOPLAM ÖDENEK GÖNDERME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HARCAMA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KALAN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</a:tr>
              <a:tr h="56934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ÖDENEK GÖNDERME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TENKİS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ÖDENEK GÖNDERME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TENKİS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5728"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38.73.00.01-08.2.0.00-2-06.1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500.000,00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500.000,00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500.000,00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500.000,00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26.130,10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473.869,90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  <a:tr h="195728"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38.73.00.01-09.4.1.00-2-06.1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3.400.000,00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3.400.000,00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3.400.000,00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3.400.000,00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3.297.252,85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102.747,15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  <a:tr h="195728"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38.73.00.01-09.4.1.00-2-06.3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500.000,00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500.000,00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500.000,00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500.000,00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137.614,02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362.385,98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  <a:tr h="195728"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38.73.00.01-09.4.1.00-2-06.5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18.102.000,00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24.739.285,00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24.739.285,00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24.739.285,00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19.596.035,10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5.143.249,90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  <a:tr h="195728"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38.73.00.01-09.4.1.00-2-06.7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1.000.000,00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1.101.700,00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1.101.700,00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1.101.700,00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1.083.926,63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17.773,37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  <a:tr h="164593"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  <a:tr h="164593"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6.100.026,30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  <a:tr h="195728">
                <a:tc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Yıl: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2016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</a:tr>
              <a:tr h="195728">
                <a:tc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Kurum: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38.73 - SİİRT ÜNİVERSİTESİ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600" u="none" strike="noStrike"/>
                        <a:t> 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600" u="none" strike="noStrike"/>
                        <a:t> (TL)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</a:tr>
              <a:tr h="195728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TERTİP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KBÖ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TOPLAM ÖDENEK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ONAYSIZ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ONAYLI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TOPLAM ÖDENEK GÖNDERME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HARCAMA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KALAN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</a:tr>
              <a:tr h="569341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ÖDENEK GÖNDERME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TENKİS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ÖDENEK GÖNDERME 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600" u="none" strike="noStrike"/>
                        <a:t>TENKİS</a:t>
                      </a:r>
                      <a:endParaRPr lang="tr-TR" sz="600" b="1" i="0" u="none" strike="noStrike">
                        <a:latin typeface="Tahoma"/>
                      </a:endParaRPr>
                    </a:p>
                  </a:txBody>
                  <a:tcPr marL="4367" marR="4367" marT="4367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95728"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 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 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 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 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 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 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 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 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 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 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  <a:tr h="195728"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38.73.00.01-08.2.0.00-2-06.1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500.000,00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500.000,00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500.000,00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500.000,00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16.108,20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483.891,80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  <a:tr h="195728"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38.73.00.01-09.4.1.00-2-06.1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1.698.000,00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3.796.000,00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3.796.000,00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3.796.000,00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3.504.575,85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291.424,15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  <a:tr h="195728"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38.73.00.01-09.4.1.00-2-06.3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200.000,00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200.000,00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200.000,00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200.000,00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34.528,00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165.472,00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  <a:tr h="195728"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38.73.00.01-09.4.1.00-2-06.5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20.104.000,00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21.304.000,00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21.304.000,00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21.304.000,00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19.666.714,85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1.637.285,15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  <a:tr h="195728">
                <a:tc>
                  <a:txBody>
                    <a:bodyPr/>
                    <a:lstStyle/>
                    <a:p>
                      <a:pPr algn="l" fontAlgn="b"/>
                      <a:r>
                        <a:rPr lang="tr-TR" sz="600" u="none" strike="noStrike"/>
                        <a:t>38.73.00.01-09.4.1.00-2-06.7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500.000,00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950.000,00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950.000,00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950.000,00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848.299,10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600" u="none" strike="noStrike"/>
                        <a:t>101.700,90</a:t>
                      </a:r>
                      <a:endParaRPr lang="tr-TR" sz="6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  <a:tr h="164593"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  <a:tr h="164593"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367" marR="4367" marT="436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 dirty="0"/>
                        <a:t>2.679.774,00</a:t>
                      </a:r>
                      <a:endParaRPr lang="tr-TR" sz="500" b="0" i="0" u="none" strike="noStrike" dirty="0">
                        <a:latin typeface="Tahoma"/>
                      </a:endParaRPr>
                    </a:p>
                  </a:txBody>
                  <a:tcPr marL="4367" marR="4367" marT="4367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857221" y="1857364"/>
          <a:ext cx="7108566" cy="3214709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661984"/>
                <a:gridCol w="578285"/>
                <a:gridCol w="542140"/>
                <a:gridCol w="509803"/>
                <a:gridCol w="471609"/>
                <a:gridCol w="578285"/>
                <a:gridCol w="296750"/>
                <a:gridCol w="578285"/>
                <a:gridCol w="578285"/>
                <a:gridCol w="578285"/>
                <a:gridCol w="578285"/>
                <a:gridCol w="578285"/>
                <a:gridCol w="578285"/>
              </a:tblGrid>
              <a:tr h="380235">
                <a:tc gridSpan="13">
                  <a:txBody>
                    <a:bodyPr/>
                    <a:lstStyle/>
                    <a:p>
                      <a:pPr algn="ctr" fontAlgn="ctr"/>
                      <a:r>
                        <a:rPr lang="tr-TR" sz="500" u="none" strike="noStrike"/>
                        <a:t>38.73 - SİİRT ÜNİVERSİTESİ 2017 1. düzey bütçe ödek-harcama gösterir tablo</a:t>
                      </a:r>
                      <a:endParaRPr lang="tr-TR" sz="500" b="1" i="0" u="none" strike="noStrike">
                        <a:latin typeface="Tahoma"/>
                      </a:endParaRPr>
                    </a:p>
                  </a:txBody>
                  <a:tcPr marL="4823" marR="4823" marT="4823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293817"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</a:tr>
              <a:tr h="77775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TERTİP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4823" marR="4823" marT="48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KBÖ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4823" marR="4823" marT="48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EKLENEN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4823" marR="4823" marT="48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DÜŞÜLEN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4823" marR="4823" marT="48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TOPLAM ÖDENEK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4823" marR="4823" marT="48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 dirty="0"/>
                        <a:t>SERBEST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4823" marR="4823" marT="48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BLOKE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4823" marR="4823" marT="48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ÖDENEK GÖNDERME 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4823" marR="4823" marT="48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TENKİS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4823" marR="4823" marT="48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TOPLAM ÖDENEK GÖNDERME 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4823" marR="4823" marT="48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KULLANILABİLİR ÖDENEK GÖNDERME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4823" marR="4823" marT="48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 (AVANS DAHİL )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4823" marR="4823" marT="482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KALAN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4823" marR="4823" marT="4823" marB="0" anchor="ctr"/>
                </a:tc>
              </a:tr>
              <a:tr h="293817"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38.73.00.01-2-01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46.604.000,00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5.946.439,00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2.806.050,00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49.744.389,00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49.744.389,00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54.077.009,00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-4.483.647,00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49.593.362,00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151.027,00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49.431.069,55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162.292,45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</a:tr>
              <a:tr h="293817"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38.73.00.01-2-02.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5.507.000,00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525.355,00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220.754,00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5.811.601,00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5.811.601,00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6.206.991,00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-398.581,00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5.808.410,00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3.191,00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5.787.699,97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20.710,03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</a:tr>
              <a:tr h="293817"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38.73.00.01-2-03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12.641.000,00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7.720.212,00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37.400,00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20.323.812,00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20.323.812,00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19.739.278,00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-55.000,00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19.684.278,00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639.534,00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17.984.496,25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1.699.781,75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</a:tr>
              <a:tr h="293817"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38.73.00.01-2-05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1.371.000,00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60.000,00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1.431.000,00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1.431.000,00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1.431.000,00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1.431.000,00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991.852,64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439.147,36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</a:tr>
              <a:tr h="293817"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38.73.00.01-2-06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23.502.000,00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6.738.985,00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30.240.985,00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30.240.985,00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30.240.985,00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30.240.985,00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24.140.958,70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6.100.026,30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</a:tr>
              <a:tr h="293817"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toplam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89.625.000,00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20.990.991,00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3.064.204,00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107.551.787,00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107.551.787,00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0,00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111.695.263,00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-4.937.228,00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106.758.035,00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793.752,00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/>
                        <a:t>98.336.077,11</a:t>
                      </a:r>
                      <a:endParaRPr lang="tr-TR" sz="500" b="0" i="0" u="none" strike="noStrike">
                        <a:latin typeface="Tahoma"/>
                      </a:endParaRPr>
                    </a:p>
                  </a:txBody>
                  <a:tcPr marL="4823" marR="4823" marT="482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500" u="none" strike="noStrike" dirty="0"/>
                        <a:t>8.421.957,89</a:t>
                      </a:r>
                      <a:endParaRPr lang="tr-TR" sz="500" b="0" i="0" u="none" strike="noStrike" dirty="0">
                        <a:latin typeface="Tahoma"/>
                      </a:endParaRPr>
                    </a:p>
                  </a:txBody>
                  <a:tcPr marL="4823" marR="4823" marT="4823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500034" y="1000095"/>
          <a:ext cx="8215371" cy="5214986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241749"/>
                <a:gridCol w="241749"/>
                <a:gridCol w="241749"/>
                <a:gridCol w="241749"/>
                <a:gridCol w="2636523"/>
                <a:gridCol w="768642"/>
                <a:gridCol w="768642"/>
                <a:gridCol w="768642"/>
                <a:gridCol w="768642"/>
                <a:gridCol w="768642"/>
                <a:gridCol w="768642"/>
              </a:tblGrid>
              <a:tr h="142944">
                <a:tc gridSpan="11">
                  <a:txBody>
                    <a:bodyPr/>
                    <a:lstStyle/>
                    <a:p>
                      <a:pPr algn="ctr" fontAlgn="b"/>
                      <a:r>
                        <a:rPr lang="tr-TR" sz="500" u="none" strike="noStrike"/>
                        <a:t>GELİR (B) CETVELİ</a:t>
                      </a:r>
                      <a:endParaRPr lang="tr-TR" sz="5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87611">
                <a:tc>
                  <a:txBody>
                    <a:bodyPr/>
                    <a:lstStyle/>
                    <a:p>
                      <a:pPr algn="l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155449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BÜTÇE YILI  :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2018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155449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KURUM ADI :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38.73 - SİİRT ÜNİVERSİTESİ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</a:tr>
              <a:tr h="87611">
                <a:tc>
                  <a:txBody>
                    <a:bodyPr/>
                    <a:lstStyle/>
                    <a:p>
                      <a:pPr algn="l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00" u="none" strike="noStrike"/>
                        <a:t> </a:t>
                      </a:r>
                      <a:endParaRPr lang="tr-TR" sz="3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300" u="none" strike="noStrike"/>
                        <a:t>(TL)</a:t>
                      </a:r>
                      <a:endParaRPr lang="tr-TR" sz="3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175223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GELİRLER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AÇIKLAMA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2016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2017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2020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727" marR="3727" marT="3727" marB="0" anchor="ctr"/>
                </a:tc>
              </a:tr>
              <a:tr h="244389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I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II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III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IV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GERÇEKLEŞME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GELİR TAHMİNİ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AĞUSTOS SONU GERÇEKLEŞME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BÜTÇE TEKLİFİ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BÜTÇE TAHMİNİ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727" marR="3727" marT="3727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42022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03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Teşebbüs ve Mülkiyet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3.799.674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1.423.000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2.262.721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1.473.000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1.645.000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1.717.000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761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400" u="none" strike="noStrike"/>
                        <a:t>Mal ve Hizmet Satış Gelirleri</a:t>
                      </a:r>
                      <a:endParaRPr lang="es-ES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3.101.284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1.365.000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1.707.424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1.415.000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1.582.000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1.651.000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761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Mal Satış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2.950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16.670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01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Şartname, Basılı Evrak, Form Satış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2.950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3.670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99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Diğer Mal Satış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2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Hizmet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3.098.334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1.365.000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1.690.754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1.415.000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1.582.000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1.651.000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29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Birinci Öğretimden Elde Edilen Gelirler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286.377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143.608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76.000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76.000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30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Sınav, Kayıt ve Bunlara İlişkin Diğer Hizmet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135.025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162.930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31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İkinci Öğretimden Elde Edilen Gelirler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1.718.446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950.000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846.591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900.000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1.007.000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1.066.000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33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Tezsiz Yüksek Lisans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97.050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65.714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100.000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111.000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119.000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36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Sosyal Tesis İşletme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180.065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48.000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142.725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48.000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54.000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54.000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37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Kantin Kafeterya İşletme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37.516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26.950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38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Yurt Yatak Ücreti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121.400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55.795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34.000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34.000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98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667 Sayılı KHK Kapsamında Tahsil Edilen Eğitim-Öğretim Ücretleri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2.272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99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Diğer hizmet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522.455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249.000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244.170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249.000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280.000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280.000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Kira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698.390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555.297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66.000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Taşınmaz Kiraları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698.390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555.297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66.000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01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Lojman Kira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381.600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26.000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258.460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26.000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29.000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29.000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99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Diğer Taşınmaz Kira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316.790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296.836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34.000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04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Alınan Bağış ve Yardımlar ile Özel Gelirler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89.274.766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87.123.000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54.160.411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94.407.000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103.912.000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113.393.000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155449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2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Merkezi Yönetim Bütçesine Dahil İdarelerden Alınan Bağış ve Yardımlar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89.008.000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87.123.000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54.093.661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94.407.000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103.912.000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113.393.000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Cari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61.998.000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63.621.000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50.408.673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71.905.000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77.912.000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83.641.000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01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Hazine yardımı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61.998.000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63.621.000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50.408.673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71.905.000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77.912.000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83.641.000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2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Sermaye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27.010.000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23.502.000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3.684.988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22.502.000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26.000.000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29.752.000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01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Hazine yardımı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27.010.000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23.502.000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3.684.988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22.502.000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26.000.000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29.752.000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5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Proje Yardımları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266.766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66.750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Cari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266.766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66.750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10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YÖK Öğretim Üyesi Yetiştirme Programı Destekleri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255.966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13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YÖK Burs Destekleri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10.800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33.750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05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Diğer Gelirler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2.140.842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1.079.000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1.899.148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1.129.000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1.163.000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1.257.000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Faiz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230.878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218.246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39.000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39.000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Diğer Faizler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230.878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218.246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39.000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39.000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01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Kişilerden Alacaklar Faizleri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766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03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Mevduat Faizleri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230.010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214.699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39.000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39.000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99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Diğer Faizler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569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2.782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2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Kişi ve Kurumlardan Alınan Paylar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168.207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68.435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Özel Bütçeli İdarelere Ait Paylar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168.207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68.435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16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Araştırma Projeleri Gelirleri Payı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168.207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68.435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6.000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3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Para Cezaları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11.759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4.050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2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İdari Para Cezaları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10.525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4.050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99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Diğer İdari Para Cezaları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10.525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4.050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Diğer Para Cezaları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1.234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99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Yukarıda Tanımlanmayan Diğer Para Cezaları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1.234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Diğer Çeşitli Gelirler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1.729.998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1.007.000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1.608.417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1.087.000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1.118.000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1.213.000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Diğer Çeşitli Gelirler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1.729.998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1.007.000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1.608.417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1.087.000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1.118.000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1.213.000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01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İrat Kaydedilecek Nakdi Teminatlar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06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Kişilerden Alacaklar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142.234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36.639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19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Öğrenci Katkı Payı Telafi Gelirleri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1.557.757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1.007.000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1.544.024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1.087.000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1.118.000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1.213.000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80031"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99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400" u="none" strike="noStrike"/>
                        <a:t>Yukarıda Tanımlanmayan Diğer Çeşitli Gelirler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27.007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27.753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  <a:tr h="92222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tr-TR" sz="400" u="none" strike="noStrike"/>
                        <a:t>TOPLAM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95.215.282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89.625.000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58.322.279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97.009.000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/>
                        <a:t>106.720.000</a:t>
                      </a:r>
                      <a:endParaRPr lang="tr-TR" sz="400" b="1" i="0" u="none" strike="noStrike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tr-TR" sz="400" u="none" strike="noStrike" dirty="0"/>
                        <a:t>116.367.000</a:t>
                      </a:r>
                      <a:endParaRPr lang="tr-TR" sz="400" b="1" i="0" u="none" strike="noStrike" dirty="0">
                        <a:solidFill>
                          <a:srgbClr val="000000"/>
                        </a:solidFill>
                        <a:latin typeface="Tahoma"/>
                      </a:endParaRPr>
                    </a:p>
                  </a:txBody>
                  <a:tcPr marL="3727" marR="3727" marT="3727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1 Tablo"/>
          <p:cNvGraphicFramePr>
            <a:graphicFrameLocks noGrp="1"/>
          </p:cNvGraphicFramePr>
          <p:nvPr/>
        </p:nvGraphicFramePr>
        <p:xfrm>
          <a:off x="357159" y="714351"/>
          <a:ext cx="8358244" cy="5572168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756529"/>
                <a:gridCol w="189133"/>
                <a:gridCol w="256378"/>
                <a:gridCol w="1849293"/>
                <a:gridCol w="756529"/>
                <a:gridCol w="756529"/>
                <a:gridCol w="756529"/>
                <a:gridCol w="756529"/>
                <a:gridCol w="756529"/>
                <a:gridCol w="756529"/>
                <a:gridCol w="767737"/>
              </a:tblGrid>
              <a:tr h="118651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tr-TR" sz="500" u="none" strike="noStrike"/>
                        <a:t>2018 yılı bütçesi EKONOMİK SINIFLANDIRMAYA GÖRE</a:t>
                      </a:r>
                      <a:endParaRPr lang="tr-TR" sz="5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18651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tr-TR" sz="500" u="none" strike="noStrike"/>
                        <a:t>ÖDENEK  TEKLİFLERİ İCMALİ </a:t>
                      </a:r>
                      <a:endParaRPr lang="tr-TR" sz="5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18651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tr-TR" sz="500" u="none" strike="noStrike"/>
                        <a:t>( İKİNCİ DÜZEY )</a:t>
                      </a:r>
                      <a:endParaRPr lang="tr-TR" sz="5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BÜTÇE YILI: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2018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 / KBÖ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KURUM ADI: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38.73 - SİİRT ÜNİVERSİTESİ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BİRİM ADI: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Kurum Geneli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400" b="1" i="1" u="sng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endParaRPr lang="tr-TR" sz="3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r-TR" sz="300" b="1" i="1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tr-TR" sz="300" b="1" i="1" u="sng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300" u="none" strike="noStrike"/>
                        <a:t>( TL)</a:t>
                      </a:r>
                      <a:endParaRPr lang="tr-TR" sz="3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21250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KODU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rowSpan="2"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AÇIKLAMA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 dirty="0"/>
                        <a:t>2018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2019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2020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354182"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KBÖ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KBÖ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AĞUSTOS  SONU HARCAMA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 dirty="0"/>
                        <a:t>BÜTÇE TEKLİFİ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BÜTÇE TAHMİNİ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PERSONEL GİDERLERİ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39.153.000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43.772.378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46.604.000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33.418.733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53.795.000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58.515.000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62.993.000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MEMURLAR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38.321.000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43.008.567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45.611.000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32.836.732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52.819.000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57.451.000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61.845.000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SÖZLEŞMELİ  PERSONEL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655.000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739.746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800.000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568.528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906.000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986.000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1.062.000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İŞÇİLER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GEÇİCİ PERSONEL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152.000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24.066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168.000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13.473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70.000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78.000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DİĞER PERSONEL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74435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SOSYAL GÜVENLİK KURUMLARINA DEVLET PRİMİ GİDERLERİ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4.632.000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5.181.012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5.507.000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4.023.926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6.351.000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6.909.000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7.439.000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MEMURLAR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4.483.000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4.986.191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5.307.000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3.866.173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6.064.000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6.596.000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7.101.000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SÖZLEŞMELİ PERSONEL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128.000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168.437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186.000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128.072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211.000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230.000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248.000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İŞÇİLER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GEÇİCİ PERSONEL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26.384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29.681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03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MAL VE HİZMET ALIM GİDERLERİ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11.909.000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16.740.102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12.641.000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9.830.931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12.846.000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13.681.000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14.475.000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ÜRETİME YÖNELİK MAL VE MALZEME ALIMLARI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TÜKETİME YÖNELİK MAL VE MALZEME ALIMLARI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5.867.000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5.904.018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6.109.000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3.261.562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6.148.000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6.523.000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6.894.000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YOLLUKLAR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545.000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696.399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490.000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481.695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488.000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521.000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550.000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GÖREV GİDERLERİ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4.265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30.404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12.000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HİZMET ALIMLARI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5.036.000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8.900.417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5.631.000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5.715.795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5.809.000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6.196.000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6.564.000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TEMSİL VE TANITMA GİDERLERİ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137.555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31.145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25.000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MENKUL MAL ALIM, BAKIM VE ONARIM GİDERLERİ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326.000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876.284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294.000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252.324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285.000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311.000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328.000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GAYRİMENKUL MAL BAKIM VE ONARIM GİDERLERİ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221.165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79.000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58.005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79.000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85.000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04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FAİZ GİDERLERİ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0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CARİ TRANSFERLER 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1.356.000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954.247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1.371.000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681.800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1.515.000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1.615.000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1.708.000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GÖREV ZARARLARI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856.000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811.536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921.000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651.800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1.111.000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1.184.000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1.252.000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KAR AMACI GÜTMEYEN KURULUŞLARA YAPILAN TRANSFERLER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500.000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131.911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450.000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404.000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431.000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456.000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HANE HALKINA YAPILAN TRANSFERLER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10.800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06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SERMAYE GİDERLERİ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23.002.000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24.070.226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23.502.000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13.465.027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22.502.000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26.000.000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29.752.000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1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MAMUL MAL ALIMLARI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2.198.000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3.520.684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3.900.000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121.584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2.950.000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3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GAYRİ MADDİ HAK ALIMLARI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200.000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34.528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500.000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88.196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448.000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4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GAYRİMENKUL ALIMLARI VE KAMULAŞTIRMASI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2.000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3.000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GAYRİMENKUL SERMAYE ÜRETİM GİDERLERİ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20.104.000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19.666.715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18.102.000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13.104.350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18.102.000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25.998.000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29.749.000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6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sv-SE" sz="400" u="none" strike="noStrike"/>
                        <a:t>MENKUL MALLARIN BÜYÜK ONARIM GİDERLERİ</a:t>
                      </a:r>
                      <a:endParaRPr lang="sv-SE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118651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tr-TR" sz="400" u="none" strike="noStrike"/>
                        <a:t>GAYRİMENKUL BÜYÜK ONARIM GİDERLERİ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500.000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848.299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1.000.000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150.897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1.000.000</a:t>
                      </a:r>
                      <a:endParaRPr lang="tr-TR" sz="400" b="0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0</a:t>
                      </a:r>
                      <a:endParaRPr lang="tr-TR" sz="400" b="0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  <a:tr h="20365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 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tr-TR" sz="400" u="none" strike="noStrike"/>
                        <a:t>TOPLAM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80.052.000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90.717.965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89.625.000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61.420.416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97.009.000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208" marR="3208" marT="3208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/>
                        <a:t>106.720.000</a:t>
                      </a:r>
                      <a:endParaRPr lang="tr-TR" sz="400" b="1" i="0" u="none" strike="noStrike">
                        <a:latin typeface="Tahoma"/>
                      </a:endParaRPr>
                    </a:p>
                  </a:txBody>
                  <a:tcPr marL="3208" marR="3208" marT="3208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tr-TR" sz="400" u="none" strike="noStrike" dirty="0"/>
                        <a:t>116.367.000</a:t>
                      </a:r>
                      <a:endParaRPr lang="tr-TR" sz="400" b="1" i="0" u="none" strike="noStrike" dirty="0">
                        <a:latin typeface="Tahoma"/>
                      </a:endParaRPr>
                    </a:p>
                  </a:txBody>
                  <a:tcPr marL="3208" marR="3208" marT="3208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tr-TR" dirty="0" smtClean="0"/>
          </a:p>
          <a:p>
            <a:pPr algn="ctr">
              <a:buNone/>
            </a:pPr>
            <a:r>
              <a:rPr lang="tr-TR" dirty="0" smtClean="0"/>
              <a:t>Yazım ve Dil Bilgisi Hatalarından Dolayı Affınıza Sığınır</a:t>
            </a:r>
          </a:p>
          <a:p>
            <a:pPr algn="ctr">
              <a:buNone/>
            </a:pPr>
            <a:r>
              <a:rPr lang="tr-TR" dirty="0" smtClean="0"/>
              <a:t>Sabırla Dinlediğiniz İçin Teşekkür Ederim.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1470</TotalTime>
  <Words>8406</Words>
  <Application>Microsoft Office PowerPoint</Application>
  <PresentationFormat>Ekran Gösterisi (4:3)</PresentationFormat>
  <Paragraphs>5323</Paragraphs>
  <Slides>52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52</vt:i4>
      </vt:variant>
    </vt:vector>
  </HeadingPairs>
  <TitlesOfParts>
    <vt:vector size="53" baseType="lpstr">
      <vt:lpstr>Akış</vt:lpstr>
      <vt:lpstr>SİİRT ÜNİVERSİTESİ STRATEJİ GELİŞTİRME DAİRE BAŞKANLIĞI</vt:lpstr>
      <vt:lpstr>YASAL DAYANAK</vt:lpstr>
      <vt:lpstr>MİSYON &amp; VİZYON</vt:lpstr>
      <vt:lpstr>Yetki, Görev ve Sorumluluklar</vt:lpstr>
      <vt:lpstr>Slayt 5</vt:lpstr>
      <vt:lpstr>Slayt 6</vt:lpstr>
      <vt:lpstr>Slayt 7</vt:lpstr>
      <vt:lpstr>İdari Yapımız</vt:lpstr>
      <vt:lpstr>Yönetim</vt:lpstr>
      <vt:lpstr>Başkanlığımız Personelleri</vt:lpstr>
      <vt:lpstr>Slayt 11</vt:lpstr>
      <vt:lpstr>Slayt 12</vt:lpstr>
      <vt:lpstr>Slayt 13</vt:lpstr>
      <vt:lpstr>Başkanlığımızca Kullanılan Programlar</vt:lpstr>
      <vt:lpstr>Slayt 15</vt:lpstr>
      <vt:lpstr>Slayt 16</vt:lpstr>
      <vt:lpstr>Bütçe ve Performans Program Müdürlüğü </vt:lpstr>
      <vt:lpstr>Slayt 18</vt:lpstr>
      <vt:lpstr>İç Kontrol ve Ön Mali Kontrol Müdürlüğü</vt:lpstr>
      <vt:lpstr>Stratejik  Planlama ve  Yönetim Bilgi Sistemi Müdürlüğü</vt:lpstr>
      <vt:lpstr>Slayt 21</vt:lpstr>
      <vt:lpstr>Muhasebe, Kesin Hesap ve Raporlama Müdürlüğü</vt:lpstr>
      <vt:lpstr>Strateji Geliştirme Daire Başkanlığımızda yürütülen diğer görevler şunlardır.</vt:lpstr>
      <vt:lpstr>Slayt 24</vt:lpstr>
      <vt:lpstr>Slayt 25</vt:lpstr>
      <vt:lpstr>Slayt 26</vt:lpstr>
      <vt:lpstr>BAŞKANLIĞIMIZ AMAÇ VE HEDEFLERİ</vt:lpstr>
      <vt:lpstr>2017 OCAK-ARALIK DÖNEMİ BÜTÇE BİLGİLERİ</vt:lpstr>
      <vt:lpstr>Slayt 29</vt:lpstr>
      <vt:lpstr>Slayt 30</vt:lpstr>
      <vt:lpstr>Slayt 31</vt:lpstr>
      <vt:lpstr>Slayt 32</vt:lpstr>
      <vt:lpstr>Slayt 33</vt:lpstr>
      <vt:lpstr>Slayt 34</vt:lpstr>
      <vt:lpstr>Slayt 35</vt:lpstr>
      <vt:lpstr>Başkanlığımız 2017 Yılı Birim Bütçesi</vt:lpstr>
      <vt:lpstr>Yapılan Harcama Listesi</vt:lpstr>
      <vt:lpstr>2017 yılında Yapılan Raporlamalar</vt:lpstr>
      <vt:lpstr>Hazineden 2017 Yılı İçin Kalan Bakiye</vt:lpstr>
      <vt:lpstr>Slayt 40</vt:lpstr>
      <vt:lpstr>Slayt 41</vt:lpstr>
      <vt:lpstr>Slayt 42</vt:lpstr>
      <vt:lpstr>Slayt 43</vt:lpstr>
      <vt:lpstr>Slayt 44</vt:lpstr>
      <vt:lpstr>Slayt 45</vt:lpstr>
      <vt:lpstr>Slayt 46</vt:lpstr>
      <vt:lpstr>Slayt 47</vt:lpstr>
      <vt:lpstr>Slayt 48</vt:lpstr>
      <vt:lpstr>Slayt 49</vt:lpstr>
      <vt:lpstr>Slayt 50</vt:lpstr>
      <vt:lpstr>Slayt 51</vt:lpstr>
      <vt:lpstr>Slayt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SİİRT ÜNİVERSİTESİ STRATEJİ GELİŞTİRME DAİRE BAŞKANLIĞI</dc:title>
  <dc:creator>ebubekir seven</dc:creator>
  <cp:lastModifiedBy>Bilgisayar_</cp:lastModifiedBy>
  <cp:revision>125</cp:revision>
  <dcterms:created xsi:type="dcterms:W3CDTF">2017-04-09T08:54:04Z</dcterms:created>
  <dcterms:modified xsi:type="dcterms:W3CDTF">2018-06-06T10:28:11Z</dcterms:modified>
</cp:coreProperties>
</file>