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85"/>
  </p:notesMasterIdLst>
  <p:sldIdLst>
    <p:sldId id="256" r:id="rId2"/>
    <p:sldId id="258" r:id="rId3"/>
    <p:sldId id="257" r:id="rId4"/>
    <p:sldId id="259" r:id="rId5"/>
    <p:sldId id="260" r:id="rId6"/>
    <p:sldId id="261" r:id="rId7"/>
    <p:sldId id="265" r:id="rId8"/>
    <p:sldId id="267" r:id="rId9"/>
    <p:sldId id="262" r:id="rId10"/>
    <p:sldId id="264" r:id="rId11"/>
    <p:sldId id="268" r:id="rId12"/>
    <p:sldId id="273" r:id="rId13"/>
    <p:sldId id="274" r:id="rId14"/>
    <p:sldId id="269" r:id="rId15"/>
    <p:sldId id="272" r:id="rId16"/>
    <p:sldId id="270" r:id="rId17"/>
    <p:sldId id="275" r:id="rId18"/>
    <p:sldId id="316" r:id="rId19"/>
    <p:sldId id="317" r:id="rId20"/>
    <p:sldId id="318" r:id="rId21"/>
    <p:sldId id="276" r:id="rId22"/>
    <p:sldId id="319" r:id="rId23"/>
    <p:sldId id="331" r:id="rId24"/>
    <p:sldId id="320" r:id="rId25"/>
    <p:sldId id="332" r:id="rId26"/>
    <p:sldId id="277" r:id="rId27"/>
    <p:sldId id="278" r:id="rId28"/>
    <p:sldId id="279" r:id="rId29"/>
    <p:sldId id="280" r:id="rId30"/>
    <p:sldId id="281" r:id="rId31"/>
    <p:sldId id="282" r:id="rId32"/>
    <p:sldId id="283" r:id="rId33"/>
    <p:sldId id="284" r:id="rId34"/>
    <p:sldId id="285" r:id="rId35"/>
    <p:sldId id="286" r:id="rId36"/>
    <p:sldId id="287" r:id="rId37"/>
    <p:sldId id="289" r:id="rId38"/>
    <p:sldId id="290" r:id="rId39"/>
    <p:sldId id="291" r:id="rId40"/>
    <p:sldId id="292" r:id="rId41"/>
    <p:sldId id="315" r:id="rId42"/>
    <p:sldId id="293" r:id="rId43"/>
    <p:sldId id="294" r:id="rId44"/>
    <p:sldId id="298" r:id="rId45"/>
    <p:sldId id="297" r:id="rId46"/>
    <p:sldId id="299" r:id="rId47"/>
    <p:sldId id="323" r:id="rId48"/>
    <p:sldId id="300" r:id="rId49"/>
    <p:sldId id="301" r:id="rId50"/>
    <p:sldId id="302" r:id="rId51"/>
    <p:sldId id="303" r:id="rId52"/>
    <p:sldId id="345" r:id="rId53"/>
    <p:sldId id="304" r:id="rId54"/>
    <p:sldId id="305" r:id="rId55"/>
    <p:sldId id="306" r:id="rId56"/>
    <p:sldId id="307" r:id="rId57"/>
    <p:sldId id="308" r:id="rId58"/>
    <p:sldId id="309" r:id="rId59"/>
    <p:sldId id="330" r:id="rId60"/>
    <p:sldId id="311" r:id="rId61"/>
    <p:sldId id="312" r:id="rId62"/>
    <p:sldId id="313" r:id="rId63"/>
    <p:sldId id="333" r:id="rId64"/>
    <p:sldId id="334" r:id="rId65"/>
    <p:sldId id="335" r:id="rId66"/>
    <p:sldId id="336" r:id="rId67"/>
    <p:sldId id="337" r:id="rId68"/>
    <p:sldId id="314" r:id="rId69"/>
    <p:sldId id="321" r:id="rId70"/>
    <p:sldId id="322" r:id="rId71"/>
    <p:sldId id="324" r:id="rId72"/>
    <p:sldId id="325" r:id="rId73"/>
    <p:sldId id="344" r:id="rId74"/>
    <p:sldId id="326" r:id="rId75"/>
    <p:sldId id="327" r:id="rId76"/>
    <p:sldId id="342" r:id="rId77"/>
    <p:sldId id="328" r:id="rId78"/>
    <p:sldId id="338" r:id="rId79"/>
    <p:sldId id="346" r:id="rId80"/>
    <p:sldId id="339" r:id="rId81"/>
    <p:sldId id="340" r:id="rId82"/>
    <p:sldId id="347" r:id="rId83"/>
    <p:sldId id="329" r:id="rId8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3CCFF"/>
    <a:srgbClr val="80DAEC"/>
    <a:srgbClr val="CCECFF"/>
    <a:srgbClr val="EBF8FF"/>
    <a:srgbClr val="FFFFCC"/>
    <a:srgbClr val="66CCFF"/>
    <a:srgbClr val="00CCFF"/>
    <a:srgbClr val="CCFFFF"/>
    <a:srgbClr val="004B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ema Uygulanmış Stil 1 - Vurgu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E3FDE45-AF77-4B5C-9715-49D594BDF05E}" styleName="Açık Stil 1 - Vurgu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Açık Stil 1 - Vurgu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01" autoAdjust="0"/>
    <p:restoredTop sz="96374" autoAdjust="0"/>
  </p:normalViewPr>
  <p:slideViewPr>
    <p:cSldViewPr snapToGrid="0">
      <p:cViewPr varScale="1">
        <p:scale>
          <a:sx n="115" d="100"/>
          <a:sy n="115" d="100"/>
        </p:scale>
        <p:origin x="3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dirty="0"/>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5A7879-A8AA-45AF-B651-0957725DB375}" type="datetimeFigureOut">
              <a:rPr lang="tr-TR" smtClean="0"/>
              <a:t>19.02.2025</a:t>
            </a:fld>
            <a:endParaRPr lang="tr-TR" dirty="0"/>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dirty="0"/>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4DA42-CE9C-4E49-A8F8-06045B358852}" type="slidenum">
              <a:rPr lang="tr-TR" smtClean="0"/>
              <a:t>‹#›</a:t>
            </a:fld>
            <a:endParaRPr lang="tr-TR" dirty="0"/>
          </a:p>
        </p:txBody>
      </p:sp>
    </p:spTree>
    <p:extLst>
      <p:ext uri="{BB962C8B-B14F-4D97-AF65-F5344CB8AC3E}">
        <p14:creationId xmlns:p14="http://schemas.microsoft.com/office/powerpoint/2010/main" val="1118170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stilini düzenlemek için tıklayın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2/19/2025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8982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8340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48A87A34-81AB-432B-8DAE-1953F412C126}"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9305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093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6656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2905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67277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0652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dirty="0"/>
              <a:t>Resim eklemek için simgeye tıklayın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t>2/19/2025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67731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0807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02496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251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Başlık 1"/>
          <p:cNvSpPr>
            <a:spLocks noGrp="1"/>
          </p:cNvSpPr>
          <p:nvPr>
            <p:ph type="title"/>
          </p:nvPr>
        </p:nvSpPr>
        <p:spPr>
          <a:xfrm>
            <a:off x="609600" y="274638"/>
            <a:ext cx="10972800" cy="1143000"/>
          </a:xfrm>
        </p:spPr>
        <p:txBody>
          <a:bodyPr/>
          <a:lstStyle/>
          <a:p>
            <a:r>
              <a:rPr lang="tr-TR" smtClean="0"/>
              <a:t>Asıl başlık stili için tıklatın</a:t>
            </a:r>
            <a:endParaRPr lang="tr-TR"/>
          </a:p>
        </p:txBody>
      </p:sp>
      <p:sp>
        <p:nvSpPr>
          <p:cNvPr id="3" name="Tablo Yer Tutucusu 2"/>
          <p:cNvSpPr>
            <a:spLocks noGrp="1"/>
          </p:cNvSpPr>
          <p:nvPr>
            <p:ph type="tbl" idx="1"/>
          </p:nvPr>
        </p:nvSpPr>
        <p:spPr>
          <a:xfrm>
            <a:off x="609600" y="1600201"/>
            <a:ext cx="10972800" cy="4525963"/>
          </a:xfrm>
        </p:spPr>
        <p:txBody>
          <a:bodyPr rtlCol="0">
            <a:normAutofit/>
          </a:bodyPr>
          <a:lstStyle/>
          <a:p>
            <a:pPr lvl="0"/>
            <a:endParaRPr lang="tr-TR" noProof="0" dirty="0" smtClean="0"/>
          </a:p>
        </p:txBody>
      </p:sp>
      <p:sp>
        <p:nvSpPr>
          <p:cNvPr id="4" name="9 Veri Yer Tutucusu"/>
          <p:cNvSpPr>
            <a:spLocks noGrp="1"/>
          </p:cNvSpPr>
          <p:nvPr>
            <p:ph type="dt" sz="half" idx="10"/>
          </p:nvPr>
        </p:nvSpPr>
        <p:spPr/>
        <p:txBody>
          <a:bodyPr/>
          <a:lstStyle>
            <a:lvl1pPr>
              <a:defRPr/>
            </a:lvl1pPr>
          </a:lstStyle>
          <a:p>
            <a:pPr>
              <a:defRPr/>
            </a:pPr>
            <a:endParaRPr lang="tr-TR" dirty="0"/>
          </a:p>
        </p:txBody>
      </p:sp>
      <p:sp>
        <p:nvSpPr>
          <p:cNvPr id="5" name="21 Altbilgi Yer Tutucusu"/>
          <p:cNvSpPr>
            <a:spLocks noGrp="1"/>
          </p:cNvSpPr>
          <p:nvPr>
            <p:ph type="ftr" sz="quarter" idx="11"/>
          </p:nvPr>
        </p:nvSpPr>
        <p:spPr/>
        <p:txBody>
          <a:bodyPr/>
          <a:lstStyle>
            <a:lvl1pPr>
              <a:defRPr/>
            </a:lvl1pPr>
          </a:lstStyle>
          <a:p>
            <a:pPr>
              <a:defRPr/>
            </a:pPr>
            <a:endParaRPr lang="tr-TR" dirty="0"/>
          </a:p>
        </p:txBody>
      </p:sp>
      <p:sp>
        <p:nvSpPr>
          <p:cNvPr id="6" name="17 Slayt Numarası Yer Tutucusu"/>
          <p:cNvSpPr>
            <a:spLocks noGrp="1"/>
          </p:cNvSpPr>
          <p:nvPr>
            <p:ph type="sldNum" sz="quarter" idx="12"/>
          </p:nvPr>
        </p:nvSpPr>
        <p:spPr/>
        <p:txBody>
          <a:bodyPr/>
          <a:lstStyle>
            <a:lvl1pPr>
              <a:defRPr/>
            </a:lvl1pPr>
          </a:lstStyle>
          <a:p>
            <a:pPr>
              <a:defRPr/>
            </a:pPr>
            <a:fld id="{1B838C69-AFEC-4B63-8DDA-C6F4F871E229}" type="slidenum">
              <a:rPr lang="tr-TR" altLang="tr-TR"/>
              <a:pPr>
                <a:defRPr/>
              </a:pPr>
              <a:t>‹#›</a:t>
            </a:fld>
            <a:endParaRPr lang="tr-TR" altLang="tr-TR" dirty="0"/>
          </a:p>
        </p:txBody>
      </p:sp>
    </p:spTree>
    <p:extLst>
      <p:ext uri="{BB962C8B-B14F-4D97-AF65-F5344CB8AC3E}">
        <p14:creationId xmlns:p14="http://schemas.microsoft.com/office/powerpoint/2010/main" val="3926962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2/19/2025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368364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 Başlık 2">
            <a:extLst>
              <a:ext uri="{FF2B5EF4-FFF2-40B4-BE49-F238E27FC236}">
                <a16:creationId xmlns:a16="http://schemas.microsoft.com/office/drawing/2014/main" id="{20EB0914-A6F2-4A85-517E-8DFCBEC88BD3}"/>
              </a:ext>
            </a:extLst>
          </p:cNvPr>
          <p:cNvSpPr>
            <a:spLocks noGrp="1"/>
          </p:cNvSpPr>
          <p:nvPr>
            <p:ph type="subTitle" idx="1"/>
          </p:nvPr>
        </p:nvSpPr>
        <p:spPr>
          <a:xfrm>
            <a:off x="2282724" y="3141283"/>
            <a:ext cx="8973214" cy="1371599"/>
          </a:xfrm>
        </p:spPr>
        <p:txBody>
          <a:bodyPr>
            <a:normAutofit fontScale="92500"/>
          </a:bodyPr>
          <a:lstStyle/>
          <a:p>
            <a:pPr algn="ctr">
              <a:lnSpc>
                <a:spcPct val="250000"/>
              </a:lnSpc>
            </a:pPr>
            <a:r>
              <a:rPr lang="tr-TR" altLang="tr-TR" sz="3200" b="1" dirty="0">
                <a:solidFill>
                  <a:schemeClr val="tx1"/>
                </a:solidFill>
                <a:latin typeface="Times New Roman" panose="02020603050405020304" pitchFamily="18" charset="0"/>
                <a:cs typeface="Times New Roman" panose="02020603050405020304" pitchFamily="18" charset="0"/>
              </a:rPr>
              <a:t>STRATEJİ GELİŞTİRME DAİRE BAŞKANLIĞI</a:t>
            </a:r>
          </a:p>
        </p:txBody>
      </p:sp>
      <p:pic>
        <p:nvPicPr>
          <p:cNvPr id="4" name="Picture 16" descr="siirt üniversitesi">
            <a:extLst>
              <a:ext uri="{FF2B5EF4-FFF2-40B4-BE49-F238E27FC236}">
                <a16:creationId xmlns:a16="http://schemas.microsoft.com/office/drawing/2014/main" id="{B6A50729-7259-9368-48D7-F269CF08FD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1256" y="1537855"/>
            <a:ext cx="5023479" cy="166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63909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AC1365B8-3EAA-370A-5FF7-DEB83BFE81BD}"/>
              </a:ext>
            </a:extLst>
          </p:cNvPr>
          <p:cNvGraphicFramePr>
            <a:graphicFrameLocks noGrp="1"/>
          </p:cNvGraphicFramePr>
          <p:nvPr>
            <p:extLst>
              <p:ext uri="{D42A27DB-BD31-4B8C-83A1-F6EECF244321}">
                <p14:modId xmlns:p14="http://schemas.microsoft.com/office/powerpoint/2010/main" val="991248646"/>
              </p:ext>
            </p:extLst>
          </p:nvPr>
        </p:nvGraphicFramePr>
        <p:xfrm>
          <a:off x="647445" y="1114744"/>
          <a:ext cx="10618970" cy="4607925"/>
        </p:xfrm>
        <a:graphic>
          <a:graphicData uri="http://schemas.openxmlformats.org/drawingml/2006/table">
            <a:tbl>
              <a:tblPr firstRow="1" bandRow="1">
                <a:tableStyleId>{00A15C55-8517-42AA-B614-E9B94910E393}</a:tableStyleId>
              </a:tblPr>
              <a:tblGrid>
                <a:gridCol w="2927916">
                  <a:extLst>
                    <a:ext uri="{9D8B030D-6E8A-4147-A177-3AD203B41FA5}">
                      <a16:colId xmlns:a16="http://schemas.microsoft.com/office/drawing/2014/main" val="2771354771"/>
                    </a:ext>
                  </a:extLst>
                </a:gridCol>
                <a:gridCol w="2964552">
                  <a:extLst>
                    <a:ext uri="{9D8B030D-6E8A-4147-A177-3AD203B41FA5}">
                      <a16:colId xmlns:a16="http://schemas.microsoft.com/office/drawing/2014/main" val="750995941"/>
                    </a:ext>
                  </a:extLst>
                </a:gridCol>
                <a:gridCol w="2366247">
                  <a:extLst>
                    <a:ext uri="{9D8B030D-6E8A-4147-A177-3AD203B41FA5}">
                      <a16:colId xmlns:a16="http://schemas.microsoft.com/office/drawing/2014/main" val="1575680504"/>
                    </a:ext>
                  </a:extLst>
                </a:gridCol>
                <a:gridCol w="2360255">
                  <a:extLst>
                    <a:ext uri="{9D8B030D-6E8A-4147-A177-3AD203B41FA5}">
                      <a16:colId xmlns:a16="http://schemas.microsoft.com/office/drawing/2014/main" val="676112406"/>
                    </a:ext>
                  </a:extLst>
                </a:gridCol>
              </a:tblGrid>
              <a:tr h="391291">
                <a:tc>
                  <a:txBody>
                    <a:bodyPr/>
                    <a:lstStyle/>
                    <a:p>
                      <a:pPr marL="635" algn="ctr">
                        <a:lnSpc>
                          <a:spcPct val="100000"/>
                        </a:lnSpc>
                        <a:spcBef>
                          <a:spcPts val="1100"/>
                        </a:spcBef>
                      </a:pPr>
                      <a:r>
                        <a:rPr sz="1800" b="1" dirty="0">
                          <a:solidFill>
                            <a:srgbClr val="FFFFFF"/>
                          </a:solidFill>
                          <a:latin typeface="+mj-lt"/>
                        </a:rPr>
                        <a:t>MAAŞ </a:t>
                      </a:r>
                      <a:r>
                        <a:rPr sz="1800" b="1" spc="-10" dirty="0">
                          <a:solidFill>
                            <a:srgbClr val="FFFFFF"/>
                          </a:solidFill>
                          <a:latin typeface="+mj-lt"/>
                        </a:rPr>
                        <a:t>UNSURU</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r>
                        <a:rPr sz="1800" b="1" spc="-10" dirty="0">
                          <a:solidFill>
                            <a:srgbClr val="FFFFFF"/>
                          </a:solidFill>
                          <a:latin typeface="+mj-lt"/>
                          <a:cs typeface="Calibri"/>
                        </a:rPr>
                        <a:t>DÖNEMİ</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r>
                        <a:rPr sz="1800" b="1" spc="-10" dirty="0">
                          <a:solidFill>
                            <a:srgbClr val="FFFFFF"/>
                          </a:solidFill>
                          <a:latin typeface="+mj-lt"/>
                          <a:cs typeface="Calibri"/>
                        </a:rPr>
                        <a:t>KATSAYI</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endParaRPr sz="1800" b="1" dirty="0">
                        <a:latin typeface="+mj-lt"/>
                        <a:cs typeface="Calibri"/>
                      </a:endParaRPr>
                    </a:p>
                  </a:txBody>
                  <a:tcPr marL="0" marR="0" marT="139700" marB="0">
                    <a:solidFill>
                      <a:srgbClr val="0070C0"/>
                    </a:solidFill>
                  </a:tcPr>
                </a:tc>
                <a:extLst>
                  <a:ext uri="{0D108BD9-81ED-4DB2-BD59-A6C34878D82A}">
                    <a16:rowId xmlns:a16="http://schemas.microsoft.com/office/drawing/2014/main" val="2312666971"/>
                  </a:ext>
                </a:extLst>
              </a:tr>
              <a:tr h="1532182">
                <a:tc>
                  <a:txBody>
                    <a:bodyPr/>
                    <a:lstStyle/>
                    <a:p>
                      <a:pPr algn="ctr">
                        <a:lnSpc>
                          <a:spcPct val="100000"/>
                        </a:lnSpc>
                        <a:spcBef>
                          <a:spcPts val="745"/>
                        </a:spcBef>
                      </a:pPr>
                      <a:endParaRPr lang="tr-TR" sz="1600" b="1" dirty="0">
                        <a:solidFill>
                          <a:srgbClr val="FFFFFF"/>
                        </a:solidFill>
                        <a:latin typeface="+mj-lt"/>
                      </a:endParaRPr>
                    </a:p>
                    <a:p>
                      <a:pPr algn="ctr">
                        <a:lnSpc>
                          <a:spcPct val="100000"/>
                        </a:lnSpc>
                      </a:pPr>
                      <a:r>
                        <a:rPr lang="tr-TR" sz="1600" b="1" spc="-20" dirty="0">
                          <a:solidFill>
                            <a:srgbClr val="FFFFFF"/>
                          </a:solidFill>
                          <a:latin typeface="+mj-lt"/>
                        </a:rPr>
                        <a:t>Aylık</a:t>
                      </a:r>
                      <a:r>
                        <a:rPr lang="tr-TR" sz="1600" b="1" spc="-55" dirty="0">
                          <a:solidFill>
                            <a:srgbClr val="FFFFFF"/>
                          </a:solidFill>
                          <a:latin typeface="+mj-lt"/>
                        </a:rPr>
                        <a:t> </a:t>
                      </a:r>
                      <a:r>
                        <a:rPr lang="tr-TR" sz="1600" b="1" spc="-10" dirty="0">
                          <a:solidFill>
                            <a:srgbClr val="FFFFFF"/>
                          </a:solidFill>
                          <a:latin typeface="+mj-lt"/>
                        </a:rPr>
                        <a:t>Katsayı</a:t>
                      </a:r>
                      <a:endParaRPr lang="tr-TR" sz="1600" b="1" dirty="0">
                        <a:solidFill>
                          <a:srgbClr val="FFFFFF"/>
                        </a:solidFill>
                        <a:latin typeface="+mj-lt"/>
                        <a:cs typeface="Calibri"/>
                      </a:endParaRPr>
                    </a:p>
                  </a:txBody>
                  <a:tcPr marL="0" marR="0" marT="94615" marB="0">
                    <a:solidFill>
                      <a:srgbClr val="0070C0"/>
                    </a:solidFill>
                  </a:tcPr>
                </a:tc>
                <a:tc>
                  <a:txBody>
                    <a:bodyPr/>
                    <a:lstStyle/>
                    <a:p>
                      <a:pPr algn="ctr">
                        <a:lnSpc>
                          <a:spcPct val="100000"/>
                        </a:lnSpc>
                        <a:spcBef>
                          <a:spcPts val="745"/>
                        </a:spcBef>
                      </a:pPr>
                      <a:endParaRPr lang="tr-TR" sz="1600" b="1" dirty="0">
                        <a:solidFill>
                          <a:srgbClr val="FFFFFF"/>
                        </a:solidFill>
                        <a:latin typeface="+mj-lt"/>
                        <a:cs typeface="Times New Roman"/>
                      </a:endParaRPr>
                    </a:p>
                    <a:p>
                      <a:pPr marL="635" algn="ctr">
                        <a:lnSpc>
                          <a:spcPct val="100000"/>
                        </a:lnSpc>
                      </a:pPr>
                      <a:r>
                        <a:rPr lang="tr-TR" sz="1600" b="1" dirty="0">
                          <a:solidFill>
                            <a:srgbClr val="FFFFFF"/>
                          </a:solidFill>
                          <a:latin typeface="+mj-lt"/>
                          <a:cs typeface="Calibri"/>
                        </a:rPr>
                        <a:t>01.01.2025</a:t>
                      </a:r>
                      <a:r>
                        <a:rPr lang="tr-TR" sz="1600" b="1" spc="-5" dirty="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a:solidFill>
                            <a:srgbClr val="FFFFFF"/>
                          </a:solidFill>
                          <a:latin typeface="+mj-lt"/>
                          <a:cs typeface="Calibri"/>
                        </a:rPr>
                        <a:t>30.06.2025</a:t>
                      </a:r>
                      <a:endParaRPr lang="tr-TR" sz="1600" b="1" dirty="0">
                        <a:solidFill>
                          <a:srgbClr val="FFFFFF"/>
                        </a:solidFill>
                        <a:latin typeface="+mj-lt"/>
                        <a:cs typeface="Calibri"/>
                      </a:endParaRPr>
                    </a:p>
                  </a:txBody>
                  <a:tcPr marL="0" marR="0" marT="94615" marB="0">
                    <a:solidFill>
                      <a:srgbClr val="0070C0"/>
                    </a:solidFill>
                  </a:tcPr>
                </a:tc>
                <a:tc>
                  <a:txBody>
                    <a:bodyPr/>
                    <a:lstStyle/>
                    <a:p>
                      <a:pPr algn="ctr">
                        <a:lnSpc>
                          <a:spcPct val="200000"/>
                        </a:lnSpc>
                        <a:spcBef>
                          <a:spcPts val="745"/>
                        </a:spcBef>
                      </a:pPr>
                      <a:r>
                        <a:rPr lang="tr-TR" sz="1800" b="1" i="0" kern="1200" dirty="0">
                          <a:solidFill>
                            <a:srgbClr val="FFFFFF"/>
                          </a:solidFill>
                          <a:effectLst/>
                          <a:latin typeface="+mn-lt"/>
                          <a:ea typeface="+mn-ea"/>
                          <a:cs typeface="+mn-cs"/>
                        </a:rPr>
                        <a:t>1.012556</a:t>
                      </a:r>
                      <a:endParaRPr lang="tr-TR" sz="1600" b="1" dirty="0">
                        <a:solidFill>
                          <a:srgbClr val="FFFFFF"/>
                        </a:solidFill>
                        <a:latin typeface="+mj-lt"/>
                        <a:cs typeface="Times New Roman"/>
                      </a:endParaRPr>
                    </a:p>
                  </a:txBody>
                  <a:tcPr marL="0" marR="0" marT="94615" marB="0">
                    <a:solidFill>
                      <a:srgbClr val="0070C0"/>
                    </a:solidFill>
                  </a:tcPr>
                </a:tc>
                <a:tc>
                  <a:txBody>
                    <a:bodyPr/>
                    <a:lstStyle/>
                    <a:p>
                      <a:pPr algn="ctr">
                        <a:lnSpc>
                          <a:spcPct val="100000"/>
                        </a:lnSpc>
                        <a:spcBef>
                          <a:spcPts val="745"/>
                        </a:spcBef>
                      </a:pPr>
                      <a:r>
                        <a:rPr lang="tr-TR" sz="1600" b="1" dirty="0">
                          <a:solidFill>
                            <a:srgbClr val="FFFFFF"/>
                          </a:solidFill>
                          <a:latin typeface="+mj-lt"/>
                        </a:rPr>
                        <a:t>Taban Aylık Göstergesi İle Zamlar Hariç, Belli Bir Göstergeye Bağlı Maaş Unsurlarının Tutara Çevrilmesinde Kullanılan Katsayıdır. </a:t>
                      </a:r>
                      <a:endParaRPr lang="tr-TR" sz="1600" b="1" dirty="0">
                        <a:solidFill>
                          <a:srgbClr val="FFFFFF"/>
                        </a:solidFill>
                        <a:latin typeface="+mj-lt"/>
                        <a:cs typeface="Times New Roman"/>
                      </a:endParaRPr>
                    </a:p>
                  </a:txBody>
                  <a:tcPr marL="0" marR="0" marT="94615" marB="0">
                    <a:solidFill>
                      <a:srgbClr val="0070C0"/>
                    </a:solidFill>
                  </a:tcPr>
                </a:tc>
                <a:extLst>
                  <a:ext uri="{0D108BD9-81ED-4DB2-BD59-A6C34878D82A}">
                    <a16:rowId xmlns:a16="http://schemas.microsoft.com/office/drawing/2014/main" val="5734407"/>
                  </a:ext>
                </a:extLst>
              </a:tr>
              <a:tr h="1061515">
                <a:tc>
                  <a:txBody>
                    <a:bodyPr/>
                    <a:lstStyle/>
                    <a:p>
                      <a:pPr algn="ctr">
                        <a:lnSpc>
                          <a:spcPct val="100000"/>
                        </a:lnSpc>
                        <a:spcBef>
                          <a:spcPts val="855"/>
                        </a:spcBef>
                      </a:pPr>
                      <a:endParaRPr lang="tr-TR" sz="1600" b="1" dirty="0">
                        <a:solidFill>
                          <a:srgbClr val="FFFFFF"/>
                        </a:solidFill>
                        <a:latin typeface="+mj-lt"/>
                      </a:endParaRPr>
                    </a:p>
                    <a:p>
                      <a:pPr algn="ctr">
                        <a:lnSpc>
                          <a:spcPct val="100000"/>
                        </a:lnSpc>
                      </a:pPr>
                      <a:r>
                        <a:rPr lang="tr-TR" sz="1600" b="1" spc="-20" dirty="0">
                          <a:solidFill>
                            <a:srgbClr val="FFFFFF"/>
                          </a:solidFill>
                          <a:latin typeface="+mj-lt"/>
                        </a:rPr>
                        <a:t>Taban</a:t>
                      </a:r>
                      <a:r>
                        <a:rPr lang="tr-TR" sz="1600" b="1" spc="-75" dirty="0">
                          <a:solidFill>
                            <a:srgbClr val="FFFFFF"/>
                          </a:solidFill>
                          <a:latin typeface="+mj-lt"/>
                        </a:rPr>
                        <a:t> </a:t>
                      </a:r>
                      <a:r>
                        <a:rPr lang="tr-TR" sz="1600" b="1" spc="-20" dirty="0">
                          <a:solidFill>
                            <a:srgbClr val="FFFFFF"/>
                          </a:solidFill>
                          <a:latin typeface="+mj-lt"/>
                        </a:rPr>
                        <a:t>Aylık</a:t>
                      </a:r>
                      <a:r>
                        <a:rPr lang="tr-TR" sz="1600" b="1" spc="-55" dirty="0">
                          <a:solidFill>
                            <a:srgbClr val="FFFFFF"/>
                          </a:solidFill>
                          <a:latin typeface="+mj-lt"/>
                        </a:rPr>
                        <a:t> </a:t>
                      </a:r>
                      <a:r>
                        <a:rPr lang="tr-TR" sz="1600" b="1" spc="-10" dirty="0">
                          <a:solidFill>
                            <a:srgbClr val="FFFFFF"/>
                          </a:solidFill>
                          <a:latin typeface="+mj-lt"/>
                        </a:rPr>
                        <a:t>Katsayısı</a:t>
                      </a:r>
                      <a:endParaRPr lang="tr-TR" sz="1600" b="1" dirty="0">
                        <a:solidFill>
                          <a:srgbClr val="FFFFFF"/>
                        </a:solidFill>
                        <a:latin typeface="+mj-lt"/>
                        <a:cs typeface="Calibri"/>
                      </a:endParaRPr>
                    </a:p>
                  </a:txBody>
                  <a:tcPr marL="0" marR="0" marT="108585" marB="0">
                    <a:solidFill>
                      <a:srgbClr val="0070C0"/>
                    </a:solidFill>
                  </a:tcPr>
                </a:tc>
                <a:tc>
                  <a:txBody>
                    <a:bodyPr/>
                    <a:lstStyle/>
                    <a:p>
                      <a:pPr algn="ctr">
                        <a:lnSpc>
                          <a:spcPct val="100000"/>
                        </a:lnSpc>
                        <a:spcBef>
                          <a:spcPts val="855"/>
                        </a:spcBef>
                      </a:pPr>
                      <a:endParaRPr lang="tr-TR" sz="1600" b="1" dirty="0">
                        <a:solidFill>
                          <a:srgbClr val="FFFFFF"/>
                        </a:solidFill>
                        <a:latin typeface="+mj-lt"/>
                        <a:cs typeface="Times New Roman"/>
                      </a:endParaRPr>
                    </a:p>
                    <a:p>
                      <a:pPr marL="635" algn="ctr">
                        <a:lnSpc>
                          <a:spcPct val="100000"/>
                        </a:lnSpc>
                      </a:pPr>
                      <a:r>
                        <a:rPr lang="tr-TR" sz="1600" b="1" dirty="0">
                          <a:solidFill>
                            <a:srgbClr val="FFFFFF"/>
                          </a:solidFill>
                          <a:latin typeface="+mj-lt"/>
                          <a:cs typeface="Calibri"/>
                        </a:rPr>
                        <a:t>01.01.2025</a:t>
                      </a:r>
                      <a:r>
                        <a:rPr lang="tr-TR" sz="1600" b="1" spc="-5" dirty="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a:solidFill>
                            <a:srgbClr val="FFFFFF"/>
                          </a:solidFill>
                          <a:latin typeface="+mj-lt"/>
                          <a:cs typeface="Calibri"/>
                        </a:rPr>
                        <a:t>30.06.2025</a:t>
                      </a:r>
                      <a:endParaRPr lang="tr-TR" sz="1600" b="1" dirty="0">
                        <a:solidFill>
                          <a:srgbClr val="FFFFFF"/>
                        </a:solidFill>
                        <a:latin typeface="+mj-lt"/>
                        <a:cs typeface="Calibri"/>
                      </a:endParaRPr>
                    </a:p>
                  </a:txBody>
                  <a:tcPr marL="0" marR="0" marT="108585" marB="0">
                    <a:solidFill>
                      <a:srgbClr val="0070C0"/>
                    </a:solidFill>
                  </a:tcPr>
                </a:tc>
                <a:tc>
                  <a:txBody>
                    <a:bodyPr/>
                    <a:lstStyle/>
                    <a:p>
                      <a:pPr algn="ctr">
                        <a:lnSpc>
                          <a:spcPct val="200000"/>
                        </a:lnSpc>
                        <a:spcBef>
                          <a:spcPts val="855"/>
                        </a:spcBef>
                      </a:pPr>
                      <a:r>
                        <a:rPr lang="tr-TR" sz="1800" b="1" i="0" kern="1200" dirty="0">
                          <a:solidFill>
                            <a:srgbClr val="FFFFFF"/>
                          </a:solidFill>
                          <a:effectLst/>
                          <a:latin typeface="+mn-lt"/>
                          <a:ea typeface="+mn-ea"/>
                          <a:cs typeface="+mn-cs"/>
                        </a:rPr>
                        <a:t> 15.848415</a:t>
                      </a:r>
                      <a:endParaRPr lang="tr-TR" sz="1600" b="1" dirty="0">
                        <a:solidFill>
                          <a:srgbClr val="FFFFFF"/>
                        </a:solidFill>
                        <a:latin typeface="+mj-lt"/>
                        <a:cs typeface="Times New Roman"/>
                      </a:endParaRPr>
                    </a:p>
                  </a:txBody>
                  <a:tcPr marL="0" marR="0" marT="108585" marB="0">
                    <a:solidFill>
                      <a:srgbClr val="0070C0"/>
                    </a:solidFill>
                  </a:tcPr>
                </a:tc>
                <a:tc>
                  <a:txBody>
                    <a:bodyPr/>
                    <a:lstStyle/>
                    <a:p>
                      <a:pPr algn="ctr">
                        <a:lnSpc>
                          <a:spcPct val="100000"/>
                        </a:lnSpc>
                        <a:spcBef>
                          <a:spcPts val="855"/>
                        </a:spcBef>
                      </a:pPr>
                      <a:r>
                        <a:rPr lang="tr-TR" sz="1600" b="1" dirty="0">
                          <a:solidFill>
                            <a:srgbClr val="FFFFFF"/>
                          </a:solidFill>
                          <a:latin typeface="+mj-lt"/>
                        </a:rPr>
                        <a:t>Taban Aylık Göstergesinin (1.000) Tutara Çevrilmesinde Kullanılan Katsayıdır.</a:t>
                      </a:r>
                      <a:endParaRPr lang="tr-TR" sz="1600" b="1" dirty="0">
                        <a:solidFill>
                          <a:srgbClr val="FFFFFF"/>
                        </a:solidFill>
                        <a:latin typeface="+mj-lt"/>
                        <a:cs typeface="Times New Roman"/>
                      </a:endParaRPr>
                    </a:p>
                  </a:txBody>
                  <a:tcPr marL="0" marR="0" marT="108585" marB="0">
                    <a:solidFill>
                      <a:srgbClr val="0070C0"/>
                    </a:solidFill>
                  </a:tcPr>
                </a:tc>
                <a:extLst>
                  <a:ext uri="{0D108BD9-81ED-4DB2-BD59-A6C34878D82A}">
                    <a16:rowId xmlns:a16="http://schemas.microsoft.com/office/drawing/2014/main" val="2289296038"/>
                  </a:ext>
                </a:extLst>
              </a:tr>
              <a:tr h="1552305">
                <a:tc>
                  <a:txBody>
                    <a:bodyPr/>
                    <a:lstStyle/>
                    <a:p>
                      <a:pPr algn="ctr">
                        <a:lnSpc>
                          <a:spcPct val="100000"/>
                        </a:lnSpc>
                        <a:spcBef>
                          <a:spcPts val="925"/>
                        </a:spcBef>
                      </a:pPr>
                      <a:endParaRPr lang="tr-TR" sz="1600" b="1" dirty="0">
                        <a:solidFill>
                          <a:srgbClr val="FFFFFF"/>
                        </a:solidFill>
                        <a:latin typeface="+mj-lt"/>
                      </a:endParaRPr>
                    </a:p>
                    <a:p>
                      <a:pPr algn="ctr">
                        <a:lnSpc>
                          <a:spcPct val="100000"/>
                        </a:lnSpc>
                      </a:pPr>
                      <a:r>
                        <a:rPr lang="tr-TR" sz="1600" b="1" spc="-35" dirty="0">
                          <a:solidFill>
                            <a:srgbClr val="FFFFFF"/>
                          </a:solidFill>
                          <a:latin typeface="+mj-lt"/>
                        </a:rPr>
                        <a:t>Yan</a:t>
                      </a:r>
                      <a:r>
                        <a:rPr lang="tr-TR" sz="1600" b="1" spc="-55" dirty="0">
                          <a:solidFill>
                            <a:srgbClr val="FFFFFF"/>
                          </a:solidFill>
                          <a:latin typeface="+mj-lt"/>
                        </a:rPr>
                        <a:t> </a:t>
                      </a:r>
                      <a:r>
                        <a:rPr lang="tr-TR" sz="1600" b="1" dirty="0">
                          <a:solidFill>
                            <a:srgbClr val="FFFFFF"/>
                          </a:solidFill>
                          <a:latin typeface="+mj-lt"/>
                        </a:rPr>
                        <a:t>Ödeme</a:t>
                      </a:r>
                      <a:r>
                        <a:rPr lang="tr-TR" sz="1600" b="1" spc="-40" dirty="0">
                          <a:solidFill>
                            <a:srgbClr val="FFFFFF"/>
                          </a:solidFill>
                          <a:latin typeface="+mj-lt"/>
                        </a:rPr>
                        <a:t> </a:t>
                      </a:r>
                      <a:r>
                        <a:rPr lang="tr-TR" sz="1600" b="1" spc="-10" dirty="0">
                          <a:solidFill>
                            <a:srgbClr val="FFFFFF"/>
                          </a:solidFill>
                          <a:latin typeface="+mj-lt"/>
                        </a:rPr>
                        <a:t>Katsayısı</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100000"/>
                        </a:lnSpc>
                        <a:spcBef>
                          <a:spcPts val="925"/>
                        </a:spcBef>
                      </a:pPr>
                      <a:endParaRPr lang="tr-TR" sz="1600" b="1" dirty="0">
                        <a:solidFill>
                          <a:srgbClr val="FFFFFF"/>
                        </a:solidFill>
                        <a:latin typeface="+mj-lt"/>
                        <a:cs typeface="Times New Roman"/>
                      </a:endParaRPr>
                    </a:p>
                    <a:p>
                      <a:pPr marL="635" algn="ctr">
                        <a:lnSpc>
                          <a:spcPct val="100000"/>
                        </a:lnSpc>
                      </a:pPr>
                      <a:r>
                        <a:rPr lang="tr-TR" sz="1600" b="1" dirty="0">
                          <a:solidFill>
                            <a:srgbClr val="FFFFFF"/>
                          </a:solidFill>
                          <a:latin typeface="+mj-lt"/>
                          <a:cs typeface="Calibri"/>
                        </a:rPr>
                        <a:t>01.01.2025</a:t>
                      </a:r>
                      <a:r>
                        <a:rPr lang="tr-TR" sz="1600" b="1" spc="-5" dirty="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a:solidFill>
                            <a:srgbClr val="FFFFFF"/>
                          </a:solidFill>
                          <a:latin typeface="+mj-lt"/>
                          <a:cs typeface="Calibri"/>
                        </a:rPr>
                        <a:t>30.06.2025</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200000"/>
                        </a:lnSpc>
                        <a:spcBef>
                          <a:spcPts val="925"/>
                        </a:spcBef>
                      </a:pPr>
                      <a:r>
                        <a:rPr lang="tr-TR" sz="1800" b="1" i="0" kern="1200" dirty="0">
                          <a:solidFill>
                            <a:srgbClr val="FFFFFF"/>
                          </a:solidFill>
                          <a:effectLst/>
                          <a:latin typeface="+mn-lt"/>
                          <a:ea typeface="+mn-ea"/>
                          <a:cs typeface="+mn-cs"/>
                        </a:rPr>
                        <a:t>0.321115</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100000"/>
                        </a:lnSpc>
                        <a:spcBef>
                          <a:spcPts val="925"/>
                        </a:spcBef>
                      </a:pPr>
                      <a:r>
                        <a:rPr lang="tr-TR" sz="1600" b="1" dirty="0">
                          <a:solidFill>
                            <a:srgbClr val="FFFFFF"/>
                          </a:solidFill>
                          <a:latin typeface="+mj-lt"/>
                        </a:rPr>
                        <a:t>İş Güçlüğü, İş Riski, Temininde Güçlük Ve Mali Sorumluluk Zamlarının Tutara Çevrilmesinde Kullanılan Katsayıdır.</a:t>
                      </a:r>
                      <a:endParaRPr lang="tr-TR" sz="1600" b="1" dirty="0">
                        <a:solidFill>
                          <a:srgbClr val="FFFFFF"/>
                        </a:solidFill>
                        <a:latin typeface="+mj-lt"/>
                        <a:cs typeface="Calibri"/>
                      </a:endParaRPr>
                    </a:p>
                  </a:txBody>
                  <a:tcPr marL="0" marR="0" marT="117475" marB="0">
                    <a:solidFill>
                      <a:srgbClr val="0070C0"/>
                    </a:solidFill>
                  </a:tcPr>
                </a:tc>
                <a:extLst>
                  <a:ext uri="{0D108BD9-81ED-4DB2-BD59-A6C34878D82A}">
                    <a16:rowId xmlns:a16="http://schemas.microsoft.com/office/drawing/2014/main" val="2471069462"/>
                  </a:ext>
                </a:extLst>
              </a:tr>
            </a:tbl>
          </a:graphicData>
        </a:graphic>
      </p:graphicFrame>
      <p:sp>
        <p:nvSpPr>
          <p:cNvPr id="6" name="Başlık 1">
            <a:extLst>
              <a:ext uri="{FF2B5EF4-FFF2-40B4-BE49-F238E27FC236}">
                <a16:creationId xmlns:a16="http://schemas.microsoft.com/office/drawing/2014/main" id="{B341B223-D697-C458-3470-05D6C7B309DE}"/>
              </a:ext>
            </a:extLst>
          </p:cNvPr>
          <p:cNvSpPr txBox="1">
            <a:spLocks/>
          </p:cNvSpPr>
          <p:nvPr/>
        </p:nvSpPr>
        <p:spPr>
          <a:xfrm>
            <a:off x="647445" y="257449"/>
            <a:ext cx="10103412" cy="74923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tr-TR" sz="4800" b="1" spc="-6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KATSAYILAR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3600" b="1" spc="-4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01.01.2025-30.06.2025)</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6205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1">
            <a:extLst>
              <a:ext uri="{FF2B5EF4-FFF2-40B4-BE49-F238E27FC236}">
                <a16:creationId xmlns:a16="http://schemas.microsoft.com/office/drawing/2014/main" id="{052118D6-F9EC-F727-10B8-9AEFDFD5ECB2}"/>
              </a:ext>
            </a:extLst>
          </p:cNvPr>
          <p:cNvSpPr txBox="1">
            <a:spLocks/>
          </p:cNvSpPr>
          <p:nvPr/>
        </p:nvSpPr>
        <p:spPr>
          <a:xfrm>
            <a:off x="365759" y="496336"/>
            <a:ext cx="11355186" cy="8247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MAAŞ</a:t>
            </a:r>
            <a:r>
              <a:rPr lang="tr-TR" sz="3600" b="1" spc="-10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GELİR</a:t>
            </a:r>
            <a:r>
              <a:rPr lang="tr-TR" sz="3600" b="1" spc="-9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UNSURLARININ</a:t>
            </a:r>
            <a:r>
              <a:rPr lang="tr-TR" sz="3600" b="1" spc="-9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SINIFLANDIRMASI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9" name="İçerik Yer Tutucusu 8">
            <a:extLst>
              <a:ext uri="{FF2B5EF4-FFF2-40B4-BE49-F238E27FC236}">
                <a16:creationId xmlns:a16="http://schemas.microsoft.com/office/drawing/2014/main" id="{99D64840-B928-C1F3-88A7-42ED6E85D2A8}"/>
              </a:ext>
            </a:extLst>
          </p:cNvPr>
          <p:cNvGraphicFramePr>
            <a:graphicFrameLocks noGrp="1"/>
          </p:cNvGraphicFramePr>
          <p:nvPr>
            <p:ph sz="quarter" idx="13"/>
            <p:extLst>
              <p:ext uri="{D42A27DB-BD31-4B8C-83A1-F6EECF244321}">
                <p14:modId xmlns:p14="http://schemas.microsoft.com/office/powerpoint/2010/main" val="2395550838"/>
              </p:ext>
            </p:extLst>
          </p:nvPr>
        </p:nvGraphicFramePr>
        <p:xfrm>
          <a:off x="818844" y="1321127"/>
          <a:ext cx="10449016" cy="4057206"/>
        </p:xfrm>
        <a:graphic>
          <a:graphicData uri="http://schemas.openxmlformats.org/drawingml/2006/table">
            <a:tbl>
              <a:tblPr firstRow="1" bandRow="1">
                <a:tableStyleId>{5C22544A-7EE6-4342-B048-85BDC9FD1C3A}</a:tableStyleId>
              </a:tblPr>
              <a:tblGrid>
                <a:gridCol w="2612254">
                  <a:extLst>
                    <a:ext uri="{9D8B030D-6E8A-4147-A177-3AD203B41FA5}">
                      <a16:colId xmlns:a16="http://schemas.microsoft.com/office/drawing/2014/main" val="3208116629"/>
                    </a:ext>
                  </a:extLst>
                </a:gridCol>
                <a:gridCol w="2499804">
                  <a:extLst>
                    <a:ext uri="{9D8B030D-6E8A-4147-A177-3AD203B41FA5}">
                      <a16:colId xmlns:a16="http://schemas.microsoft.com/office/drawing/2014/main" val="2867330171"/>
                    </a:ext>
                  </a:extLst>
                </a:gridCol>
                <a:gridCol w="2724704">
                  <a:extLst>
                    <a:ext uri="{9D8B030D-6E8A-4147-A177-3AD203B41FA5}">
                      <a16:colId xmlns:a16="http://schemas.microsoft.com/office/drawing/2014/main" val="2245715542"/>
                    </a:ext>
                  </a:extLst>
                </a:gridCol>
                <a:gridCol w="2612254">
                  <a:extLst>
                    <a:ext uri="{9D8B030D-6E8A-4147-A177-3AD203B41FA5}">
                      <a16:colId xmlns:a16="http://schemas.microsoft.com/office/drawing/2014/main" val="1132217784"/>
                    </a:ext>
                  </a:extLst>
                </a:gridCol>
              </a:tblGrid>
              <a:tr h="481579">
                <a:tc>
                  <a:txBody>
                    <a:bodyPr/>
                    <a:lstStyle/>
                    <a:p>
                      <a:pPr algn="ctr"/>
                      <a:r>
                        <a:rPr lang="tr-TR" sz="2000" b="0" dirty="0">
                          <a:solidFill>
                            <a:srgbClr val="FFFFFF"/>
                          </a:solidFill>
                          <a:latin typeface="+mj-lt"/>
                          <a:cs typeface="Calibri" panose="020F0502020204030204" pitchFamily="34" charset="0"/>
                        </a:rPr>
                        <a:t>AYLIKLAR</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SOSYAL HAKLAR </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TAZMİNATLAR</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ÖDENEKLER</a:t>
                      </a:r>
                    </a:p>
                  </a:txBody>
                  <a:tcPr>
                    <a:solidFill>
                      <a:srgbClr val="0070C0"/>
                    </a:solidFill>
                  </a:tcPr>
                </a:tc>
                <a:extLst>
                  <a:ext uri="{0D108BD9-81ED-4DB2-BD59-A6C34878D82A}">
                    <a16:rowId xmlns:a16="http://schemas.microsoft.com/office/drawing/2014/main" val="670599224"/>
                  </a:ext>
                </a:extLst>
              </a:tr>
              <a:tr h="481579">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Taban Aylığı</a:t>
                      </a:r>
                    </a:p>
                  </a:txBody>
                  <a:tcPr anchor="ctr" horzOverflow="overflow">
                    <a:solidFill>
                      <a:srgbClr val="0070C0"/>
                    </a:solidFill>
                  </a:tcPr>
                </a:tc>
                <a:tc rowSpan="3">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Aile Yardımı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Yabancı Dil Tazminatı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Üniversite Ödeneği</a:t>
                      </a:r>
                    </a:p>
                  </a:txBody>
                  <a:tcPr anchor="ctr" horzOverflow="overflow">
                    <a:solidFill>
                      <a:srgbClr val="0070C0"/>
                    </a:solidFill>
                  </a:tcPr>
                </a:tc>
                <a:extLst>
                  <a:ext uri="{0D108BD9-81ED-4DB2-BD59-A6C34878D82A}">
                    <a16:rowId xmlns:a16="http://schemas.microsoft.com/office/drawing/2014/main" val="1452090269"/>
                  </a:ext>
                </a:extLst>
              </a:tr>
              <a:tr h="481579">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Gösterge Aylığı</a:t>
                      </a:r>
                    </a:p>
                  </a:txBody>
                  <a:tcPr anchor="ctr" horzOverflow="overflow">
                    <a:solidFill>
                      <a:srgbClr val="0070C0"/>
                    </a:solidFill>
                  </a:tcPr>
                </a:tc>
                <a:tc vMerge="1">
                  <a:txBody>
                    <a:bodyPr/>
                    <a:lstStyle/>
                    <a:p>
                      <a:endParaRPr lang="tr-TR"/>
                    </a:p>
                  </a:txBody>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Yan Ödeme Aylığı ve Özel Hizmet Tazminatı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İdari Görev Ödeneği</a:t>
                      </a:r>
                    </a:p>
                  </a:txBody>
                  <a:tcPr anchor="ctr" horzOverflow="overflow">
                    <a:solidFill>
                      <a:srgbClr val="0070C0"/>
                    </a:solidFill>
                  </a:tcPr>
                </a:tc>
                <a:extLst>
                  <a:ext uri="{0D108BD9-81ED-4DB2-BD59-A6C34878D82A}">
                    <a16:rowId xmlns:a16="http://schemas.microsoft.com/office/drawing/2014/main" val="269116912"/>
                  </a:ext>
                </a:extLst>
              </a:tr>
              <a:tr h="481579">
                <a:tc vMerge="1">
                  <a:txBody>
                    <a:bodyPr/>
                    <a:lstStyle/>
                    <a:p>
                      <a:endParaRPr lang="tr-TR"/>
                    </a:p>
                  </a:txBody>
                  <a:tcPr/>
                </a:tc>
                <a:tc vMerge="1">
                  <a:txBody>
                    <a:bodyPr/>
                    <a:lstStyle/>
                    <a:p>
                      <a:endParaRPr lang="tr-TR"/>
                    </a:p>
                  </a:txBody>
                  <a:tcPr/>
                </a:tc>
                <a:tc vMerge="1">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600" b="1" i="0" u="none" strike="noStrike" cap="none" normalizeH="0" baseline="0" dirty="0">
                        <a:ln>
                          <a:noFill/>
                        </a:ln>
                        <a:solidFill>
                          <a:schemeClr val="bg2"/>
                        </a:solidFill>
                        <a:effectLst>
                          <a:outerShdw blurRad="38100" dist="38100" dir="2700000" algn="tl">
                            <a:srgbClr val="C0C0C0"/>
                          </a:outerShdw>
                        </a:effectLst>
                        <a:latin typeface="Tahoma" pitchFamily="34" charset="0"/>
                      </a:endParaRPr>
                    </a:p>
                  </a:txBody>
                  <a:tcPr marT="45715" marB="45715"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Yükseköğretim tazminatı</a:t>
                      </a:r>
                    </a:p>
                  </a:txBody>
                  <a:tcPr anchor="ctr" horzOverflow="overflow">
                    <a:solidFill>
                      <a:srgbClr val="0070C0"/>
                    </a:solidFill>
                  </a:tcPr>
                </a:tc>
                <a:extLst>
                  <a:ext uri="{0D108BD9-81ED-4DB2-BD59-A6C34878D82A}">
                    <a16:rowId xmlns:a16="http://schemas.microsoft.com/office/drawing/2014/main" val="3372459938"/>
                  </a:ext>
                </a:extLst>
              </a:tr>
              <a:tr h="689418">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defRPr/>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Ek Gösterge Aylığı</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endParaRPr>
                    </a:p>
                  </a:txBody>
                  <a:tcPr anchor="ctr" horzOverflow="overflow">
                    <a:solidFill>
                      <a:srgbClr val="0070C0"/>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Çocuk Yardımı</a:t>
                      </a:r>
                    </a:p>
                  </a:txBody>
                  <a:tcPr anchor="ctr" horzOverflow="overflow">
                    <a:solidFill>
                      <a:srgbClr val="0070C0"/>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Makam, Görev ve Temsil Tazminatları</a:t>
                      </a:r>
                    </a:p>
                  </a:txBody>
                  <a:tcPr anchor="ctr" horzOverflow="overflow">
                    <a:solidFill>
                      <a:srgbClr val="0070C0"/>
                    </a:solidFill>
                  </a:tcPr>
                </a:tc>
                <a:tc>
                  <a:txBody>
                    <a:bodyPr/>
                    <a:lstStyle/>
                    <a:p>
                      <a:pPr marL="71438"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Geliştirme Ödeneği</a:t>
                      </a:r>
                    </a:p>
                  </a:txBody>
                  <a:tcPr anchor="ctr" horzOverflow="overflow">
                    <a:solidFill>
                      <a:srgbClr val="0070C0"/>
                    </a:solidFill>
                  </a:tcPr>
                </a:tc>
                <a:extLst>
                  <a:ext uri="{0D108BD9-81ED-4DB2-BD59-A6C34878D82A}">
                    <a16:rowId xmlns:a16="http://schemas.microsoft.com/office/drawing/2014/main" val="3630067228"/>
                  </a:ext>
                </a:extLst>
              </a:tr>
              <a:tr h="689418">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defRPr/>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Kıdem Aylığı</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endParaRPr>
                    </a:p>
                  </a:txBody>
                  <a:tcPr anchor="ctr" horzOverflow="overflow">
                    <a:solidFill>
                      <a:srgbClr val="0070C0"/>
                    </a:solidFill>
                  </a:tcPr>
                </a:tc>
                <a:tc vMerge="1">
                  <a:txBody>
                    <a:bodyPr/>
                    <a:lstStyle/>
                    <a:p>
                      <a:endParaRPr lang="tr-TR"/>
                    </a:p>
                  </a:txBody>
                  <a:tcPr/>
                </a:tc>
                <a:tc v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Eğitim Öğretim Ödeneği</a:t>
                      </a:r>
                    </a:p>
                  </a:txBody>
                  <a:tcPr anchor="ctr" horzOverflow="overflow">
                    <a:solidFill>
                      <a:srgbClr val="0070C0"/>
                    </a:solidFill>
                  </a:tcPr>
                </a:tc>
                <a:extLst>
                  <a:ext uri="{0D108BD9-81ED-4DB2-BD59-A6C34878D82A}">
                    <a16:rowId xmlns:a16="http://schemas.microsoft.com/office/drawing/2014/main" val="2883519647"/>
                  </a:ext>
                </a:extLst>
              </a:tr>
              <a:tr h="752054">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Vekalet ve İkinci</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 Görev Aylıkları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Doğum Yardımı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Ek Ödeme</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Sendika Ödeneği</a:t>
                      </a:r>
                    </a:p>
                  </a:txBody>
                  <a:tcPr anchor="ctr" horzOverflow="overflow">
                    <a:solidFill>
                      <a:srgbClr val="0070C0"/>
                    </a:solidFill>
                  </a:tcPr>
                </a:tc>
                <a:extLst>
                  <a:ext uri="{0D108BD9-81ED-4DB2-BD59-A6C34878D82A}">
                    <a16:rowId xmlns:a16="http://schemas.microsoft.com/office/drawing/2014/main" val="428625220"/>
                  </a:ext>
                </a:extLst>
              </a:tr>
            </a:tbl>
          </a:graphicData>
        </a:graphic>
      </p:graphicFrame>
    </p:spTree>
    <p:extLst>
      <p:ext uri="{BB962C8B-B14F-4D97-AF65-F5344CB8AC3E}">
        <p14:creationId xmlns:p14="http://schemas.microsoft.com/office/powerpoint/2010/main" val="19724328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Başlık 1">
            <a:extLst>
              <a:ext uri="{FF2B5EF4-FFF2-40B4-BE49-F238E27FC236}">
                <a16:creationId xmlns:a16="http://schemas.microsoft.com/office/drawing/2014/main" id="{FD2D9933-18CB-217D-7C9C-A70E39BB382D}"/>
              </a:ext>
            </a:extLst>
          </p:cNvPr>
          <p:cNvSpPr>
            <a:spLocks noGrp="1"/>
          </p:cNvSpPr>
          <p:nvPr>
            <p:ph type="title"/>
          </p:nvPr>
        </p:nvSpPr>
        <p:spPr>
          <a:xfrm>
            <a:off x="1231099" y="368408"/>
            <a:ext cx="9603275"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aylığı</a:t>
            </a:r>
          </a:p>
        </p:txBody>
      </p:sp>
      <p:sp>
        <p:nvSpPr>
          <p:cNvPr id="14" name="İçerik Yer Tutucusu 2">
            <a:extLst>
              <a:ext uri="{FF2B5EF4-FFF2-40B4-BE49-F238E27FC236}">
                <a16:creationId xmlns:a16="http://schemas.microsoft.com/office/drawing/2014/main" id="{9AFE3D0D-B816-98C9-EE85-169B84F8D353}"/>
              </a:ext>
            </a:extLst>
          </p:cNvPr>
          <p:cNvSpPr>
            <a:spLocks noGrp="1"/>
          </p:cNvSpPr>
          <p:nvPr>
            <p:ph sz="quarter" idx="13"/>
          </p:nvPr>
        </p:nvSpPr>
        <p:spPr>
          <a:xfrm>
            <a:off x="1231099" y="1002790"/>
            <a:ext cx="10363826" cy="3424107"/>
          </a:xfrm>
        </p:spPr>
        <p:txBody>
          <a:bodyPr>
            <a:normAutofit/>
          </a:bodyPr>
          <a:lstStyle/>
          <a:p>
            <a:pPr marL="0" indent="0" algn="just">
              <a:buNone/>
            </a:pPr>
            <a:r>
              <a:rPr lang="tr-TR" sz="1800" dirty="0" smtClean="0">
                <a:latin typeface="Times New Roman" panose="02020603050405020304" pitchFamily="18" charset="0"/>
                <a:cs typeface="Times New Roman" panose="02020603050405020304" pitchFamily="18" charset="0"/>
              </a:rPr>
              <a:t>375 </a:t>
            </a:r>
            <a:r>
              <a:rPr lang="tr-TR" sz="1800" dirty="0">
                <a:latin typeface="Times New Roman" panose="02020603050405020304" pitchFamily="18" charset="0"/>
                <a:cs typeface="Times New Roman" panose="02020603050405020304" pitchFamily="18" charset="0"/>
              </a:rPr>
              <a:t>sayılı KHK'nın değişik 1. maddesi uyarınca, </a:t>
            </a:r>
            <a:r>
              <a:rPr lang="tr-TR" sz="1800" b="1" dirty="0">
                <a:latin typeface="Times New Roman" panose="02020603050405020304" pitchFamily="18" charset="0"/>
                <a:cs typeface="Times New Roman" panose="02020603050405020304" pitchFamily="18" charset="0"/>
              </a:rPr>
              <a:t>657 sayılı Devlet Memurları Kanunu</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2914 sayılı Yüksek Öğretim Personel Kanunu</a:t>
            </a:r>
            <a:r>
              <a:rPr lang="tr-TR" sz="1800" dirty="0">
                <a:latin typeface="Times New Roman" panose="02020603050405020304" pitchFamily="18" charset="0"/>
                <a:cs typeface="Times New Roman" panose="02020603050405020304" pitchFamily="18" charset="0"/>
              </a:rPr>
              <a:t>'na tabi olan personele, </a:t>
            </a:r>
            <a:r>
              <a:rPr lang="tr-TR" sz="1800" b="1" dirty="0">
                <a:latin typeface="Times New Roman" panose="02020603050405020304" pitchFamily="18" charset="0"/>
                <a:cs typeface="Times New Roman" panose="02020603050405020304" pitchFamily="18" charset="0"/>
              </a:rPr>
              <a:t>1.000 gösterge rakamı</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 kullanılarak hesaplanan bir </a:t>
            </a:r>
            <a:r>
              <a:rPr lang="tr-TR" sz="1800" b="1" dirty="0">
                <a:latin typeface="Times New Roman" panose="02020603050405020304" pitchFamily="18" charset="0"/>
                <a:cs typeface="Times New Roman" panose="02020603050405020304" pitchFamily="18" charset="0"/>
              </a:rPr>
              <a:t>taban aylığı</a:t>
            </a:r>
            <a:r>
              <a:rPr lang="tr-TR" sz="1800" dirty="0">
                <a:latin typeface="Times New Roman" panose="02020603050405020304" pitchFamily="18" charset="0"/>
                <a:cs typeface="Times New Roman" panose="02020603050405020304" pitchFamily="18" charset="0"/>
              </a:rPr>
              <a:t> ödenmektedir.</a:t>
            </a:r>
          </a:p>
          <a:p>
            <a:pPr marL="0" indent="0" algn="just">
              <a:buNone/>
            </a:pPr>
            <a:r>
              <a:rPr lang="tr-TR" sz="1800" dirty="0">
                <a:latin typeface="Times New Roman" panose="02020603050405020304" pitchFamily="18" charset="0"/>
                <a:cs typeface="Times New Roman" panose="02020603050405020304" pitchFamily="18" charset="0"/>
              </a:rPr>
              <a:t>Bu hesaplama şöyle yapılır:</a:t>
            </a:r>
          </a:p>
          <a:p>
            <a:pPr marL="0" indent="0" algn="just">
              <a:buNone/>
            </a:pPr>
            <a:r>
              <a:rPr lang="tr-TR" sz="1800" b="1" dirty="0">
                <a:latin typeface="Times New Roman" panose="02020603050405020304" pitchFamily="18" charset="0"/>
                <a:cs typeface="Times New Roman" panose="02020603050405020304" pitchFamily="18" charset="0"/>
              </a:rPr>
              <a:t>Gösterge Rakamı</a:t>
            </a:r>
            <a:r>
              <a:rPr lang="tr-TR" sz="1800" dirty="0">
                <a:latin typeface="Times New Roman" panose="02020603050405020304" pitchFamily="18" charset="0"/>
                <a:cs typeface="Times New Roman" panose="02020603050405020304" pitchFamily="18" charset="0"/>
              </a:rPr>
              <a:t>: 1.000</a:t>
            </a:r>
          </a:p>
          <a:p>
            <a:pPr marL="0" indent="0" algn="just">
              <a:buNone/>
            </a:pP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 Bu katsayı her yıl </a:t>
            </a:r>
            <a:r>
              <a:rPr lang="tr-TR" sz="1800" b="1" dirty="0">
                <a:latin typeface="Times New Roman" panose="02020603050405020304" pitchFamily="18" charset="0"/>
                <a:cs typeface="Times New Roman" panose="02020603050405020304" pitchFamily="18" charset="0"/>
              </a:rPr>
              <a:t>Maliye Bakanlığı</a:t>
            </a:r>
            <a:r>
              <a:rPr lang="tr-TR" sz="1800" dirty="0">
                <a:latin typeface="Times New Roman" panose="02020603050405020304" pitchFamily="18" charset="0"/>
                <a:cs typeface="Times New Roman" panose="02020603050405020304" pitchFamily="18" charset="0"/>
              </a:rPr>
              <a:t> tarafından belirlenen </a:t>
            </a: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dır.</a:t>
            </a:r>
          </a:p>
          <a:p>
            <a:pPr marL="0" indent="0" algn="just">
              <a:buNone/>
            </a:pPr>
            <a:r>
              <a:rPr lang="tr-TR" sz="1800" b="1" dirty="0">
                <a:latin typeface="Times New Roman" panose="02020603050405020304" pitchFamily="18" charset="0"/>
                <a:cs typeface="Times New Roman" panose="02020603050405020304" pitchFamily="18" charset="0"/>
              </a:rPr>
              <a:t>Hesaplama</a:t>
            </a:r>
            <a:r>
              <a:rPr lang="tr-TR" sz="1800" dirty="0">
                <a:latin typeface="Times New Roman" panose="02020603050405020304" pitchFamily="18" charset="0"/>
                <a:cs typeface="Times New Roman" panose="02020603050405020304" pitchFamily="18" charset="0"/>
              </a:rPr>
              <a:t>: 1.000 * Taban Aylık Katsayısı = </a:t>
            </a:r>
            <a:r>
              <a:rPr lang="tr-TR" sz="1800" b="1" dirty="0">
                <a:latin typeface="Times New Roman" panose="02020603050405020304" pitchFamily="18" charset="0"/>
                <a:cs typeface="Times New Roman" panose="02020603050405020304" pitchFamily="18" charset="0"/>
              </a:rPr>
              <a:t>Taban Aylığı</a:t>
            </a:r>
            <a:r>
              <a:rPr lang="tr-TR" sz="1800" dirty="0">
                <a:latin typeface="Times New Roman" panose="02020603050405020304" pitchFamily="18" charset="0"/>
                <a:cs typeface="Times New Roman" panose="02020603050405020304" pitchFamily="18" charset="0"/>
              </a:rPr>
              <a:t> Tutarı</a:t>
            </a:r>
          </a:p>
        </p:txBody>
      </p:sp>
      <p:sp>
        <p:nvSpPr>
          <p:cNvPr id="15" name="Ok: Aşağı 14">
            <a:extLst>
              <a:ext uri="{FF2B5EF4-FFF2-40B4-BE49-F238E27FC236}">
                <a16:creationId xmlns:a16="http://schemas.microsoft.com/office/drawing/2014/main" id="{FD7AA5C3-B458-323D-D727-02D1368E531B}"/>
              </a:ext>
            </a:extLst>
          </p:cNvPr>
          <p:cNvSpPr/>
          <p:nvPr/>
        </p:nvSpPr>
        <p:spPr>
          <a:xfrm>
            <a:off x="4770930" y="4946163"/>
            <a:ext cx="2715741" cy="494154"/>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spc="50" dirty="0">
                <a:ln w="9525" cmpd="sng">
                  <a:solidFill>
                    <a:schemeClr val="accent1"/>
                  </a:solidFill>
                  <a:prstDash val="solid"/>
                </a:ln>
                <a:solidFill>
                  <a:srgbClr val="70AD47">
                    <a:tint val="1000"/>
                  </a:srgbClr>
                </a:solidFill>
                <a:effectLst>
                  <a:glow rad="38100">
                    <a:schemeClr val="accent1">
                      <a:alpha val="40000"/>
                    </a:schemeClr>
                  </a:glow>
                </a:effectLst>
              </a:rPr>
              <a:t>KESİNTİLER</a:t>
            </a:r>
          </a:p>
        </p:txBody>
      </p:sp>
      <p:sp>
        <p:nvSpPr>
          <p:cNvPr id="16" name="Oval 15">
            <a:extLst>
              <a:ext uri="{FF2B5EF4-FFF2-40B4-BE49-F238E27FC236}">
                <a16:creationId xmlns:a16="http://schemas.microsoft.com/office/drawing/2014/main" id="{1ADC3885-7ED0-C734-F0F4-9D8F88B0B44B}"/>
              </a:ext>
            </a:extLst>
          </p:cNvPr>
          <p:cNvSpPr/>
          <p:nvPr/>
        </p:nvSpPr>
        <p:spPr>
          <a:xfrm>
            <a:off x="3139736" y="5326292"/>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DAMGA VERGİSİ</a:t>
            </a:r>
          </a:p>
        </p:txBody>
      </p:sp>
      <p:sp>
        <p:nvSpPr>
          <p:cNvPr id="17" name="Oval 16">
            <a:extLst>
              <a:ext uri="{FF2B5EF4-FFF2-40B4-BE49-F238E27FC236}">
                <a16:creationId xmlns:a16="http://schemas.microsoft.com/office/drawing/2014/main" id="{3290134B-3796-ED6C-29AD-74DB71EE3AF9}"/>
              </a:ext>
            </a:extLst>
          </p:cNvPr>
          <p:cNvSpPr/>
          <p:nvPr/>
        </p:nvSpPr>
        <p:spPr>
          <a:xfrm>
            <a:off x="5345273" y="5450259"/>
            <a:ext cx="1567054" cy="68430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GELİR VERGİSİ</a:t>
            </a:r>
          </a:p>
        </p:txBody>
      </p:sp>
      <p:sp>
        <p:nvSpPr>
          <p:cNvPr id="18" name="Oval 17">
            <a:extLst>
              <a:ext uri="{FF2B5EF4-FFF2-40B4-BE49-F238E27FC236}">
                <a16:creationId xmlns:a16="http://schemas.microsoft.com/office/drawing/2014/main" id="{756B8258-2217-D242-FA1C-5FA61A6AC298}"/>
              </a:ext>
            </a:extLst>
          </p:cNvPr>
          <p:cNvSpPr/>
          <p:nvPr/>
        </p:nvSpPr>
        <p:spPr>
          <a:xfrm>
            <a:off x="7414496" y="5326292"/>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SİGORTA PRİMİ</a:t>
            </a:r>
          </a:p>
        </p:txBody>
      </p:sp>
      <p:sp>
        <p:nvSpPr>
          <p:cNvPr id="19" name="Oval 18">
            <a:extLst>
              <a:ext uri="{FF2B5EF4-FFF2-40B4-BE49-F238E27FC236}">
                <a16:creationId xmlns:a16="http://schemas.microsoft.com/office/drawing/2014/main" id="{903DFDA5-2A5C-90B2-0F64-2A9354C5CE94}"/>
              </a:ext>
            </a:extLst>
          </p:cNvPr>
          <p:cNvSpPr/>
          <p:nvPr/>
        </p:nvSpPr>
        <p:spPr>
          <a:xfrm>
            <a:off x="3246606" y="3977414"/>
            <a:ext cx="5764390" cy="865717"/>
          </a:xfrm>
          <a:prstGeom prst="ellipse">
            <a:avLst/>
          </a:prstGeom>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spc="50" dirty="0" smtClean="0">
                <a:ln w="9525" cmpd="sng">
                  <a:solidFill>
                    <a:schemeClr val="accent1"/>
                  </a:solidFill>
                  <a:prstDash val="solid"/>
                </a:ln>
                <a:solidFill>
                  <a:srgbClr val="70AD47">
                    <a:tint val="1000"/>
                  </a:srgbClr>
                </a:solidFill>
                <a:effectLst>
                  <a:glow rad="38100">
                    <a:schemeClr val="accent1">
                      <a:alpha val="40000"/>
                    </a:schemeClr>
                  </a:glow>
                </a:effectLst>
              </a:rPr>
              <a:t>1000xTABAN </a:t>
            </a:r>
            <a:r>
              <a:rPr lang="tr-TR" sz="2400" b="1" spc="50" dirty="0">
                <a:ln w="9525" cmpd="sng">
                  <a:solidFill>
                    <a:schemeClr val="accent1"/>
                  </a:solidFill>
                  <a:prstDash val="solid"/>
                </a:ln>
                <a:solidFill>
                  <a:srgbClr val="70AD47">
                    <a:tint val="1000"/>
                  </a:srgbClr>
                </a:solidFill>
                <a:effectLst>
                  <a:glow rad="38100">
                    <a:schemeClr val="accent1">
                      <a:alpha val="40000"/>
                    </a:schemeClr>
                  </a:glow>
                </a:effectLst>
              </a:rPr>
              <a:t>AYLIK KATSAYISI</a:t>
            </a:r>
          </a:p>
        </p:txBody>
      </p:sp>
    </p:spTree>
    <p:extLst>
      <p:ext uri="{BB962C8B-B14F-4D97-AF65-F5344CB8AC3E}">
        <p14:creationId xmlns:p14="http://schemas.microsoft.com/office/powerpoint/2010/main" val="12363715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Başlık 1">
            <a:extLst>
              <a:ext uri="{FF2B5EF4-FFF2-40B4-BE49-F238E27FC236}">
                <a16:creationId xmlns:a16="http://schemas.microsoft.com/office/drawing/2014/main" id="{FC9C44F2-76A3-0EDE-4D97-ADA190C1D56F}"/>
              </a:ext>
            </a:extLst>
          </p:cNvPr>
          <p:cNvSpPr>
            <a:spLocks noGrp="1"/>
          </p:cNvSpPr>
          <p:nvPr>
            <p:ph type="title"/>
          </p:nvPr>
        </p:nvSpPr>
        <p:spPr>
          <a:xfrm>
            <a:off x="914087" y="403382"/>
            <a:ext cx="10363826"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lang="tr-TR" sz="3600" b="1" dirty="0">
                <a:latin typeface="Times New Roman" panose="02020603050405020304" pitchFamily="18" charset="0"/>
                <a:cs typeface="Times New Roman" panose="02020603050405020304" pitchFamily="18" charset="0"/>
              </a:rPr>
              <a:t>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AYLIĞI</a:t>
            </a:r>
            <a:r>
              <a:rPr lang="tr-TR" sz="3600" b="1" dirty="0">
                <a:latin typeface="Times New Roman" panose="02020603050405020304" pitchFamily="18" charset="0"/>
                <a:cs typeface="Times New Roman" panose="02020603050405020304" pitchFamily="18" charset="0"/>
              </a:rPr>
              <a:t> </a:t>
            </a:r>
          </a:p>
        </p:txBody>
      </p:sp>
      <p:sp>
        <p:nvSpPr>
          <p:cNvPr id="14" name="İçerik Yer Tutucusu 2">
            <a:extLst>
              <a:ext uri="{FF2B5EF4-FFF2-40B4-BE49-F238E27FC236}">
                <a16:creationId xmlns:a16="http://schemas.microsoft.com/office/drawing/2014/main" id="{E636DF4C-B5E2-F48C-4DE9-194D1526E378}"/>
              </a:ext>
            </a:extLst>
          </p:cNvPr>
          <p:cNvSpPr>
            <a:spLocks noGrp="1"/>
          </p:cNvSpPr>
          <p:nvPr>
            <p:ph sz="quarter" idx="13"/>
          </p:nvPr>
        </p:nvSpPr>
        <p:spPr>
          <a:xfrm>
            <a:off x="914087" y="912740"/>
            <a:ext cx="10363826" cy="3424107"/>
          </a:xfrm>
        </p:spPr>
        <p:txBody>
          <a:bodyPr>
            <a:normAutofit fontScale="77500" lnSpcReduction="20000"/>
          </a:bodyPr>
          <a:lstStyle/>
          <a:p>
            <a:pPr marL="0" indent="0" algn="just">
              <a:buNone/>
            </a:pPr>
            <a:r>
              <a:rPr lang="tr-TR" dirty="0" smtClean="0">
                <a:latin typeface="Times New Roman" panose="02020603050405020304" pitchFamily="18" charset="0"/>
                <a:cs typeface="Times New Roman" panose="02020603050405020304" pitchFamily="18" charset="0"/>
              </a:rPr>
              <a:t>2914 </a:t>
            </a:r>
            <a:r>
              <a:rPr lang="tr-TR" dirty="0">
                <a:latin typeface="Times New Roman" panose="02020603050405020304" pitchFamily="18" charset="0"/>
                <a:cs typeface="Times New Roman" panose="02020603050405020304" pitchFamily="18" charset="0"/>
              </a:rPr>
              <a:t>sayılı </a:t>
            </a:r>
            <a:r>
              <a:rPr lang="tr-TR" b="1" dirty="0">
                <a:latin typeface="Times New Roman" panose="02020603050405020304" pitchFamily="18" charset="0"/>
                <a:cs typeface="Times New Roman" panose="02020603050405020304" pitchFamily="18" charset="0"/>
              </a:rPr>
              <a:t>Yüksek Öğretim Personel Kanunu</a:t>
            </a:r>
            <a:r>
              <a:rPr lang="tr-TR" dirty="0">
                <a:latin typeface="Times New Roman" panose="02020603050405020304" pitchFamily="18" charset="0"/>
                <a:cs typeface="Times New Roman" panose="02020603050405020304" pitchFamily="18" charset="0"/>
              </a:rPr>
              <a:t>nun 5. maddesi uyarınca, </a:t>
            </a:r>
            <a:r>
              <a:rPr lang="tr-TR" b="1" dirty="0">
                <a:latin typeface="Times New Roman" panose="02020603050405020304" pitchFamily="18" charset="0"/>
                <a:cs typeface="Times New Roman" panose="02020603050405020304" pitchFamily="18" charset="0"/>
              </a:rPr>
              <a:t>üniversite öğretim elemanlarının aylıklarının hesaplanmasında</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Devlet Memurlarının Aylıklarına Esas Olan Gösterge Tablosu</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Katsayı</a:t>
            </a:r>
            <a:r>
              <a:rPr lang="tr-TR" dirty="0">
                <a:latin typeface="Times New Roman" panose="02020603050405020304" pitchFamily="18" charset="0"/>
                <a:cs typeface="Times New Roman" panose="02020603050405020304" pitchFamily="18" charset="0"/>
              </a:rPr>
              <a:t> dikkate alınır. Bu, öğretim elemanlarının maaşlarının belirlenmesinde, </a:t>
            </a:r>
            <a:r>
              <a:rPr lang="tr-TR" b="1" dirty="0">
                <a:latin typeface="Times New Roman" panose="02020603050405020304" pitchFamily="18" charset="0"/>
                <a:cs typeface="Times New Roman" panose="02020603050405020304" pitchFamily="18" charset="0"/>
              </a:rPr>
              <a:t>657 sayılı Devlet Memurları Kanunu</a:t>
            </a:r>
            <a:r>
              <a:rPr lang="tr-TR" dirty="0">
                <a:latin typeface="Times New Roman" panose="02020603050405020304" pitchFamily="18" charset="0"/>
                <a:cs typeface="Times New Roman" panose="02020603050405020304" pitchFamily="18" charset="0"/>
              </a:rPr>
              <a:t>'nun 43. maddesinde belirlenen esaslara göre işlem yapılacağı anlamına gelir.</a:t>
            </a:r>
          </a:p>
          <a:p>
            <a:pPr marL="0" indent="0" algn="just">
              <a:buNone/>
            </a:pPr>
            <a:r>
              <a:rPr lang="tr-TR" dirty="0" smtClean="0">
                <a:latin typeface="Times New Roman" panose="02020603050405020304" pitchFamily="18" charset="0"/>
                <a:cs typeface="Times New Roman" panose="02020603050405020304" pitchFamily="18" charset="0"/>
              </a:rPr>
              <a:t>657 </a:t>
            </a:r>
            <a:r>
              <a:rPr lang="tr-TR" dirty="0">
                <a:latin typeface="Times New Roman" panose="02020603050405020304" pitchFamily="18" charset="0"/>
                <a:cs typeface="Times New Roman" panose="02020603050405020304" pitchFamily="18" charset="0"/>
              </a:rPr>
              <a:t>sayılı </a:t>
            </a:r>
            <a:r>
              <a:rPr lang="tr-TR" b="1" dirty="0">
                <a:latin typeface="Times New Roman" panose="02020603050405020304" pitchFamily="18" charset="0"/>
                <a:cs typeface="Times New Roman" panose="02020603050405020304" pitchFamily="18" charset="0"/>
              </a:rPr>
              <a:t>Devlet Memurları Kanunu</a:t>
            </a:r>
            <a:r>
              <a:rPr lang="tr-TR" dirty="0">
                <a:latin typeface="Times New Roman" panose="02020603050405020304" pitchFamily="18" charset="0"/>
                <a:cs typeface="Times New Roman" panose="02020603050405020304" pitchFamily="18" charset="0"/>
              </a:rPr>
              <a:t>nun 43. maddesinde, </a:t>
            </a:r>
            <a:r>
              <a:rPr lang="tr-TR" b="1" dirty="0">
                <a:latin typeface="Times New Roman" panose="02020603050405020304" pitchFamily="18" charset="0"/>
                <a:cs typeface="Times New Roman" panose="02020603050405020304" pitchFamily="18" charset="0"/>
              </a:rPr>
              <a:t>derece ve kademe esasına göre</a:t>
            </a:r>
            <a:r>
              <a:rPr lang="tr-TR" dirty="0">
                <a:latin typeface="Times New Roman" panose="02020603050405020304" pitchFamily="18" charset="0"/>
                <a:cs typeface="Times New Roman" panose="02020603050405020304" pitchFamily="18" charset="0"/>
              </a:rPr>
              <a:t> düzenlenen </a:t>
            </a:r>
            <a:r>
              <a:rPr lang="tr-TR" b="1" dirty="0">
                <a:latin typeface="Times New Roman" panose="02020603050405020304" pitchFamily="18" charset="0"/>
                <a:cs typeface="Times New Roman" panose="02020603050405020304" pitchFamily="18" charset="0"/>
              </a:rPr>
              <a:t>gösterge tablosunda</a:t>
            </a:r>
            <a:r>
              <a:rPr lang="tr-TR" dirty="0">
                <a:latin typeface="Times New Roman" panose="02020603050405020304" pitchFamily="18" charset="0"/>
                <a:cs typeface="Times New Roman" panose="02020603050405020304" pitchFamily="18" charset="0"/>
              </a:rPr>
              <a:t> yer alan </a:t>
            </a:r>
            <a:r>
              <a:rPr lang="tr-TR" b="1" dirty="0">
                <a:latin typeface="Times New Roman" panose="02020603050405020304" pitchFamily="18" charset="0"/>
                <a:cs typeface="Times New Roman" panose="02020603050405020304" pitchFamily="18" charset="0"/>
              </a:rPr>
              <a:t>gösterge rakamlarının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memur aylık katsayısı</a:t>
            </a:r>
            <a:r>
              <a:rPr lang="tr-TR" dirty="0">
                <a:latin typeface="Times New Roman" panose="02020603050405020304" pitchFamily="18" charset="0"/>
                <a:cs typeface="Times New Roman" panose="02020603050405020304" pitchFamily="18" charset="0"/>
              </a:rPr>
              <a:t> ile çarpılması sonucunda elde edilen tutar kadar </a:t>
            </a:r>
            <a:r>
              <a:rPr lang="tr-TR" b="1" dirty="0">
                <a:latin typeface="Times New Roman" panose="02020603050405020304" pitchFamily="18" charset="0"/>
                <a:cs typeface="Times New Roman" panose="02020603050405020304" pitchFamily="18" charset="0"/>
              </a:rPr>
              <a:t>gösterge aylığı (veya aylık tutar)</a:t>
            </a:r>
            <a:r>
              <a:rPr lang="tr-TR" dirty="0">
                <a:latin typeface="Times New Roman" panose="02020603050405020304" pitchFamily="18" charset="0"/>
                <a:cs typeface="Times New Roman" panose="02020603050405020304" pitchFamily="18" charset="0"/>
              </a:rPr>
              <a:t> ödenir. Bu işlem şu şekilde yapılır:</a:t>
            </a:r>
          </a:p>
          <a:p>
            <a:pPr marL="0" indent="0" algn="just">
              <a:buNone/>
            </a:pPr>
            <a:r>
              <a:rPr lang="tr-TR" b="1" dirty="0">
                <a:latin typeface="Times New Roman" panose="02020603050405020304" pitchFamily="18" charset="0"/>
                <a:cs typeface="Times New Roman" panose="02020603050405020304" pitchFamily="18" charset="0"/>
              </a:rPr>
              <a:t>Derece ve Kademe</a:t>
            </a:r>
            <a:r>
              <a:rPr lang="tr-TR" dirty="0">
                <a:latin typeface="Times New Roman" panose="02020603050405020304" pitchFamily="18" charset="0"/>
                <a:cs typeface="Times New Roman" panose="02020603050405020304" pitchFamily="18" charset="0"/>
              </a:rPr>
              <a:t>: Öğretim elemanının kadro derecesine ve kademesine göre, gösterge tablosunda bir rakam belirlenir.</a:t>
            </a:r>
          </a:p>
          <a:p>
            <a:pPr marL="0" indent="0" algn="just">
              <a:buNone/>
            </a:pPr>
            <a:r>
              <a:rPr lang="tr-TR" b="1" dirty="0">
                <a:latin typeface="Times New Roman" panose="02020603050405020304" pitchFamily="18" charset="0"/>
                <a:cs typeface="Times New Roman" panose="02020603050405020304" pitchFamily="18" charset="0"/>
              </a:rPr>
              <a:t>Gösterge Rakamı</a:t>
            </a:r>
            <a:r>
              <a:rPr lang="tr-TR" dirty="0">
                <a:latin typeface="Times New Roman" panose="02020603050405020304" pitchFamily="18" charset="0"/>
                <a:cs typeface="Times New Roman" panose="02020603050405020304" pitchFamily="18" charset="0"/>
              </a:rPr>
              <a:t>: Gösterge tablosu ve öğretim elemanının derecesine bağlı olarak bir gösterge rakamı bulunur.</a:t>
            </a:r>
          </a:p>
          <a:p>
            <a:pPr marL="0" indent="0" algn="just">
              <a:buNone/>
            </a:pPr>
            <a:r>
              <a:rPr lang="tr-TR" b="1" dirty="0">
                <a:latin typeface="Times New Roman" panose="02020603050405020304" pitchFamily="18" charset="0"/>
                <a:cs typeface="Times New Roman" panose="02020603050405020304" pitchFamily="18" charset="0"/>
              </a:rPr>
              <a:t>Aylık Katsayı</a:t>
            </a:r>
            <a:r>
              <a:rPr lang="tr-TR" dirty="0">
                <a:latin typeface="Times New Roman" panose="02020603050405020304" pitchFamily="18" charset="0"/>
                <a:cs typeface="Times New Roman" panose="02020603050405020304" pitchFamily="18" charset="0"/>
              </a:rPr>
              <a:t>: Bu gösterge rakamı, her yıl </a:t>
            </a:r>
            <a:r>
              <a:rPr lang="tr-TR" b="1" dirty="0">
                <a:latin typeface="Times New Roman" panose="02020603050405020304" pitchFamily="18" charset="0"/>
                <a:cs typeface="Times New Roman" panose="02020603050405020304" pitchFamily="18" charset="0"/>
              </a:rPr>
              <a:t>Maliye Bakanlığı</a:t>
            </a:r>
            <a:r>
              <a:rPr lang="tr-TR" dirty="0">
                <a:latin typeface="Times New Roman" panose="02020603050405020304" pitchFamily="18" charset="0"/>
                <a:cs typeface="Times New Roman" panose="02020603050405020304" pitchFamily="18" charset="0"/>
              </a:rPr>
              <a:t> tarafından belirlenen </a:t>
            </a:r>
            <a:r>
              <a:rPr lang="tr-TR" b="1" dirty="0">
                <a:latin typeface="Times New Roman" panose="02020603050405020304" pitchFamily="18" charset="0"/>
                <a:cs typeface="Times New Roman" panose="02020603050405020304" pitchFamily="18" charset="0"/>
              </a:rPr>
              <a:t>memur aylık katsayısı</a:t>
            </a:r>
            <a:r>
              <a:rPr lang="tr-TR" dirty="0">
                <a:latin typeface="Times New Roman" panose="02020603050405020304" pitchFamily="18" charset="0"/>
                <a:cs typeface="Times New Roman" panose="02020603050405020304" pitchFamily="18" charset="0"/>
              </a:rPr>
              <a:t> ile çarpılır.</a:t>
            </a:r>
          </a:p>
          <a:p>
            <a:pPr marL="0" indent="0" algn="just">
              <a:buNone/>
            </a:pPr>
            <a:r>
              <a:rPr lang="tr-TR" b="1" dirty="0">
                <a:latin typeface="Times New Roman" panose="02020603050405020304" pitchFamily="18" charset="0"/>
                <a:cs typeface="Times New Roman" panose="02020603050405020304" pitchFamily="18" charset="0"/>
              </a:rPr>
              <a:t>Hesaplama</a:t>
            </a:r>
            <a:r>
              <a:rPr lang="tr-TR" dirty="0">
                <a:latin typeface="Times New Roman" panose="02020603050405020304" pitchFamily="18" charset="0"/>
                <a:cs typeface="Times New Roman" panose="02020603050405020304" pitchFamily="18" charset="0"/>
              </a:rPr>
              <a:t>: Gösterge Rakamı * Memur Aylık Katsayısı = </a:t>
            </a:r>
            <a:r>
              <a:rPr lang="tr-TR" b="1" dirty="0">
                <a:latin typeface="Times New Roman" panose="02020603050405020304" pitchFamily="18" charset="0"/>
                <a:cs typeface="Times New Roman" panose="02020603050405020304" pitchFamily="18" charset="0"/>
              </a:rPr>
              <a:t>Aylık Tutar</a:t>
            </a:r>
            <a:endParaRPr lang="tr-TR" dirty="0">
              <a:latin typeface="Times New Roman" panose="02020603050405020304" pitchFamily="18" charset="0"/>
              <a:cs typeface="Times New Roman" panose="02020603050405020304" pitchFamily="18" charset="0"/>
            </a:endParaRPr>
          </a:p>
          <a:p>
            <a:endParaRPr lang="tr-TR" dirty="0"/>
          </a:p>
        </p:txBody>
      </p:sp>
      <p:sp>
        <p:nvSpPr>
          <p:cNvPr id="15" name="Dikdörtgen: Köşeleri Yuvarlatılmış 14">
            <a:extLst>
              <a:ext uri="{FF2B5EF4-FFF2-40B4-BE49-F238E27FC236}">
                <a16:creationId xmlns:a16="http://schemas.microsoft.com/office/drawing/2014/main" id="{07BC198E-6D95-3FBE-3998-CE597AF1D860}"/>
              </a:ext>
            </a:extLst>
          </p:cNvPr>
          <p:cNvSpPr/>
          <p:nvPr/>
        </p:nvSpPr>
        <p:spPr>
          <a:xfrm>
            <a:off x="4230499" y="4406276"/>
            <a:ext cx="4013629" cy="622872"/>
          </a:xfrm>
          <a:prstGeom prst="roundRect">
            <a:avLst/>
          </a:prstGeom>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000" dirty="0" smtClean="0">
                <a:solidFill>
                  <a:schemeClr val="bg1"/>
                </a:solidFill>
                <a:latin typeface="Times New Roman" panose="02020603050405020304" pitchFamily="18" charset="0"/>
                <a:cs typeface="Times New Roman" panose="02020603050405020304" pitchFamily="18" charset="0"/>
              </a:rPr>
              <a:t>GÖSTERGE AYLIK KATSAYISI</a:t>
            </a:r>
            <a:endParaRPr lang="tr-TR" sz="2000" dirty="0">
              <a:solidFill>
                <a:schemeClr val="bg1"/>
              </a:solidFill>
              <a:latin typeface="Times New Roman" panose="02020603050405020304" pitchFamily="18" charset="0"/>
              <a:cs typeface="Times New Roman" panose="02020603050405020304" pitchFamily="18" charset="0"/>
            </a:endParaRPr>
          </a:p>
        </p:txBody>
      </p:sp>
      <p:sp>
        <p:nvSpPr>
          <p:cNvPr id="16" name="Ok: Aşağı 15">
            <a:extLst>
              <a:ext uri="{FF2B5EF4-FFF2-40B4-BE49-F238E27FC236}">
                <a16:creationId xmlns:a16="http://schemas.microsoft.com/office/drawing/2014/main" id="{72C62C09-3920-CDF3-2533-291234065775}"/>
              </a:ext>
            </a:extLst>
          </p:cNvPr>
          <p:cNvSpPr/>
          <p:nvPr/>
        </p:nvSpPr>
        <p:spPr>
          <a:xfrm>
            <a:off x="4971546" y="5110376"/>
            <a:ext cx="2531531" cy="793843"/>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17" name="Oval 16">
            <a:extLst>
              <a:ext uri="{FF2B5EF4-FFF2-40B4-BE49-F238E27FC236}">
                <a16:creationId xmlns:a16="http://schemas.microsoft.com/office/drawing/2014/main" id="{A09BE219-9570-6591-A314-FC09A72A1ECF}"/>
              </a:ext>
            </a:extLst>
          </p:cNvPr>
          <p:cNvSpPr/>
          <p:nvPr/>
        </p:nvSpPr>
        <p:spPr>
          <a:xfrm>
            <a:off x="3409806" y="5507298"/>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8" name="Oval 17">
            <a:extLst>
              <a:ext uri="{FF2B5EF4-FFF2-40B4-BE49-F238E27FC236}">
                <a16:creationId xmlns:a16="http://schemas.microsoft.com/office/drawing/2014/main" id="{A35857C5-F5BB-7269-5FAD-F8417FCB2D0A}"/>
              </a:ext>
            </a:extLst>
          </p:cNvPr>
          <p:cNvSpPr/>
          <p:nvPr/>
        </p:nvSpPr>
        <p:spPr>
          <a:xfrm>
            <a:off x="5521909" y="6100331"/>
            <a:ext cx="1430803" cy="52130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9" name="Oval 18">
            <a:extLst>
              <a:ext uri="{FF2B5EF4-FFF2-40B4-BE49-F238E27FC236}">
                <a16:creationId xmlns:a16="http://schemas.microsoft.com/office/drawing/2014/main" id="{B4D0E00A-0878-550C-6C9E-D5FAA56FB9CB}"/>
              </a:ext>
            </a:extLst>
          </p:cNvPr>
          <p:cNvSpPr/>
          <p:nvPr/>
        </p:nvSpPr>
        <p:spPr>
          <a:xfrm>
            <a:off x="7379376" y="5412874"/>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14420486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aşlık 1">
            <a:extLst>
              <a:ext uri="{FF2B5EF4-FFF2-40B4-BE49-F238E27FC236}">
                <a16:creationId xmlns:a16="http://schemas.microsoft.com/office/drawing/2014/main" id="{D6582AB9-91CF-1D0C-A712-49140B693D18}"/>
              </a:ext>
            </a:extLst>
          </p:cNvPr>
          <p:cNvSpPr>
            <a:spLocks noGrp="1"/>
          </p:cNvSpPr>
          <p:nvPr>
            <p:ph type="title"/>
          </p:nvPr>
        </p:nvSpPr>
        <p:spPr>
          <a:xfrm>
            <a:off x="880218" y="180408"/>
            <a:ext cx="10092582" cy="1049235"/>
          </a:xfrm>
        </p:spPr>
        <p:txBody>
          <a:bodyPr>
            <a:normAutofit/>
          </a:bodyPr>
          <a:lstStyle/>
          <a:p>
            <a:pPr algn="ctr">
              <a:lnSpc>
                <a:spcPct val="150000"/>
              </a:lnSpc>
            </a:pP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AYLIĞI</a:t>
            </a:r>
          </a:p>
        </p:txBody>
      </p:sp>
      <p:sp>
        <p:nvSpPr>
          <p:cNvPr id="7" name="İçerik Yer Tutucusu 2">
            <a:extLst>
              <a:ext uri="{FF2B5EF4-FFF2-40B4-BE49-F238E27FC236}">
                <a16:creationId xmlns:a16="http://schemas.microsoft.com/office/drawing/2014/main" id="{C25171C4-B128-F460-4E3D-DD47B7E25A90}"/>
              </a:ext>
            </a:extLst>
          </p:cNvPr>
          <p:cNvSpPr>
            <a:spLocks noGrp="1"/>
          </p:cNvSpPr>
          <p:nvPr>
            <p:ph sz="quarter" idx="13"/>
          </p:nvPr>
        </p:nvSpPr>
        <p:spPr>
          <a:xfrm>
            <a:off x="880218" y="1039828"/>
            <a:ext cx="10363826" cy="3424107"/>
          </a:xfrm>
        </p:spPr>
        <p:txBody>
          <a:bodyPr>
            <a:normAutofit/>
          </a:bodyPr>
          <a:lstStyle/>
          <a:p>
            <a:pPr marL="0" indent="0" algn="just">
              <a:buNone/>
            </a:pPr>
            <a:r>
              <a:rPr lang="tr-TR" sz="1500" dirty="0" smtClean="0">
                <a:latin typeface="Times New Roman" panose="02020603050405020304" pitchFamily="18" charset="0"/>
                <a:cs typeface="Times New Roman" panose="02020603050405020304" pitchFamily="18" charset="0"/>
              </a:rPr>
              <a:t>657 </a:t>
            </a:r>
            <a:r>
              <a:rPr lang="tr-TR" sz="1500" dirty="0">
                <a:latin typeface="Times New Roman" panose="02020603050405020304" pitchFamily="18" charset="0"/>
                <a:cs typeface="Times New Roman" panose="02020603050405020304" pitchFamily="18" charset="0"/>
              </a:rPr>
              <a:t>sayılı </a:t>
            </a:r>
            <a:r>
              <a:rPr lang="tr-TR" sz="1500" b="1" dirty="0">
                <a:latin typeface="Times New Roman" panose="02020603050405020304" pitchFamily="18" charset="0"/>
                <a:cs typeface="Times New Roman" panose="02020603050405020304" pitchFamily="18" charset="0"/>
              </a:rPr>
              <a:t>Devlet Memurları Kanunu</a:t>
            </a:r>
            <a:r>
              <a:rPr lang="tr-TR" sz="1500" dirty="0">
                <a:latin typeface="Times New Roman" panose="02020603050405020304" pitchFamily="18" charset="0"/>
                <a:cs typeface="Times New Roman" panose="02020603050405020304" pitchFamily="18" charset="0"/>
              </a:rPr>
              <a:t>nun </a:t>
            </a:r>
            <a:r>
              <a:rPr lang="tr-TR" sz="1500" b="1" dirty="0">
                <a:latin typeface="Times New Roman" panose="02020603050405020304" pitchFamily="18" charset="0"/>
                <a:cs typeface="Times New Roman" panose="02020603050405020304" pitchFamily="18" charset="0"/>
              </a:rPr>
              <a:t>43/B maddesi</a:t>
            </a:r>
            <a:r>
              <a:rPr lang="tr-TR" sz="1500" dirty="0">
                <a:latin typeface="Times New Roman" panose="02020603050405020304" pitchFamily="18" charset="0"/>
                <a:cs typeface="Times New Roman" panose="02020603050405020304" pitchFamily="18" charset="0"/>
              </a:rPr>
              <a:t> uyarınca, anılan kanuna ekli </a:t>
            </a:r>
            <a:r>
              <a:rPr lang="tr-TR" sz="1500" b="1" dirty="0">
                <a:latin typeface="Times New Roman" panose="02020603050405020304" pitchFamily="18" charset="0"/>
                <a:cs typeface="Times New Roman" panose="02020603050405020304" pitchFamily="18" charset="0"/>
              </a:rPr>
              <a:t>I ve II sayılı cetvellerde</a:t>
            </a:r>
            <a:r>
              <a:rPr lang="tr-TR" sz="1500" dirty="0">
                <a:latin typeface="Times New Roman" panose="02020603050405020304" pitchFamily="18" charset="0"/>
                <a:cs typeface="Times New Roman" panose="02020603050405020304" pitchFamily="18" charset="0"/>
              </a:rPr>
              <a:t> düzenlenen </a:t>
            </a:r>
            <a:r>
              <a:rPr lang="tr-TR" sz="1500" b="1" dirty="0">
                <a:latin typeface="Times New Roman" panose="02020603050405020304" pitchFamily="18" charset="0"/>
                <a:cs typeface="Times New Roman" panose="02020603050405020304" pitchFamily="18" charset="0"/>
              </a:rPr>
              <a:t>ek gösterge rakamları</a:t>
            </a:r>
            <a:r>
              <a:rPr lang="tr-TR" sz="1500" dirty="0">
                <a:latin typeface="Times New Roman" panose="02020603050405020304" pitchFamily="18" charset="0"/>
                <a:cs typeface="Times New Roman" panose="02020603050405020304" pitchFamily="18" charset="0"/>
              </a:rPr>
              <a:t>, personelin </a:t>
            </a:r>
            <a:r>
              <a:rPr lang="tr-TR" sz="1500" b="1" dirty="0">
                <a:latin typeface="Times New Roman" panose="02020603050405020304" pitchFamily="18" charset="0"/>
                <a:cs typeface="Times New Roman" panose="02020603050405020304" pitchFamily="18" charset="0"/>
              </a:rPr>
              <a:t>hizmet sınıfı</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kadro unvanı</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öğrenim durumu</a:t>
            </a:r>
            <a:r>
              <a:rPr lang="tr-TR" sz="1500" dirty="0">
                <a:latin typeface="Times New Roman" panose="02020603050405020304" pitchFamily="18" charset="0"/>
                <a:cs typeface="Times New Roman" panose="02020603050405020304" pitchFamily="18" charset="0"/>
              </a:rPr>
              <a:t> ve </a:t>
            </a:r>
            <a:r>
              <a:rPr lang="tr-TR" sz="1500" b="1" dirty="0">
                <a:latin typeface="Times New Roman" panose="02020603050405020304" pitchFamily="18" charset="0"/>
                <a:cs typeface="Times New Roman" panose="02020603050405020304" pitchFamily="18" charset="0"/>
              </a:rPr>
              <a:t>aylık alınan derecelerine</a:t>
            </a:r>
            <a:r>
              <a:rPr lang="tr-TR" sz="1500" dirty="0">
                <a:latin typeface="Times New Roman" panose="02020603050405020304" pitchFamily="18" charset="0"/>
                <a:cs typeface="Times New Roman" panose="02020603050405020304" pitchFamily="18" charset="0"/>
              </a:rPr>
              <a:t> göre belirlenir.</a:t>
            </a:r>
          </a:p>
          <a:p>
            <a:pPr marL="0" indent="0" algn="just">
              <a:buNone/>
            </a:pPr>
            <a:r>
              <a:rPr lang="tr-TR" sz="1500" b="1" dirty="0">
                <a:latin typeface="Times New Roman" panose="02020603050405020304" pitchFamily="18" charset="0"/>
                <a:cs typeface="Times New Roman" panose="02020603050405020304" pitchFamily="18" charset="0"/>
              </a:rPr>
              <a:t>Ek gösterge</a:t>
            </a:r>
            <a:r>
              <a:rPr lang="tr-TR" sz="1500" dirty="0">
                <a:latin typeface="Times New Roman" panose="02020603050405020304" pitchFamily="18" charset="0"/>
                <a:cs typeface="Times New Roman" panose="02020603050405020304" pitchFamily="18" charset="0"/>
              </a:rPr>
              <a:t> ödemesi ile ilgili bazı önemli noktalar şunlardır:</a:t>
            </a:r>
          </a:p>
          <a:p>
            <a:pPr marL="0" indent="0" algn="just">
              <a:buNone/>
            </a:pPr>
            <a:r>
              <a:rPr lang="tr-TR" sz="1500" b="1" dirty="0">
                <a:latin typeface="Times New Roman" panose="02020603050405020304" pitchFamily="18" charset="0"/>
                <a:cs typeface="Times New Roman" panose="02020603050405020304" pitchFamily="18" charset="0"/>
              </a:rPr>
              <a:t>Ek gösterge ödemesi</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ilgili sınıf ve görevde</a:t>
            </a:r>
            <a:r>
              <a:rPr lang="tr-TR" sz="1500" dirty="0">
                <a:latin typeface="Times New Roman" panose="02020603050405020304" pitchFamily="18" charset="0"/>
                <a:cs typeface="Times New Roman" panose="02020603050405020304" pitchFamily="18" charset="0"/>
              </a:rPr>
              <a:t> bulunulduğu sürece geçerlidir.</a:t>
            </a:r>
          </a:p>
          <a:p>
            <a:pPr marL="0" indent="0" algn="just">
              <a:buNone/>
            </a:pPr>
            <a:r>
              <a:rPr lang="tr-TR" sz="1500" b="1" dirty="0">
                <a:latin typeface="Times New Roman" panose="02020603050405020304" pitchFamily="18" charset="0"/>
                <a:cs typeface="Times New Roman" panose="02020603050405020304" pitchFamily="18" charset="0"/>
              </a:rPr>
              <a:t>1, 2, 3 ve 4'üncü dereceli kadroya</a:t>
            </a:r>
            <a:r>
              <a:rPr lang="tr-TR" sz="1500" dirty="0">
                <a:latin typeface="Times New Roman" panose="02020603050405020304" pitchFamily="18" charset="0"/>
                <a:cs typeface="Times New Roman" panose="02020603050405020304" pitchFamily="18" charset="0"/>
              </a:rPr>
              <a:t> atanan memurların ek gösterge tutarı, </a:t>
            </a:r>
            <a:r>
              <a:rPr lang="tr-TR" sz="1500" b="1" dirty="0">
                <a:latin typeface="Times New Roman" panose="02020603050405020304" pitchFamily="18" charset="0"/>
                <a:cs typeface="Times New Roman" panose="02020603050405020304" pitchFamily="18" charset="0"/>
              </a:rPr>
              <a:t>kişinin önceki kariyerinde</a:t>
            </a:r>
            <a:r>
              <a:rPr lang="tr-TR" sz="1500" dirty="0">
                <a:latin typeface="Times New Roman" panose="02020603050405020304" pitchFamily="18" charset="0"/>
                <a:cs typeface="Times New Roman" panose="02020603050405020304" pitchFamily="18" charset="0"/>
              </a:rPr>
              <a:t> kazandığı hak aylık derecesine göre belirlenir ve </a:t>
            </a:r>
            <a:r>
              <a:rPr lang="tr-TR" sz="1500" b="1" dirty="0">
                <a:latin typeface="Times New Roman" panose="02020603050405020304" pitchFamily="18" charset="0"/>
                <a:cs typeface="Times New Roman" panose="02020603050405020304" pitchFamily="18" charset="0"/>
              </a:rPr>
              <a:t>bu tutar, daha önce almış olduğu ek göstergeden düşük olamaz</a:t>
            </a:r>
            <a:r>
              <a:rPr lang="tr-TR" sz="1500" dirty="0">
                <a:latin typeface="Times New Roman" panose="02020603050405020304" pitchFamily="18" charset="0"/>
                <a:cs typeface="Times New Roman" panose="02020603050405020304" pitchFamily="18" charset="0"/>
              </a:rPr>
              <a:t>. Yani, personel, önceki görevindeki kazandığı ek göstergenin daha düşük bir tutarda ödeme almaz.</a:t>
            </a:r>
          </a:p>
          <a:p>
            <a:pPr marL="0" indent="0" algn="just">
              <a:buNone/>
            </a:pPr>
            <a:r>
              <a:rPr lang="tr-TR" sz="1500" b="1" dirty="0">
                <a:latin typeface="Times New Roman" panose="02020603050405020304" pitchFamily="18" charset="0"/>
                <a:cs typeface="Times New Roman" panose="02020603050405020304" pitchFamily="18" charset="0"/>
              </a:rPr>
              <a:t>Müşavir</a:t>
            </a:r>
            <a:r>
              <a:rPr lang="tr-TR" sz="1500" dirty="0">
                <a:latin typeface="Times New Roman" panose="02020603050405020304" pitchFamily="18" charset="0"/>
                <a:cs typeface="Times New Roman" panose="02020603050405020304" pitchFamily="18" charset="0"/>
              </a:rPr>
              <a:t> ve </a:t>
            </a:r>
            <a:r>
              <a:rPr lang="tr-TR" sz="1500" b="1" dirty="0">
                <a:latin typeface="Times New Roman" panose="02020603050405020304" pitchFamily="18" charset="0"/>
                <a:cs typeface="Times New Roman" panose="02020603050405020304" pitchFamily="18" charset="0"/>
              </a:rPr>
              <a:t>1. dereceden uzman kadrolara</a:t>
            </a:r>
            <a:r>
              <a:rPr lang="tr-TR" sz="1500" dirty="0">
                <a:latin typeface="Times New Roman" panose="02020603050405020304" pitchFamily="18" charset="0"/>
                <a:cs typeface="Times New Roman" panose="02020603050405020304" pitchFamily="18" charset="0"/>
              </a:rPr>
              <a:t> atanan personele, önceki görevlerinden kazandığı </a:t>
            </a:r>
            <a:r>
              <a:rPr lang="tr-TR" sz="1500" b="1" dirty="0">
                <a:latin typeface="Times New Roman" panose="02020603050405020304" pitchFamily="18" charset="0"/>
                <a:cs typeface="Times New Roman" panose="02020603050405020304" pitchFamily="18" charset="0"/>
              </a:rPr>
              <a:t>en yüksek ek gösterge tutarı</a:t>
            </a:r>
            <a:r>
              <a:rPr lang="tr-TR" sz="1500" dirty="0">
                <a:latin typeface="Times New Roman" panose="02020603050405020304" pitchFamily="18" charset="0"/>
                <a:cs typeface="Times New Roman" panose="02020603050405020304" pitchFamily="18" charset="0"/>
              </a:rPr>
              <a:t> uygulanır.</a:t>
            </a:r>
          </a:p>
          <a:p>
            <a:pPr marL="457200" lvl="1" indent="0">
              <a:buNone/>
            </a:pPr>
            <a:endParaRPr lang="tr-TR" sz="1600" dirty="0">
              <a:latin typeface="Times New Roman" panose="02020603050405020304" pitchFamily="18" charset="0"/>
              <a:cs typeface="Times New Roman" panose="02020603050405020304" pitchFamily="18" charset="0"/>
            </a:endParaRPr>
          </a:p>
        </p:txBody>
      </p:sp>
      <p:sp>
        <p:nvSpPr>
          <p:cNvPr id="8" name="Oval 7">
            <a:extLst>
              <a:ext uri="{FF2B5EF4-FFF2-40B4-BE49-F238E27FC236}">
                <a16:creationId xmlns:a16="http://schemas.microsoft.com/office/drawing/2014/main" id="{7D89A490-792C-EA73-F359-8BA05B70A653}"/>
              </a:ext>
            </a:extLst>
          </p:cNvPr>
          <p:cNvSpPr/>
          <p:nvPr/>
        </p:nvSpPr>
        <p:spPr>
          <a:xfrm>
            <a:off x="3104515" y="3991836"/>
            <a:ext cx="5915231" cy="780397"/>
          </a:xfrm>
          <a:prstGeom prst="ellipse">
            <a:avLst/>
          </a:prstGeom>
          <a:solidFill>
            <a:srgbClr val="0070C0"/>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smtClean="0">
                <a:ln w="0"/>
                <a:solidFill>
                  <a:srgbClr val="FFFFFF"/>
                </a:solidFill>
                <a:effectLst>
                  <a:outerShdw blurRad="38100" dist="19050" dir="2700000" algn="tl" rotWithShape="0">
                    <a:schemeClr val="dk1">
                      <a:alpha val="40000"/>
                    </a:schemeClr>
                  </a:outerShdw>
                </a:effectLst>
              </a:rPr>
              <a:t>EK GÖSTERGE AYLIK KATSAYI</a:t>
            </a:r>
            <a:endParaRPr lang="tr-TR" sz="2400" b="1" dirty="0">
              <a:ln w="22225">
                <a:solidFill>
                  <a:schemeClr val="accent2"/>
                </a:solidFill>
                <a:prstDash val="solid"/>
              </a:ln>
              <a:solidFill>
                <a:srgbClr val="FFFFFF"/>
              </a:solidFill>
            </a:endParaRPr>
          </a:p>
        </p:txBody>
      </p:sp>
      <p:sp>
        <p:nvSpPr>
          <p:cNvPr id="10" name="Ok: Aşağı 9">
            <a:extLst>
              <a:ext uri="{FF2B5EF4-FFF2-40B4-BE49-F238E27FC236}">
                <a16:creationId xmlns:a16="http://schemas.microsoft.com/office/drawing/2014/main" id="{D10DD6B0-88C6-0203-C88F-7323A3696CC0}"/>
              </a:ext>
            </a:extLst>
          </p:cNvPr>
          <p:cNvSpPr/>
          <p:nvPr/>
        </p:nvSpPr>
        <p:spPr>
          <a:xfrm>
            <a:off x="4791173" y="4974281"/>
            <a:ext cx="2887156" cy="484583"/>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rgbClr val="FFFFFF"/>
                </a:solidFill>
                <a:effectLst>
                  <a:reflection blurRad="6350" stA="53000" endA="300" endPos="35500" dir="5400000" sy="-90000" algn="bl" rotWithShape="0"/>
                </a:effectLst>
              </a:rPr>
              <a:t>KESİNTİLER</a:t>
            </a:r>
          </a:p>
        </p:txBody>
      </p:sp>
      <p:sp>
        <p:nvSpPr>
          <p:cNvPr id="15" name="Oval 14">
            <a:extLst>
              <a:ext uri="{FF2B5EF4-FFF2-40B4-BE49-F238E27FC236}">
                <a16:creationId xmlns:a16="http://schemas.microsoft.com/office/drawing/2014/main" id="{6A199EE6-04AB-038B-DA4B-C598467CFC5B}"/>
              </a:ext>
            </a:extLst>
          </p:cNvPr>
          <p:cNvSpPr/>
          <p:nvPr/>
        </p:nvSpPr>
        <p:spPr>
          <a:xfrm>
            <a:off x="3367173" y="5024102"/>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6" name="Oval 15">
            <a:extLst>
              <a:ext uri="{FF2B5EF4-FFF2-40B4-BE49-F238E27FC236}">
                <a16:creationId xmlns:a16="http://schemas.microsoft.com/office/drawing/2014/main" id="{0666EAA2-BE6E-62A1-5568-268725CF274D}"/>
              </a:ext>
            </a:extLst>
          </p:cNvPr>
          <p:cNvSpPr/>
          <p:nvPr/>
        </p:nvSpPr>
        <p:spPr>
          <a:xfrm>
            <a:off x="5556002" y="5458864"/>
            <a:ext cx="1750885" cy="61777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7" name="Oval 16">
            <a:extLst>
              <a:ext uri="{FF2B5EF4-FFF2-40B4-BE49-F238E27FC236}">
                <a16:creationId xmlns:a16="http://schemas.microsoft.com/office/drawing/2014/main" id="{20ABEA1D-02CB-3CC8-932A-CDD5F7BFFA37}"/>
              </a:ext>
            </a:extLst>
          </p:cNvPr>
          <p:cNvSpPr/>
          <p:nvPr/>
        </p:nvSpPr>
        <p:spPr>
          <a:xfrm>
            <a:off x="7794707" y="5024102"/>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3618046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B0557C01-7DC0-0EAA-21A4-69B4015B5038}"/>
              </a:ext>
            </a:extLst>
          </p:cNvPr>
          <p:cNvGraphicFramePr>
            <a:graphicFrameLocks noGrp="1"/>
          </p:cNvGraphicFramePr>
          <p:nvPr>
            <p:extLst>
              <p:ext uri="{D42A27DB-BD31-4B8C-83A1-F6EECF244321}">
                <p14:modId xmlns:p14="http://schemas.microsoft.com/office/powerpoint/2010/main" val="126546837"/>
              </p:ext>
            </p:extLst>
          </p:nvPr>
        </p:nvGraphicFramePr>
        <p:xfrm>
          <a:off x="895700" y="222559"/>
          <a:ext cx="10444293" cy="5492028"/>
        </p:xfrm>
        <a:graphic>
          <a:graphicData uri="http://schemas.openxmlformats.org/drawingml/2006/table">
            <a:tbl>
              <a:tblPr firstRow="1" bandRow="1">
                <a:tableStyleId>{2D5ABB26-0587-4C30-8999-92F81FD0307C}</a:tableStyleId>
              </a:tblPr>
              <a:tblGrid>
                <a:gridCol w="1115942">
                  <a:extLst>
                    <a:ext uri="{9D8B030D-6E8A-4147-A177-3AD203B41FA5}">
                      <a16:colId xmlns:a16="http://schemas.microsoft.com/office/drawing/2014/main" val="156291385"/>
                    </a:ext>
                  </a:extLst>
                </a:gridCol>
                <a:gridCol w="1036484">
                  <a:extLst>
                    <a:ext uri="{9D8B030D-6E8A-4147-A177-3AD203B41FA5}">
                      <a16:colId xmlns:a16="http://schemas.microsoft.com/office/drawing/2014/main" val="1074003315"/>
                    </a:ext>
                  </a:extLst>
                </a:gridCol>
                <a:gridCol w="1036483">
                  <a:extLst>
                    <a:ext uri="{9D8B030D-6E8A-4147-A177-3AD203B41FA5}">
                      <a16:colId xmlns:a16="http://schemas.microsoft.com/office/drawing/2014/main" val="2662451123"/>
                    </a:ext>
                  </a:extLst>
                </a:gridCol>
                <a:gridCol w="1036483">
                  <a:extLst>
                    <a:ext uri="{9D8B030D-6E8A-4147-A177-3AD203B41FA5}">
                      <a16:colId xmlns:a16="http://schemas.microsoft.com/office/drawing/2014/main" val="2552979669"/>
                    </a:ext>
                  </a:extLst>
                </a:gridCol>
                <a:gridCol w="1036483">
                  <a:extLst>
                    <a:ext uri="{9D8B030D-6E8A-4147-A177-3AD203B41FA5}">
                      <a16:colId xmlns:a16="http://schemas.microsoft.com/office/drawing/2014/main" val="3286333986"/>
                    </a:ext>
                  </a:extLst>
                </a:gridCol>
                <a:gridCol w="1036483">
                  <a:extLst>
                    <a:ext uri="{9D8B030D-6E8A-4147-A177-3AD203B41FA5}">
                      <a16:colId xmlns:a16="http://schemas.microsoft.com/office/drawing/2014/main" val="3283160867"/>
                    </a:ext>
                  </a:extLst>
                </a:gridCol>
                <a:gridCol w="1036483">
                  <a:extLst>
                    <a:ext uri="{9D8B030D-6E8A-4147-A177-3AD203B41FA5}">
                      <a16:colId xmlns:a16="http://schemas.microsoft.com/office/drawing/2014/main" val="3114490768"/>
                    </a:ext>
                  </a:extLst>
                </a:gridCol>
                <a:gridCol w="1036484">
                  <a:extLst>
                    <a:ext uri="{9D8B030D-6E8A-4147-A177-3AD203B41FA5}">
                      <a16:colId xmlns:a16="http://schemas.microsoft.com/office/drawing/2014/main" val="8616308"/>
                    </a:ext>
                  </a:extLst>
                </a:gridCol>
                <a:gridCol w="1036484">
                  <a:extLst>
                    <a:ext uri="{9D8B030D-6E8A-4147-A177-3AD203B41FA5}">
                      <a16:colId xmlns:a16="http://schemas.microsoft.com/office/drawing/2014/main" val="2906628230"/>
                    </a:ext>
                  </a:extLst>
                </a:gridCol>
                <a:gridCol w="1036484">
                  <a:extLst>
                    <a:ext uri="{9D8B030D-6E8A-4147-A177-3AD203B41FA5}">
                      <a16:colId xmlns:a16="http://schemas.microsoft.com/office/drawing/2014/main" val="361285788"/>
                    </a:ext>
                  </a:extLst>
                </a:gridCol>
              </a:tblGrid>
              <a:tr h="358676">
                <a:tc gridSpan="10">
                  <a:txBody>
                    <a:bodyPr/>
                    <a:lstStyle/>
                    <a:p>
                      <a:pPr algn="ctr">
                        <a:lnSpc>
                          <a:spcPct val="100000"/>
                        </a:lnSpc>
                        <a:spcBef>
                          <a:spcPts val="229"/>
                        </a:spcBef>
                      </a:pP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sz="2400" b="1" i="0" spc="-3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TABLOSU</a:t>
                      </a:r>
                      <a:r>
                        <a:rPr sz="2400" b="1" i="0" spc="-3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(657</a:t>
                      </a:r>
                      <a:r>
                        <a:rPr sz="2400" b="1" i="0" spc="-7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sz="24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43.</a:t>
                      </a:r>
                      <a:r>
                        <a:rPr sz="2400" b="1" i="0" spc="-3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Md.)</a:t>
                      </a:r>
                      <a:endPar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77594397"/>
                  </a:ext>
                </a:extLst>
              </a:tr>
              <a:tr h="342185">
                <a:tc rowSpan="2">
                  <a:txBody>
                    <a:bodyPr/>
                    <a:lstStyle/>
                    <a:p>
                      <a:pPr marL="96520">
                        <a:lnSpc>
                          <a:spcPct val="100000"/>
                        </a:lnSpc>
                        <a:spcBef>
                          <a:spcPts val="1580"/>
                        </a:spcBef>
                      </a:pPr>
                      <a:r>
                        <a:rPr sz="18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Dereceler</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20066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gridSpan="9">
                  <a:txBody>
                    <a:bodyPr/>
                    <a:lstStyle/>
                    <a:p>
                      <a:pPr marL="3175" algn="ctr">
                        <a:lnSpc>
                          <a:spcPct val="100000"/>
                        </a:lnSpc>
                        <a:spcBef>
                          <a:spcPts val="260"/>
                        </a:spcBef>
                      </a:pPr>
                      <a:r>
                        <a:rPr sz="18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Kademeler</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9044208"/>
                  </a:ext>
                </a:extLst>
              </a:tr>
              <a:tr h="342834">
                <a:tc vMerge="1">
                  <a:txBody>
                    <a:bodyPr/>
                    <a:lstStyle/>
                    <a:p>
                      <a:endParaRPr/>
                    </a:p>
                  </a:txBody>
                  <a:tcPr marL="0" marR="0" marT="20066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1F3863"/>
                    </a:solidFill>
                  </a:tcPr>
                </a:tc>
                <a:tc>
                  <a:txBody>
                    <a:bodyPr/>
                    <a:lstStyle/>
                    <a:p>
                      <a:pPr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88378501"/>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1500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042509748"/>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085098262"/>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261711968"/>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521977160"/>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310969397"/>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915568343"/>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976041133"/>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879851770"/>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816617405"/>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141595430"/>
                  </a:ext>
                </a:extLst>
              </a:tr>
              <a:tr h="294136">
                <a:tc>
                  <a:txBody>
                    <a:bodyPr/>
                    <a:lstStyle/>
                    <a:p>
                      <a:pPr marL="635" algn="ctr">
                        <a:lnSpc>
                          <a:spcPct val="100000"/>
                        </a:lnSpc>
                        <a:spcBef>
                          <a:spcPts val="25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889896334"/>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856115524"/>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33642666"/>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27285612"/>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47925641"/>
                  </a:ext>
                </a:extLst>
              </a:tr>
            </a:tbl>
          </a:graphicData>
        </a:graphic>
      </p:graphicFrame>
    </p:spTree>
    <p:extLst>
      <p:ext uri="{BB962C8B-B14F-4D97-AF65-F5344CB8AC3E}">
        <p14:creationId xmlns:p14="http://schemas.microsoft.com/office/powerpoint/2010/main" val="41706032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F5B7C2F0-E392-E475-66C4-B6FD7EC24766}"/>
              </a:ext>
            </a:extLst>
          </p:cNvPr>
          <p:cNvGraphicFramePr>
            <a:graphicFrameLocks noGrp="1"/>
          </p:cNvGraphicFramePr>
          <p:nvPr>
            <p:extLst>
              <p:ext uri="{D42A27DB-BD31-4B8C-83A1-F6EECF244321}">
                <p14:modId xmlns:p14="http://schemas.microsoft.com/office/powerpoint/2010/main" val="2602769861"/>
              </p:ext>
            </p:extLst>
          </p:nvPr>
        </p:nvGraphicFramePr>
        <p:xfrm>
          <a:off x="872134" y="145380"/>
          <a:ext cx="9861936" cy="1981260"/>
        </p:xfrm>
        <a:graphic>
          <a:graphicData uri="http://schemas.openxmlformats.org/drawingml/2006/table">
            <a:tbl>
              <a:tblPr firstRow="1" bandRow="1">
                <a:tableStyleId>{2D5ABB26-0587-4C30-8999-92F81FD0307C}</a:tableStyleId>
              </a:tblPr>
              <a:tblGrid>
                <a:gridCol w="7528950">
                  <a:extLst>
                    <a:ext uri="{9D8B030D-6E8A-4147-A177-3AD203B41FA5}">
                      <a16:colId xmlns:a16="http://schemas.microsoft.com/office/drawing/2014/main" val="3614115774"/>
                    </a:ext>
                  </a:extLst>
                </a:gridCol>
                <a:gridCol w="2332986">
                  <a:extLst>
                    <a:ext uri="{9D8B030D-6E8A-4147-A177-3AD203B41FA5}">
                      <a16:colId xmlns:a16="http://schemas.microsoft.com/office/drawing/2014/main" val="3726991171"/>
                    </a:ext>
                  </a:extLst>
                </a:gridCol>
              </a:tblGrid>
              <a:tr h="287133">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İLGİLİ MEVZUAT</a:t>
                      </a:r>
                    </a:p>
                  </a:txBody>
                  <a:tcPr marT="45730" marB="45730" horzOverflow="overflow">
                    <a:lnL w="12700">
                      <a:solidFill>
                        <a:srgbClr val="FFFFFF"/>
                      </a:solidFill>
                      <a:prstDash val="solid"/>
                    </a:lnL>
                    <a:lnR w="12700" cap="flat" cmpd="sng" algn="ctr">
                      <a:solidFill>
                        <a:srgbClr val="FFFFFF"/>
                      </a:solidFill>
                      <a:prstDash val="solid"/>
                      <a:round/>
                      <a:headEnd type="none" w="med" len="med"/>
                      <a:tailEnd type="none" w="med" len="med"/>
                    </a:lnR>
                    <a:lnT w="38100">
                      <a:solidFill>
                        <a:srgbClr val="FFFFFF"/>
                      </a:solidFill>
                      <a:prstDash val="solid"/>
                    </a:lnT>
                    <a:lnB w="12700">
                      <a:solidFill>
                        <a:srgbClr val="FFFFFF"/>
                      </a:solidFill>
                      <a:prstDash val="solid"/>
                    </a:lnB>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CETVEL</a:t>
                      </a:r>
                    </a:p>
                  </a:txBody>
                  <a:tcPr marT="45730" marB="45730" horzOverflow="overflow">
                    <a:lnL w="12700" cap="flat" cmpd="sng" algn="ctr">
                      <a:solidFill>
                        <a:srgbClr val="FFFFFF"/>
                      </a:solidFill>
                      <a:prstDash val="solid"/>
                      <a:round/>
                      <a:headEnd type="none" w="med" len="med"/>
                      <a:tailEnd type="none" w="med" len="me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253596050"/>
                  </a:ext>
                </a:extLst>
              </a:tr>
              <a:tr h="689093">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657 S. KANUNA TABİ PERSONELİN EK GÖSTERGE AYLIĞI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Anılan kanuna ekli I ve II sayılı cetvellerde gösterilen ek gösterge rakamları</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553607135"/>
                  </a:ext>
                </a:extLst>
              </a:tr>
              <a:tr h="890073">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2914 SAYILI KANUNA  TABİ PERSONELİN EK GÖSTERGE AYLIĞI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Anılan kanuna ekli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Ek:4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unvan ve derecelere göre belirlenen ek gösterge rakamları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815274167"/>
                  </a:ext>
                </a:extLst>
              </a:tr>
            </a:tbl>
          </a:graphicData>
        </a:graphic>
      </p:graphicFrame>
      <p:graphicFrame>
        <p:nvGraphicFramePr>
          <p:cNvPr id="3" name="Tablo 2">
            <a:extLst>
              <a:ext uri="{FF2B5EF4-FFF2-40B4-BE49-F238E27FC236}">
                <a16:creationId xmlns:a16="http://schemas.microsoft.com/office/drawing/2014/main" id="{8B5DEFF2-3DCE-8D7F-4BA7-D61E78DFC7A7}"/>
              </a:ext>
            </a:extLst>
          </p:cNvPr>
          <p:cNvGraphicFramePr>
            <a:graphicFrameLocks noGrp="1"/>
          </p:cNvGraphicFramePr>
          <p:nvPr>
            <p:extLst>
              <p:ext uri="{D42A27DB-BD31-4B8C-83A1-F6EECF244321}">
                <p14:modId xmlns:p14="http://schemas.microsoft.com/office/powerpoint/2010/main" val="4220957676"/>
              </p:ext>
            </p:extLst>
          </p:nvPr>
        </p:nvGraphicFramePr>
        <p:xfrm>
          <a:off x="872134" y="2202873"/>
          <a:ext cx="9861937" cy="3747983"/>
        </p:xfrm>
        <a:graphic>
          <a:graphicData uri="http://schemas.openxmlformats.org/drawingml/2006/table">
            <a:tbl>
              <a:tblPr firstRow="1" bandRow="1">
                <a:tableStyleId>{2D5ABB26-0587-4C30-8999-92F81FD0307C}</a:tableStyleId>
              </a:tblPr>
              <a:tblGrid>
                <a:gridCol w="6046982">
                  <a:extLst>
                    <a:ext uri="{9D8B030D-6E8A-4147-A177-3AD203B41FA5}">
                      <a16:colId xmlns:a16="http://schemas.microsoft.com/office/drawing/2014/main" val="4036262292"/>
                    </a:ext>
                  </a:extLst>
                </a:gridCol>
                <a:gridCol w="1896215">
                  <a:extLst>
                    <a:ext uri="{9D8B030D-6E8A-4147-A177-3AD203B41FA5}">
                      <a16:colId xmlns:a16="http://schemas.microsoft.com/office/drawing/2014/main" val="2117676207"/>
                    </a:ext>
                  </a:extLst>
                </a:gridCol>
                <a:gridCol w="1918740">
                  <a:extLst>
                    <a:ext uri="{9D8B030D-6E8A-4147-A177-3AD203B41FA5}">
                      <a16:colId xmlns:a16="http://schemas.microsoft.com/office/drawing/2014/main" val="39492022"/>
                    </a:ext>
                  </a:extLst>
                </a:gridCol>
              </a:tblGrid>
              <a:tr h="444852">
                <a:tc gridSpan="3">
                  <a:txBody>
                    <a:bodyPr/>
                    <a:lstStyle/>
                    <a:p>
                      <a:pPr marL="735330" algn="ctr">
                        <a:lnSpc>
                          <a:spcPct val="100000"/>
                        </a:lnSpc>
                        <a:spcBef>
                          <a:spcPts val="894"/>
                        </a:spcBef>
                      </a:pP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Akademik</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Personel</a:t>
                      </a:r>
                      <a:r>
                        <a:rPr lang="tr-TR" sz="2000" b="0" u="none" spc="-7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Cetveli</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(2914</a:t>
                      </a:r>
                      <a:r>
                        <a:rPr lang="tr-TR" sz="2000" b="0" u="none" spc="-7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spc="-1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5.Md.)</a:t>
                      </a:r>
                      <a:endParaRPr lang="tr-TR" sz="2000" b="0" u="none"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11366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1F3863"/>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619542630"/>
                  </a:ext>
                </a:extLst>
              </a:tr>
              <a:tr h="341741">
                <a:tc>
                  <a:txBody>
                    <a:bodyPr/>
                    <a:lstStyle/>
                    <a:p>
                      <a:pPr algn="ctr">
                        <a:lnSpc>
                          <a:spcPct val="100000"/>
                        </a:lnSpc>
                        <a:spcBef>
                          <a:spcPts val="500"/>
                        </a:spcBef>
                      </a:pPr>
                      <a:r>
                        <a:rPr lang="tr-TR" sz="1800" b="0" u="none" dirty="0" smtClean="0">
                          <a:solidFill>
                            <a:srgbClr val="FFFFFF"/>
                          </a:solidFill>
                          <a:effectLst/>
                          <a:latin typeface="Times New Roman" panose="02020603050405020304" pitchFamily="18" charset="0"/>
                          <a:cs typeface="Times New Roman" panose="02020603050405020304" pitchFamily="18" charset="0"/>
                        </a:rPr>
                        <a:t>KADRO</a:t>
                      </a:r>
                      <a:r>
                        <a:rPr lang="tr-TR" sz="1800" b="0" u="none" spc="-90" dirty="0" smtClean="0">
                          <a:solidFill>
                            <a:srgbClr val="FFFFFF"/>
                          </a:solidFill>
                          <a:effectLst/>
                          <a:latin typeface="Times New Roman" panose="02020603050405020304" pitchFamily="18" charset="0"/>
                          <a:cs typeface="Times New Roman" panose="02020603050405020304" pitchFamily="18" charset="0"/>
                        </a:rPr>
                        <a:t> </a:t>
                      </a:r>
                      <a:r>
                        <a:rPr lang="tr-TR" sz="1800" b="0" u="none" spc="-10" dirty="0" smtClean="0">
                          <a:solidFill>
                            <a:srgbClr val="FFFFFF"/>
                          </a:solidFill>
                          <a:effectLst/>
                          <a:latin typeface="Times New Roman" panose="02020603050405020304" pitchFamily="18" charset="0"/>
                          <a:cs typeface="Times New Roman" panose="02020603050405020304" pitchFamily="18" charset="0"/>
                        </a:rPr>
                        <a:t>UNVANI</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500"/>
                        </a:spcBef>
                      </a:pPr>
                      <a:r>
                        <a:rPr lang="tr-TR" sz="1800" b="0" u="none" spc="-10" dirty="0" smtClean="0">
                          <a:solidFill>
                            <a:srgbClr val="FFFFFF"/>
                          </a:solidFill>
                          <a:effectLst/>
                          <a:latin typeface="Times New Roman" panose="02020603050405020304" pitchFamily="18" charset="0"/>
                          <a:cs typeface="Times New Roman" panose="02020603050405020304" pitchFamily="18" charset="0"/>
                        </a:rPr>
                        <a:t>DERECE</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500"/>
                        </a:spcBef>
                      </a:pPr>
                      <a:r>
                        <a:rPr lang="tr-TR" sz="1800" b="0" u="none" dirty="0" smtClean="0">
                          <a:solidFill>
                            <a:srgbClr val="FFFFFF"/>
                          </a:solidFill>
                          <a:effectLst/>
                          <a:latin typeface="Times New Roman" panose="02020603050405020304" pitchFamily="18" charset="0"/>
                          <a:cs typeface="Times New Roman" panose="02020603050405020304" pitchFamily="18" charset="0"/>
                        </a:rPr>
                        <a:t>EK</a:t>
                      </a:r>
                      <a:r>
                        <a:rPr lang="tr-TR" sz="1800" b="0" u="none" spc="-10" dirty="0" smtClean="0">
                          <a:solidFill>
                            <a:srgbClr val="FFFFFF"/>
                          </a:solidFill>
                          <a:effectLst/>
                          <a:latin typeface="Times New Roman" panose="02020603050405020304" pitchFamily="18" charset="0"/>
                          <a:cs typeface="Times New Roman" panose="02020603050405020304" pitchFamily="18" charset="0"/>
                        </a:rPr>
                        <a:t> GÖSTERGE</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016735915"/>
                  </a:ext>
                </a:extLst>
              </a:tr>
              <a:tr h="1016385">
                <a:tc>
                  <a:txBody>
                    <a:bodyPr/>
                    <a:lstStyle/>
                    <a:p>
                      <a:pPr marL="9525" marR="2540" algn="just">
                        <a:lnSpc>
                          <a:spcPts val="2160"/>
                        </a:lnSpc>
                      </a:pPr>
                      <a:r>
                        <a:rPr lang="tr-TR" sz="1400" b="0" u="none" dirty="0" smtClean="0">
                          <a:solidFill>
                            <a:srgbClr val="FFFFFF"/>
                          </a:solidFill>
                          <a:effectLst/>
                          <a:latin typeface="Times New Roman" panose="02020603050405020304" pitchFamily="18" charset="0"/>
                          <a:cs typeface="Times New Roman" panose="02020603050405020304" pitchFamily="18" charset="0"/>
                        </a:rPr>
                        <a:t>PROFESÖRLERDEN REKTÖR, REKTÖR YARDIMCISI, DEKAN, DEKAN YARDIMCISI,  YÜKSEKOKUL  MÜDÜRÜ  OLANLAR  İLE  PROFESÖRLÜK KADROSUNDA 4 YILINI TAMAMLAMIŞ BULUNANLAR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50"/>
                        </a:spcBef>
                      </a:pPr>
                      <a:endParaRPr lang="tr-TR" sz="1600" b="0" u="none" dirty="0" smtClean="0">
                        <a:solidFill>
                          <a:srgbClr val="FFFFFF"/>
                        </a:solidFill>
                        <a:effectLst/>
                        <a:latin typeface="Times New Roman" panose="02020603050405020304" pitchFamily="18" charset="0"/>
                        <a:cs typeface="Times New Roman" panose="02020603050405020304" pitchFamily="18" charset="0"/>
                      </a:endParaRPr>
                    </a:p>
                    <a:p>
                      <a:pPr algn="ctr">
                        <a:lnSpc>
                          <a:spcPct val="100000"/>
                        </a:lnSpc>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63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5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7000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63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93613706"/>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DİĞER PROFESÖRLER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5900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02714519"/>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DOÇENTLER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1-3</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5400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9027059"/>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DR. ÖĞRETİM ÜYESİ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3-5</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4200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0662345"/>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4200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extLst>
                  <a:ext uri="{0D108BD9-81ED-4DB2-BD59-A6C34878D82A}">
                    <a16:rowId xmlns:a16="http://schemas.microsoft.com/office/drawing/2014/main" val="3518081441"/>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2</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3600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6179670"/>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 / ARAŞTIRMA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3-7</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2900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482501964"/>
                  </a:ext>
                </a:extLst>
              </a:tr>
            </a:tbl>
          </a:graphicData>
        </a:graphic>
      </p:graphicFrame>
    </p:spTree>
    <p:extLst>
      <p:ext uri="{BB962C8B-B14F-4D97-AF65-F5344CB8AC3E}">
        <p14:creationId xmlns:p14="http://schemas.microsoft.com/office/powerpoint/2010/main" val="8882904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617DE8-1D03-98CB-4E19-EDE8412BE99F}"/>
              </a:ext>
            </a:extLst>
          </p:cNvPr>
          <p:cNvSpPr>
            <a:spLocks noGrp="1"/>
          </p:cNvSpPr>
          <p:nvPr>
            <p:ph type="title"/>
          </p:nvPr>
        </p:nvSpPr>
        <p:spPr>
          <a:xfrm>
            <a:off x="1071303" y="374961"/>
            <a:ext cx="9603275" cy="1049235"/>
          </a:xfrm>
        </p:spPr>
        <p:txBody>
          <a:bodyPr>
            <a:normAutofit/>
          </a:bodyPr>
          <a:lstStyle/>
          <a:p>
            <a:pPr algn="ctr"/>
            <a:r>
              <a:rPr lang="tr-TR" sz="4000" b="1" dirty="0">
                <a:latin typeface="Times New Roman" panose="02020603050405020304" pitchFamily="18" charset="0"/>
                <a:cs typeface="Times New Roman" panose="02020603050405020304" pitchFamily="18" charset="0"/>
              </a:rPr>
              <a:t>KIDEM</a:t>
            </a:r>
            <a:r>
              <a:rPr lang="tr-TR" sz="4400" b="1" dirty="0">
                <a:latin typeface="Times New Roman" panose="02020603050405020304" pitchFamily="18" charset="0"/>
                <a:cs typeface="Times New Roman" panose="02020603050405020304" pitchFamily="18" charset="0"/>
              </a:rPr>
              <a:t> AYLIĞI</a:t>
            </a:r>
          </a:p>
        </p:txBody>
      </p:sp>
      <p:sp>
        <p:nvSpPr>
          <p:cNvPr id="3" name="İçerik Yer Tutucusu 2">
            <a:extLst>
              <a:ext uri="{FF2B5EF4-FFF2-40B4-BE49-F238E27FC236}">
                <a16:creationId xmlns:a16="http://schemas.microsoft.com/office/drawing/2014/main" id="{F4E80CFF-A1E1-A2EB-A29D-CB96F9D8DD40}"/>
              </a:ext>
            </a:extLst>
          </p:cNvPr>
          <p:cNvSpPr>
            <a:spLocks noGrp="1"/>
          </p:cNvSpPr>
          <p:nvPr>
            <p:ph sz="quarter" idx="13"/>
          </p:nvPr>
        </p:nvSpPr>
        <p:spPr>
          <a:xfrm>
            <a:off x="1071303" y="1194582"/>
            <a:ext cx="10363826" cy="3424107"/>
          </a:xfrm>
        </p:spPr>
        <p:txBody>
          <a:bodyPr>
            <a:noAutofit/>
          </a:bodyPr>
          <a:lstStyle/>
          <a:p>
            <a:pPr marL="0" indent="0">
              <a:buNone/>
            </a:pPr>
            <a:r>
              <a:rPr lang="tr-TR" sz="1400" b="1" dirty="0" smtClean="0">
                <a:latin typeface="Times New Roman" panose="02020603050405020304" pitchFamily="18" charset="0"/>
                <a:cs typeface="Times New Roman" panose="02020603050405020304" pitchFamily="18" charset="0"/>
              </a:rPr>
              <a:t>Hizmet </a:t>
            </a:r>
            <a:r>
              <a:rPr lang="tr-TR" sz="1400" b="1" dirty="0">
                <a:latin typeface="Times New Roman" panose="02020603050405020304" pitchFamily="18" charset="0"/>
                <a:cs typeface="Times New Roman" panose="02020603050405020304" pitchFamily="18" charset="0"/>
              </a:rPr>
              <a:t>Yılı Başına Ödenen Gösterge</a:t>
            </a:r>
            <a:r>
              <a:rPr lang="tr-TR" sz="1400" dirty="0">
                <a:latin typeface="Times New Roman" panose="02020603050405020304" pitchFamily="18" charset="0"/>
                <a:cs typeface="Times New Roman" panose="02020603050405020304" pitchFamily="18" charset="0"/>
              </a:rPr>
              <a:t>: Her bir hizmet yılı için, </a:t>
            </a:r>
            <a:r>
              <a:rPr lang="tr-TR" sz="1400" b="1" dirty="0">
                <a:latin typeface="Times New Roman" panose="02020603050405020304" pitchFamily="18" charset="0"/>
                <a:cs typeface="Times New Roman" panose="02020603050405020304" pitchFamily="18" charset="0"/>
              </a:rPr>
              <a:t>20 gösterge rakamı</a:t>
            </a:r>
            <a:r>
              <a:rPr lang="tr-TR" sz="1400" dirty="0">
                <a:latin typeface="Times New Roman" panose="02020603050405020304" pitchFamily="18" charset="0"/>
                <a:cs typeface="Times New Roman" panose="02020603050405020304" pitchFamily="18" charset="0"/>
              </a:rPr>
              <a:t> ile </a:t>
            </a:r>
            <a:r>
              <a:rPr lang="tr-TR" sz="1400" b="1" dirty="0">
                <a:latin typeface="Times New Roman" panose="02020603050405020304" pitchFamily="18" charset="0"/>
                <a:cs typeface="Times New Roman" panose="02020603050405020304" pitchFamily="18" charset="0"/>
              </a:rPr>
              <a:t>aylık katsayısı</a:t>
            </a:r>
            <a:r>
              <a:rPr lang="tr-TR" sz="1400" dirty="0">
                <a:latin typeface="Times New Roman" panose="02020603050405020304" pitchFamily="18" charset="0"/>
                <a:cs typeface="Times New Roman" panose="02020603050405020304" pitchFamily="18" charset="0"/>
              </a:rPr>
              <a:t> çarpılarak kıdem aylığı hesaplanır.</a:t>
            </a:r>
          </a:p>
          <a:p>
            <a:pPr marL="0" indent="0">
              <a:buNone/>
            </a:pPr>
            <a:r>
              <a:rPr lang="tr-TR" sz="1400" b="1" dirty="0">
                <a:latin typeface="Times New Roman" panose="02020603050405020304" pitchFamily="18" charset="0"/>
                <a:cs typeface="Times New Roman" panose="02020603050405020304" pitchFamily="18" charset="0"/>
              </a:rPr>
              <a:t>25 Yıl ve Üzeri Hizmet Süresi</a:t>
            </a:r>
            <a:r>
              <a:rPr lang="tr-TR" sz="1400" dirty="0">
                <a:latin typeface="Times New Roman" panose="02020603050405020304" pitchFamily="18" charset="0"/>
                <a:cs typeface="Times New Roman" panose="02020603050405020304" pitchFamily="18" charset="0"/>
              </a:rPr>
              <a:t>: Eğer personel </a:t>
            </a:r>
            <a:r>
              <a:rPr lang="tr-TR" sz="1400" b="1" dirty="0">
                <a:latin typeface="Times New Roman" panose="02020603050405020304" pitchFamily="18" charset="0"/>
                <a:cs typeface="Times New Roman" panose="02020603050405020304" pitchFamily="18" charset="0"/>
              </a:rPr>
              <a:t>25 yıl</a:t>
            </a:r>
            <a:r>
              <a:rPr lang="tr-TR" sz="1400" dirty="0">
                <a:latin typeface="Times New Roman" panose="02020603050405020304" pitchFamily="18" charset="0"/>
                <a:cs typeface="Times New Roman" panose="02020603050405020304" pitchFamily="18" charset="0"/>
              </a:rPr>
              <a:t> veya daha fazla hizmet süresine sahipse, bu durumda </a:t>
            </a:r>
            <a:r>
              <a:rPr lang="tr-TR" sz="1400" b="1" dirty="0">
                <a:latin typeface="Times New Roman" panose="02020603050405020304" pitchFamily="18" charset="0"/>
                <a:cs typeface="Times New Roman" panose="02020603050405020304" pitchFamily="18" charset="0"/>
              </a:rPr>
              <a:t>25 hizmet yılının karşılığı olan 500 gösterge rakamı</a:t>
            </a:r>
            <a:r>
              <a:rPr lang="tr-TR" sz="1400" dirty="0">
                <a:latin typeface="Times New Roman" panose="02020603050405020304" pitchFamily="18" charset="0"/>
                <a:cs typeface="Times New Roman" panose="02020603050405020304" pitchFamily="18" charset="0"/>
              </a:rPr>
              <a:t> dikkate alınır.</a:t>
            </a:r>
          </a:p>
          <a:p>
            <a:pPr marL="0" indent="0">
              <a:buNone/>
            </a:pPr>
            <a:r>
              <a:rPr lang="tr-TR" sz="1400" b="1" dirty="0" smtClean="0">
                <a:latin typeface="Times New Roman" panose="02020603050405020304" pitchFamily="18" charset="0"/>
                <a:cs typeface="Times New Roman" panose="02020603050405020304" pitchFamily="18" charset="0"/>
              </a:rPr>
              <a:t>Kazanılmış </a:t>
            </a:r>
            <a:r>
              <a:rPr lang="tr-TR" sz="1400" b="1" dirty="0">
                <a:latin typeface="Times New Roman" panose="02020603050405020304" pitchFamily="18" charset="0"/>
                <a:cs typeface="Times New Roman" panose="02020603050405020304" pitchFamily="18" charset="0"/>
              </a:rPr>
              <a:t>Hak Aylığı Hesabı</a:t>
            </a:r>
            <a:r>
              <a:rPr lang="tr-TR" sz="1400" dirty="0">
                <a:latin typeface="Times New Roman" panose="02020603050405020304" pitchFamily="18" charset="0"/>
                <a:cs typeface="Times New Roman" panose="02020603050405020304" pitchFamily="18" charset="0"/>
              </a:rPr>
              <a:t>: Kıdem aylığının hesaplanmasında, </a:t>
            </a:r>
            <a:r>
              <a:rPr lang="tr-TR" sz="1400" b="1" dirty="0">
                <a:latin typeface="Times New Roman" panose="02020603050405020304" pitchFamily="18" charset="0"/>
                <a:cs typeface="Times New Roman" panose="02020603050405020304" pitchFamily="18" charset="0"/>
              </a:rPr>
              <a:t>kazandığı hak aylığının</a:t>
            </a:r>
            <a:r>
              <a:rPr lang="tr-TR" sz="1400" dirty="0">
                <a:latin typeface="Times New Roman" panose="02020603050405020304" pitchFamily="18" charset="0"/>
                <a:cs typeface="Times New Roman" panose="02020603050405020304" pitchFamily="18" charset="0"/>
              </a:rPr>
              <a:t> hesabında </a:t>
            </a:r>
            <a:r>
              <a:rPr lang="tr-TR" sz="1400" b="1" dirty="0">
                <a:latin typeface="Times New Roman" panose="02020603050405020304" pitchFamily="18" charset="0"/>
                <a:cs typeface="Times New Roman" panose="02020603050405020304" pitchFamily="18" charset="0"/>
              </a:rPr>
              <a:t>değerlendirilen süreler</a:t>
            </a:r>
            <a:r>
              <a:rPr lang="tr-TR" sz="1400" dirty="0">
                <a:latin typeface="Times New Roman" panose="02020603050405020304" pitchFamily="18" charset="0"/>
                <a:cs typeface="Times New Roman" panose="02020603050405020304" pitchFamily="18" charset="0"/>
              </a:rPr>
              <a:t> esas alınır. Bu, kişinin daha önceki görevlerinde kazandığı haklar doğrultusunda hesaplanan aylıkların kıdem aylığına eklenmesi anlamına gelir.</a:t>
            </a:r>
          </a:p>
          <a:p>
            <a:pPr marL="0" indent="0">
              <a:buNone/>
            </a:pPr>
            <a:r>
              <a:rPr lang="tr-TR" sz="1400" dirty="0">
                <a:latin typeface="Times New Roman" panose="02020603050405020304" pitchFamily="18" charset="0"/>
                <a:cs typeface="Times New Roman" panose="02020603050405020304" pitchFamily="18" charset="0"/>
              </a:rPr>
              <a:t>Bu sistemde amaç, personelin hizmet süresi arttıkça kıdem aylığının da artmasını sağlamaktır. Ayrıca, 25 yıl ve üzerindeki hizmet süreleri için belirli bir gösterge rakamının sabitlenmesi, bu süreyi tamamlayan personelin daha yüksek kıdem aylığı almasını sağlar.</a:t>
            </a:r>
          </a:p>
          <a:p>
            <a:pPr marL="0" indent="0">
              <a:buNone/>
            </a:pPr>
            <a:endParaRPr lang="tr-TR" sz="1200" dirty="0"/>
          </a:p>
        </p:txBody>
      </p:sp>
      <p:sp>
        <p:nvSpPr>
          <p:cNvPr id="4" name="Dikdörtgen: Köşeleri Yuvarlatılmış 3">
            <a:extLst>
              <a:ext uri="{FF2B5EF4-FFF2-40B4-BE49-F238E27FC236}">
                <a16:creationId xmlns:a16="http://schemas.microsoft.com/office/drawing/2014/main" id="{421BF1DD-5526-9F6E-9AA7-8499BC4C5028}"/>
              </a:ext>
            </a:extLst>
          </p:cNvPr>
          <p:cNvSpPr/>
          <p:nvPr/>
        </p:nvSpPr>
        <p:spPr>
          <a:xfrm>
            <a:off x="3810606" y="3740160"/>
            <a:ext cx="5293892" cy="589177"/>
          </a:xfrm>
          <a:prstGeom prst="roundRect">
            <a:avLst/>
          </a:prstGeom>
          <a:solidFill>
            <a:srgbClr val="0070C0"/>
          </a:solidFill>
          <a:effectLst/>
        </p:spPr>
        <p:style>
          <a:lnRef idx="3">
            <a:schemeClr val="lt1"/>
          </a:lnRef>
          <a:fillRef idx="1">
            <a:schemeClr val="accent1"/>
          </a:fillRef>
          <a:effectRef idx="1">
            <a:schemeClr val="accent1"/>
          </a:effectRef>
          <a:fontRef idx="minor">
            <a:schemeClr val="lt1"/>
          </a:fontRef>
        </p:style>
        <p:txBody>
          <a:bodyPr rtlCol="0" anchor="ctr"/>
          <a:lstStyle/>
          <a:p>
            <a:pPr algn="ctr"/>
            <a:r>
              <a:rPr lang="tr-TR" sz="2400" dirty="0" smtClean="0">
                <a:ln w="22225">
                  <a:solidFill>
                    <a:schemeClr val="accent2"/>
                  </a:solidFill>
                  <a:prstDash val="solid"/>
                </a:ln>
                <a:solidFill>
                  <a:schemeClr val="bg1"/>
                </a:solidFill>
                <a:latin typeface="Times New Roman" panose="02020603050405020304" pitchFamily="18" charset="0"/>
                <a:cs typeface="Times New Roman" panose="02020603050405020304" pitchFamily="18" charset="0"/>
              </a:rPr>
              <a:t>20*HİZMET YILI*AYLIK KATSAYI 	</a:t>
            </a:r>
            <a:endParaRPr lang="tr-TR" sz="2400" dirty="0">
              <a:ln w="22225">
                <a:solidFill>
                  <a:schemeClr val="accent2"/>
                </a:solidFill>
                <a:prstDash val="solid"/>
              </a:ln>
              <a:solidFill>
                <a:schemeClr val="bg1"/>
              </a:solidFill>
              <a:latin typeface="Times New Roman" panose="02020603050405020304" pitchFamily="18" charset="0"/>
              <a:cs typeface="Times New Roman" panose="02020603050405020304" pitchFamily="18" charset="0"/>
            </a:endParaRPr>
          </a:p>
        </p:txBody>
      </p:sp>
      <p:sp>
        <p:nvSpPr>
          <p:cNvPr id="5" name="Ok: Aşağı 4">
            <a:extLst>
              <a:ext uri="{FF2B5EF4-FFF2-40B4-BE49-F238E27FC236}">
                <a16:creationId xmlns:a16="http://schemas.microsoft.com/office/drawing/2014/main" id="{E5C865D4-DB01-0204-247A-B58451EAC46E}"/>
              </a:ext>
            </a:extLst>
          </p:cNvPr>
          <p:cNvSpPr/>
          <p:nvPr/>
        </p:nvSpPr>
        <p:spPr>
          <a:xfrm>
            <a:off x="5382785" y="4472048"/>
            <a:ext cx="2271604" cy="774180"/>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8" name="Oval 7">
            <a:extLst>
              <a:ext uri="{FF2B5EF4-FFF2-40B4-BE49-F238E27FC236}">
                <a16:creationId xmlns:a16="http://schemas.microsoft.com/office/drawing/2014/main" id="{4599076C-7980-7419-10C1-DCC85B905506}"/>
              </a:ext>
            </a:extLst>
          </p:cNvPr>
          <p:cNvSpPr/>
          <p:nvPr/>
        </p:nvSpPr>
        <p:spPr>
          <a:xfrm>
            <a:off x="3874268" y="4958577"/>
            <a:ext cx="1467975" cy="57530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0" name="Oval 9">
            <a:extLst>
              <a:ext uri="{FF2B5EF4-FFF2-40B4-BE49-F238E27FC236}">
                <a16:creationId xmlns:a16="http://schemas.microsoft.com/office/drawing/2014/main" id="{6E771A92-9DE1-8DB5-551D-245888721007}"/>
              </a:ext>
            </a:extLst>
          </p:cNvPr>
          <p:cNvSpPr/>
          <p:nvPr/>
        </p:nvSpPr>
        <p:spPr>
          <a:xfrm>
            <a:off x="7735472" y="4951487"/>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11" name="Oval 10">
            <a:extLst>
              <a:ext uri="{FF2B5EF4-FFF2-40B4-BE49-F238E27FC236}">
                <a16:creationId xmlns:a16="http://schemas.microsoft.com/office/drawing/2014/main" id="{99678527-169C-C5AC-2DA8-11D91A04AED0}"/>
              </a:ext>
            </a:extLst>
          </p:cNvPr>
          <p:cNvSpPr/>
          <p:nvPr/>
        </p:nvSpPr>
        <p:spPr>
          <a:xfrm>
            <a:off x="5660885" y="5388591"/>
            <a:ext cx="1692283" cy="51584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Tree>
    <p:extLst>
      <p:ext uri="{BB962C8B-B14F-4D97-AF65-F5344CB8AC3E}">
        <p14:creationId xmlns:p14="http://schemas.microsoft.com/office/powerpoint/2010/main" val="32086525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04E0A16-7DDC-D54D-3541-F75DB703B9A9}"/>
              </a:ext>
            </a:extLst>
          </p:cNvPr>
          <p:cNvSpPr>
            <a:spLocks noGrp="1"/>
          </p:cNvSpPr>
          <p:nvPr>
            <p:ph type="title"/>
          </p:nvPr>
        </p:nvSpPr>
        <p:spPr>
          <a:xfrm>
            <a:off x="897785" y="323191"/>
            <a:ext cx="10141080" cy="1049235"/>
          </a:xfrm>
        </p:spPr>
        <p:txBody>
          <a:bodyPr>
            <a:noAutofit/>
          </a:bodyPr>
          <a:lstStyle/>
          <a:p>
            <a:pPr algn="ctr">
              <a:lnSpc>
                <a:spcPct val="15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VE İKİNCİ GÖREV AYLIKLARI</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E9979669-3495-98A2-B242-B3CFC84D5CF1}"/>
              </a:ext>
            </a:extLst>
          </p:cNvPr>
          <p:cNvSpPr>
            <a:spLocks noGrp="1"/>
          </p:cNvSpPr>
          <p:nvPr>
            <p:ph sz="quarter" idx="13"/>
          </p:nvPr>
        </p:nvSpPr>
        <p:spPr>
          <a:xfrm>
            <a:off x="897785" y="1039092"/>
            <a:ext cx="10363826" cy="3591098"/>
          </a:xfrm>
        </p:spPr>
        <p:txBody>
          <a:bodyPr>
            <a:normAutofit fontScale="25000" lnSpcReduction="20000"/>
          </a:bodyPr>
          <a:lstStyle/>
          <a:p>
            <a:pPr marL="0" indent="0">
              <a:buNone/>
            </a:pPr>
            <a:r>
              <a:rPr lang="tr-TR" sz="4400" b="1" dirty="0">
                <a:latin typeface="Times New Roman" panose="02020603050405020304" pitchFamily="18" charset="0"/>
                <a:cs typeface="Times New Roman" panose="02020603050405020304" pitchFamily="18" charset="0"/>
              </a:rPr>
              <a:t>Vekalet Aylığı İçin Gereken Şartlar</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dirty="0">
                <a:latin typeface="Times New Roman" panose="02020603050405020304" pitchFamily="18" charset="0"/>
                <a:cs typeface="Times New Roman" panose="02020603050405020304" pitchFamily="18" charset="0"/>
              </a:rPr>
              <a:t>Vekalet edilen görevde görev yapan memurun, </a:t>
            </a:r>
            <a:r>
              <a:rPr lang="tr-TR" sz="4400" b="1" dirty="0">
                <a:latin typeface="Times New Roman" panose="02020603050405020304" pitchFamily="18" charset="0"/>
                <a:cs typeface="Times New Roman" panose="02020603050405020304" pitchFamily="18" charset="0"/>
              </a:rPr>
              <a:t>asilde aranan şartları taşıması</a:t>
            </a:r>
            <a:r>
              <a:rPr lang="tr-TR" sz="4400" dirty="0">
                <a:latin typeface="Times New Roman" panose="02020603050405020304" pitchFamily="18" charset="0"/>
                <a:cs typeface="Times New Roman" panose="02020603050405020304" pitchFamily="18" charset="0"/>
              </a:rPr>
              <a:t> gerekir. Yani, vekalet edilen göreve atanacak kişinin, asildeki pozisyon için gerekli olan niteliklere sahip olması gerekmektedir.</a:t>
            </a:r>
          </a:p>
          <a:p>
            <a:pPr marL="0" indent="0">
              <a:buNone/>
            </a:pPr>
            <a:r>
              <a:rPr lang="tr-TR" sz="4400" b="1" dirty="0">
                <a:latin typeface="Times New Roman" panose="02020603050405020304" pitchFamily="18" charset="0"/>
                <a:cs typeface="Times New Roman" panose="02020603050405020304" pitchFamily="18" charset="0"/>
              </a:rPr>
              <a:t>Vekalet Görevlendirmesinin Yapılması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657 Sayılı Devlet Memurları Kanunun 86. Maddesi</a:t>
            </a:r>
            <a:r>
              <a:rPr lang="tr-TR" sz="4400" dirty="0">
                <a:latin typeface="Times New Roman" panose="02020603050405020304" pitchFamily="18" charset="0"/>
                <a:cs typeface="Times New Roman" panose="02020603050405020304" pitchFamily="18" charset="0"/>
              </a:rPr>
              <a:t>'ne göre vekalet görevlendirmesi yapılması gereklidir. Bu madde, vekalet atamalarının nasıl yapılması gerektiğini belirleyen ana düzenlemedir.</a:t>
            </a:r>
          </a:p>
          <a:p>
            <a:pPr marL="0" indent="0">
              <a:buNone/>
            </a:pPr>
            <a:r>
              <a:rPr lang="tr-TR" sz="4400" b="1" dirty="0">
                <a:latin typeface="Times New Roman" panose="02020603050405020304" pitchFamily="18" charset="0"/>
                <a:cs typeface="Times New Roman" panose="02020603050405020304" pitchFamily="18" charset="0"/>
              </a:rPr>
              <a:t>Vekalet Aylığı Oranları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Vekalet edilen görevin kadro derecesi</a:t>
            </a:r>
            <a:r>
              <a:rPr lang="tr-TR" sz="4400" dirty="0">
                <a:latin typeface="Times New Roman" panose="02020603050405020304" pitchFamily="18" charset="0"/>
                <a:cs typeface="Times New Roman" panose="02020603050405020304" pitchFamily="18" charset="0"/>
              </a:rPr>
              <a:t>: Eğer vekalet edilen görev, o kadronun </a:t>
            </a:r>
            <a:r>
              <a:rPr lang="tr-TR" sz="4400" b="1" dirty="0">
                <a:latin typeface="Times New Roman" panose="02020603050405020304" pitchFamily="18" charset="0"/>
                <a:cs typeface="Times New Roman" panose="02020603050405020304" pitchFamily="18" charset="0"/>
              </a:rPr>
              <a:t>birinci kademesinin üçte biri</a:t>
            </a:r>
            <a:r>
              <a:rPr lang="tr-TR" sz="4400" dirty="0">
                <a:latin typeface="Times New Roman" panose="02020603050405020304" pitchFamily="18" charset="0"/>
                <a:cs typeface="Times New Roman" panose="02020603050405020304" pitchFamily="18" charset="0"/>
              </a:rPr>
              <a:t> oranında ödeme yapılır.</a:t>
            </a:r>
          </a:p>
          <a:p>
            <a:pPr marL="457200" lvl="1" indent="0">
              <a:buNone/>
            </a:pPr>
            <a:r>
              <a:rPr lang="tr-TR" sz="4400" b="1" dirty="0">
                <a:latin typeface="Times New Roman" panose="02020603050405020304" pitchFamily="18" charset="0"/>
                <a:cs typeface="Times New Roman" panose="02020603050405020304" pitchFamily="18" charset="0"/>
              </a:rPr>
              <a:t>Açıktan vekaleten atananlar</a:t>
            </a:r>
            <a:r>
              <a:rPr lang="tr-TR" sz="4400" dirty="0">
                <a:latin typeface="Times New Roman" panose="02020603050405020304" pitchFamily="18" charset="0"/>
                <a:cs typeface="Times New Roman" panose="02020603050405020304" pitchFamily="18" charset="0"/>
              </a:rPr>
              <a:t>: Bu durumda ise, vekalet edilen görev için, kadro derecesinin </a:t>
            </a:r>
            <a:r>
              <a:rPr lang="tr-TR" sz="4400" b="1" dirty="0">
                <a:latin typeface="Times New Roman" panose="02020603050405020304" pitchFamily="18" charset="0"/>
                <a:cs typeface="Times New Roman" panose="02020603050405020304" pitchFamily="18" charset="0"/>
              </a:rPr>
              <a:t>üçte ikisi</a:t>
            </a:r>
            <a:r>
              <a:rPr lang="tr-TR" sz="4400" dirty="0">
                <a:latin typeface="Times New Roman" panose="02020603050405020304" pitchFamily="18" charset="0"/>
                <a:cs typeface="Times New Roman" panose="02020603050405020304" pitchFamily="18" charset="0"/>
              </a:rPr>
              <a:t> oranında ödeme yapılır.</a:t>
            </a:r>
          </a:p>
          <a:p>
            <a:pPr marL="0" indent="0">
              <a:buNone/>
            </a:pPr>
            <a:r>
              <a:rPr lang="tr-TR" sz="4400" b="1" dirty="0">
                <a:latin typeface="Times New Roman" panose="02020603050405020304" pitchFamily="18" charset="0"/>
                <a:cs typeface="Times New Roman" panose="02020603050405020304" pitchFamily="18" charset="0"/>
              </a:rPr>
              <a:t>Fiilen Görev Yapılması Şartı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dirty="0">
                <a:latin typeface="Times New Roman" panose="02020603050405020304" pitchFamily="18" charset="0"/>
                <a:cs typeface="Times New Roman" panose="02020603050405020304" pitchFamily="18" charset="0"/>
              </a:rPr>
              <a:t>Vekalet aylığı ödenebilmesi için </a:t>
            </a:r>
            <a:r>
              <a:rPr lang="tr-TR" sz="4400" b="1" dirty="0">
                <a:latin typeface="Times New Roman" panose="02020603050405020304" pitchFamily="18" charset="0"/>
                <a:cs typeface="Times New Roman" panose="02020603050405020304" pitchFamily="18" charset="0"/>
              </a:rPr>
              <a:t>görevin fiilen yapılması</a:t>
            </a:r>
            <a:r>
              <a:rPr lang="tr-TR" sz="4400" dirty="0">
                <a:latin typeface="Times New Roman" panose="02020603050405020304" pitchFamily="18" charset="0"/>
                <a:cs typeface="Times New Roman" panose="02020603050405020304" pitchFamily="18" charset="0"/>
              </a:rPr>
              <a:t> gerekmektedir. Yani, vekalet edilen görevde aktif olarak çalışıyor olmak şarttır.</a:t>
            </a:r>
          </a:p>
          <a:p>
            <a:pPr marL="0" indent="0">
              <a:buNone/>
            </a:pPr>
            <a:r>
              <a:rPr lang="tr-TR" sz="4400" b="1" dirty="0">
                <a:latin typeface="Times New Roman" panose="02020603050405020304" pitchFamily="18" charset="0"/>
                <a:cs typeface="Times New Roman" panose="02020603050405020304" pitchFamily="18" charset="0"/>
              </a:rPr>
              <a:t>Hukuk Birimi Amiri, Hukuk Müşaviri, </a:t>
            </a:r>
            <a:r>
              <a:rPr lang="tr-TR" sz="4400" b="1" dirty="0">
                <a:latin typeface="Times New Roman" panose="02020603050405020304" pitchFamily="18" charset="0"/>
                <a:cs typeface="Times New Roman" panose="02020603050405020304" pitchFamily="18" charset="0"/>
              </a:rPr>
              <a:t>Muhakemat</a:t>
            </a:r>
            <a:r>
              <a:rPr lang="tr-TR" sz="4400" b="1" dirty="0">
                <a:latin typeface="Times New Roman" panose="02020603050405020304" pitchFamily="18" charset="0"/>
                <a:cs typeface="Times New Roman" panose="02020603050405020304" pitchFamily="18" charset="0"/>
              </a:rPr>
              <a:t> Müdürü ve Avukatlara Vekalet Ücreti</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659 Sayılı KHK’nın 14. Maddesi</a:t>
            </a:r>
            <a:r>
              <a:rPr lang="tr-TR" sz="4400" dirty="0">
                <a:latin typeface="Times New Roman" panose="02020603050405020304" pitchFamily="18" charset="0"/>
                <a:cs typeface="Times New Roman" panose="02020603050405020304" pitchFamily="18" charset="0"/>
              </a:rPr>
              <a:t>’ne göre, Hukuk birimi amiri, Hukuk </a:t>
            </a:r>
            <a:r>
              <a:rPr lang="tr-TR" sz="4400" dirty="0" smtClean="0">
                <a:latin typeface="Times New Roman" panose="02020603050405020304" pitchFamily="18" charset="0"/>
                <a:cs typeface="Times New Roman" panose="02020603050405020304" pitchFamily="18" charset="0"/>
              </a:rPr>
              <a:t>müşaviri ve </a:t>
            </a:r>
            <a:r>
              <a:rPr lang="tr-TR" sz="4400" dirty="0">
                <a:latin typeface="Times New Roman" panose="02020603050405020304" pitchFamily="18" charset="0"/>
                <a:cs typeface="Times New Roman" panose="02020603050405020304" pitchFamily="18" charset="0"/>
              </a:rPr>
              <a:t>avukatlara, </a:t>
            </a:r>
            <a:r>
              <a:rPr lang="tr-TR" sz="4400" b="1" dirty="0">
                <a:latin typeface="Times New Roman" panose="02020603050405020304" pitchFamily="18" charset="0"/>
                <a:cs typeface="Times New Roman" panose="02020603050405020304" pitchFamily="18" charset="0"/>
              </a:rPr>
              <a:t>13.000 gösterge rakamı</a:t>
            </a:r>
            <a:r>
              <a:rPr lang="tr-TR" sz="4400" dirty="0">
                <a:latin typeface="Times New Roman" panose="02020603050405020304" pitchFamily="18" charset="0"/>
                <a:cs typeface="Times New Roman" panose="02020603050405020304" pitchFamily="18" charset="0"/>
              </a:rPr>
              <a:t> ile </a:t>
            </a:r>
            <a:r>
              <a:rPr lang="tr-TR" sz="4400" b="1" dirty="0">
                <a:latin typeface="Times New Roman" panose="02020603050405020304" pitchFamily="18" charset="0"/>
                <a:cs typeface="Times New Roman" panose="02020603050405020304" pitchFamily="18" charset="0"/>
              </a:rPr>
              <a:t>aylık katsayısının çarpımı</a:t>
            </a:r>
            <a:r>
              <a:rPr lang="tr-TR" sz="4400" dirty="0">
                <a:latin typeface="Times New Roman" panose="02020603050405020304" pitchFamily="18" charset="0"/>
                <a:cs typeface="Times New Roman" panose="02020603050405020304" pitchFamily="18" charset="0"/>
              </a:rPr>
              <a:t> sonucu bulunan tutarın </a:t>
            </a:r>
            <a:r>
              <a:rPr lang="tr-TR" sz="4400" b="1" dirty="0">
                <a:latin typeface="Times New Roman" panose="02020603050405020304" pitchFamily="18" charset="0"/>
                <a:cs typeface="Times New Roman" panose="02020603050405020304" pitchFamily="18" charset="0"/>
              </a:rPr>
              <a:t>on iki katını geçmemek üzere</a:t>
            </a:r>
            <a:r>
              <a:rPr lang="tr-TR" sz="4400" dirty="0">
                <a:latin typeface="Times New Roman" panose="02020603050405020304" pitchFamily="18" charset="0"/>
                <a:cs typeface="Times New Roman" panose="02020603050405020304" pitchFamily="18" charset="0"/>
              </a:rPr>
              <a:t> vekalet ücreti ödenebilmektedir.</a:t>
            </a:r>
          </a:p>
          <a:p>
            <a:pPr marL="0" indent="0">
              <a:buNone/>
            </a:pPr>
            <a:r>
              <a:rPr lang="tr-TR" sz="4400" dirty="0">
                <a:latin typeface="Times New Roman" panose="02020603050405020304" pitchFamily="18" charset="0"/>
                <a:cs typeface="Times New Roman" panose="02020603050405020304" pitchFamily="18" charset="0"/>
              </a:rPr>
              <a:t>Bu düzenlemeler, memurların vekaletle atandıkları görevlerde aldıkları aylıkların belirlenmesi için uygulanan genel kuralları ve istisnaları açıklamaktadır.</a:t>
            </a:r>
          </a:p>
          <a:p>
            <a:pPr marL="0" indent="0">
              <a:buNone/>
            </a:pPr>
            <a:endParaRPr lang="tr-TR" sz="1600" dirty="0"/>
          </a:p>
        </p:txBody>
      </p:sp>
      <p:sp>
        <p:nvSpPr>
          <p:cNvPr id="4" name="Dikdörtgen 3">
            <a:extLst>
              <a:ext uri="{FF2B5EF4-FFF2-40B4-BE49-F238E27FC236}">
                <a16:creationId xmlns:a16="http://schemas.microsoft.com/office/drawing/2014/main" id="{C8068BDC-C23B-7843-D149-1ECAF1205E59}"/>
              </a:ext>
            </a:extLst>
          </p:cNvPr>
          <p:cNvSpPr/>
          <p:nvPr/>
        </p:nvSpPr>
        <p:spPr>
          <a:xfrm>
            <a:off x="470856" y="4822960"/>
            <a:ext cx="2789869" cy="914545"/>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YILLIK VEKALET ÜCRETİ ÜST SINIRI</a:t>
            </a:r>
          </a:p>
        </p:txBody>
      </p:sp>
      <p:sp>
        <p:nvSpPr>
          <p:cNvPr id="5" name="Dikdörtgen 4">
            <a:extLst>
              <a:ext uri="{FF2B5EF4-FFF2-40B4-BE49-F238E27FC236}">
                <a16:creationId xmlns:a16="http://schemas.microsoft.com/office/drawing/2014/main" id="{E2F2B46D-CF1E-F657-DE08-EF237320EB7E}"/>
              </a:ext>
            </a:extLst>
          </p:cNvPr>
          <p:cNvSpPr/>
          <p:nvPr/>
        </p:nvSpPr>
        <p:spPr>
          <a:xfrm>
            <a:off x="4638502" y="4822962"/>
            <a:ext cx="6949440" cy="42237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ÜCRETİ GÖSTERGESİ x</a:t>
            </a:r>
            <a:r>
              <a:rPr lang="tr-TR"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KATSAYISI </a:t>
            </a:r>
            <a:r>
              <a:rPr lang="tr-TR"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 12</a:t>
            </a:r>
            <a:endPar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Ok: Aşağı 5">
            <a:extLst>
              <a:ext uri="{FF2B5EF4-FFF2-40B4-BE49-F238E27FC236}">
                <a16:creationId xmlns:a16="http://schemas.microsoft.com/office/drawing/2014/main" id="{6CECE9EA-738F-9F4D-227F-B60195C8535E}"/>
              </a:ext>
            </a:extLst>
          </p:cNvPr>
          <p:cNvSpPr/>
          <p:nvPr/>
        </p:nvSpPr>
        <p:spPr>
          <a:xfrm>
            <a:off x="7478984" y="5438104"/>
            <a:ext cx="2377441" cy="757895"/>
          </a:xfrm>
          <a:prstGeom prst="downArrow">
            <a:avLst/>
          </a:prstGeom>
          <a:solidFill>
            <a:srgbClr val="C0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9" name="Ok: Çentikli Sağ 8">
            <a:extLst>
              <a:ext uri="{FF2B5EF4-FFF2-40B4-BE49-F238E27FC236}">
                <a16:creationId xmlns:a16="http://schemas.microsoft.com/office/drawing/2014/main" id="{2515FF3F-284D-F7FC-AD71-A292F06D9CE0}"/>
              </a:ext>
            </a:extLst>
          </p:cNvPr>
          <p:cNvSpPr/>
          <p:nvPr/>
        </p:nvSpPr>
        <p:spPr>
          <a:xfrm>
            <a:off x="3596484" y="4938411"/>
            <a:ext cx="648070" cy="457214"/>
          </a:xfrm>
          <a:prstGeom prst="notched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0" name="Oval 9">
            <a:extLst>
              <a:ext uri="{FF2B5EF4-FFF2-40B4-BE49-F238E27FC236}">
                <a16:creationId xmlns:a16="http://schemas.microsoft.com/office/drawing/2014/main" id="{4FBA6914-6D21-4D39-F567-1AFC533E7DA7}"/>
              </a:ext>
            </a:extLst>
          </p:cNvPr>
          <p:cNvSpPr/>
          <p:nvPr/>
        </p:nvSpPr>
        <p:spPr>
          <a:xfrm>
            <a:off x="9286556" y="6144498"/>
            <a:ext cx="1975055" cy="48854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smtClean="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a:t>
            </a: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VERGİSİ</a:t>
            </a:r>
          </a:p>
        </p:txBody>
      </p:sp>
      <p:sp>
        <p:nvSpPr>
          <p:cNvPr id="11" name="Oval 10">
            <a:extLst>
              <a:ext uri="{FF2B5EF4-FFF2-40B4-BE49-F238E27FC236}">
                <a16:creationId xmlns:a16="http://schemas.microsoft.com/office/drawing/2014/main" id="{5F4C3A7F-D0F8-B479-81AB-F42E8647070B}"/>
              </a:ext>
            </a:extLst>
          </p:cNvPr>
          <p:cNvSpPr/>
          <p:nvPr/>
        </p:nvSpPr>
        <p:spPr>
          <a:xfrm>
            <a:off x="5968325" y="6144498"/>
            <a:ext cx="2035603" cy="48854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Tree>
    <p:extLst>
      <p:ext uri="{BB962C8B-B14F-4D97-AF65-F5344CB8AC3E}">
        <p14:creationId xmlns:p14="http://schemas.microsoft.com/office/powerpoint/2010/main" val="1358218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DD74AEF-C462-DA3D-5C1C-AAE623D9A087}"/>
              </a:ext>
            </a:extLst>
          </p:cNvPr>
          <p:cNvSpPr>
            <a:spLocks noGrp="1"/>
          </p:cNvSpPr>
          <p:nvPr>
            <p:ph type="title"/>
          </p:nvPr>
        </p:nvSpPr>
        <p:spPr>
          <a:xfrm>
            <a:off x="598536" y="0"/>
            <a:ext cx="11315297" cy="1049235"/>
          </a:xfrm>
        </p:spPr>
        <p:txBody>
          <a:bodyPr>
            <a:normAutofit fontScale="90000"/>
          </a:bodyPr>
          <a:lstStyle/>
          <a:p>
            <a:pPr algn="ctr">
              <a:lnSpc>
                <a:spcPct val="15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 YARDIMI ÖDENEĞİ</a:t>
            </a:r>
            <a:b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78EE848F-CE73-1A55-1DAB-5F73F9BAECB8}"/>
              </a:ext>
            </a:extLst>
          </p:cNvPr>
          <p:cNvSpPr>
            <a:spLocks noGrp="1"/>
          </p:cNvSpPr>
          <p:nvPr>
            <p:ph sz="quarter" idx="13"/>
          </p:nvPr>
        </p:nvSpPr>
        <p:spPr>
          <a:xfrm>
            <a:off x="598536" y="701932"/>
            <a:ext cx="11315297" cy="5805400"/>
          </a:xfrm>
        </p:spPr>
        <p:txBody>
          <a:bodyPr>
            <a:noAutofit/>
          </a:bodyPr>
          <a:lstStyle/>
          <a:p>
            <a:pPr marL="0" indent="0" algn="just">
              <a:lnSpc>
                <a:spcPct val="100000"/>
              </a:lnSpc>
              <a:spcBef>
                <a:spcPts val="2120"/>
              </a:spcBef>
              <a:buNone/>
            </a:pPr>
            <a:endParaRPr lang="tr-TR" sz="1200" dirty="0">
              <a:latin typeface="Calibri"/>
              <a:cs typeface="Calibri"/>
            </a:endParaRPr>
          </a:p>
          <a:p>
            <a:pPr marL="0" marR="5080" indent="0" algn="just">
              <a:lnSpc>
                <a:spcPct val="100000"/>
              </a:lnSpc>
              <a:spcBef>
                <a:spcPts val="1920"/>
              </a:spcBef>
              <a:buNone/>
            </a:pPr>
            <a:endParaRPr lang="tr-TR" sz="1050" dirty="0">
              <a:latin typeface="Calibri"/>
              <a:cs typeface="Calibri"/>
            </a:endParaRPr>
          </a:p>
          <a:p>
            <a:pPr marL="0" marR="5080" indent="0">
              <a:lnSpc>
                <a:spcPct val="100000"/>
              </a:lnSpc>
              <a:spcBef>
                <a:spcPts val="2160"/>
              </a:spcBef>
              <a:buNone/>
            </a:pPr>
            <a:endParaRPr lang="tr-TR" sz="300" dirty="0">
              <a:latin typeface="Calibri"/>
              <a:cs typeface="Calibri"/>
            </a:endParaRPr>
          </a:p>
          <a:p>
            <a:pPr marL="0" marR="5080" indent="0">
              <a:lnSpc>
                <a:spcPct val="100000"/>
              </a:lnSpc>
              <a:spcBef>
                <a:spcPts val="2160"/>
              </a:spcBef>
              <a:buNone/>
            </a:pPr>
            <a:endParaRPr lang="tr-TR" sz="300" dirty="0">
              <a:latin typeface="Calibri"/>
              <a:cs typeface="Calibri"/>
            </a:endParaRPr>
          </a:p>
          <a:p>
            <a:pPr marL="0" indent="0">
              <a:buNone/>
            </a:pPr>
            <a:endParaRPr lang="tr-TR" sz="100" dirty="0"/>
          </a:p>
        </p:txBody>
      </p:sp>
      <p:sp>
        <p:nvSpPr>
          <p:cNvPr id="4" name="Dikdörtgen 3"/>
          <p:cNvSpPr/>
          <p:nvPr/>
        </p:nvSpPr>
        <p:spPr>
          <a:xfrm>
            <a:off x="345288" y="871367"/>
            <a:ext cx="11568545" cy="5047536"/>
          </a:xfrm>
          <a:prstGeom prst="rect">
            <a:avLst/>
          </a:prstGeom>
        </p:spPr>
        <p:txBody>
          <a:bodyPr wrap="square">
            <a:spAutoFit/>
          </a:bodyPr>
          <a:lstStyle/>
          <a:p>
            <a:r>
              <a:rPr lang="tr-TR" sz="1400" dirty="0">
                <a:latin typeface="Times New Roman" panose="02020603050405020304" pitchFamily="18" charset="0"/>
                <a:cs typeface="Times New Roman" panose="02020603050405020304" pitchFamily="18" charset="0"/>
              </a:rPr>
              <a:t>657 Sayılı Devlet Memurları Kanunu'nun 202. maddesi uyarınca,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şu şekilde düzenlenmiştir:</a:t>
            </a:r>
          </a:p>
          <a:p>
            <a:r>
              <a:rPr lang="tr-TR" sz="1400" b="1" dirty="0">
                <a:latin typeface="Times New Roman" panose="02020603050405020304" pitchFamily="18" charset="0"/>
                <a:cs typeface="Times New Roman" panose="02020603050405020304" pitchFamily="18" charset="0"/>
              </a:rPr>
              <a:t>Eş İçin Aile Yardımı Ödeneği:</a:t>
            </a:r>
          </a:p>
          <a:p>
            <a:pPr>
              <a:buFont typeface="+mj-lt"/>
              <a:buAutoNum type="arabicPeriod"/>
            </a:pPr>
            <a:r>
              <a:rPr lang="tr-TR" sz="1400" b="1" dirty="0">
                <a:latin typeface="Times New Roman" panose="02020603050405020304" pitchFamily="18" charset="0"/>
                <a:cs typeface="Times New Roman" panose="02020603050405020304" pitchFamily="18" charset="0"/>
              </a:rPr>
              <a:t>Kimler İçin Ödenir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çalışmayan veya herhangi bir sosyal güvenlik kurumundan aylık almayan (resmi nikahlı) eşler için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ödenir.</a:t>
            </a:r>
          </a:p>
          <a:p>
            <a:pPr>
              <a:buFont typeface="+mj-lt"/>
              <a:buAutoNum type="arabicPeriod"/>
            </a:pPr>
            <a:r>
              <a:rPr lang="tr-TR" sz="1400" b="1" dirty="0">
                <a:latin typeface="Times New Roman" panose="02020603050405020304" pitchFamily="18" charset="0"/>
                <a:cs typeface="Times New Roman" panose="02020603050405020304" pitchFamily="18" charset="0"/>
              </a:rPr>
              <a:t>Ödenen Tutar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için yapılan bu ödeme, </a:t>
            </a:r>
            <a:r>
              <a:rPr lang="tr-TR" sz="1400" b="1" dirty="0">
                <a:latin typeface="Times New Roman" panose="02020603050405020304" pitchFamily="18" charset="0"/>
                <a:cs typeface="Times New Roman" panose="02020603050405020304" pitchFamily="18" charset="0"/>
              </a:rPr>
              <a:t>1500 gösterge rakamı</a:t>
            </a:r>
            <a:r>
              <a:rPr lang="tr-TR" sz="1400" dirty="0">
                <a:latin typeface="Times New Roman" panose="02020603050405020304" pitchFamily="18" charset="0"/>
                <a:cs typeface="Times New Roman" panose="02020603050405020304" pitchFamily="18" charset="0"/>
              </a:rPr>
              <a:t> ile </a:t>
            </a:r>
            <a:r>
              <a:rPr lang="tr-TR" sz="1400" b="1" dirty="0">
                <a:latin typeface="Times New Roman" panose="02020603050405020304" pitchFamily="18" charset="0"/>
                <a:cs typeface="Times New Roman" panose="02020603050405020304" pitchFamily="18" charset="0"/>
              </a:rPr>
              <a:t>aylık katsayısı</a:t>
            </a:r>
            <a:r>
              <a:rPr lang="tr-TR" sz="1400" dirty="0">
                <a:latin typeface="Times New Roman" panose="02020603050405020304" pitchFamily="18" charset="0"/>
                <a:cs typeface="Times New Roman" panose="02020603050405020304" pitchFamily="18" charset="0"/>
              </a:rPr>
              <a:t> çarpılarak hesaplanır.</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Ancak, 28.08.2019 tarihli Kamu Görevlileri Hakem Kurulu Kararı gereğince, </a:t>
            </a:r>
            <a:r>
              <a:rPr lang="tr-TR" sz="1400" b="1" dirty="0">
                <a:latin typeface="Times New Roman" panose="02020603050405020304" pitchFamily="18" charset="0"/>
                <a:cs typeface="Times New Roman" panose="02020603050405020304" pitchFamily="18" charset="0"/>
              </a:rPr>
              <a:t>01.01.2020 - 31.12.2021</a:t>
            </a:r>
            <a:r>
              <a:rPr lang="tr-TR" sz="1400" dirty="0">
                <a:latin typeface="Times New Roman" panose="02020603050405020304" pitchFamily="18" charset="0"/>
                <a:cs typeface="Times New Roman" panose="02020603050405020304" pitchFamily="18" charset="0"/>
              </a:rPr>
              <a:t> tarihleri arasında 1500 gösterge rakamı </a:t>
            </a:r>
            <a:r>
              <a:rPr lang="tr-TR" sz="1400" b="1" dirty="0">
                <a:latin typeface="Times New Roman" panose="02020603050405020304" pitchFamily="18" charset="0"/>
                <a:cs typeface="Times New Roman" panose="02020603050405020304" pitchFamily="18" charset="0"/>
              </a:rPr>
              <a:t>2273</a:t>
            </a:r>
            <a:r>
              <a:rPr lang="tr-TR" sz="1400" dirty="0">
                <a:latin typeface="Times New Roman" panose="02020603050405020304" pitchFamily="18" charset="0"/>
                <a:cs typeface="Times New Roman" panose="02020603050405020304" pitchFamily="18" charset="0"/>
              </a:rPr>
              <a:t>'e yükseltilmiştir.</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Bu düzenleme, </a:t>
            </a:r>
            <a:r>
              <a:rPr lang="tr-TR" sz="1400" b="1" dirty="0">
                <a:latin typeface="Times New Roman" panose="02020603050405020304" pitchFamily="18" charset="0"/>
                <a:cs typeface="Times New Roman" panose="02020603050405020304" pitchFamily="18" charset="0"/>
              </a:rPr>
              <a:t>6. Dönem Toplu Sözleşmesi'nin 46. maddesiyle</a:t>
            </a:r>
            <a:r>
              <a:rPr lang="tr-TR" sz="1400" dirty="0">
                <a:latin typeface="Times New Roman" panose="02020603050405020304" pitchFamily="18" charset="0"/>
                <a:cs typeface="Times New Roman" panose="02020603050405020304" pitchFamily="18" charset="0"/>
              </a:rPr>
              <a:t> 2021 sonrasında da devam etmektedir.</a:t>
            </a:r>
          </a:p>
          <a:p>
            <a:r>
              <a:rPr lang="tr-TR" sz="1400" b="1" dirty="0">
                <a:latin typeface="Times New Roman" panose="02020603050405020304" pitchFamily="18" charset="0"/>
                <a:cs typeface="Times New Roman" panose="02020603050405020304" pitchFamily="18" charset="0"/>
              </a:rPr>
              <a:t>Eş İçin Aile Yardımının Kesileceği Haller:</a:t>
            </a:r>
          </a:p>
          <a:p>
            <a:pPr>
              <a:buFont typeface="+mj-lt"/>
              <a:buAutoNum type="arabicPeriod"/>
            </a:pPr>
            <a:r>
              <a:rPr lang="tr-TR" sz="1400" b="1" dirty="0">
                <a:latin typeface="Times New Roman" panose="02020603050405020304" pitchFamily="18" charset="0"/>
                <a:cs typeface="Times New Roman" panose="02020603050405020304" pitchFamily="18" charset="0"/>
              </a:rPr>
              <a:t>Menfaat Karşılığı Çalışan Eş</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geçici bir süre için de olsa menfaat karşılığı çalışıyorsa veya herhangi bir sosyal güvenlik kurumundan aylık alıyorsa, </a:t>
            </a:r>
            <a:r>
              <a:rPr lang="tr-TR" sz="1400" b="1" dirty="0">
                <a:latin typeface="Times New Roman" panose="02020603050405020304" pitchFamily="18" charset="0"/>
                <a:cs typeface="Times New Roman" panose="02020603050405020304" pitchFamily="18" charset="0"/>
              </a:rPr>
              <a:t>aile yardımı ödeneği kesilir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Ayrıca, ticari sayılabilecek bir faaliyette bulunması durumunda da aile yardımı ödeneği ödenmez.</a:t>
            </a:r>
          </a:p>
          <a:p>
            <a:pPr>
              <a:buFont typeface="+mj-lt"/>
              <a:buAutoNum type="arabicPeriod"/>
            </a:pPr>
            <a:r>
              <a:rPr lang="tr-TR" sz="1400" b="1" dirty="0">
                <a:latin typeface="Times New Roman" panose="02020603050405020304" pitchFamily="18" charset="0"/>
                <a:cs typeface="Times New Roman" panose="02020603050405020304" pitchFamily="18" charset="0"/>
              </a:rPr>
              <a:t>Boşanma veya Eşin Ölümü Durumu</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a:t>
            </a:r>
            <a:r>
              <a:rPr lang="tr-TR" sz="1400" b="1" dirty="0">
                <a:latin typeface="Times New Roman" panose="02020603050405020304" pitchFamily="18" charset="0"/>
                <a:cs typeface="Times New Roman" panose="02020603050405020304" pitchFamily="18" charset="0"/>
              </a:rPr>
              <a:t>boşanmış</a:t>
            </a:r>
            <a:r>
              <a:rPr lang="tr-TR" sz="1400" dirty="0">
                <a:latin typeface="Times New Roman" panose="02020603050405020304" pitchFamily="18" charset="0"/>
                <a:cs typeface="Times New Roman" panose="02020603050405020304" pitchFamily="18" charset="0"/>
              </a:rPr>
              <a:t> veya </a:t>
            </a:r>
            <a:r>
              <a:rPr lang="tr-TR" sz="1400" b="1" dirty="0">
                <a:latin typeface="Times New Roman" panose="02020603050405020304" pitchFamily="18" charset="0"/>
                <a:cs typeface="Times New Roman" panose="02020603050405020304" pitchFamily="18" charset="0"/>
              </a:rPr>
              <a:t>eşi ölmüşse</a:t>
            </a:r>
            <a:r>
              <a:rPr lang="tr-TR" sz="1400" dirty="0">
                <a:latin typeface="Times New Roman" panose="02020603050405020304" pitchFamily="18" charset="0"/>
                <a:cs typeface="Times New Roman" panose="02020603050405020304" pitchFamily="18" charset="0"/>
              </a:rPr>
              <a:t>, bu durumda aile yardımı ödeneği, </a:t>
            </a:r>
            <a:r>
              <a:rPr lang="tr-TR" sz="1400" b="1" dirty="0">
                <a:latin typeface="Times New Roman" panose="02020603050405020304" pitchFamily="18" charset="0"/>
                <a:cs typeface="Times New Roman" panose="02020603050405020304" pitchFamily="18" charset="0"/>
              </a:rPr>
              <a:t>eşin ölümünü veya boşanmayı takip eden ay başından itibaren kesilir</a:t>
            </a:r>
            <a:r>
              <a:rPr lang="tr-TR" sz="1400" dirty="0">
                <a:latin typeface="Times New Roman" panose="02020603050405020304" pitchFamily="18" charset="0"/>
                <a:cs typeface="Times New Roman" panose="02020603050405020304" pitchFamily="18" charset="0"/>
              </a:rPr>
              <a:t>.</a:t>
            </a:r>
          </a:p>
          <a:p>
            <a:r>
              <a:rPr lang="tr-TR" sz="1400" b="1" dirty="0">
                <a:latin typeface="Times New Roman" panose="02020603050405020304" pitchFamily="18" charset="0"/>
                <a:cs typeface="Times New Roman" panose="02020603050405020304" pitchFamily="18" charset="0"/>
              </a:rPr>
              <a:t>Aylıksız İzin Durumunda Eş İçin Aile Yardımı:</a:t>
            </a:r>
          </a:p>
          <a:p>
            <a:pPr>
              <a:buFont typeface="+mj-lt"/>
              <a:buAutoNum type="arabicPeriod"/>
            </a:pPr>
            <a:r>
              <a:rPr lang="tr-TR" sz="1400" b="1" dirty="0">
                <a:latin typeface="Times New Roman" panose="02020603050405020304" pitchFamily="18" charset="0"/>
                <a:cs typeface="Times New Roman" panose="02020603050405020304" pitchFamily="18" charset="0"/>
              </a:rPr>
              <a:t>Doğum İzni</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doğum sebebiyle </a:t>
            </a:r>
            <a:r>
              <a:rPr lang="tr-TR" sz="1400" b="1" dirty="0">
                <a:latin typeface="Times New Roman" panose="02020603050405020304" pitchFamily="18" charset="0"/>
                <a:cs typeface="Times New Roman" panose="02020603050405020304" pitchFamily="18" charset="0"/>
              </a:rPr>
              <a:t>aylıksız izin almışsa</a:t>
            </a:r>
            <a:r>
              <a:rPr lang="tr-TR" sz="1400" dirty="0">
                <a:latin typeface="Times New Roman" panose="02020603050405020304" pitchFamily="18" charset="0"/>
                <a:cs typeface="Times New Roman" panose="02020603050405020304" pitchFamily="18" charset="0"/>
              </a:rPr>
              <a:t> ve menfaat karşılığı çalışmıyorsa veya sosyal güvenlik kurumundan aylık almıyorsa,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doğum izninin bitimine kadar devam eder.</a:t>
            </a:r>
          </a:p>
          <a:p>
            <a:pPr>
              <a:buFont typeface="+mj-lt"/>
              <a:buAutoNum type="arabicPeriod"/>
            </a:pPr>
            <a:r>
              <a:rPr lang="tr-TR" sz="1400" b="1" dirty="0">
                <a:latin typeface="Times New Roman" panose="02020603050405020304" pitchFamily="18" charset="0"/>
                <a:cs typeface="Times New Roman" panose="02020603050405020304" pitchFamily="18" charset="0"/>
              </a:rPr>
              <a:t>Eşi Askerde Olan Bayan Memur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a:t>
            </a:r>
            <a:r>
              <a:rPr lang="tr-TR" sz="1400" b="1" dirty="0">
                <a:latin typeface="Times New Roman" panose="02020603050405020304" pitchFamily="18" charset="0"/>
                <a:cs typeface="Times New Roman" panose="02020603050405020304" pitchFamily="18" charset="0"/>
              </a:rPr>
              <a:t>askere giden bayan devlet memuru</a:t>
            </a:r>
            <a:r>
              <a:rPr lang="tr-TR" sz="1400" dirty="0">
                <a:latin typeface="Times New Roman" panose="02020603050405020304" pitchFamily="18" charset="0"/>
                <a:cs typeface="Times New Roman" panose="02020603050405020304" pitchFamily="18" charset="0"/>
              </a:rPr>
              <a:t>, eşinin </a:t>
            </a:r>
            <a:r>
              <a:rPr lang="tr-TR" sz="1400" b="1" dirty="0">
                <a:latin typeface="Times New Roman" panose="02020603050405020304" pitchFamily="18" charset="0"/>
                <a:cs typeface="Times New Roman" panose="02020603050405020304" pitchFamily="18" charset="0"/>
              </a:rPr>
              <a:t>askerlik dönüşü ve memuriyete başlamasına kadar</a:t>
            </a:r>
            <a:r>
              <a:rPr lang="tr-TR" sz="1400" dirty="0">
                <a:latin typeface="Times New Roman" panose="02020603050405020304" pitchFamily="18" charset="0"/>
                <a:cs typeface="Times New Roman" panose="02020603050405020304" pitchFamily="18" charset="0"/>
              </a:rPr>
              <a:t> aile yardımı ödeneğinden faydalanabilir. Bu, eşin askerlik dönemi </a:t>
            </a:r>
            <a:r>
              <a:rPr lang="tr-TR" sz="1400" dirty="0" smtClean="0">
                <a:latin typeface="Times New Roman" panose="02020603050405020304" pitchFamily="18" charset="0"/>
                <a:cs typeface="Times New Roman" panose="02020603050405020304" pitchFamily="18" charset="0"/>
              </a:rPr>
              <a:t>boyunca</a:t>
            </a:r>
            <a:r>
              <a:rPr lang="tr-TR" sz="1400" b="1" dirty="0" smtClean="0">
                <a:latin typeface="Times New Roman" panose="02020603050405020304" pitchFamily="18" charset="0"/>
                <a:cs typeface="Times New Roman" panose="02020603050405020304" pitchFamily="18" charset="0"/>
              </a:rPr>
              <a:t> </a:t>
            </a:r>
            <a:r>
              <a:rPr lang="tr-TR" sz="1400" b="1" dirty="0">
                <a:latin typeface="Times New Roman" panose="02020603050405020304" pitchFamily="18" charset="0"/>
                <a:cs typeface="Times New Roman" panose="02020603050405020304" pitchFamily="18" charset="0"/>
              </a:rPr>
              <a:t>beyanla</a:t>
            </a:r>
            <a:r>
              <a:rPr lang="tr-TR" sz="1400" dirty="0">
                <a:latin typeface="Times New Roman" panose="02020603050405020304" pitchFamily="18" charset="0"/>
                <a:cs typeface="Times New Roman" panose="02020603050405020304" pitchFamily="18" charset="0"/>
              </a:rPr>
              <a:t> sağlanır.</a:t>
            </a:r>
          </a:p>
        </p:txBody>
      </p:sp>
    </p:spTree>
    <p:extLst>
      <p:ext uri="{BB962C8B-B14F-4D97-AF65-F5344CB8AC3E}">
        <p14:creationId xmlns:p14="http://schemas.microsoft.com/office/powerpoint/2010/main" val="17056974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17279C5-D054-156A-C4BA-C4047888AEC7}"/>
              </a:ext>
            </a:extLst>
          </p:cNvPr>
          <p:cNvSpPr>
            <a:spLocks noGrp="1"/>
          </p:cNvSpPr>
          <p:nvPr>
            <p:ph sz="quarter" idx="13"/>
          </p:nvPr>
        </p:nvSpPr>
        <p:spPr>
          <a:xfrm>
            <a:off x="308460" y="124690"/>
            <a:ext cx="11762912" cy="6320901"/>
          </a:xfrm>
        </p:spPr>
        <p:txBody>
          <a:bodyPr>
            <a:noAutofit/>
          </a:bodyPr>
          <a:lstStyle/>
          <a:p>
            <a:pPr marL="457200" lvl="1" indent="0">
              <a:lnSpc>
                <a:spcPct val="100000"/>
              </a:lnSpc>
              <a:spcBef>
                <a:spcPts val="660"/>
              </a:spcBef>
              <a:buNone/>
            </a:pPr>
            <a:r>
              <a:rPr lang="tr-TR" sz="1200" b="1" dirty="0" smtClean="0">
                <a:latin typeface="Times New Roman" panose="02020603050405020304" pitchFamily="18" charset="0"/>
                <a:cs typeface="Times New Roman" panose="02020603050405020304" pitchFamily="18" charset="0"/>
              </a:rPr>
              <a:t>   ÇOCUK </a:t>
            </a:r>
            <a:r>
              <a:rPr lang="tr-TR" sz="1200" b="1" dirty="0">
                <a:latin typeface="Times New Roman" panose="02020603050405020304" pitchFamily="18" charset="0"/>
                <a:cs typeface="Times New Roman" panose="02020603050405020304" pitchFamily="18" charset="0"/>
              </a:rPr>
              <a:t>İÇİN AİLE YARDIMI ÖDENEĞİ (ÇOCUK YARDIMI)</a:t>
            </a:r>
          </a:p>
          <a:p>
            <a:pPr marL="0" indent="0">
              <a:buNone/>
            </a:pPr>
            <a:r>
              <a:rPr lang="tr-TR" sz="1200" b="1" dirty="0" smtClean="0">
                <a:latin typeface="Times New Roman" panose="02020603050405020304" pitchFamily="18" charset="0"/>
                <a:cs typeface="Times New Roman" panose="02020603050405020304" pitchFamily="18" charset="0"/>
              </a:rPr>
              <a:t>Ödeneğin </a:t>
            </a:r>
            <a:r>
              <a:rPr lang="tr-TR" sz="1200" b="1" dirty="0">
                <a:latin typeface="Times New Roman" panose="02020603050405020304" pitchFamily="18" charset="0"/>
                <a:cs typeface="Times New Roman" panose="02020603050405020304" pitchFamily="18" charset="0"/>
              </a:rPr>
              <a:t>Hesaplanması</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Memurun her bir çocuğu için 250 gösterge rakamı ile aylık katsayısı çarpılarak hesaplanır.</a:t>
            </a:r>
          </a:p>
          <a:p>
            <a:pPr marL="457200" lvl="1" indent="0">
              <a:buNone/>
            </a:pPr>
            <a:r>
              <a:rPr lang="tr-TR" sz="1200" dirty="0">
                <a:latin typeface="Times New Roman" panose="02020603050405020304" pitchFamily="18" charset="0"/>
                <a:cs typeface="Times New Roman" panose="02020603050405020304" pitchFamily="18" charset="0"/>
              </a:rPr>
              <a:t>0-6 yaş grubundaki çocuklar için bu miktar, bir kat artırımlı olarak ödenir.</a:t>
            </a:r>
          </a:p>
          <a:p>
            <a:pPr marL="0" indent="0">
              <a:buNone/>
            </a:pPr>
            <a:r>
              <a:rPr lang="tr-TR" sz="1200" b="1" dirty="0">
                <a:latin typeface="Times New Roman" panose="02020603050405020304" pitchFamily="18" charset="0"/>
                <a:cs typeface="Times New Roman" panose="02020603050405020304" pitchFamily="18" charset="0"/>
              </a:rPr>
              <a:t>Engelli Çocuklar İçin Artırım</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%40 engelli veya daha ağır engeli bulunan çocuklar için, %50 artırımlı aile yardımı ödeneği verilir.</a:t>
            </a:r>
          </a:p>
          <a:p>
            <a:pPr marL="457200" lvl="1" indent="0">
              <a:buNone/>
            </a:pPr>
            <a:r>
              <a:rPr lang="tr-TR" sz="1200" dirty="0">
                <a:latin typeface="Times New Roman" panose="02020603050405020304" pitchFamily="18" charset="0"/>
                <a:cs typeface="Times New Roman" panose="02020603050405020304" pitchFamily="18" charset="0"/>
              </a:rPr>
              <a:t>Bu düzenleme, özürlülük ölçütü ve sınıflandırması ile ilgili yönetmeliklere ve 6. Dönem Toplu Sözleşme'nin 40. maddesine dayanır.</a:t>
            </a:r>
          </a:p>
          <a:p>
            <a:pPr marL="0" indent="0">
              <a:buNone/>
            </a:pPr>
            <a:r>
              <a:rPr lang="tr-TR" sz="1200" b="1" dirty="0">
                <a:latin typeface="Times New Roman" panose="02020603050405020304" pitchFamily="18" charset="0"/>
                <a:cs typeface="Times New Roman" panose="02020603050405020304" pitchFamily="18" charset="0"/>
              </a:rPr>
              <a:t>Eşlerin Durumu</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Karı ve koca her ikisi de memur ise, aile yardımı ödeneği yalnızca kocaya verilir.</a:t>
            </a:r>
          </a:p>
          <a:p>
            <a:pPr marL="457200" lvl="1" indent="0">
              <a:buNone/>
            </a:pPr>
            <a:r>
              <a:rPr lang="tr-TR" sz="1200" dirty="0">
                <a:latin typeface="Times New Roman" panose="02020603050405020304" pitchFamily="18" charset="0"/>
                <a:cs typeface="Times New Roman" panose="02020603050405020304" pitchFamily="18" charset="0"/>
              </a:rPr>
              <a:t>Eşlerden birinin iş akdi veya toplu sözleşme gereği daha düşük ödenek alıyorsa, aradaki fark yalnızca fark olarak ödenir.</a:t>
            </a:r>
          </a:p>
          <a:p>
            <a:pPr marL="0" indent="0">
              <a:buNone/>
            </a:pPr>
            <a:r>
              <a:rPr lang="tr-TR" sz="1200" b="1" dirty="0">
                <a:latin typeface="Times New Roman" panose="02020603050405020304" pitchFamily="18" charset="0"/>
                <a:cs typeface="Times New Roman" panose="02020603050405020304" pitchFamily="18" charset="0"/>
              </a:rPr>
              <a:t>Evlenmemiş Kız Çocukları ve Maluliyet Durumu</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25 yaşını bitirmiş, evlenmemiş kız çocukları, ve çalışamayacak derecede malullükleri resmi sağlık kurulu raporu ile tespit edilen çocuklara, süresiz olarak aile yardımı ödeneği verilmeye devam edilir.</a:t>
            </a:r>
          </a:p>
          <a:p>
            <a:pPr marL="0" indent="0">
              <a:buNone/>
            </a:pPr>
            <a:r>
              <a:rPr lang="tr-TR" sz="1200" b="1" dirty="0">
                <a:latin typeface="Times New Roman" panose="02020603050405020304" pitchFamily="18" charset="0"/>
                <a:cs typeface="Times New Roman" panose="02020603050405020304" pitchFamily="18" charset="0"/>
              </a:rPr>
              <a:t>Emekli Aylığı ve Kredi Alan Çocuklar</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Emekli Sandığı tarafından yetim aylığı bağlanan çocuklar, Yükseköğretim Kredi ve Yurtlar Kurumu'ndan kredi alan çocuklar, ve açık yükseköğretimde öğrenim gören çocuklar için de aile yardımı ödeneği verilir.</a:t>
            </a:r>
          </a:p>
          <a:p>
            <a:pPr marL="0" indent="0">
              <a:buNone/>
            </a:pPr>
            <a:r>
              <a:rPr lang="tr-TR" sz="1200" b="1" dirty="0">
                <a:latin typeface="Times New Roman" panose="02020603050405020304" pitchFamily="18" charset="0"/>
                <a:cs typeface="Times New Roman" panose="02020603050405020304" pitchFamily="18" charset="0"/>
              </a:rPr>
              <a:t>Üvey Çocuklar İçin Ödenek</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smtClean="0">
                <a:latin typeface="Times New Roman" panose="02020603050405020304" pitchFamily="18" charset="0"/>
                <a:cs typeface="Times New Roman" panose="02020603050405020304" pitchFamily="18" charset="0"/>
              </a:rPr>
              <a:t>Devlet memurunun geçimini sağladığı üvey çocuklar için de aynı ödenek sağlanır.</a:t>
            </a:r>
          </a:p>
          <a:p>
            <a:pPr marL="0" indent="0">
              <a:buNone/>
            </a:pPr>
            <a:r>
              <a:rPr lang="tr-TR" sz="1200" b="1" dirty="0" smtClean="0">
                <a:latin typeface="Times New Roman" panose="02020603050405020304" pitchFamily="18" charset="0"/>
                <a:cs typeface="Times New Roman" panose="02020603050405020304" pitchFamily="18" charset="0"/>
              </a:rPr>
              <a:t>Burs Alan Çocuklar</a:t>
            </a:r>
            <a:r>
              <a:rPr lang="tr-TR" sz="1200" dirty="0" smtClean="0">
                <a:latin typeface="Times New Roman" panose="02020603050405020304" pitchFamily="18" charset="0"/>
                <a:cs typeface="Times New Roman" panose="02020603050405020304" pitchFamily="18" charset="0"/>
              </a:rPr>
              <a:t>:</a:t>
            </a:r>
          </a:p>
          <a:p>
            <a:pPr marL="457200" lvl="1" indent="0">
              <a:buNone/>
            </a:pPr>
            <a:r>
              <a:rPr lang="tr-TR" sz="1200" dirty="0" smtClean="0">
                <a:latin typeface="Times New Roman" panose="02020603050405020304" pitchFamily="18" charset="0"/>
                <a:cs typeface="Times New Roman" panose="02020603050405020304" pitchFamily="18" charset="0"/>
              </a:rPr>
              <a:t>Burs </a:t>
            </a:r>
            <a:r>
              <a:rPr lang="tr-TR" sz="1200" dirty="0">
                <a:latin typeface="Times New Roman" panose="02020603050405020304" pitchFamily="18" charset="0"/>
                <a:cs typeface="Times New Roman" panose="02020603050405020304" pitchFamily="18" charset="0"/>
              </a:rPr>
              <a:t>alan veya devletçe okutulan çocuklar, yukarıda belirtilen şartları taşıyanlar için aile yardımı ödeneği verilmeye devam eder.</a:t>
            </a:r>
          </a:p>
          <a:p>
            <a:pPr marL="475615" lvl="1" indent="0">
              <a:lnSpc>
                <a:spcPct val="100000"/>
              </a:lnSpc>
              <a:spcBef>
                <a:spcPts val="1680"/>
              </a:spcBef>
              <a:buNone/>
              <a:tabLst>
                <a:tab pos="304800" algn="l"/>
              </a:tabLst>
            </a:pPr>
            <a:endParaRPr lang="tr-TR" sz="1000" dirty="0">
              <a:latin typeface="Times New Roman" panose="02020603050405020304" pitchFamily="18" charset="0"/>
              <a:cs typeface="Times New Roman" panose="02020603050405020304" pitchFamily="18" charset="0"/>
            </a:endParaRPr>
          </a:p>
          <a:p>
            <a:pPr marL="457200" lvl="1" indent="0">
              <a:buNone/>
            </a:pPr>
            <a:endParaRPr lang="tr-TR"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955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90F0C52-64B9-3977-6E09-FBEA54C751CF}"/>
              </a:ext>
            </a:extLst>
          </p:cNvPr>
          <p:cNvSpPr>
            <a:spLocks noGrp="1"/>
          </p:cNvSpPr>
          <p:nvPr>
            <p:ph sz="quarter" idx="13"/>
          </p:nvPr>
        </p:nvSpPr>
        <p:spPr>
          <a:xfrm>
            <a:off x="0" y="0"/>
            <a:ext cx="11928764" cy="11853949"/>
          </a:xfrm>
        </p:spPr>
        <p:txBody>
          <a:bodyPr>
            <a:noAutofit/>
          </a:bodyPr>
          <a:lstStyle/>
          <a:p>
            <a:pPr marL="0" indent="0">
              <a:buNone/>
            </a:pPr>
            <a:r>
              <a:rPr lang="tr-TR" sz="1000" b="1" dirty="0" smtClean="0">
                <a:solidFill>
                  <a:srgbClr val="1F3863"/>
                </a:solidFill>
                <a:latin typeface="Times New Roman" panose="02020603050405020304" pitchFamily="18" charset="0"/>
                <a:cs typeface="Times New Roman" panose="02020603050405020304" pitchFamily="18" charset="0"/>
              </a:rPr>
              <a:t> </a:t>
            </a:r>
            <a:r>
              <a:rPr lang="tr-TR" sz="1200" b="1" dirty="0">
                <a:latin typeface="Times New Roman" panose="02020603050405020304" pitchFamily="18" charset="0"/>
                <a:cs typeface="Times New Roman" panose="02020603050405020304" pitchFamily="18" charset="0"/>
              </a:rPr>
              <a:t>Eşlerin Ayrılması Durumunda Çocuk Yardımı Ödeneği</a:t>
            </a:r>
          </a:p>
          <a:p>
            <a:pPr marL="0" indent="0">
              <a:buNone/>
            </a:pPr>
            <a:r>
              <a:rPr lang="tr-TR" sz="1100" b="1" dirty="0">
                <a:latin typeface="Times New Roman" panose="02020603050405020304" pitchFamily="18" charset="0"/>
                <a:cs typeface="Times New Roman" panose="02020603050405020304" pitchFamily="18" charset="0"/>
              </a:rPr>
              <a:t>Boşanma veya Ayrılık Durumunda</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Mahkeme Kararı Olmadığında: Eğer mahkeme kararı çocuğun aile yardımı ödeneği ile ilgili bir düzenleme yapmamışsa, çocuğun bakımını üstlenen memura aile yardımı ödeneği verilir.</a:t>
            </a:r>
          </a:p>
          <a:p>
            <a:pPr marL="457200" lvl="1" indent="0">
              <a:buNone/>
            </a:pPr>
            <a:r>
              <a:rPr lang="tr-TR" sz="1050" dirty="0">
                <a:latin typeface="Times New Roman" panose="02020603050405020304" pitchFamily="18" charset="0"/>
                <a:cs typeface="Times New Roman" panose="02020603050405020304" pitchFamily="18" charset="0"/>
              </a:rPr>
              <a:t>Yardımı İstemeyen Taraf: Eğer çocuğun bırakıldığı taraf çocuk için aile yardımı istemiyorsa, diğer taraf bu yardımdan faydalanabilir.</a:t>
            </a:r>
          </a:p>
          <a:p>
            <a:pPr marL="0" indent="0">
              <a:buNone/>
            </a:pPr>
            <a:r>
              <a:rPr lang="tr-TR" sz="1100" b="1" dirty="0">
                <a:latin typeface="Times New Roman" panose="02020603050405020304" pitchFamily="18" charset="0"/>
                <a:cs typeface="Times New Roman" panose="02020603050405020304" pitchFamily="18" charset="0"/>
              </a:rPr>
              <a:t>Eşlerin Her İkisinin Memur Olması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Eğer eşlerin her ikisi de memur ise ve mahkeme kararıyla çocuğun velayeti konusunda bir karar verilmemişse, çocuğun bakımını üstlenen memura aile yardımı ödeneği verilir.</a:t>
            </a:r>
          </a:p>
          <a:p>
            <a:pPr marL="457200" lvl="1" indent="0">
              <a:buNone/>
            </a:pPr>
            <a:r>
              <a:rPr lang="tr-TR" sz="1050" dirty="0">
                <a:latin typeface="Times New Roman" panose="02020603050405020304" pitchFamily="18" charset="0"/>
                <a:cs typeface="Times New Roman" panose="02020603050405020304" pitchFamily="18" charset="0"/>
              </a:rPr>
              <a:t>Eğer çocuk için aile yardımı almak isteyen taraf varsa, bu ödeme artık çocuğun bakımını üstlenen memura yapılmaz.</a:t>
            </a:r>
          </a:p>
          <a:p>
            <a:pPr marL="0" indent="0">
              <a:buNone/>
            </a:pPr>
            <a:r>
              <a:rPr lang="tr-TR" sz="1100" b="1" dirty="0">
                <a:latin typeface="Times New Roman" panose="02020603050405020304" pitchFamily="18" charset="0"/>
                <a:cs typeface="Times New Roman" panose="02020603050405020304" pitchFamily="18" charset="0"/>
              </a:rPr>
              <a:t>Memur ve Çalışan Eş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Eğer bir eş memur, diğer eş İş Kanunu kapsamındaki bir işte çalışıyorsa, çocuk için aile yardımı ödeneği, mahkeme kararıyla çocuğun velayeti verilen tarafa ödenir.</a:t>
            </a:r>
          </a:p>
          <a:p>
            <a:pPr marL="0" indent="0">
              <a:buNone/>
            </a:pPr>
            <a:r>
              <a:rPr lang="tr-TR" sz="1100" b="1" dirty="0">
                <a:latin typeface="Times New Roman" panose="02020603050405020304" pitchFamily="18" charset="0"/>
                <a:cs typeface="Times New Roman" panose="02020603050405020304" pitchFamily="18" charset="0"/>
              </a:rPr>
              <a:t>Memur ve Çalışmayan Eş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Eğer bir eş memur, diğer eş çalışmıyor ve çocuğun velayeti çalışmayan eşe verilmişse, aile yardımı ödeneği çalışan eşe verilir.</a:t>
            </a:r>
          </a:p>
          <a:p>
            <a:pPr marL="0" indent="0">
              <a:buNone/>
            </a:pPr>
            <a:r>
              <a:rPr lang="tr-TR" sz="1100" b="1" dirty="0">
                <a:latin typeface="Times New Roman" panose="02020603050405020304" pitchFamily="18" charset="0"/>
                <a:cs typeface="Times New Roman" panose="02020603050405020304" pitchFamily="18" charset="0"/>
              </a:rPr>
              <a:t>Çocuk İçin Aile Yardımının Kesileceği Haller:</a:t>
            </a:r>
          </a:p>
          <a:p>
            <a:pPr marL="0" indent="0">
              <a:buNone/>
            </a:pPr>
            <a:r>
              <a:rPr lang="tr-TR" sz="1100" b="1" dirty="0">
                <a:latin typeface="Times New Roman" panose="02020603050405020304" pitchFamily="18" charset="0"/>
                <a:cs typeface="Times New Roman" panose="02020603050405020304" pitchFamily="18" charset="0"/>
              </a:rPr>
              <a:t>Çocuğun Ölümü</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Çocuğun ölmesi durumunda aile yardımı ödeneği kesilir.</a:t>
            </a:r>
          </a:p>
          <a:p>
            <a:pPr marL="0" indent="0">
              <a:buNone/>
            </a:pPr>
            <a:r>
              <a:rPr lang="tr-TR" sz="1100" b="1" dirty="0">
                <a:latin typeface="Times New Roman" panose="02020603050405020304" pitchFamily="18" charset="0"/>
                <a:cs typeface="Times New Roman" panose="02020603050405020304" pitchFamily="18" charset="0"/>
              </a:rPr>
              <a:t>Ticaret Yapmaya Başlama</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Çocuk, kendi hesabına ticaret yapmaya başlarsa veya menfaat karşılığı herhangi bir işte çalışmaya başlarsa (öğrenim görmekteyken tatil döneminde çalışması hariç), aile yardımı ödeneği kesilir.</a:t>
            </a:r>
          </a:p>
          <a:p>
            <a:pPr marL="0" indent="0">
              <a:buNone/>
            </a:pPr>
            <a:r>
              <a:rPr lang="tr-TR" sz="1100" b="1" dirty="0">
                <a:latin typeface="Times New Roman" panose="02020603050405020304" pitchFamily="18" charset="0"/>
                <a:cs typeface="Times New Roman" panose="02020603050405020304" pitchFamily="18" charset="0"/>
              </a:rPr>
              <a:t>Evlenme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Çocuk evlendiği takdirde, aile yardımı ödeneği kesilir.</a:t>
            </a:r>
          </a:p>
          <a:p>
            <a:pPr marL="0" indent="0">
              <a:buNone/>
            </a:pPr>
            <a:r>
              <a:rPr lang="tr-TR" sz="1100" b="1" dirty="0">
                <a:latin typeface="Times New Roman" panose="02020603050405020304" pitchFamily="18" charset="0"/>
                <a:cs typeface="Times New Roman" panose="02020603050405020304" pitchFamily="18" charset="0"/>
              </a:rPr>
              <a:t>25 Yaşını Dolduran Çocuklar</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25 yaşını bitiren çocuklar için aile yardımı ödeneği kesilir.</a:t>
            </a:r>
          </a:p>
          <a:p>
            <a:pPr marL="457200" lvl="1" indent="0">
              <a:buNone/>
            </a:pPr>
            <a:r>
              <a:rPr lang="tr-TR" sz="1050" dirty="0">
                <a:latin typeface="Times New Roman" panose="02020603050405020304" pitchFamily="18" charset="0"/>
                <a:cs typeface="Times New Roman" panose="02020603050405020304" pitchFamily="18" charset="0"/>
              </a:rPr>
              <a:t>Ancak, 25 yaşını bitirmiş evlenmemiş kız çocukları veya çalışamayacak derecede malullük raporu almış çocuklar için bu ödeme süresiz olarak devam eder.</a:t>
            </a:r>
          </a:p>
          <a:p>
            <a:pPr marL="457200" lvl="1" indent="0">
              <a:lnSpc>
                <a:spcPct val="100000"/>
              </a:lnSpc>
              <a:spcBef>
                <a:spcPts val="720"/>
              </a:spcBef>
              <a:buNone/>
            </a:pPr>
            <a:endParaRPr lang="tr-TR"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430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EA5221A-D337-D8A7-5294-277213E08C5F}"/>
              </a:ext>
            </a:extLst>
          </p:cNvPr>
          <p:cNvSpPr>
            <a:spLocks noGrp="1"/>
          </p:cNvSpPr>
          <p:nvPr>
            <p:ph type="title"/>
          </p:nvPr>
        </p:nvSpPr>
        <p:spPr>
          <a:xfrm>
            <a:off x="1411548" y="561647"/>
            <a:ext cx="9603275" cy="1049235"/>
          </a:xfrm>
          <a:noFill/>
          <a:ln>
            <a:noFill/>
          </a:ln>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 YARDIM ÖDENEĞİ</a:t>
            </a:r>
          </a:p>
        </p:txBody>
      </p:sp>
      <p:sp>
        <p:nvSpPr>
          <p:cNvPr id="4" name="Oval 3">
            <a:extLst>
              <a:ext uri="{FF2B5EF4-FFF2-40B4-BE49-F238E27FC236}">
                <a16:creationId xmlns:a16="http://schemas.microsoft.com/office/drawing/2014/main" id="{65B0E76F-0EB3-A015-BC81-A4279FCB85BC}"/>
              </a:ext>
            </a:extLst>
          </p:cNvPr>
          <p:cNvSpPr/>
          <p:nvPr/>
        </p:nvSpPr>
        <p:spPr>
          <a:xfrm>
            <a:off x="0" y="1969411"/>
            <a:ext cx="7082222" cy="1538062"/>
          </a:xfrm>
          <a:prstGeom prst="ellipse">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AİLE YARDIMI ÖDENEĞİ GÖS. x</a:t>
            </a:r>
            <a:r>
              <a:rPr lang="tr-TR" sz="2400" dirty="0" smtClean="0">
                <a:latin typeface="Times New Roman" panose="02020603050405020304" pitchFamily="18" charset="0"/>
                <a:cs typeface="Times New Roman" panose="02020603050405020304" pitchFamily="18" charset="0"/>
              </a:rPr>
              <a:t>  </a:t>
            </a:r>
            <a:r>
              <a:rPr lang="tr-TR" sz="2400" dirty="0">
                <a:latin typeface="Times New Roman" panose="02020603050405020304" pitchFamily="18" charset="0"/>
                <a:cs typeface="Times New Roman" panose="02020603050405020304" pitchFamily="18" charset="0"/>
              </a:rPr>
              <a:t>AYLIK KATSAYISI</a:t>
            </a:r>
          </a:p>
        </p:txBody>
      </p:sp>
      <p:sp>
        <p:nvSpPr>
          <p:cNvPr id="5" name="Oval 4">
            <a:extLst>
              <a:ext uri="{FF2B5EF4-FFF2-40B4-BE49-F238E27FC236}">
                <a16:creationId xmlns:a16="http://schemas.microsoft.com/office/drawing/2014/main" id="{A57310FC-05A1-9D9C-670F-9F9C0EDFD69A}"/>
              </a:ext>
            </a:extLst>
          </p:cNvPr>
          <p:cNvSpPr/>
          <p:nvPr/>
        </p:nvSpPr>
        <p:spPr>
          <a:xfrm>
            <a:off x="7386898" y="2086493"/>
            <a:ext cx="4009851" cy="1246411"/>
          </a:xfrm>
          <a:prstGeom prst="ellipse">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HERHANGİ BİR KESİNTİ YOK</a:t>
            </a:r>
          </a:p>
        </p:txBody>
      </p:sp>
      <p:sp>
        <p:nvSpPr>
          <p:cNvPr id="9" name="Ok: Aşağı 8">
            <a:extLst>
              <a:ext uri="{FF2B5EF4-FFF2-40B4-BE49-F238E27FC236}">
                <a16:creationId xmlns:a16="http://schemas.microsoft.com/office/drawing/2014/main" id="{F874CD61-4DE3-71AF-6140-B32FE4B12FA3}"/>
              </a:ext>
            </a:extLst>
          </p:cNvPr>
          <p:cNvSpPr/>
          <p:nvPr/>
        </p:nvSpPr>
        <p:spPr>
          <a:xfrm>
            <a:off x="3379987" y="3629793"/>
            <a:ext cx="518084" cy="970848"/>
          </a:xfrm>
          <a:prstGeom prst="downArrow">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dirty="0"/>
          </a:p>
        </p:txBody>
      </p:sp>
      <p:sp>
        <p:nvSpPr>
          <p:cNvPr id="10" name="Dikdörtgen 9">
            <a:extLst>
              <a:ext uri="{FF2B5EF4-FFF2-40B4-BE49-F238E27FC236}">
                <a16:creationId xmlns:a16="http://schemas.microsoft.com/office/drawing/2014/main" id="{464E59A4-78F6-7CEA-3135-02E5D222F2EA}"/>
              </a:ext>
            </a:extLst>
          </p:cNvPr>
          <p:cNvSpPr/>
          <p:nvPr/>
        </p:nvSpPr>
        <p:spPr>
          <a:xfrm>
            <a:off x="1587413" y="4639835"/>
            <a:ext cx="3435658" cy="685667"/>
          </a:xfrm>
          <a:prstGeom prst="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EŞ İÇİN</a:t>
            </a:r>
          </a:p>
        </p:txBody>
      </p:sp>
      <p:sp>
        <p:nvSpPr>
          <p:cNvPr id="14" name="Ok: Sol Sağ 13">
            <a:extLst>
              <a:ext uri="{FF2B5EF4-FFF2-40B4-BE49-F238E27FC236}">
                <a16:creationId xmlns:a16="http://schemas.microsoft.com/office/drawing/2014/main" id="{08E0076A-69D4-A289-7BF2-4C6B2A6A1033}"/>
              </a:ext>
            </a:extLst>
          </p:cNvPr>
          <p:cNvSpPr/>
          <p:nvPr/>
        </p:nvSpPr>
        <p:spPr>
          <a:xfrm>
            <a:off x="5487879" y="4748923"/>
            <a:ext cx="1216241" cy="310718"/>
          </a:xfrm>
          <a:prstGeom prst="leftRightArrow">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dirty="0"/>
          </a:p>
        </p:txBody>
      </p:sp>
      <p:sp>
        <p:nvSpPr>
          <p:cNvPr id="17" name="Dikdörtgen 16">
            <a:extLst>
              <a:ext uri="{FF2B5EF4-FFF2-40B4-BE49-F238E27FC236}">
                <a16:creationId xmlns:a16="http://schemas.microsoft.com/office/drawing/2014/main" id="{4179D57D-C336-51D3-8C0C-CA1442ADE849}"/>
              </a:ext>
            </a:extLst>
          </p:cNvPr>
          <p:cNvSpPr/>
          <p:nvPr/>
        </p:nvSpPr>
        <p:spPr>
          <a:xfrm>
            <a:off x="7168928" y="4639835"/>
            <a:ext cx="3989038" cy="685667"/>
          </a:xfrm>
          <a:prstGeom prst="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2134 </a:t>
            </a:r>
            <a:r>
              <a:rPr lang="tr-TR" sz="2400" dirty="0" smtClean="0">
                <a:latin typeface="Times New Roman" panose="02020603050405020304" pitchFamily="18" charset="0"/>
                <a:cs typeface="Times New Roman" panose="02020603050405020304" pitchFamily="18" charset="0"/>
              </a:rPr>
              <a:t>x </a:t>
            </a:r>
            <a:r>
              <a:rPr lang="tr-TR" sz="2400" dirty="0">
                <a:latin typeface="Times New Roman" panose="02020603050405020304" pitchFamily="18" charset="0"/>
                <a:cs typeface="Times New Roman" panose="02020603050405020304" pitchFamily="18" charset="0"/>
              </a:rPr>
              <a:t>AYLIK KATSAYISI</a:t>
            </a:r>
          </a:p>
        </p:txBody>
      </p:sp>
    </p:spTree>
    <p:extLst>
      <p:ext uri="{BB962C8B-B14F-4D97-AF65-F5344CB8AC3E}">
        <p14:creationId xmlns:p14="http://schemas.microsoft.com/office/powerpoint/2010/main" val="40877637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a:extLst>
              <a:ext uri="{FF2B5EF4-FFF2-40B4-BE49-F238E27FC236}">
                <a16:creationId xmlns:a16="http://schemas.microsoft.com/office/drawing/2014/main" id="{2237F90D-C5A9-E7A4-0F2C-6008D8C16F87}"/>
              </a:ext>
            </a:extLst>
          </p:cNvPr>
          <p:cNvGraphicFramePr>
            <a:graphicFrameLocks noGrp="1"/>
          </p:cNvGraphicFramePr>
          <p:nvPr>
            <p:ph sz="quarter" idx="13"/>
            <p:extLst>
              <p:ext uri="{D42A27DB-BD31-4B8C-83A1-F6EECF244321}">
                <p14:modId xmlns:p14="http://schemas.microsoft.com/office/powerpoint/2010/main" val="3926643049"/>
              </p:ext>
            </p:extLst>
          </p:nvPr>
        </p:nvGraphicFramePr>
        <p:xfrm>
          <a:off x="940952" y="507075"/>
          <a:ext cx="10364357" cy="4819528"/>
        </p:xfrm>
        <a:graphic>
          <a:graphicData uri="http://schemas.openxmlformats.org/drawingml/2006/table">
            <a:tbl>
              <a:tblPr firstRow="1" bandRow="1">
                <a:tableStyleId>{2D5ABB26-0587-4C30-8999-92F81FD0307C}</a:tableStyleId>
              </a:tblPr>
              <a:tblGrid>
                <a:gridCol w="7507312">
                  <a:extLst>
                    <a:ext uri="{9D8B030D-6E8A-4147-A177-3AD203B41FA5}">
                      <a16:colId xmlns:a16="http://schemas.microsoft.com/office/drawing/2014/main" val="4058626203"/>
                    </a:ext>
                  </a:extLst>
                </a:gridCol>
                <a:gridCol w="2857045">
                  <a:extLst>
                    <a:ext uri="{9D8B030D-6E8A-4147-A177-3AD203B41FA5}">
                      <a16:colId xmlns:a16="http://schemas.microsoft.com/office/drawing/2014/main" val="401761952"/>
                    </a:ext>
                  </a:extLst>
                </a:gridCol>
              </a:tblGrid>
              <a:tr h="790062">
                <a:tc gridSpan="2">
                  <a:txBody>
                    <a:bodyPr/>
                    <a:lstStyle/>
                    <a:p>
                      <a:pPr algn="ctr">
                        <a:lnSpc>
                          <a:spcPct val="100000"/>
                        </a:lnSpc>
                        <a:spcBef>
                          <a:spcPts val="1075"/>
                        </a:spcBef>
                      </a:pP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a:t>
                      </a:r>
                      <a:r>
                        <a:rPr sz="2400" b="1" spc="-6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YARDIMI</a:t>
                      </a:r>
                      <a:r>
                        <a:rPr sz="2400" b="1" spc="-6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ÖDENEĞİ</a:t>
                      </a:r>
                      <a:r>
                        <a:rPr sz="2400" b="1" spc="-8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sz="2400" b="1" spc="-6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TABLOSU</a:t>
                      </a:r>
                      <a:endPar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13652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88577946"/>
                  </a:ext>
                </a:extLst>
              </a:tr>
              <a:tr h="670961">
                <a:tc>
                  <a:txBody>
                    <a:bodyPr/>
                    <a:lstStyle/>
                    <a:p>
                      <a:pPr marL="217804">
                        <a:lnSpc>
                          <a:spcPct val="100000"/>
                        </a:lnSpc>
                        <a:spcBef>
                          <a:spcPts val="815"/>
                        </a:spcBef>
                      </a:pPr>
                      <a:r>
                        <a:rPr sz="2200" b="1" dirty="0">
                          <a:solidFill>
                            <a:srgbClr val="FFFFFF"/>
                          </a:solidFill>
                          <a:latin typeface="Times New Roman" panose="02020603050405020304" pitchFamily="18" charset="0"/>
                          <a:cs typeface="Times New Roman" panose="02020603050405020304" pitchFamily="18" charset="0"/>
                        </a:rPr>
                        <a:t>ÖDENEK</a:t>
                      </a:r>
                      <a:r>
                        <a:rPr sz="2200" b="1" spc="-55" dirty="0">
                          <a:solidFill>
                            <a:srgbClr val="FFFFFF"/>
                          </a:solidFill>
                          <a:latin typeface="Times New Roman" panose="02020603050405020304" pitchFamily="18" charset="0"/>
                          <a:cs typeface="Times New Roman" panose="02020603050405020304" pitchFamily="18" charset="0"/>
                        </a:rPr>
                        <a:t> </a:t>
                      </a:r>
                      <a:r>
                        <a:rPr sz="2200" b="1" spc="-25" dirty="0">
                          <a:solidFill>
                            <a:srgbClr val="FFFFFF"/>
                          </a:solidFill>
                          <a:latin typeface="Times New Roman" panose="02020603050405020304" pitchFamily="18" charset="0"/>
                          <a:cs typeface="Times New Roman" panose="02020603050405020304" pitchFamily="18" charset="0"/>
                        </a:rPr>
                        <a:t>ADI</a:t>
                      </a:r>
                      <a:endParaRPr sz="2200" b="1" dirty="0">
                        <a:solidFill>
                          <a:srgbClr val="FFFFFF"/>
                        </a:solidFill>
                        <a:latin typeface="Times New Roman" panose="02020603050405020304" pitchFamily="18" charset="0"/>
                        <a:cs typeface="Times New Roman" panose="02020603050405020304" pitchFamily="18" charset="0"/>
                      </a:endParaRPr>
                    </a:p>
                  </a:txBody>
                  <a:tcPr marL="0" marR="0" marT="1035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815"/>
                        </a:spcBef>
                      </a:pPr>
                      <a:r>
                        <a:rPr sz="2200" b="1" spc="-10" dirty="0">
                          <a:solidFill>
                            <a:srgbClr val="FFFFFF"/>
                          </a:solidFill>
                          <a:latin typeface="Times New Roman" panose="02020603050405020304" pitchFamily="18" charset="0"/>
                          <a:cs typeface="Times New Roman" panose="02020603050405020304" pitchFamily="18" charset="0"/>
                        </a:rPr>
                        <a:t>GÖSTERGE</a:t>
                      </a:r>
                      <a:endParaRPr sz="2200" b="1" dirty="0">
                        <a:solidFill>
                          <a:srgbClr val="FFFFFF"/>
                        </a:solidFill>
                        <a:latin typeface="Times New Roman" panose="02020603050405020304" pitchFamily="18" charset="0"/>
                        <a:cs typeface="Times New Roman" panose="02020603050405020304" pitchFamily="18" charset="0"/>
                      </a:endParaRPr>
                    </a:p>
                  </a:txBody>
                  <a:tcPr marL="0" marR="0" marT="1035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99180523"/>
                  </a:ext>
                </a:extLst>
              </a:tr>
              <a:tr h="671701">
                <a:tc>
                  <a:txBody>
                    <a:bodyPr/>
                    <a:lstStyle/>
                    <a:p>
                      <a:pPr marL="180340">
                        <a:lnSpc>
                          <a:spcPct val="100000"/>
                        </a:lnSpc>
                        <a:spcBef>
                          <a:spcPts val="985"/>
                        </a:spcBef>
                      </a:pPr>
                      <a:r>
                        <a:rPr sz="2000" b="1" dirty="0">
                          <a:solidFill>
                            <a:srgbClr val="FFFFFF"/>
                          </a:solidFill>
                          <a:latin typeface="Times New Roman" panose="02020603050405020304" pitchFamily="18" charset="0"/>
                          <a:cs typeface="Times New Roman" panose="02020603050405020304" pitchFamily="18" charset="0"/>
                        </a:rPr>
                        <a:t>AİLE</a:t>
                      </a:r>
                      <a:r>
                        <a:rPr sz="2000" b="1" spc="-2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YARDIMI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0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950"/>
                        </a:spcBef>
                      </a:pPr>
                      <a:r>
                        <a:rPr lang="tr-TR" sz="2000" b="1" spc="-20" dirty="0">
                          <a:solidFill>
                            <a:srgbClr val="FFFFFF"/>
                          </a:solidFill>
                          <a:latin typeface="Times New Roman" panose="02020603050405020304" pitchFamily="18" charset="0"/>
                          <a:cs typeface="Times New Roman" panose="02020603050405020304" pitchFamily="18" charset="0"/>
                        </a:rPr>
                        <a:t>2273</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37124244"/>
                  </a:ext>
                </a:extLst>
              </a:tr>
              <a:tr h="671701">
                <a:tc>
                  <a:txBody>
                    <a:bodyPr/>
                    <a:lstStyle/>
                    <a:p>
                      <a:pPr marL="180340">
                        <a:lnSpc>
                          <a:spcPct val="100000"/>
                        </a:lnSpc>
                        <a:spcBef>
                          <a:spcPts val="985"/>
                        </a:spcBef>
                      </a:pPr>
                      <a:r>
                        <a:rPr sz="2000" b="1" dirty="0">
                          <a:solidFill>
                            <a:srgbClr val="FFFFFF"/>
                          </a:solidFill>
                          <a:latin typeface="Times New Roman" panose="02020603050405020304" pitchFamily="18" charset="0"/>
                          <a:cs typeface="Times New Roman" panose="02020603050405020304" pitchFamily="18" charset="0"/>
                        </a:rPr>
                        <a:t>ÇOCUK</a:t>
                      </a:r>
                      <a:r>
                        <a:rPr sz="2000" b="1" spc="-3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3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(0-</a:t>
                      </a:r>
                      <a:r>
                        <a:rPr sz="2000" b="1" dirty="0">
                          <a:solidFill>
                            <a:srgbClr val="FFFFFF"/>
                          </a:solidFill>
                          <a:latin typeface="Times New Roman" panose="02020603050405020304" pitchFamily="18" charset="0"/>
                          <a:cs typeface="Times New Roman" panose="02020603050405020304" pitchFamily="18" charset="0"/>
                        </a:rPr>
                        <a:t>6</a:t>
                      </a:r>
                      <a:r>
                        <a:rPr sz="2000" b="1" spc="-20" dirty="0">
                          <a:solidFill>
                            <a:srgbClr val="FFFFFF"/>
                          </a:solidFill>
                          <a:latin typeface="Times New Roman" panose="02020603050405020304" pitchFamily="18" charset="0"/>
                          <a:cs typeface="Times New Roman" panose="02020603050405020304" pitchFamily="18" charset="0"/>
                        </a:rPr>
                        <a:t> YAŞ)</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0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a:solidFill>
                            <a:srgbClr val="FFFFFF"/>
                          </a:solidFill>
                          <a:latin typeface="Times New Roman" panose="02020603050405020304" pitchFamily="18" charset="0"/>
                          <a:cs typeface="Times New Roman" panose="02020603050405020304" pitchFamily="18" charset="0"/>
                        </a:rPr>
                        <a:t>500</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651253006"/>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4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(0-</a:t>
                      </a:r>
                      <a:r>
                        <a:rPr sz="2000" b="1" dirty="0">
                          <a:solidFill>
                            <a:srgbClr val="FFFFFF"/>
                          </a:solidFill>
                          <a:latin typeface="Times New Roman" panose="02020603050405020304" pitchFamily="18" charset="0"/>
                          <a:cs typeface="Times New Roman" panose="02020603050405020304" pitchFamily="18" charset="0"/>
                        </a:rPr>
                        <a:t>6</a:t>
                      </a:r>
                      <a:r>
                        <a:rPr sz="2000" b="1" spc="-30" dirty="0">
                          <a:solidFill>
                            <a:srgbClr val="FFFFFF"/>
                          </a:solidFill>
                          <a:latin typeface="Times New Roman" panose="02020603050405020304" pitchFamily="18" charset="0"/>
                          <a:cs typeface="Times New Roman" panose="02020603050405020304" pitchFamily="18" charset="0"/>
                        </a:rPr>
                        <a:t> </a:t>
                      </a:r>
                      <a:r>
                        <a:rPr sz="2000" b="1" spc="-40" dirty="0">
                          <a:solidFill>
                            <a:srgbClr val="FFFFFF"/>
                          </a:solidFill>
                          <a:latin typeface="Times New Roman" panose="02020603050405020304" pitchFamily="18" charset="0"/>
                          <a:cs typeface="Times New Roman" panose="02020603050405020304" pitchFamily="18" charset="0"/>
                        </a:rPr>
                        <a:t>YAŞ</a:t>
                      </a:r>
                      <a:r>
                        <a:rPr sz="2000" b="1" spc="-2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VE</a:t>
                      </a:r>
                      <a:r>
                        <a:rPr sz="2000" b="1" spc="-1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ENGELLİ)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a:solidFill>
                            <a:srgbClr val="FFFFFF"/>
                          </a:solidFill>
                          <a:latin typeface="Times New Roman" panose="02020603050405020304" pitchFamily="18" charset="0"/>
                          <a:cs typeface="Times New Roman" panose="02020603050405020304" pitchFamily="18" charset="0"/>
                        </a:rPr>
                        <a:t>750</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126618904"/>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45"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(6+</a:t>
                      </a:r>
                      <a:r>
                        <a:rPr sz="2000" b="1" spc="-3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YAŞ)</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a:solidFill>
                            <a:srgbClr val="FFFFFF"/>
                          </a:solidFill>
                          <a:latin typeface="Times New Roman" panose="02020603050405020304" pitchFamily="18" charset="0"/>
                          <a:cs typeface="Times New Roman" panose="02020603050405020304" pitchFamily="18" charset="0"/>
                        </a:rPr>
                        <a:t>250</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63860683"/>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5"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5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(6+</a:t>
                      </a:r>
                      <a:r>
                        <a:rPr sz="2000" b="1" spc="-35" dirty="0">
                          <a:solidFill>
                            <a:srgbClr val="FFFFFF"/>
                          </a:solidFill>
                          <a:latin typeface="Times New Roman" panose="02020603050405020304" pitchFamily="18" charset="0"/>
                          <a:cs typeface="Times New Roman" panose="02020603050405020304" pitchFamily="18" charset="0"/>
                        </a:rPr>
                        <a:t> </a:t>
                      </a:r>
                      <a:r>
                        <a:rPr sz="2000" b="1" spc="-40" dirty="0">
                          <a:solidFill>
                            <a:srgbClr val="FFFFFF"/>
                          </a:solidFill>
                          <a:latin typeface="Times New Roman" panose="02020603050405020304" pitchFamily="18" charset="0"/>
                          <a:cs typeface="Times New Roman" panose="02020603050405020304" pitchFamily="18" charset="0"/>
                        </a:rPr>
                        <a:t>YAŞ</a:t>
                      </a:r>
                      <a:r>
                        <a:rPr sz="2000" b="1" spc="-3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VE</a:t>
                      </a:r>
                      <a:r>
                        <a:rPr sz="2000" b="1" spc="-20"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ENGELLİ)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5"/>
                        </a:spcBef>
                      </a:pPr>
                      <a:r>
                        <a:rPr lang="tr-TR" sz="2000" b="1" spc="-25" dirty="0">
                          <a:solidFill>
                            <a:srgbClr val="FFFFFF"/>
                          </a:solidFill>
                          <a:latin typeface="Times New Roman" panose="02020603050405020304" pitchFamily="18" charset="0"/>
                          <a:cs typeface="Times New Roman" panose="02020603050405020304" pitchFamily="18" charset="0"/>
                        </a:rPr>
                        <a:t>375</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12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426809210"/>
                  </a:ext>
                </a:extLst>
              </a:tr>
            </a:tbl>
          </a:graphicData>
        </a:graphic>
      </p:graphicFrame>
    </p:spTree>
    <p:extLst>
      <p:ext uri="{BB962C8B-B14F-4D97-AF65-F5344CB8AC3E}">
        <p14:creationId xmlns:p14="http://schemas.microsoft.com/office/powerpoint/2010/main" val="32436717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96B7DCF-0B45-BBEC-53ED-0934A3F26B28}"/>
              </a:ext>
            </a:extLst>
          </p:cNvPr>
          <p:cNvSpPr>
            <a:spLocks noGrp="1"/>
          </p:cNvSpPr>
          <p:nvPr>
            <p:ph type="title"/>
          </p:nvPr>
        </p:nvSpPr>
        <p:spPr>
          <a:xfrm>
            <a:off x="620005" y="88368"/>
            <a:ext cx="10228507" cy="1049235"/>
          </a:xfrm>
        </p:spPr>
        <p:txBody>
          <a:bodyPr>
            <a:normAutofit/>
          </a:bodyPr>
          <a:lstStyle/>
          <a:p>
            <a:pPr algn="ct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TAZMİNATI</a:t>
            </a:r>
          </a:p>
        </p:txBody>
      </p:sp>
      <p:sp>
        <p:nvSpPr>
          <p:cNvPr id="3" name="İçerik Yer Tutucusu 2">
            <a:extLst>
              <a:ext uri="{FF2B5EF4-FFF2-40B4-BE49-F238E27FC236}">
                <a16:creationId xmlns:a16="http://schemas.microsoft.com/office/drawing/2014/main" id="{FBA62AD5-CF48-2181-8E3F-72C875D4208F}"/>
              </a:ext>
            </a:extLst>
          </p:cNvPr>
          <p:cNvSpPr>
            <a:spLocks noGrp="1"/>
          </p:cNvSpPr>
          <p:nvPr>
            <p:ph sz="quarter" idx="13"/>
          </p:nvPr>
        </p:nvSpPr>
        <p:spPr>
          <a:xfrm>
            <a:off x="484685" y="523703"/>
            <a:ext cx="11460703" cy="3669044"/>
          </a:xfrm>
        </p:spPr>
        <p:txBody>
          <a:bodyPr>
            <a:noAutofit/>
          </a:bodyPr>
          <a:lstStyle/>
          <a:p>
            <a:pPr marL="0" indent="0" algn="just">
              <a:buNone/>
            </a:pPr>
            <a:r>
              <a:rPr lang="tr-TR" sz="700" dirty="0" smtClean="0">
                <a:latin typeface="Times New Roman" panose="02020603050405020304" pitchFamily="18" charset="0"/>
                <a:cs typeface="Times New Roman" panose="02020603050405020304" pitchFamily="18" charset="0"/>
              </a:rPr>
              <a:t> </a:t>
            </a:r>
            <a:r>
              <a:rPr lang="tr-TR" sz="1100" dirty="0" smtClean="0">
                <a:latin typeface="Times New Roman" panose="02020603050405020304" pitchFamily="18" charset="0"/>
                <a:cs typeface="Times New Roman" panose="02020603050405020304" pitchFamily="18" charset="0"/>
              </a:rPr>
              <a:t>Yabancı </a:t>
            </a:r>
            <a:r>
              <a:rPr lang="tr-TR" sz="1100" dirty="0">
                <a:latin typeface="Times New Roman" panose="02020603050405020304" pitchFamily="18" charset="0"/>
                <a:cs typeface="Times New Roman" panose="02020603050405020304" pitchFamily="18" charset="0"/>
              </a:rPr>
              <a:t>Dil Tazminatı ile ilgili düzenlemeler, 04 Ocak 2013 tarihli Resmi </a:t>
            </a:r>
            <a:r>
              <a:rPr lang="tr-TR" sz="1100" dirty="0">
                <a:latin typeface="Times New Roman" panose="02020603050405020304" pitchFamily="18" charset="0"/>
                <a:cs typeface="Times New Roman" panose="02020603050405020304" pitchFamily="18" charset="0"/>
              </a:rPr>
              <a:t>Gazete'de</a:t>
            </a:r>
            <a:r>
              <a:rPr lang="tr-TR" sz="1100" dirty="0">
                <a:latin typeface="Times New Roman" panose="02020603050405020304" pitchFamily="18" charset="0"/>
                <a:cs typeface="Times New Roman" panose="02020603050405020304" pitchFamily="18" charset="0"/>
              </a:rPr>
              <a:t> yayımlanan "Yabancı Dil Bilgisi Seviye Belirleme Usul ve Esasları Hakkında Yönetmelik" çerçevesinde yapılmaktadır. Yönetmeliğe </a:t>
            </a:r>
            <a:r>
              <a:rPr lang="tr-TR" sz="1100" dirty="0" smtClean="0">
                <a:latin typeface="Times New Roman" panose="02020603050405020304" pitchFamily="18" charset="0"/>
                <a:cs typeface="Times New Roman" panose="02020603050405020304" pitchFamily="18" charset="0"/>
              </a:rPr>
              <a:t>göre;</a:t>
            </a:r>
            <a:endParaRPr lang="tr-TR" sz="1100" dirty="0">
              <a:latin typeface="Times New Roman" panose="02020603050405020304" pitchFamily="18" charset="0"/>
              <a:cs typeface="Times New Roman" panose="02020603050405020304" pitchFamily="18" charset="0"/>
            </a:endParaRPr>
          </a:p>
          <a:p>
            <a:pPr marL="0" indent="0" algn="just">
              <a:buNone/>
            </a:pPr>
            <a:r>
              <a:rPr lang="tr-TR" sz="1100" b="1" dirty="0">
                <a:latin typeface="Times New Roman" panose="02020603050405020304" pitchFamily="18" charset="0"/>
                <a:cs typeface="Times New Roman" panose="02020603050405020304" pitchFamily="18" charset="0"/>
              </a:rPr>
              <a:t>Yabancı Dil Bilgisi Seviye Tespit Sınavı (YDS):</a:t>
            </a:r>
          </a:p>
          <a:p>
            <a:pPr marL="0" indent="0" algn="just">
              <a:buNone/>
            </a:pPr>
            <a:r>
              <a:rPr lang="tr-TR" sz="1100" dirty="0">
                <a:latin typeface="Times New Roman" panose="02020603050405020304" pitchFamily="18" charset="0"/>
                <a:cs typeface="Times New Roman" panose="02020603050405020304" pitchFamily="18" charset="0"/>
              </a:rPr>
              <a:t>YDS ve Eşdeğer Sınavlar: Yabancı dil bilgisi, YDS veya eşdeğer sınavlarla belirlenmektedir. Bu sınavlarda belirli puanları alan memurlar, Yabancı Dil Tazminatı hakkına sahip olurlar.</a:t>
            </a:r>
          </a:p>
          <a:p>
            <a:pPr marL="0" indent="0" algn="just">
              <a:buNone/>
            </a:pPr>
            <a:r>
              <a:rPr lang="tr-TR" sz="1100" dirty="0">
                <a:latin typeface="Times New Roman" panose="02020603050405020304" pitchFamily="18" charset="0"/>
                <a:cs typeface="Times New Roman" panose="02020603050405020304" pitchFamily="18" charset="0"/>
              </a:rPr>
              <a:t>Puanların Etkisi: Alınan sınav puanı, memurun dil düzeyini belirler ve tazminat miktarını doğrudan etkiler. Yani, ne kadar yüksek puan alınırsa, yabancı dil tazminatı o kadar yüksek olur.</a:t>
            </a:r>
          </a:p>
          <a:p>
            <a:pPr marL="0" indent="0" algn="just">
              <a:buNone/>
            </a:pPr>
            <a:r>
              <a:rPr lang="tr-TR" sz="1100" b="1" dirty="0">
                <a:latin typeface="Times New Roman" panose="02020603050405020304" pitchFamily="18" charset="0"/>
                <a:cs typeface="Times New Roman" panose="02020603050405020304" pitchFamily="18" charset="0"/>
              </a:rPr>
              <a:t>Geçerlilik Süresi ve Düşüş:</a:t>
            </a:r>
          </a:p>
          <a:p>
            <a:pPr marL="0" indent="0" algn="just">
              <a:buNone/>
            </a:pPr>
            <a:r>
              <a:rPr lang="tr-TR" sz="1100" dirty="0">
                <a:latin typeface="Times New Roman" panose="02020603050405020304" pitchFamily="18" charset="0"/>
                <a:cs typeface="Times New Roman" panose="02020603050405020304" pitchFamily="18" charset="0"/>
              </a:rPr>
              <a:t>Sınav Geçerliliği: Yapılan sınavlar, beş yıl süreyle geçerli sayılmaktadır. Bu süre sonunda sınavı geçiren memurlar, sınav sonucunu geçerli kabul etmeye devam ederler.</a:t>
            </a:r>
          </a:p>
          <a:p>
            <a:pPr marL="0" indent="0" algn="just">
              <a:buNone/>
            </a:pPr>
            <a:r>
              <a:rPr lang="tr-TR" sz="1100" dirty="0">
                <a:latin typeface="Times New Roman" panose="02020603050405020304" pitchFamily="18" charset="0"/>
                <a:cs typeface="Times New Roman" panose="02020603050405020304" pitchFamily="18" charset="0"/>
              </a:rPr>
              <a:t>Sınavı Yenilemeyenler: 5 yıl sonunda sınava girmeyen veya yeterli puan alamayanların yabancı dil seviyesi, bir alt düzeye </a:t>
            </a:r>
            <a:r>
              <a:rPr lang="tr-TR" sz="1100" dirty="0" smtClean="0">
                <a:latin typeface="Times New Roman" panose="02020603050405020304" pitchFamily="18" charset="0"/>
                <a:cs typeface="Times New Roman" panose="02020603050405020304" pitchFamily="18" charset="0"/>
              </a:rPr>
              <a:t>düşer.</a:t>
            </a:r>
            <a:r>
              <a:rPr lang="tr-TR" sz="900" dirty="0" smtClean="0">
                <a:latin typeface="Times New Roman" panose="02020603050405020304" pitchFamily="18" charset="0"/>
                <a:cs typeface="Times New Roman" panose="02020603050405020304" pitchFamily="18" charset="0"/>
              </a:rPr>
              <a:t>70-79 </a:t>
            </a:r>
            <a:r>
              <a:rPr lang="tr-TR" sz="900" dirty="0">
                <a:latin typeface="Times New Roman" panose="02020603050405020304" pitchFamily="18" charset="0"/>
                <a:cs typeface="Times New Roman" panose="02020603050405020304" pitchFamily="18" charset="0"/>
              </a:rPr>
              <a:t>Puan (C Seviyesi): Yabancı dil seviyesi 70-79 (C) olanların yabancı dil tazminatları kesilir.</a:t>
            </a:r>
          </a:p>
          <a:p>
            <a:pPr marL="457200" lvl="1" indent="0" algn="just">
              <a:buNone/>
            </a:pPr>
            <a:endParaRPr lang="tr-TR" sz="400" dirty="0">
              <a:latin typeface="Times New Roman" panose="02020603050405020304" pitchFamily="18" charset="0"/>
              <a:cs typeface="Times New Roman" panose="02020603050405020304" pitchFamily="18" charset="0"/>
            </a:endParaRPr>
          </a:p>
        </p:txBody>
      </p:sp>
      <p:sp>
        <p:nvSpPr>
          <p:cNvPr id="4" name="Dikdörtgen: Köşeleri Yuvarlatılmış 3">
            <a:extLst>
              <a:ext uri="{FF2B5EF4-FFF2-40B4-BE49-F238E27FC236}">
                <a16:creationId xmlns:a16="http://schemas.microsoft.com/office/drawing/2014/main" id="{CC6EBA50-EC62-A36C-8545-28712A6867A3}"/>
              </a:ext>
            </a:extLst>
          </p:cNvPr>
          <p:cNvSpPr/>
          <p:nvPr/>
        </p:nvSpPr>
        <p:spPr>
          <a:xfrm>
            <a:off x="752424" y="3358342"/>
            <a:ext cx="4185336" cy="489048"/>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latin typeface="Times New Roman" panose="02020603050405020304" pitchFamily="18" charset="0"/>
                <a:cs typeface="Times New Roman" panose="02020603050405020304" pitchFamily="18" charset="0"/>
              </a:rPr>
              <a:t>DİL TAZ. GÖSTERGESİ x</a:t>
            </a:r>
            <a:r>
              <a:rPr lang="tr-TR" dirty="0" smtClean="0">
                <a:latin typeface="Times New Roman" panose="02020603050405020304" pitchFamily="18" charset="0"/>
                <a:cs typeface="Times New Roman" panose="02020603050405020304" pitchFamily="18" charset="0"/>
              </a:rPr>
              <a:t> </a:t>
            </a:r>
            <a:r>
              <a:rPr lang="tr-TR" dirty="0">
                <a:latin typeface="Times New Roman" panose="02020603050405020304" pitchFamily="18" charset="0"/>
                <a:cs typeface="Times New Roman" panose="02020603050405020304" pitchFamily="18" charset="0"/>
              </a:rPr>
              <a:t>AYLIK KATSAYISI </a:t>
            </a:r>
          </a:p>
        </p:txBody>
      </p:sp>
      <p:sp>
        <p:nvSpPr>
          <p:cNvPr id="5" name="Ok: Aşağı 4">
            <a:extLst>
              <a:ext uri="{FF2B5EF4-FFF2-40B4-BE49-F238E27FC236}">
                <a16:creationId xmlns:a16="http://schemas.microsoft.com/office/drawing/2014/main" id="{B8DEF6F7-F685-BCB4-2784-855AAA8E061F}"/>
              </a:ext>
            </a:extLst>
          </p:cNvPr>
          <p:cNvSpPr/>
          <p:nvPr/>
        </p:nvSpPr>
        <p:spPr>
          <a:xfrm rot="16200000">
            <a:off x="6139132" y="2324275"/>
            <a:ext cx="589481" cy="2456749"/>
          </a:xfrm>
          <a:prstGeom prst="downArrow">
            <a:avLst>
              <a:gd name="adj1" fmla="val 50000"/>
              <a:gd name="adj2" fmla="val 48548"/>
            </a:avLst>
          </a:prstGeom>
          <a:solidFill>
            <a:srgbClr val="FF0000"/>
          </a:solidFill>
        </p:spPr>
        <p:style>
          <a:lnRef idx="2">
            <a:schemeClr val="accent5"/>
          </a:lnRef>
          <a:fillRef idx="1">
            <a:schemeClr val="lt1"/>
          </a:fillRef>
          <a:effectRef idx="0">
            <a:schemeClr val="accent5"/>
          </a:effectRef>
          <a:fontRef idx="minor">
            <a:schemeClr val="dk1"/>
          </a:fontRef>
        </p:style>
        <p:txBody>
          <a:bodyPr vert="vert" rtlCol="0" anchor="ctr"/>
          <a:lstStyle/>
          <a:p>
            <a:pPr algn="ctr"/>
            <a:r>
              <a:rPr lang="tr-TR" sz="1600" dirty="0">
                <a:ln w="0"/>
                <a:solidFill>
                  <a:srgbClr val="FFFFFF"/>
                </a:solidFill>
                <a:effectLst>
                  <a:reflection blurRad="6350" stA="53000" endA="300" endPos="35500" dir="5400000" sy="-90000" algn="bl" rotWithShape="0"/>
                </a:effectLst>
              </a:rPr>
              <a:t>KESİNTİLER </a:t>
            </a:r>
            <a:endParaRPr lang="tr-TR" dirty="0">
              <a:ln w="0"/>
              <a:solidFill>
                <a:srgbClr val="FFFFFF"/>
              </a:solidFill>
              <a:effectLst>
                <a:reflection blurRad="6350" stA="53000" endA="300" endPos="35500" dir="5400000" sy="-90000" algn="bl" rotWithShape="0"/>
              </a:effectLst>
            </a:endParaRPr>
          </a:p>
        </p:txBody>
      </p:sp>
      <p:graphicFrame>
        <p:nvGraphicFramePr>
          <p:cNvPr id="7" name="Tablo 6">
            <a:extLst>
              <a:ext uri="{FF2B5EF4-FFF2-40B4-BE49-F238E27FC236}">
                <a16:creationId xmlns:a16="http://schemas.microsoft.com/office/drawing/2014/main" id="{56D261B4-2D1A-FDE1-6446-C4B056225B3A}"/>
              </a:ext>
            </a:extLst>
          </p:cNvPr>
          <p:cNvGraphicFramePr>
            <a:graphicFrameLocks noGrp="1"/>
          </p:cNvGraphicFramePr>
          <p:nvPr>
            <p:extLst>
              <p:ext uri="{D42A27DB-BD31-4B8C-83A1-F6EECF244321}">
                <p14:modId xmlns:p14="http://schemas.microsoft.com/office/powerpoint/2010/main" val="675212508"/>
              </p:ext>
            </p:extLst>
          </p:nvPr>
        </p:nvGraphicFramePr>
        <p:xfrm>
          <a:off x="620005" y="3960015"/>
          <a:ext cx="11092629" cy="2128691"/>
        </p:xfrm>
        <a:graphic>
          <a:graphicData uri="http://schemas.openxmlformats.org/drawingml/2006/table">
            <a:tbl>
              <a:tblPr firstRow="1" bandRow="1">
                <a:tableStyleId>{2D5ABB26-0587-4C30-8999-92F81FD0307C}</a:tableStyleId>
              </a:tblPr>
              <a:tblGrid>
                <a:gridCol w="5764525">
                  <a:extLst>
                    <a:ext uri="{9D8B030D-6E8A-4147-A177-3AD203B41FA5}">
                      <a16:colId xmlns:a16="http://schemas.microsoft.com/office/drawing/2014/main" val="1249097035"/>
                    </a:ext>
                  </a:extLst>
                </a:gridCol>
                <a:gridCol w="1049389">
                  <a:extLst>
                    <a:ext uri="{9D8B030D-6E8A-4147-A177-3AD203B41FA5}">
                      <a16:colId xmlns:a16="http://schemas.microsoft.com/office/drawing/2014/main" val="1064018451"/>
                    </a:ext>
                  </a:extLst>
                </a:gridCol>
                <a:gridCol w="1049389">
                  <a:extLst>
                    <a:ext uri="{9D8B030D-6E8A-4147-A177-3AD203B41FA5}">
                      <a16:colId xmlns:a16="http://schemas.microsoft.com/office/drawing/2014/main" val="3997847792"/>
                    </a:ext>
                  </a:extLst>
                </a:gridCol>
                <a:gridCol w="1614663">
                  <a:extLst>
                    <a:ext uri="{9D8B030D-6E8A-4147-A177-3AD203B41FA5}">
                      <a16:colId xmlns:a16="http://schemas.microsoft.com/office/drawing/2014/main" val="3070826752"/>
                    </a:ext>
                  </a:extLst>
                </a:gridCol>
                <a:gridCol w="1614663">
                  <a:extLst>
                    <a:ext uri="{9D8B030D-6E8A-4147-A177-3AD203B41FA5}">
                      <a16:colId xmlns:a16="http://schemas.microsoft.com/office/drawing/2014/main" val="140531250"/>
                    </a:ext>
                  </a:extLst>
                </a:gridCol>
              </a:tblGrid>
              <a:tr h="501186">
                <a:tc gridSpan="5">
                  <a:txBody>
                    <a:bodyPr/>
                    <a:lstStyle/>
                    <a:p>
                      <a:pPr marL="3691254" marR="578485" indent="-3103245" algn="ctr">
                        <a:lnSpc>
                          <a:spcPct val="100000"/>
                        </a:lnSpc>
                        <a:spcBef>
                          <a:spcPts val="160"/>
                        </a:spcBef>
                      </a:pPr>
                      <a:r>
                        <a:rPr lang="tr-TR" sz="1600" b="1" spc="-30" dirty="0">
                          <a:solidFill>
                            <a:srgbClr val="FFFFFF"/>
                          </a:solidFill>
                          <a:latin typeface="Times New Roman" panose="02020603050405020304" pitchFamily="18" charset="0"/>
                          <a:cs typeface="Times New Roman" panose="02020603050405020304" pitchFamily="18" charset="0"/>
                        </a:rPr>
                        <a:t>YABANCI</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60" dirty="0">
                          <a:solidFill>
                            <a:srgbClr val="FFFFFF"/>
                          </a:solidFill>
                          <a:latin typeface="Times New Roman" panose="02020603050405020304" pitchFamily="18" charset="0"/>
                          <a:cs typeface="Times New Roman" panose="02020603050405020304" pitchFamily="18" charset="0"/>
                        </a:rPr>
                        <a:t> </a:t>
                      </a:r>
                      <a:r>
                        <a:rPr lang="tr-TR" sz="1600" b="1" spc="-50" dirty="0">
                          <a:solidFill>
                            <a:srgbClr val="FFFFFF"/>
                          </a:solidFill>
                          <a:latin typeface="Times New Roman" panose="02020603050405020304" pitchFamily="18" charset="0"/>
                          <a:cs typeface="Times New Roman" panose="02020603050405020304" pitchFamily="18" charset="0"/>
                        </a:rPr>
                        <a:t>TAZMİNATI </a:t>
                      </a:r>
                      <a:r>
                        <a:rPr lang="tr-TR" sz="1600" b="1" spc="-10" dirty="0">
                          <a:solidFill>
                            <a:srgbClr val="FFFFFF"/>
                          </a:solidFill>
                          <a:latin typeface="Times New Roman" panose="02020603050405020304" pitchFamily="18" charset="0"/>
                          <a:cs typeface="Times New Roman" panose="02020603050405020304" pitchFamily="18" charset="0"/>
                        </a:rPr>
                        <a:t>GÖSTERGELERİ</a:t>
                      </a:r>
                      <a:endParaRPr lang="tr-TR" sz="1600" dirty="0">
                        <a:latin typeface="Times New Roman" panose="02020603050405020304" pitchFamily="18" charset="0"/>
                        <a:cs typeface="Times New Roman" panose="02020603050405020304" pitchFamily="18" charset="0"/>
                      </a:endParaRPr>
                    </a:p>
                  </a:txBody>
                  <a:tcPr marL="0" marR="0" marT="2032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1F3863"/>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954788347"/>
                  </a:ext>
                </a:extLst>
              </a:tr>
              <a:tr h="254980">
                <a:tc rowSpan="2">
                  <a:txBody>
                    <a:bodyPr/>
                    <a:lstStyle/>
                    <a:p>
                      <a:pPr>
                        <a:lnSpc>
                          <a:spcPct val="100000"/>
                        </a:lnSpc>
                      </a:pPr>
                      <a:endParaRPr lang="tr-TR" sz="1800" b="1"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gridSpan="2">
                  <a:txBody>
                    <a:bodyPr/>
                    <a:lstStyle/>
                    <a:p>
                      <a:pPr marL="347345">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A</a:t>
                      </a:r>
                      <a:r>
                        <a:rPr lang="tr-TR" sz="1800" b="1" spc="-5"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tc>
                  <a:txBody>
                    <a:bodyPr/>
                    <a:lstStyle/>
                    <a:p>
                      <a:pPr marL="635" algn="ctr">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B</a:t>
                      </a:r>
                      <a:r>
                        <a:rPr lang="tr-TR" sz="1800" b="1" spc="-15"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C</a:t>
                      </a:r>
                      <a:r>
                        <a:rPr lang="tr-TR" sz="1800" b="1" spc="-2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992947134"/>
                  </a:ext>
                </a:extLst>
              </a:tr>
              <a:tr h="394172">
                <a:tc vMerge="1">
                  <a:txBody>
                    <a:bodyPr/>
                    <a:lstStyle/>
                    <a:p>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AFEF"/>
                    </a:solidFill>
                  </a:tcPr>
                </a:tc>
                <a:tc>
                  <a:txBody>
                    <a:bodyPr/>
                    <a:lstStyle/>
                    <a:p>
                      <a:pPr marL="104775">
                        <a:lnSpc>
                          <a:spcPts val="2350"/>
                        </a:lnSpc>
                      </a:pPr>
                      <a:r>
                        <a:rPr lang="tr-TR" sz="1600" spc="-10" dirty="0">
                          <a:solidFill>
                            <a:srgbClr val="FFFFFF"/>
                          </a:solidFill>
                          <a:latin typeface="Times New Roman" panose="02020603050405020304" pitchFamily="18" charset="0"/>
                          <a:cs typeface="Times New Roman" panose="02020603050405020304" pitchFamily="18" charset="0"/>
                        </a:rPr>
                        <a:t>96-</a:t>
                      </a:r>
                      <a:r>
                        <a:rPr lang="tr-TR" sz="1600" spc="-25" dirty="0">
                          <a:solidFill>
                            <a:srgbClr val="FFFFFF"/>
                          </a:solidFill>
                          <a:latin typeface="Times New Roman" panose="02020603050405020304" pitchFamily="18" charset="0"/>
                          <a:cs typeface="Times New Roman" panose="02020603050405020304" pitchFamily="18" charset="0"/>
                        </a:rPr>
                        <a:t>100</a:t>
                      </a:r>
                      <a:endParaRPr lang="tr-TR" sz="1600" dirty="0">
                        <a:solidFill>
                          <a:srgbClr val="FFFFFF"/>
                        </a:solidFill>
                        <a:latin typeface="Times New Roman" panose="02020603050405020304" pitchFamily="18" charset="0"/>
                        <a:cs typeface="Times New Roman" panose="02020603050405020304" pitchFamily="18" charset="0"/>
                      </a:endParaRPr>
                    </a:p>
                    <a:p>
                      <a:pPr marL="167640">
                        <a:lnSpc>
                          <a:spcPct val="100000"/>
                        </a:lnSpc>
                      </a:pP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70815">
                        <a:lnSpc>
                          <a:spcPts val="2350"/>
                        </a:lnSpc>
                      </a:pPr>
                      <a:r>
                        <a:rPr lang="tr-TR" sz="1600" spc="-10" dirty="0">
                          <a:solidFill>
                            <a:srgbClr val="FFFFFF"/>
                          </a:solidFill>
                          <a:latin typeface="Times New Roman" panose="02020603050405020304" pitchFamily="18" charset="0"/>
                          <a:cs typeface="Times New Roman" panose="02020603050405020304" pitchFamily="18" charset="0"/>
                        </a:rPr>
                        <a:t>90-</a:t>
                      </a:r>
                      <a:r>
                        <a:rPr lang="tr-TR" sz="1600" spc="-25" dirty="0">
                          <a:solidFill>
                            <a:srgbClr val="FFFFFF"/>
                          </a:solidFill>
                          <a:latin typeface="Times New Roman" panose="02020603050405020304" pitchFamily="18" charset="0"/>
                          <a:cs typeface="Times New Roman" panose="02020603050405020304" pitchFamily="18" charset="0"/>
                        </a:rPr>
                        <a:t>95</a:t>
                      </a:r>
                      <a:endParaRPr lang="tr-TR" sz="1600" dirty="0">
                        <a:solidFill>
                          <a:srgbClr val="FFFFFF"/>
                        </a:solidFill>
                        <a:latin typeface="Times New Roman" panose="02020603050405020304" pitchFamily="18" charset="0"/>
                        <a:cs typeface="Times New Roman" panose="02020603050405020304" pitchFamily="18" charset="0"/>
                      </a:endParaRPr>
                    </a:p>
                    <a:p>
                      <a:pPr marL="167640">
                        <a:lnSpc>
                          <a:spcPct val="100000"/>
                        </a:lnSpc>
                      </a:pP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1150"/>
                        </a:spcBef>
                      </a:pPr>
                      <a:r>
                        <a:rPr lang="tr-TR" sz="1600" spc="-10" dirty="0">
                          <a:solidFill>
                            <a:srgbClr val="FFFFFF"/>
                          </a:solidFill>
                          <a:latin typeface="Times New Roman" panose="02020603050405020304" pitchFamily="18" charset="0"/>
                          <a:cs typeface="Times New Roman" panose="02020603050405020304" pitchFamily="18" charset="0"/>
                        </a:rPr>
                        <a:t>80-</a:t>
                      </a:r>
                      <a:r>
                        <a:rPr lang="tr-TR" sz="1600" dirty="0">
                          <a:solidFill>
                            <a:srgbClr val="FFFFFF"/>
                          </a:solidFill>
                          <a:latin typeface="Times New Roman" panose="02020603050405020304" pitchFamily="18" charset="0"/>
                          <a:cs typeface="Times New Roman" panose="02020603050405020304" pitchFamily="18" charset="0"/>
                        </a:rPr>
                        <a:t>89 </a:t>
                      </a: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460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1150"/>
                        </a:spcBef>
                      </a:pPr>
                      <a:r>
                        <a:rPr lang="tr-TR" sz="1600" spc="-10" dirty="0">
                          <a:solidFill>
                            <a:srgbClr val="FFFFFF"/>
                          </a:solidFill>
                          <a:latin typeface="Times New Roman" panose="02020603050405020304" pitchFamily="18" charset="0"/>
                          <a:cs typeface="Times New Roman" panose="02020603050405020304" pitchFamily="18" charset="0"/>
                        </a:rPr>
                        <a:t>70-</a:t>
                      </a:r>
                      <a:r>
                        <a:rPr lang="tr-TR" sz="1600" dirty="0">
                          <a:solidFill>
                            <a:srgbClr val="FFFFFF"/>
                          </a:solidFill>
                          <a:latin typeface="Times New Roman" panose="02020603050405020304" pitchFamily="18" charset="0"/>
                          <a:cs typeface="Times New Roman" panose="02020603050405020304" pitchFamily="18" charset="0"/>
                        </a:rPr>
                        <a:t>79 </a:t>
                      </a: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460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033254037"/>
                  </a:ext>
                </a:extLst>
              </a:tr>
              <a:tr h="619999">
                <a:tc>
                  <a:txBody>
                    <a:bodyPr/>
                    <a:lstStyle/>
                    <a:p>
                      <a:pPr marL="9525">
                        <a:lnSpc>
                          <a:spcPct val="100000"/>
                        </a:lnSpc>
                        <a:spcBef>
                          <a:spcPts val="350"/>
                        </a:spcBef>
                      </a:pPr>
                      <a:r>
                        <a:rPr lang="tr-TR" sz="1600" b="1" dirty="0">
                          <a:solidFill>
                            <a:srgbClr val="FFFFFF"/>
                          </a:solidFill>
                          <a:latin typeface="Times New Roman" panose="02020603050405020304" pitchFamily="18" charset="0"/>
                          <a:cs typeface="Times New Roman" panose="02020603050405020304" pitchFamily="18" charset="0"/>
                        </a:rPr>
                        <a:t>YABANCI</a:t>
                      </a:r>
                      <a:r>
                        <a:rPr lang="tr-TR" sz="1600" b="1" spc="15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15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BİLGİSİNDEN</a:t>
                      </a:r>
                      <a:r>
                        <a:rPr lang="tr-TR" sz="1600" b="1" spc="16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KURUMLARINCA</a:t>
                      </a:r>
                      <a:r>
                        <a:rPr lang="tr-TR" sz="1600" b="1" spc="160" dirty="0">
                          <a:solidFill>
                            <a:srgbClr val="FFFFFF"/>
                          </a:solidFill>
                          <a:latin typeface="Times New Roman" panose="02020603050405020304" pitchFamily="18" charset="0"/>
                          <a:cs typeface="Times New Roman" panose="02020603050405020304" pitchFamily="18" charset="0"/>
                        </a:rPr>
                        <a:t> </a:t>
                      </a:r>
                      <a:r>
                        <a:rPr lang="tr-TR" sz="1600" b="1" spc="-10" dirty="0">
                          <a:solidFill>
                            <a:srgbClr val="FFFFFF"/>
                          </a:solidFill>
                          <a:latin typeface="Times New Roman" panose="02020603050405020304" pitchFamily="18" charset="0"/>
                          <a:cs typeface="Times New Roman" panose="02020603050405020304" pitchFamily="18" charset="0"/>
                        </a:rPr>
                        <a:t>YARARLANILAN</a:t>
                      </a:r>
                      <a:endParaRPr lang="tr-TR" sz="1600" b="1" dirty="0">
                        <a:solidFill>
                          <a:srgbClr val="FFFFFF"/>
                        </a:solidFill>
                        <a:latin typeface="Times New Roman" panose="02020603050405020304" pitchFamily="18" charset="0"/>
                        <a:cs typeface="Times New Roman" panose="02020603050405020304" pitchFamily="18" charset="0"/>
                      </a:endParaRPr>
                    </a:p>
                    <a:p>
                      <a:pPr marL="9525">
                        <a:lnSpc>
                          <a:spcPct val="100000"/>
                        </a:lnSpc>
                      </a:pPr>
                      <a:r>
                        <a:rPr lang="tr-TR" sz="1600" b="1" spc="-10" dirty="0">
                          <a:solidFill>
                            <a:srgbClr val="FFFFFF"/>
                          </a:solidFill>
                          <a:latin typeface="Times New Roman" panose="02020603050405020304" pitchFamily="18" charset="0"/>
                          <a:cs typeface="Times New Roman" panose="02020603050405020304" pitchFamily="18" charset="0"/>
                        </a:rPr>
                        <a:t>PERSONELE</a:t>
                      </a:r>
                      <a:r>
                        <a:rPr lang="tr-TR" sz="1600" b="1" spc="-2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BİLDİĞİ</a:t>
                      </a:r>
                      <a:r>
                        <a:rPr lang="tr-TR" sz="1600" b="1" spc="-2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HER</a:t>
                      </a:r>
                      <a:r>
                        <a:rPr lang="tr-TR" sz="1600" b="1" spc="-1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BİR</a:t>
                      </a:r>
                      <a:r>
                        <a:rPr lang="tr-TR" sz="1600" b="1" spc="-3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İÇİN</a:t>
                      </a:r>
                      <a:endParaRPr lang="tr-TR" sz="1600" b="1"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08915">
                        <a:lnSpc>
                          <a:spcPct val="100000"/>
                        </a:lnSpc>
                        <a:spcBef>
                          <a:spcPts val="1550"/>
                        </a:spcBef>
                      </a:pPr>
                      <a:r>
                        <a:rPr lang="tr-TR" sz="1600" spc="-20" dirty="0">
                          <a:solidFill>
                            <a:srgbClr val="FFFFFF"/>
                          </a:solidFill>
                          <a:latin typeface="Times New Roman" panose="02020603050405020304" pitchFamily="18" charset="0"/>
                          <a:cs typeface="Times New Roman" panose="02020603050405020304" pitchFamily="18" charset="0"/>
                        </a:rPr>
                        <a:t>1200</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74320">
                        <a:lnSpc>
                          <a:spcPct val="100000"/>
                        </a:lnSpc>
                        <a:spcBef>
                          <a:spcPts val="1550"/>
                        </a:spcBef>
                      </a:pPr>
                      <a:r>
                        <a:rPr lang="tr-TR" sz="1600" spc="-25" dirty="0">
                          <a:solidFill>
                            <a:srgbClr val="FFFFFF"/>
                          </a:solidFill>
                          <a:latin typeface="Times New Roman" panose="02020603050405020304" pitchFamily="18" charset="0"/>
                          <a:cs typeface="Times New Roman" panose="02020603050405020304" pitchFamily="18" charset="0"/>
                        </a:rPr>
                        <a:t>900</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1550"/>
                        </a:spcBef>
                      </a:pPr>
                      <a:r>
                        <a:rPr lang="tr-TR" sz="1600" spc="-25" dirty="0">
                          <a:solidFill>
                            <a:srgbClr val="FFFFFF"/>
                          </a:solidFill>
                          <a:latin typeface="Times New Roman" panose="02020603050405020304" pitchFamily="18" charset="0"/>
                          <a:cs typeface="Times New Roman" panose="02020603050405020304" pitchFamily="18" charset="0"/>
                        </a:rPr>
                        <a:t>600</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1550"/>
                        </a:spcBef>
                      </a:pPr>
                      <a:r>
                        <a:rPr lang="tr-TR" sz="1600" spc="-25" dirty="0">
                          <a:solidFill>
                            <a:srgbClr val="FFFFFF"/>
                          </a:solidFill>
                          <a:latin typeface="Times New Roman" panose="02020603050405020304" pitchFamily="18" charset="0"/>
                          <a:cs typeface="Times New Roman" panose="02020603050405020304" pitchFamily="18" charset="0"/>
                        </a:rPr>
                        <a:t>300</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735109355"/>
                  </a:ext>
                </a:extLst>
              </a:tr>
            </a:tbl>
          </a:graphicData>
        </a:graphic>
      </p:graphicFrame>
      <p:sp>
        <p:nvSpPr>
          <p:cNvPr id="8" name="Oval 7">
            <a:extLst>
              <a:ext uri="{FF2B5EF4-FFF2-40B4-BE49-F238E27FC236}">
                <a16:creationId xmlns:a16="http://schemas.microsoft.com/office/drawing/2014/main" id="{F0A8B484-61F4-ADE9-AD39-9BF75AF57399}"/>
              </a:ext>
            </a:extLst>
          </p:cNvPr>
          <p:cNvSpPr/>
          <p:nvPr/>
        </p:nvSpPr>
        <p:spPr>
          <a:xfrm>
            <a:off x="7969533" y="3183601"/>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Tree>
    <p:extLst>
      <p:ext uri="{BB962C8B-B14F-4D97-AF65-F5344CB8AC3E}">
        <p14:creationId xmlns:p14="http://schemas.microsoft.com/office/powerpoint/2010/main" val="16560151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974BC6-7636-1B79-FED2-259F8EA76ECF}"/>
              </a:ext>
            </a:extLst>
          </p:cNvPr>
          <p:cNvSpPr>
            <a:spLocks noGrp="1"/>
          </p:cNvSpPr>
          <p:nvPr>
            <p:ph type="title"/>
          </p:nvPr>
        </p:nvSpPr>
        <p:spPr>
          <a:xfrm>
            <a:off x="906704" y="307370"/>
            <a:ext cx="10246608"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AYLIĞI</a:t>
            </a:r>
          </a:p>
        </p:txBody>
      </p:sp>
      <p:sp>
        <p:nvSpPr>
          <p:cNvPr id="3" name="İçerik Yer Tutucusu 2">
            <a:extLst>
              <a:ext uri="{FF2B5EF4-FFF2-40B4-BE49-F238E27FC236}">
                <a16:creationId xmlns:a16="http://schemas.microsoft.com/office/drawing/2014/main" id="{D311C55A-3825-40E1-8B91-BED6627B5A19}"/>
              </a:ext>
            </a:extLst>
          </p:cNvPr>
          <p:cNvSpPr>
            <a:spLocks noGrp="1"/>
          </p:cNvSpPr>
          <p:nvPr>
            <p:ph sz="quarter" idx="13"/>
          </p:nvPr>
        </p:nvSpPr>
        <p:spPr>
          <a:xfrm>
            <a:off x="274320" y="921016"/>
            <a:ext cx="11770822" cy="4293646"/>
          </a:xfrm>
        </p:spPr>
        <p:txBody>
          <a:bodyPr>
            <a:normAutofit fontScale="47500" lnSpcReduction="20000"/>
          </a:bodyPr>
          <a:lstStyle/>
          <a:p>
            <a:pPr marL="0" indent="0" algn="just">
              <a:buNone/>
            </a:pPr>
            <a:r>
              <a:rPr lang="tr-TR" sz="2300" dirty="0">
                <a:latin typeface="Times New Roman" panose="02020603050405020304" pitchFamily="18" charset="0"/>
                <a:cs typeface="Times New Roman" panose="02020603050405020304" pitchFamily="18" charset="0"/>
              </a:rPr>
              <a:t>657 Sayılı Devlet Memurları Kanunu'nun </a:t>
            </a:r>
            <a:r>
              <a:rPr lang="tr-TR" sz="2300" b="1" dirty="0">
                <a:latin typeface="Times New Roman" panose="02020603050405020304" pitchFamily="18" charset="0"/>
                <a:cs typeface="Times New Roman" panose="02020603050405020304" pitchFamily="18" charset="0"/>
              </a:rPr>
              <a:t>152. maddesi</a:t>
            </a:r>
            <a:r>
              <a:rPr lang="tr-TR" sz="2300" dirty="0">
                <a:latin typeface="Times New Roman" panose="02020603050405020304" pitchFamily="18" charset="0"/>
                <a:cs typeface="Times New Roman" panose="02020603050405020304" pitchFamily="18" charset="0"/>
              </a:rPr>
              <a:t> uyarınca, bazı özel hizmet koşullarına sahip memurlara belirli </a:t>
            </a:r>
            <a:r>
              <a:rPr lang="tr-TR" sz="2300" b="1" dirty="0">
                <a:latin typeface="Times New Roman" panose="02020603050405020304" pitchFamily="18" charset="0"/>
                <a:cs typeface="Times New Roman" panose="02020603050405020304" pitchFamily="18" charset="0"/>
              </a:rPr>
              <a:t>zamlar</a:t>
            </a:r>
            <a:r>
              <a:rPr lang="tr-TR" sz="2300" dirty="0">
                <a:latin typeface="Times New Roman" panose="02020603050405020304" pitchFamily="18" charset="0"/>
                <a:cs typeface="Times New Roman" panose="02020603050405020304" pitchFamily="18" charset="0"/>
              </a:rPr>
              <a:t> ödenmektedir. Bu zamların kimlere ve ne kadar ödeneceği, her yıl </a:t>
            </a:r>
            <a:r>
              <a:rPr lang="tr-TR" sz="2300" b="1" dirty="0">
                <a:latin typeface="Times New Roman" panose="02020603050405020304" pitchFamily="18" charset="0"/>
                <a:cs typeface="Times New Roman" panose="02020603050405020304" pitchFamily="18" charset="0"/>
              </a:rPr>
              <a:t>Maliye Bakanlığı</a:t>
            </a:r>
            <a:r>
              <a:rPr lang="tr-TR" sz="2300" dirty="0">
                <a:latin typeface="Times New Roman" panose="02020603050405020304" pitchFamily="18" charset="0"/>
                <a:cs typeface="Times New Roman" panose="02020603050405020304" pitchFamily="18" charset="0"/>
              </a:rPr>
              <a:t> tarafından, </a:t>
            </a:r>
            <a:r>
              <a:rPr lang="tr-TR" sz="2300" b="1" dirty="0">
                <a:latin typeface="Times New Roman" panose="02020603050405020304" pitchFamily="18" charset="0"/>
                <a:cs typeface="Times New Roman" panose="02020603050405020304" pitchFamily="18" charset="0"/>
              </a:rPr>
              <a:t>Devlet Personel Başkanlığı (DPB)</a:t>
            </a:r>
            <a:r>
              <a:rPr lang="tr-TR" sz="2300" dirty="0">
                <a:latin typeface="Times New Roman" panose="02020603050405020304" pitchFamily="18" charset="0"/>
                <a:cs typeface="Times New Roman" panose="02020603050405020304" pitchFamily="18" charset="0"/>
              </a:rPr>
              <a:t> görüşüyle birlikte belirlenir ve </a:t>
            </a:r>
            <a:r>
              <a:rPr lang="tr-TR" sz="2300" b="1" dirty="0">
                <a:latin typeface="Times New Roman" panose="02020603050405020304" pitchFamily="18" charset="0"/>
                <a:cs typeface="Times New Roman" panose="02020603050405020304" pitchFamily="18" charset="0"/>
              </a:rPr>
              <a:t>Bakanlar Kurulu Kararnamesi (BKK)</a:t>
            </a:r>
            <a:r>
              <a:rPr lang="tr-TR" sz="2300" dirty="0">
                <a:latin typeface="Times New Roman" panose="02020603050405020304" pitchFamily="18" charset="0"/>
                <a:cs typeface="Times New Roman" panose="02020603050405020304" pitchFamily="18" charset="0"/>
              </a:rPr>
              <a:t> ile yürürlüğe girer.</a:t>
            </a:r>
          </a:p>
          <a:p>
            <a:pPr marL="0" indent="0" algn="just">
              <a:buNone/>
            </a:pPr>
            <a:r>
              <a:rPr lang="tr-TR" sz="2300" b="1" dirty="0">
                <a:latin typeface="Times New Roman" panose="02020603050405020304" pitchFamily="18" charset="0"/>
                <a:cs typeface="Times New Roman" panose="02020603050405020304" pitchFamily="18" charset="0"/>
              </a:rPr>
              <a:t>Zamların Türleri ve Kimlere Ödeneceği:</a:t>
            </a:r>
          </a:p>
          <a:p>
            <a:pPr marL="0" indent="0" algn="just">
              <a:buNone/>
            </a:pPr>
            <a:r>
              <a:rPr lang="tr-TR" sz="2300" b="1" dirty="0">
                <a:latin typeface="Times New Roman" panose="02020603050405020304" pitchFamily="18" charset="0"/>
                <a:cs typeface="Times New Roman" panose="02020603050405020304" pitchFamily="18" charset="0"/>
              </a:rPr>
              <a:t>İş Güçlüğü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Niteliği ve çalışma şartları bakımından güç olan işlerde çalışan</a:t>
            </a:r>
            <a:r>
              <a:rPr lang="tr-TR" sz="1900" dirty="0">
                <a:latin typeface="Times New Roman" panose="02020603050405020304" pitchFamily="18" charset="0"/>
                <a:cs typeface="Times New Roman" panose="02020603050405020304" pitchFamily="18" charset="0"/>
              </a:rPr>
              <a:t> memurlara ödenir.</a:t>
            </a:r>
          </a:p>
          <a:p>
            <a:pPr marL="457200" lvl="1" indent="0" algn="just">
              <a:buNone/>
            </a:pPr>
            <a:r>
              <a:rPr lang="tr-TR" sz="1900" dirty="0">
                <a:latin typeface="Times New Roman" panose="02020603050405020304" pitchFamily="18" charset="0"/>
                <a:cs typeface="Times New Roman" panose="02020603050405020304" pitchFamily="18" charset="0"/>
              </a:rPr>
              <a:t>Bu tür işler genellikle fiziksel ya da zihinsel olarak zorlayıcı olabilir, dolayısıyla bu memurlar ek ödeme alırlar.</a:t>
            </a:r>
          </a:p>
          <a:p>
            <a:pPr marL="0" indent="0" algn="just">
              <a:buNone/>
            </a:pPr>
            <a:r>
              <a:rPr lang="tr-TR" sz="2300" b="1" dirty="0">
                <a:latin typeface="Times New Roman" panose="02020603050405020304" pitchFamily="18" charset="0"/>
                <a:cs typeface="Times New Roman" panose="02020603050405020304" pitchFamily="18" charset="0"/>
              </a:rPr>
              <a:t>İş Riski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Hayat ve sağlık için tehlike arz eden hizmetlerde çalışan</a:t>
            </a:r>
            <a:r>
              <a:rPr lang="tr-TR" sz="1900" dirty="0">
                <a:latin typeface="Times New Roman" panose="02020603050405020304" pitchFamily="18" charset="0"/>
                <a:cs typeface="Times New Roman" panose="02020603050405020304" pitchFamily="18" charset="0"/>
              </a:rPr>
              <a:t> memurlara ödenir.</a:t>
            </a:r>
          </a:p>
          <a:p>
            <a:pPr marL="457200" lvl="1" indent="0" algn="just">
              <a:buNone/>
            </a:pPr>
            <a:r>
              <a:rPr lang="tr-TR" sz="1900" dirty="0">
                <a:latin typeface="Times New Roman" panose="02020603050405020304" pitchFamily="18" charset="0"/>
                <a:cs typeface="Times New Roman" panose="02020603050405020304" pitchFamily="18" charset="0"/>
              </a:rPr>
              <a:t>Tehlikeli ve riskli işlerde çalışan personel için ek bir ödeme yapılır.</a:t>
            </a:r>
          </a:p>
          <a:p>
            <a:pPr marL="0" indent="0" algn="just">
              <a:buNone/>
            </a:pPr>
            <a:r>
              <a:rPr lang="tr-TR" sz="2300" b="1" dirty="0">
                <a:latin typeface="Times New Roman" panose="02020603050405020304" pitchFamily="18" charset="0"/>
                <a:cs typeface="Times New Roman" panose="02020603050405020304" pitchFamily="18" charset="0"/>
              </a:rPr>
              <a:t>Mali Sorumluluk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Sayıştay'a hesap vermekle yükümlü olan saymanlar</a:t>
            </a:r>
            <a:r>
              <a:rPr lang="tr-TR" sz="1900" dirty="0">
                <a:latin typeface="Times New Roman" panose="02020603050405020304" pitchFamily="18" charset="0"/>
                <a:cs typeface="Times New Roman" panose="02020603050405020304" pitchFamily="18" charset="0"/>
              </a:rPr>
              <a:t>, </a:t>
            </a:r>
            <a:r>
              <a:rPr lang="tr-TR" sz="1900" b="1" dirty="0">
                <a:latin typeface="Times New Roman" panose="02020603050405020304" pitchFamily="18" charset="0"/>
                <a:cs typeface="Times New Roman" panose="02020603050405020304" pitchFamily="18" charset="0"/>
              </a:rPr>
              <a:t>vezne açığından malen sorumlu olan veznedar ve diğer görevliler</a:t>
            </a:r>
            <a:r>
              <a:rPr lang="tr-TR" sz="1900" dirty="0">
                <a:latin typeface="Times New Roman" panose="02020603050405020304" pitchFamily="18" charset="0"/>
                <a:cs typeface="Times New Roman" panose="02020603050405020304" pitchFamily="18" charset="0"/>
              </a:rPr>
              <a:t> için ödenir.</a:t>
            </a:r>
          </a:p>
          <a:p>
            <a:pPr marL="457200" lvl="1" indent="0" algn="just">
              <a:buNone/>
            </a:pPr>
            <a:r>
              <a:rPr lang="tr-TR" sz="1900" dirty="0">
                <a:latin typeface="Times New Roman" panose="02020603050405020304" pitchFamily="18" charset="0"/>
                <a:cs typeface="Times New Roman" panose="02020603050405020304" pitchFamily="18" charset="0"/>
              </a:rPr>
              <a:t>Mali sorumluluk taşıyan memurların daha dikkatli ve sorumlu bir şekilde görev yapmaları gerektiği için ek bir ödeme yapılır.</a:t>
            </a:r>
          </a:p>
          <a:p>
            <a:pPr marL="0" indent="0" algn="just">
              <a:buNone/>
            </a:pPr>
            <a:r>
              <a:rPr lang="tr-TR" sz="2300" b="1" dirty="0">
                <a:latin typeface="Times New Roman" panose="02020603050405020304" pitchFamily="18" charset="0"/>
                <a:cs typeface="Times New Roman" panose="02020603050405020304" pitchFamily="18" charset="0"/>
              </a:rPr>
              <a:t>Temininde Güçlük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Temininde güçlük</a:t>
            </a:r>
            <a:r>
              <a:rPr lang="tr-TR" sz="1900" dirty="0">
                <a:latin typeface="Times New Roman" panose="02020603050405020304" pitchFamily="18" charset="0"/>
                <a:cs typeface="Times New Roman" panose="02020603050405020304" pitchFamily="18" charset="0"/>
              </a:rPr>
              <a:t> bulunan, görevde tutulmasında zorluk yaşanan veya belli yerlerde istihdam edilmesi zor olan elemanlar için ödenir.</a:t>
            </a:r>
          </a:p>
          <a:p>
            <a:pPr marL="457200" lvl="1" indent="0" algn="just">
              <a:buNone/>
            </a:pPr>
            <a:r>
              <a:rPr lang="tr-TR" sz="1900" dirty="0">
                <a:latin typeface="Times New Roman" panose="02020603050405020304" pitchFamily="18" charset="0"/>
                <a:cs typeface="Times New Roman" panose="02020603050405020304" pitchFamily="18" charset="0"/>
              </a:rPr>
              <a:t>Bu, genellikle belirli alanlarda veya coğrafi olarak zor bölgelere atanan memurlar için geçerlidir.</a:t>
            </a:r>
          </a:p>
          <a:p>
            <a:pPr marL="0" indent="0" algn="just">
              <a:buNone/>
            </a:pPr>
            <a:r>
              <a:rPr lang="tr-TR" sz="2300" b="1" dirty="0">
                <a:latin typeface="Times New Roman" panose="02020603050405020304" pitchFamily="18" charset="0"/>
                <a:cs typeface="Times New Roman" panose="02020603050405020304" pitchFamily="18" charset="0"/>
              </a:rPr>
              <a:t>Ödemelerin Hesaplanması:</a:t>
            </a:r>
          </a:p>
          <a:p>
            <a:pPr marL="0" indent="0" algn="just">
              <a:buNone/>
            </a:pPr>
            <a:r>
              <a:rPr lang="tr-TR" sz="2300" b="1" dirty="0">
                <a:latin typeface="Times New Roman" panose="02020603050405020304" pitchFamily="18" charset="0"/>
                <a:cs typeface="Times New Roman" panose="02020603050405020304" pitchFamily="18" charset="0"/>
              </a:rPr>
              <a:t>Yan Ödeme Kararnamesi</a:t>
            </a:r>
            <a:r>
              <a:rPr lang="tr-TR" sz="2300" dirty="0">
                <a:latin typeface="Times New Roman" panose="02020603050405020304" pitchFamily="18" charset="0"/>
                <a:cs typeface="Times New Roman" panose="02020603050405020304" pitchFamily="18" charset="0"/>
              </a:rPr>
              <a:t> ile her yıl </a:t>
            </a:r>
            <a:r>
              <a:rPr lang="tr-TR" sz="2300" b="1" dirty="0">
                <a:latin typeface="Times New Roman" panose="02020603050405020304" pitchFamily="18" charset="0"/>
                <a:cs typeface="Times New Roman" panose="02020603050405020304" pitchFamily="18" charset="0"/>
              </a:rPr>
              <a:t>iş güçlüğü zammı, iş riski zammı, mali sorumluluk zammı ve temininde güçlük zammı</a:t>
            </a:r>
            <a:r>
              <a:rPr lang="tr-TR" sz="2300" dirty="0">
                <a:latin typeface="Times New Roman" panose="02020603050405020304" pitchFamily="18" charset="0"/>
                <a:cs typeface="Times New Roman" panose="02020603050405020304" pitchFamily="18" charset="0"/>
              </a:rPr>
              <a:t> toplamı belirlenir. Bu toplam, </a:t>
            </a:r>
            <a:r>
              <a:rPr lang="tr-TR" sz="2300" b="1" dirty="0">
                <a:latin typeface="Times New Roman" panose="02020603050405020304" pitchFamily="18" charset="0"/>
                <a:cs typeface="Times New Roman" panose="02020603050405020304" pitchFamily="18" charset="0"/>
              </a:rPr>
              <a:t>yan ödeme katsayısı</a:t>
            </a:r>
            <a:r>
              <a:rPr lang="tr-TR" sz="2300" dirty="0">
                <a:latin typeface="Times New Roman" panose="02020603050405020304" pitchFamily="18" charset="0"/>
                <a:cs typeface="Times New Roman" panose="02020603050405020304" pitchFamily="18" charset="0"/>
              </a:rPr>
              <a:t> (aylık katsayı ile belirlenen) ile çarpılarak </a:t>
            </a:r>
            <a:r>
              <a:rPr lang="tr-TR" sz="2300" b="1" dirty="0">
                <a:latin typeface="Times New Roman" panose="02020603050405020304" pitchFamily="18" charset="0"/>
                <a:cs typeface="Times New Roman" panose="02020603050405020304" pitchFamily="18" charset="0"/>
              </a:rPr>
              <a:t>yıl içinde belirlenen miktar</a:t>
            </a:r>
            <a:r>
              <a:rPr lang="tr-TR" sz="2300" dirty="0">
                <a:latin typeface="Times New Roman" panose="02020603050405020304" pitchFamily="18" charset="0"/>
                <a:cs typeface="Times New Roman" panose="02020603050405020304" pitchFamily="18" charset="0"/>
              </a:rPr>
              <a:t> ortaya çıkar.</a:t>
            </a:r>
          </a:p>
          <a:p>
            <a:pPr marL="0" indent="0" algn="just">
              <a:buNone/>
            </a:pPr>
            <a:endParaRPr lang="tr-TR" sz="16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4ACF763C-3116-3438-88C0-32AC1D887E98}"/>
              </a:ext>
            </a:extLst>
          </p:cNvPr>
          <p:cNvSpPr/>
          <p:nvPr/>
        </p:nvSpPr>
        <p:spPr>
          <a:xfrm>
            <a:off x="789486" y="5272636"/>
            <a:ext cx="4647037" cy="52461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latin typeface="Times New Roman" panose="02020603050405020304" pitchFamily="18" charset="0"/>
                <a:cs typeface="Times New Roman" panose="02020603050405020304" pitchFamily="18" charset="0"/>
              </a:rPr>
              <a:t>YAN ÖDEME GÖSTERGESİ x YAN ÖDEME KATSAYISI</a:t>
            </a:r>
          </a:p>
        </p:txBody>
      </p:sp>
      <p:sp>
        <p:nvSpPr>
          <p:cNvPr id="7" name="Ok: Aşağı 6">
            <a:extLst>
              <a:ext uri="{FF2B5EF4-FFF2-40B4-BE49-F238E27FC236}">
                <a16:creationId xmlns:a16="http://schemas.microsoft.com/office/drawing/2014/main" id="{DFDEA047-97E6-F57E-F12F-A513F9E46774}"/>
              </a:ext>
            </a:extLst>
          </p:cNvPr>
          <p:cNvSpPr/>
          <p:nvPr/>
        </p:nvSpPr>
        <p:spPr>
          <a:xfrm rot="16200000">
            <a:off x="6751702" y="4347832"/>
            <a:ext cx="442095" cy="2456749"/>
          </a:xfrm>
          <a:prstGeom prst="downArrow">
            <a:avLst>
              <a:gd name="adj1" fmla="val 50000"/>
              <a:gd name="adj2" fmla="val 48548"/>
            </a:avLst>
          </a:prstGeom>
          <a:solidFill>
            <a:srgbClr val="FF0000"/>
          </a:solidFill>
        </p:spPr>
        <p:style>
          <a:lnRef idx="2">
            <a:schemeClr val="accent5"/>
          </a:lnRef>
          <a:fillRef idx="1">
            <a:schemeClr val="lt1"/>
          </a:fillRef>
          <a:effectRef idx="0">
            <a:schemeClr val="accent5"/>
          </a:effectRef>
          <a:fontRef idx="minor">
            <a:schemeClr val="dk1"/>
          </a:fontRef>
        </p:style>
        <p:txBody>
          <a:bodyPr vert="vert" rtlCol="0" anchor="ctr"/>
          <a:lstStyle/>
          <a:p>
            <a:pPr algn="ctr"/>
            <a:r>
              <a:rPr lang="tr-TR" sz="1600" dirty="0">
                <a:ln w="0"/>
                <a:solidFill>
                  <a:srgbClr val="FFFFFF"/>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KESİNTİLER </a:t>
            </a:r>
            <a:endParaRPr lang="tr-TR" dirty="0">
              <a:ln w="0"/>
              <a:solidFill>
                <a:srgbClr val="FFFFFF"/>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5" name="Oval 4">
            <a:extLst>
              <a:ext uri="{FF2B5EF4-FFF2-40B4-BE49-F238E27FC236}">
                <a16:creationId xmlns:a16="http://schemas.microsoft.com/office/drawing/2014/main" id="{56944AD0-8C5F-F622-69E5-D65FB5C535DC}"/>
              </a:ext>
            </a:extLst>
          </p:cNvPr>
          <p:cNvSpPr/>
          <p:nvPr/>
        </p:nvSpPr>
        <p:spPr>
          <a:xfrm>
            <a:off x="8530375" y="5576206"/>
            <a:ext cx="1848681" cy="52461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
        <p:nvSpPr>
          <p:cNvPr id="6" name="Oval 5">
            <a:extLst>
              <a:ext uri="{FF2B5EF4-FFF2-40B4-BE49-F238E27FC236}">
                <a16:creationId xmlns:a16="http://schemas.microsoft.com/office/drawing/2014/main" id="{79EEE958-A0B0-0AAD-FDB3-1FB519BEC3AD}"/>
              </a:ext>
            </a:extLst>
          </p:cNvPr>
          <p:cNvSpPr/>
          <p:nvPr/>
        </p:nvSpPr>
        <p:spPr>
          <a:xfrm>
            <a:off x="8508976" y="5027039"/>
            <a:ext cx="1891481" cy="49119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Tree>
    <p:extLst>
      <p:ext uri="{BB962C8B-B14F-4D97-AF65-F5344CB8AC3E}">
        <p14:creationId xmlns:p14="http://schemas.microsoft.com/office/powerpoint/2010/main" val="10151733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C3E0EC1C-481C-8D2B-E3BA-226D3679A26E}"/>
              </a:ext>
            </a:extLst>
          </p:cNvPr>
          <p:cNvGraphicFramePr>
            <a:graphicFrameLocks noGrp="1"/>
          </p:cNvGraphicFramePr>
          <p:nvPr>
            <p:extLst>
              <p:ext uri="{D42A27DB-BD31-4B8C-83A1-F6EECF244321}">
                <p14:modId xmlns:p14="http://schemas.microsoft.com/office/powerpoint/2010/main" val="2165960452"/>
              </p:ext>
            </p:extLst>
          </p:nvPr>
        </p:nvGraphicFramePr>
        <p:xfrm>
          <a:off x="296334" y="440574"/>
          <a:ext cx="11615806" cy="5118840"/>
        </p:xfrm>
        <a:graphic>
          <a:graphicData uri="http://schemas.openxmlformats.org/drawingml/2006/table">
            <a:tbl>
              <a:tblPr firstRow="1" bandRow="1">
                <a:tableStyleId>{2D5ABB26-0587-4C30-8999-92F81FD0307C}</a:tableStyleId>
              </a:tblPr>
              <a:tblGrid>
                <a:gridCol w="4586227">
                  <a:extLst>
                    <a:ext uri="{9D8B030D-6E8A-4147-A177-3AD203B41FA5}">
                      <a16:colId xmlns:a16="http://schemas.microsoft.com/office/drawing/2014/main" val="3778302370"/>
                    </a:ext>
                  </a:extLst>
                </a:gridCol>
                <a:gridCol w="802712">
                  <a:extLst>
                    <a:ext uri="{9D8B030D-6E8A-4147-A177-3AD203B41FA5}">
                      <a16:colId xmlns:a16="http://schemas.microsoft.com/office/drawing/2014/main" val="3914491527"/>
                    </a:ext>
                  </a:extLst>
                </a:gridCol>
                <a:gridCol w="496107">
                  <a:extLst>
                    <a:ext uri="{9D8B030D-6E8A-4147-A177-3AD203B41FA5}">
                      <a16:colId xmlns:a16="http://schemas.microsoft.com/office/drawing/2014/main" val="3366869544"/>
                    </a:ext>
                  </a:extLst>
                </a:gridCol>
                <a:gridCol w="802712">
                  <a:extLst>
                    <a:ext uri="{9D8B030D-6E8A-4147-A177-3AD203B41FA5}">
                      <a16:colId xmlns:a16="http://schemas.microsoft.com/office/drawing/2014/main" val="3444572447"/>
                    </a:ext>
                  </a:extLst>
                </a:gridCol>
                <a:gridCol w="485461">
                  <a:extLst>
                    <a:ext uri="{9D8B030D-6E8A-4147-A177-3AD203B41FA5}">
                      <a16:colId xmlns:a16="http://schemas.microsoft.com/office/drawing/2014/main" val="3572052104"/>
                    </a:ext>
                  </a:extLst>
                </a:gridCol>
                <a:gridCol w="802712">
                  <a:extLst>
                    <a:ext uri="{9D8B030D-6E8A-4147-A177-3AD203B41FA5}">
                      <a16:colId xmlns:a16="http://schemas.microsoft.com/office/drawing/2014/main" val="3610817097"/>
                    </a:ext>
                  </a:extLst>
                </a:gridCol>
                <a:gridCol w="623855">
                  <a:extLst>
                    <a:ext uri="{9D8B030D-6E8A-4147-A177-3AD203B41FA5}">
                      <a16:colId xmlns:a16="http://schemas.microsoft.com/office/drawing/2014/main" val="1332525565"/>
                    </a:ext>
                  </a:extLst>
                </a:gridCol>
                <a:gridCol w="874037">
                  <a:extLst>
                    <a:ext uri="{9D8B030D-6E8A-4147-A177-3AD203B41FA5}">
                      <a16:colId xmlns:a16="http://schemas.microsoft.com/office/drawing/2014/main" val="3060174494"/>
                    </a:ext>
                  </a:extLst>
                </a:gridCol>
                <a:gridCol w="674960">
                  <a:extLst>
                    <a:ext uri="{9D8B030D-6E8A-4147-A177-3AD203B41FA5}">
                      <a16:colId xmlns:a16="http://schemas.microsoft.com/office/drawing/2014/main" val="3774152174"/>
                    </a:ext>
                  </a:extLst>
                </a:gridCol>
                <a:gridCol w="1467023">
                  <a:extLst>
                    <a:ext uri="{9D8B030D-6E8A-4147-A177-3AD203B41FA5}">
                      <a16:colId xmlns:a16="http://schemas.microsoft.com/office/drawing/2014/main" val="1498432661"/>
                    </a:ext>
                  </a:extLst>
                </a:gridCol>
              </a:tblGrid>
              <a:tr h="244929">
                <a:tc rowSpan="3">
                  <a:txBody>
                    <a:bodyPr/>
                    <a:lstStyle/>
                    <a:p>
                      <a:pPr>
                        <a:lnSpc>
                          <a:spcPct val="100000"/>
                        </a:lnSpc>
                      </a:pPr>
                      <a:endParaRPr lang="tr-TR" sz="900" b="0" dirty="0">
                        <a:solidFill>
                          <a:srgbClr val="FFFFFF"/>
                        </a:solidFill>
                        <a:effectLst/>
                        <a:latin typeface="+mn-lt"/>
                        <a:cs typeface="Times New Roman" panose="02020603050405020304" pitchFamily="18" charset="0"/>
                      </a:endParaRPr>
                    </a:p>
                    <a:p>
                      <a:pPr>
                        <a:lnSpc>
                          <a:spcPct val="100000"/>
                        </a:lnSpc>
                        <a:spcBef>
                          <a:spcPts val="140"/>
                        </a:spcBef>
                      </a:pPr>
                      <a:endParaRPr lang="tr-TR" sz="900" b="0" dirty="0">
                        <a:solidFill>
                          <a:srgbClr val="FFFFFF"/>
                        </a:solidFill>
                        <a:effectLst/>
                        <a:latin typeface="+mn-lt"/>
                        <a:cs typeface="Times New Roman" panose="02020603050405020304" pitchFamily="18" charset="0"/>
                      </a:endParaRPr>
                    </a:p>
                    <a:p>
                      <a:pPr marL="43815" marR="0" indent="0" algn="l" defTabSz="914400" rtl="0" eaLnBrk="1" fontAlgn="auto" latinLnBrk="0" hangingPunct="1">
                        <a:lnSpc>
                          <a:spcPct val="100000"/>
                        </a:lnSpc>
                        <a:spcBef>
                          <a:spcPts val="5"/>
                        </a:spcBef>
                        <a:spcAft>
                          <a:spcPts val="0"/>
                        </a:spcAft>
                        <a:buClrTx/>
                        <a:buSzTx/>
                        <a:buFontTx/>
                        <a:buNone/>
                        <a:tabLst/>
                        <a:defRPr/>
                      </a:pPr>
                      <a:r>
                        <a:rPr lang="tr-TR" sz="900" b="0" dirty="0">
                          <a:solidFill>
                            <a:srgbClr val="FFFFFF"/>
                          </a:solidFill>
                          <a:effectLst/>
                          <a:latin typeface="+mn-lt"/>
                          <a:cs typeface="Times New Roman" panose="02020603050405020304" pitchFamily="18" charset="0"/>
                        </a:rPr>
                        <a:t>KADRO</a:t>
                      </a:r>
                      <a:r>
                        <a:rPr lang="tr-TR" sz="900" b="0" spc="-15" dirty="0">
                          <a:solidFill>
                            <a:srgbClr val="FFFFFF"/>
                          </a:solidFill>
                          <a:effectLst/>
                          <a:latin typeface="+mn-lt"/>
                          <a:cs typeface="Times New Roman" panose="02020603050405020304" pitchFamily="18" charset="0"/>
                        </a:rPr>
                        <a:t> </a:t>
                      </a:r>
                      <a:r>
                        <a:rPr lang="tr-TR" sz="900" b="0" spc="-30" dirty="0">
                          <a:solidFill>
                            <a:srgbClr val="FFFFFF"/>
                          </a:solidFill>
                          <a:effectLst/>
                          <a:latin typeface="+mn-lt"/>
                          <a:cs typeface="Times New Roman" panose="02020603050405020304" pitchFamily="18" charset="0"/>
                        </a:rPr>
                        <a:t>(GÖREV)</a:t>
                      </a:r>
                      <a:r>
                        <a:rPr lang="tr-TR" sz="900" b="0" dirty="0">
                          <a:solidFill>
                            <a:srgbClr val="FFFFFF"/>
                          </a:solidFill>
                          <a:effectLst/>
                          <a:latin typeface="+mn-lt"/>
                          <a:cs typeface="Times New Roman" panose="02020603050405020304" pitchFamily="18" charset="0"/>
                        </a:rPr>
                        <a:t> </a:t>
                      </a:r>
                      <a:r>
                        <a:rPr lang="tr-TR" sz="900" b="0" spc="-10" dirty="0" smtClean="0">
                          <a:solidFill>
                            <a:srgbClr val="FFFFFF"/>
                          </a:solidFill>
                          <a:effectLst/>
                          <a:latin typeface="+mn-lt"/>
                          <a:cs typeface="Times New Roman" panose="02020603050405020304" pitchFamily="18" charset="0"/>
                        </a:rPr>
                        <a:t>ÜNVANI </a:t>
                      </a:r>
                      <a:r>
                        <a:rPr lang="tr-TR" sz="900" b="0" spc="-50" dirty="0" smtClean="0">
                          <a:solidFill>
                            <a:srgbClr val="FFFFFF"/>
                          </a:solidFill>
                          <a:effectLst/>
                          <a:latin typeface="+mn-lt"/>
                          <a:cs typeface="Times New Roman" panose="02020603050405020304" pitchFamily="18" charset="0"/>
                        </a:rPr>
                        <a:t>GENEL</a:t>
                      </a:r>
                      <a:r>
                        <a:rPr lang="tr-TR" sz="900" b="0" spc="114" dirty="0" smtClean="0">
                          <a:solidFill>
                            <a:srgbClr val="FFFFFF"/>
                          </a:solidFill>
                          <a:effectLst/>
                          <a:latin typeface="+mn-lt"/>
                          <a:cs typeface="Times New Roman" panose="02020603050405020304" pitchFamily="18" charset="0"/>
                        </a:rPr>
                        <a:t> </a:t>
                      </a:r>
                      <a:r>
                        <a:rPr lang="tr-TR" sz="900" b="0" spc="0" dirty="0" smtClean="0">
                          <a:solidFill>
                            <a:srgbClr val="FFFFFF"/>
                          </a:solidFill>
                          <a:effectLst/>
                          <a:latin typeface="+mn-lt"/>
                          <a:cs typeface="Times New Roman" panose="02020603050405020304" pitchFamily="18" charset="0"/>
                        </a:rPr>
                        <a:t>İDARİ HİZ. </a:t>
                      </a:r>
                      <a:r>
                        <a:rPr lang="tr-TR" sz="900" b="0" spc="-20" dirty="0" smtClean="0">
                          <a:solidFill>
                            <a:srgbClr val="FFFFFF"/>
                          </a:solidFill>
                          <a:effectLst/>
                          <a:latin typeface="+mn-lt"/>
                          <a:cs typeface="Times New Roman" panose="02020603050405020304" pitchFamily="18" charset="0"/>
                        </a:rPr>
                        <a:t>BÖL.</a:t>
                      </a:r>
                      <a:endParaRPr lang="tr-TR" sz="900" b="0" dirty="0" smtClean="0">
                        <a:solidFill>
                          <a:srgbClr val="FFFFFF"/>
                        </a:solidFill>
                        <a:effectLst/>
                        <a:latin typeface="+mn-lt"/>
                        <a:cs typeface="Times New Roman" panose="02020603050405020304" pitchFamily="18" charset="0"/>
                      </a:endParaRPr>
                    </a:p>
                    <a:p>
                      <a:pPr marL="43815">
                        <a:lnSpc>
                          <a:spcPct val="100000"/>
                        </a:lnSpc>
                        <a:spcBef>
                          <a:spcPts val="5"/>
                        </a:spcBef>
                      </a:pP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pPr marL="263525" marR="127000" indent="-83820" algn="ctr">
                        <a:lnSpc>
                          <a:spcPct val="100000"/>
                        </a:lnSpc>
                        <a:spcBef>
                          <a:spcPts val="45"/>
                        </a:spcBef>
                      </a:pPr>
                      <a:r>
                        <a:rPr lang="tr-TR" sz="800" b="0" spc="0" dirty="0">
                          <a:solidFill>
                            <a:srgbClr val="FFFFFF"/>
                          </a:solidFill>
                          <a:effectLst/>
                          <a:latin typeface="+mn-lt"/>
                          <a:cs typeface="Times New Roman" panose="02020603050405020304" pitchFamily="18" charset="0"/>
                        </a:rPr>
                        <a:t>İŞ.GÜÇ.ZAM.</a:t>
                      </a:r>
                    </a:p>
                  </a:txBody>
                  <a:tcPr marL="0" marR="0" marT="57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pPr marL="263525" marR="130810" indent="-80645" algn="ctr">
                        <a:lnSpc>
                          <a:spcPct val="100000"/>
                        </a:lnSpc>
                        <a:spcBef>
                          <a:spcPts val="45"/>
                        </a:spcBef>
                      </a:pPr>
                      <a:r>
                        <a:rPr lang="tr-TR" sz="900" b="0" spc="0" dirty="0">
                          <a:solidFill>
                            <a:srgbClr val="FFFFFF"/>
                          </a:solidFill>
                          <a:effectLst/>
                          <a:latin typeface="+mn-lt"/>
                          <a:cs typeface="Times New Roman" panose="02020603050405020304" pitchFamily="18" charset="0"/>
                        </a:rPr>
                        <a:t>İŞ RİSKİ ZAM</a:t>
                      </a:r>
                      <a:r>
                        <a:rPr lang="tr-TR" sz="900" b="0" spc="-2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57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pPr marL="172085" algn="ctr">
                        <a:lnSpc>
                          <a:spcPct val="100000"/>
                        </a:lnSpc>
                        <a:spcBef>
                          <a:spcPts val="595"/>
                        </a:spcBef>
                      </a:pPr>
                      <a:r>
                        <a:rPr lang="tr-TR" sz="900" b="0" dirty="0">
                          <a:solidFill>
                            <a:srgbClr val="FFFFFF"/>
                          </a:solidFill>
                          <a:effectLst/>
                          <a:latin typeface="+mn-lt"/>
                          <a:cs typeface="Times New Roman" panose="02020603050405020304" pitchFamily="18" charset="0"/>
                        </a:rPr>
                        <a:t>TEM.</a:t>
                      </a:r>
                      <a:r>
                        <a:rPr lang="tr-TR" sz="900" b="0" spc="70"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GÜÇLÜK</a:t>
                      </a:r>
                      <a:r>
                        <a:rPr lang="tr-TR" sz="900" b="0" spc="16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ZAM.</a:t>
                      </a:r>
                      <a:endParaRPr lang="tr-TR" sz="900" b="0" dirty="0">
                        <a:solidFill>
                          <a:srgbClr val="FFFFFF"/>
                        </a:solidFill>
                        <a:effectLst/>
                        <a:latin typeface="+mn-lt"/>
                        <a:cs typeface="Times New Roman" panose="02020603050405020304" pitchFamily="18" charset="0"/>
                      </a:endParaRPr>
                    </a:p>
                  </a:txBody>
                  <a:tcPr marL="0" marR="0" marT="7556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marL="47625" marR="104775" indent="-1270" algn="ctr">
                        <a:lnSpc>
                          <a:spcPct val="100000"/>
                        </a:lnSpc>
                        <a:spcBef>
                          <a:spcPts val="1000"/>
                        </a:spcBef>
                      </a:pPr>
                      <a:r>
                        <a:rPr lang="tr-TR" sz="900" b="0" spc="-20" dirty="0">
                          <a:solidFill>
                            <a:srgbClr val="FFFFFF"/>
                          </a:solidFill>
                          <a:effectLst/>
                          <a:latin typeface="+mn-lt"/>
                          <a:cs typeface="Times New Roman" panose="02020603050405020304" pitchFamily="18" charset="0"/>
                        </a:rPr>
                        <a:t>MALİ SOR.</a:t>
                      </a:r>
                      <a:endParaRPr lang="tr-TR" sz="900" b="0" dirty="0">
                        <a:solidFill>
                          <a:srgbClr val="FFFFFF"/>
                        </a:solidFill>
                        <a:effectLst/>
                        <a:latin typeface="+mn-lt"/>
                        <a:cs typeface="Times New Roman" panose="02020603050405020304" pitchFamily="18" charset="0"/>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p>
                      <a:pPr algn="ctr">
                        <a:lnSpc>
                          <a:spcPct val="100000"/>
                        </a:lnSpc>
                        <a:spcBef>
                          <a:spcPts val="240"/>
                        </a:spcBef>
                      </a:pPr>
                      <a:endParaRPr lang="tr-TR" sz="900" b="0" dirty="0">
                        <a:solidFill>
                          <a:srgbClr val="FFFFFF"/>
                        </a:solidFill>
                        <a:effectLst/>
                        <a:latin typeface="+mn-lt"/>
                        <a:cs typeface="Times New Roman" panose="02020603050405020304" pitchFamily="18" charset="0"/>
                      </a:endParaRPr>
                    </a:p>
                    <a:p>
                      <a:pPr marL="177800" algn="ctr">
                        <a:lnSpc>
                          <a:spcPct val="100000"/>
                        </a:lnSpc>
                      </a:pPr>
                      <a:r>
                        <a:rPr lang="tr-TR" sz="900" b="0" spc="-10" dirty="0">
                          <a:solidFill>
                            <a:srgbClr val="FFFFFF"/>
                          </a:solidFill>
                          <a:effectLst/>
                          <a:latin typeface="+mn-lt"/>
                          <a:cs typeface="Times New Roman" panose="02020603050405020304" pitchFamily="18" charset="0"/>
                        </a:rPr>
                        <a:t>TOPLAM</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615663001"/>
                  </a:ext>
                </a:extLst>
              </a:tr>
              <a:tr h="299091">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49530"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180"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990"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180"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815"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7465"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74295" algn="ctr">
                        <a:lnSpc>
                          <a:spcPct val="100000"/>
                        </a:lnSpc>
                      </a:pPr>
                      <a:r>
                        <a:rPr lang="tr-TR" sz="900" b="0" spc="-10" dirty="0">
                          <a:solidFill>
                            <a:srgbClr val="FFFFFF"/>
                          </a:solidFill>
                          <a:effectLst/>
                          <a:latin typeface="+mn-lt"/>
                          <a:cs typeface="Times New Roman" panose="02020603050405020304" pitchFamily="18" charset="0"/>
                        </a:rPr>
                        <a:t>ONCEKİ</a:t>
                      </a:r>
                      <a:endParaRPr lang="tr-TR" sz="900" b="0" dirty="0">
                        <a:solidFill>
                          <a:srgbClr val="FFFFFF"/>
                        </a:solidFill>
                        <a:effectLst/>
                        <a:latin typeface="+mn-lt"/>
                        <a:cs typeface="Times New Roman" panose="02020603050405020304" pitchFamily="18" charset="0"/>
                      </a:endParaRPr>
                    </a:p>
                    <a:p>
                      <a:pPr marL="174625" marR="95250" indent="-27305" algn="ctr">
                        <a:lnSpc>
                          <a:spcPct val="100000"/>
                        </a:lnSpc>
                      </a:pPr>
                      <a:r>
                        <a:rPr lang="tr-TR" sz="900" b="0" spc="-20" dirty="0">
                          <a:solidFill>
                            <a:srgbClr val="FFFFFF"/>
                          </a:solidFill>
                          <a:effectLst/>
                          <a:latin typeface="+mn-lt"/>
                          <a:cs typeface="Times New Roman" panose="02020603050405020304" pitchFamily="18" charset="0"/>
                        </a:rPr>
                        <a:t>YÖRE </a:t>
                      </a: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734944173"/>
                  </a:ext>
                </a:extLst>
              </a:tr>
              <a:tr h="241920">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0640" algn="ctr">
                        <a:lnSpc>
                          <a:spcPct val="100000"/>
                        </a:lnSpc>
                        <a:spcBef>
                          <a:spcPts val="570"/>
                        </a:spcBef>
                      </a:pPr>
                      <a:r>
                        <a:rPr lang="tr-TR" sz="900" b="0" dirty="0">
                          <a:solidFill>
                            <a:srgbClr val="FFFFFF"/>
                          </a:solidFill>
                          <a:effectLst/>
                          <a:latin typeface="+mn-lt"/>
                          <a:cs typeface="Times New Roman" panose="02020603050405020304" pitchFamily="18" charset="0"/>
                        </a:rPr>
                        <a:t>YAN</a:t>
                      </a:r>
                      <a:r>
                        <a:rPr lang="tr-TR" sz="900" b="0" spc="-6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ÖDEME</a:t>
                      </a:r>
                      <a:endParaRPr lang="tr-TR" sz="900" b="0" dirty="0">
                        <a:solidFill>
                          <a:srgbClr val="FFFFFF"/>
                        </a:solidFill>
                        <a:effectLst/>
                        <a:latin typeface="+mn-lt"/>
                        <a:cs typeface="Times New Roman" panose="02020603050405020304" pitchFamily="18" charset="0"/>
                      </a:endParaRPr>
                    </a:p>
                  </a:txBody>
                  <a:tcPr marL="0" marR="0" marT="723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079603301"/>
                  </a:ext>
                </a:extLst>
              </a:tr>
              <a:tr h="173316">
                <a:tc>
                  <a:txBody>
                    <a:bodyPr/>
                    <a:lstStyle/>
                    <a:p>
                      <a:pPr marL="43180">
                        <a:lnSpc>
                          <a:spcPct val="100000"/>
                        </a:lnSpc>
                      </a:pPr>
                      <a:r>
                        <a:rPr lang="tr-TR" sz="900" b="0" spc="-10" dirty="0">
                          <a:solidFill>
                            <a:srgbClr val="FFFFFF"/>
                          </a:solidFill>
                          <a:effectLst/>
                          <a:latin typeface="+mn-lt"/>
                          <a:cs typeface="Times New Roman" panose="02020603050405020304" pitchFamily="18" charset="0"/>
                        </a:rPr>
                        <a:t>DAİRE</a:t>
                      </a:r>
                      <a:r>
                        <a:rPr lang="tr-TR" sz="900" b="0" spc="-4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BAŞKANI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6670"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120193690"/>
                  </a:ext>
                </a:extLst>
              </a:tr>
              <a:tr h="173316">
                <a:tc>
                  <a:txBody>
                    <a:bodyPr/>
                    <a:lstStyle/>
                    <a:p>
                      <a:pPr marL="40005">
                        <a:lnSpc>
                          <a:spcPct val="100000"/>
                        </a:lnSpc>
                      </a:pPr>
                      <a:r>
                        <a:rPr lang="tr-TR" sz="900" b="0" spc="-10" dirty="0">
                          <a:solidFill>
                            <a:srgbClr val="FFFFFF"/>
                          </a:solidFill>
                          <a:effectLst/>
                          <a:latin typeface="+mn-lt"/>
                          <a:cs typeface="Times New Roman" panose="02020603050405020304" pitchFamily="18" charset="0"/>
                        </a:rPr>
                        <a:t>DAİRE</a:t>
                      </a:r>
                      <a:r>
                        <a:rPr lang="tr-TR" sz="900" b="0" dirty="0">
                          <a:solidFill>
                            <a:srgbClr val="FFFFFF"/>
                          </a:solidFill>
                          <a:effectLst/>
                          <a:latin typeface="+mn-lt"/>
                          <a:cs typeface="Times New Roman" panose="02020603050405020304" pitchFamily="18" charset="0"/>
                        </a:rPr>
                        <a:t> </a:t>
                      </a:r>
                      <a:r>
                        <a:rPr lang="tr-TR" sz="900" b="0" spc="-105" dirty="0">
                          <a:solidFill>
                            <a:srgbClr val="FFFFFF"/>
                          </a:solidFill>
                          <a:effectLst/>
                          <a:latin typeface="+mn-lt"/>
                          <a:cs typeface="Times New Roman" panose="02020603050405020304" pitchFamily="18" charset="0"/>
                        </a:rPr>
                        <a:t>BAŞKANI</a:t>
                      </a:r>
                      <a:r>
                        <a:rPr lang="tr-TR" sz="900" b="0" spc="40"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MÜHENDİS)</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2860" algn="ctr">
                        <a:lnSpc>
                          <a:spcPct val="100000"/>
                        </a:lnSpc>
                      </a:pPr>
                      <a:r>
                        <a:rPr lang="tr-TR" sz="900" b="0" spc="-20" dirty="0">
                          <a:solidFill>
                            <a:srgbClr val="FFFFFF"/>
                          </a:solidFill>
                          <a:effectLst/>
                          <a:latin typeface="+mn-lt"/>
                          <a:cs typeface="Times New Roman" panose="02020603050405020304" pitchFamily="18" charset="0"/>
                        </a:rPr>
                        <a:t>1400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7305" algn="ctr">
                        <a:lnSpc>
                          <a:spcPct val="100000"/>
                        </a:lnSpc>
                      </a:pPr>
                      <a:r>
                        <a:rPr lang="tr-TR" sz="900" b="0" spc="-20" dirty="0">
                          <a:solidFill>
                            <a:srgbClr val="FFFFFF"/>
                          </a:solidFill>
                          <a:effectLst/>
                          <a:latin typeface="+mn-lt"/>
                          <a:cs typeface="Times New Roman" panose="02020603050405020304" pitchFamily="18" charset="0"/>
                        </a:rPr>
                        <a:t>3100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235850926"/>
                  </a:ext>
                </a:extLst>
              </a:tr>
              <a:tr h="173316">
                <a:tc>
                  <a:txBody>
                    <a:bodyPr/>
                    <a:lstStyle/>
                    <a:p>
                      <a:pPr marL="40005">
                        <a:lnSpc>
                          <a:spcPct val="100000"/>
                        </a:lnSpc>
                      </a:pPr>
                      <a:r>
                        <a:rPr lang="tr-TR" sz="900" b="0" dirty="0">
                          <a:solidFill>
                            <a:srgbClr val="FFFFFF"/>
                          </a:solidFill>
                          <a:effectLst/>
                          <a:latin typeface="+mn-lt"/>
                          <a:cs typeface="Times New Roman" panose="02020603050405020304" pitchFamily="18" charset="0"/>
                        </a:rPr>
                        <a:t>HUKUK</a:t>
                      </a:r>
                      <a:r>
                        <a:rPr lang="tr-TR" sz="900" b="0" spc="-4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MÜŞAVİRİ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0640"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6670" algn="ctr">
                        <a:lnSpc>
                          <a:spcPct val="100000"/>
                        </a:lnSpc>
                      </a:pPr>
                      <a:r>
                        <a:rPr lang="tr-TR" sz="900" b="0" spc="-20" dirty="0">
                          <a:solidFill>
                            <a:srgbClr val="FFFFFF"/>
                          </a:solidFill>
                          <a:effectLst/>
                          <a:latin typeface="+mn-lt"/>
                          <a:cs typeface="Times New Roman" panose="02020603050405020304" pitchFamily="18" charset="0"/>
                        </a:rPr>
                        <a:t>1550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294225881"/>
                  </a:ext>
                </a:extLst>
              </a:tr>
              <a:tr h="173316">
                <a:tc>
                  <a:txBody>
                    <a:bodyPr/>
                    <a:lstStyle/>
                    <a:p>
                      <a:pPr marL="38100">
                        <a:lnSpc>
                          <a:spcPct val="100000"/>
                        </a:lnSpc>
                      </a:pPr>
                      <a:r>
                        <a:rPr lang="tr-TR" sz="900" b="0" spc="-10" dirty="0">
                          <a:solidFill>
                            <a:srgbClr val="FFFFFF"/>
                          </a:solidFill>
                          <a:effectLst/>
                          <a:latin typeface="+mn-lt"/>
                          <a:cs typeface="Times New Roman" panose="02020603050405020304" pitchFamily="18" charset="0"/>
                        </a:rPr>
                        <a:t>AVUKAT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0640"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209" algn="ctr">
                        <a:lnSpc>
                          <a:spcPct val="100000"/>
                        </a:lnSpc>
                      </a:pPr>
                      <a:r>
                        <a:rPr lang="tr-TR" sz="900" b="0" spc="-20" dirty="0">
                          <a:solidFill>
                            <a:srgbClr val="FFFFFF"/>
                          </a:solidFill>
                          <a:effectLst/>
                          <a:latin typeface="+mn-lt"/>
                          <a:cs typeface="Times New Roman" panose="02020603050405020304" pitchFamily="18" charset="0"/>
                        </a:rPr>
                        <a:t>1550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11891078"/>
                  </a:ext>
                </a:extLst>
              </a:tr>
              <a:tr h="173316">
                <a:tc>
                  <a:txBody>
                    <a:bodyPr/>
                    <a:lstStyle/>
                    <a:p>
                      <a:pPr marL="38100">
                        <a:lnSpc>
                          <a:spcPct val="100000"/>
                        </a:lnSpc>
                      </a:pPr>
                      <a:r>
                        <a:rPr lang="tr-TR" sz="900" b="0" spc="-20" dirty="0">
                          <a:solidFill>
                            <a:srgbClr val="FFFFFF"/>
                          </a:solidFill>
                          <a:effectLst/>
                          <a:latin typeface="+mn-lt"/>
                          <a:cs typeface="Times New Roman" panose="02020603050405020304" pitchFamily="18" charset="0"/>
                        </a:rPr>
                        <a:t>SAVUNMA</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VE</a:t>
                      </a:r>
                      <a:r>
                        <a:rPr lang="tr-TR" sz="900" b="0" spc="-4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SİVİL</a:t>
                      </a:r>
                      <a:r>
                        <a:rPr lang="tr-TR" sz="900" b="0" spc="-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SAVUNMA</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650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450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845" algn="ctr">
                        <a:lnSpc>
                          <a:spcPct val="100000"/>
                        </a:lnSpc>
                      </a:pPr>
                      <a:r>
                        <a:rPr lang="tr-TR" sz="900" b="0" spc="-20" dirty="0">
                          <a:solidFill>
                            <a:srgbClr val="FFFFFF"/>
                          </a:solidFill>
                          <a:effectLst/>
                          <a:latin typeface="+mn-lt"/>
                          <a:cs typeface="Times New Roman" panose="02020603050405020304" pitchFamily="18" charset="0"/>
                        </a:rPr>
                        <a:t>1100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25139674"/>
                  </a:ext>
                </a:extLst>
              </a:tr>
              <a:tr h="173316">
                <a:tc>
                  <a:txBody>
                    <a:bodyPr/>
                    <a:lstStyle/>
                    <a:p>
                      <a:pPr marL="36830">
                        <a:lnSpc>
                          <a:spcPct val="100000"/>
                        </a:lnSpc>
                      </a:pPr>
                      <a:r>
                        <a:rPr lang="tr-TR" sz="900" b="0" spc="-10" dirty="0">
                          <a:solidFill>
                            <a:srgbClr val="FFFFFF"/>
                          </a:solidFill>
                          <a:effectLst/>
                          <a:latin typeface="+mn-lt"/>
                          <a:cs typeface="Times New Roman" panose="02020603050405020304" pitchFamily="18" charset="0"/>
                        </a:rPr>
                        <a:t>HASTANE</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BAŞMÜDÜRÜ</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020" algn="ctr">
                        <a:lnSpc>
                          <a:spcPct val="100000"/>
                        </a:lnSpc>
                      </a:pPr>
                      <a:r>
                        <a:rPr lang="tr-TR" sz="900" b="0" spc="-20" dirty="0">
                          <a:solidFill>
                            <a:srgbClr val="FFFFFF"/>
                          </a:solidFill>
                          <a:effectLst/>
                          <a:latin typeface="+mn-lt"/>
                          <a:cs typeface="Times New Roman" panose="02020603050405020304" pitchFamily="18" charset="0"/>
                        </a:rPr>
                        <a:t>1400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67752721"/>
                  </a:ext>
                </a:extLst>
              </a:tr>
              <a:tr h="173316">
                <a:tc>
                  <a:txBody>
                    <a:bodyPr/>
                    <a:lstStyle/>
                    <a:p>
                      <a:pPr marL="36830">
                        <a:lnSpc>
                          <a:spcPct val="100000"/>
                        </a:lnSpc>
                      </a:pPr>
                      <a:r>
                        <a:rPr lang="tr-TR" sz="900" b="0" spc="-10" dirty="0">
                          <a:solidFill>
                            <a:srgbClr val="FFFFFF"/>
                          </a:solidFill>
                          <a:effectLst/>
                          <a:latin typeface="+mn-lt"/>
                          <a:cs typeface="Times New Roman" panose="02020603050405020304" pitchFamily="18" charset="0"/>
                        </a:rPr>
                        <a:t>GENEL</a:t>
                      </a:r>
                      <a:r>
                        <a:rPr lang="tr-TR" sz="900" b="0" spc="-3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SEKRETER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2384"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24711637"/>
                  </a:ext>
                </a:extLst>
              </a:tr>
              <a:tr h="173316">
                <a:tc>
                  <a:txBody>
                    <a:bodyPr/>
                    <a:lstStyle/>
                    <a:p>
                      <a:pPr marL="33655">
                        <a:lnSpc>
                          <a:spcPct val="100000"/>
                        </a:lnSpc>
                      </a:pPr>
                      <a:r>
                        <a:rPr lang="tr-TR" sz="900" b="0" dirty="0">
                          <a:solidFill>
                            <a:srgbClr val="FFFFFF"/>
                          </a:solidFill>
                          <a:effectLst/>
                          <a:latin typeface="+mn-lt"/>
                          <a:cs typeface="Times New Roman" panose="02020603050405020304" pitchFamily="18" charset="0"/>
                        </a:rPr>
                        <a:t>FAKÜLTE</a:t>
                      </a:r>
                      <a:r>
                        <a:rPr lang="tr-TR" sz="900" b="0" spc="15" dirty="0">
                          <a:solidFill>
                            <a:srgbClr val="FFFFFF"/>
                          </a:solidFill>
                          <a:effectLst/>
                          <a:latin typeface="+mn-lt"/>
                          <a:cs typeface="Times New Roman" panose="02020603050405020304" pitchFamily="18" charset="0"/>
                        </a:rPr>
                        <a:t> </a:t>
                      </a:r>
                      <a:r>
                        <a:rPr lang="tr-TR" sz="900" b="0" spc="-30" dirty="0">
                          <a:solidFill>
                            <a:srgbClr val="FFFFFF"/>
                          </a:solidFill>
                          <a:effectLst/>
                          <a:latin typeface="+mn-lt"/>
                          <a:cs typeface="Times New Roman" panose="02020603050405020304" pitchFamily="18" charset="0"/>
                        </a:rPr>
                        <a:t>YÜKSEKOKUL</a:t>
                      </a:r>
                      <a:r>
                        <a:rPr lang="tr-TR" sz="900" b="0" spc="25"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VE</a:t>
                      </a:r>
                      <a:r>
                        <a:rPr lang="tr-TR" sz="900" b="0" spc="-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ENSTİTÜ</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SEKRETERİ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925"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22833762"/>
                  </a:ext>
                </a:extLst>
              </a:tr>
              <a:tr h="173316">
                <a:tc>
                  <a:txBody>
                    <a:bodyPr/>
                    <a:lstStyle/>
                    <a:p>
                      <a:pPr marL="34290">
                        <a:lnSpc>
                          <a:spcPct val="100000"/>
                        </a:lnSpc>
                      </a:pPr>
                      <a:r>
                        <a:rPr lang="tr-TR" sz="900" b="0" spc="-10" dirty="0">
                          <a:solidFill>
                            <a:srgbClr val="FFFFFF"/>
                          </a:solidFill>
                          <a:effectLst/>
                          <a:latin typeface="+mn-lt"/>
                          <a:cs typeface="Times New Roman" panose="02020603050405020304" pitchFamily="18" charset="0"/>
                        </a:rPr>
                        <a:t>GENEL</a:t>
                      </a:r>
                      <a:r>
                        <a:rPr lang="tr-TR" sz="900" b="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SEKRETER</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020"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58074340"/>
                  </a:ext>
                </a:extLst>
              </a:tr>
              <a:tr h="173316">
                <a:tc>
                  <a:txBody>
                    <a:bodyPr/>
                    <a:lstStyle/>
                    <a:p>
                      <a:pPr marL="22225">
                        <a:lnSpc>
                          <a:spcPct val="100000"/>
                        </a:lnSpc>
                      </a:pPr>
                      <a:r>
                        <a:rPr lang="tr-TR" sz="900" b="0" spc="-85" dirty="0">
                          <a:solidFill>
                            <a:srgbClr val="FFFFFF"/>
                          </a:solidFill>
                          <a:effectLst/>
                          <a:latin typeface="+mn-lt"/>
                          <a:cs typeface="Times New Roman" panose="02020603050405020304" pitchFamily="18" charset="0"/>
                        </a:rPr>
                        <a:t>ŞUBE</a:t>
                      </a:r>
                      <a:r>
                        <a:rPr lang="tr-TR" sz="900" b="0" spc="1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MÜDÜRÜ</a:t>
                      </a:r>
                      <a:r>
                        <a:rPr lang="tr-TR" sz="900" b="0" spc="1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HASTANE</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MÜDÜRÜ</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35073382"/>
                  </a:ext>
                </a:extLst>
              </a:tr>
              <a:tr h="173316">
                <a:tc>
                  <a:txBody>
                    <a:bodyPr/>
                    <a:lstStyle/>
                    <a:p>
                      <a:pPr marL="31750">
                        <a:lnSpc>
                          <a:spcPct val="100000"/>
                        </a:lnSpc>
                      </a:pPr>
                      <a:r>
                        <a:rPr lang="tr-TR" sz="900" b="0" dirty="0">
                          <a:solidFill>
                            <a:srgbClr val="FFFFFF"/>
                          </a:solidFill>
                          <a:effectLst/>
                          <a:latin typeface="+mn-lt"/>
                          <a:cs typeface="Times New Roman" panose="02020603050405020304" pitchFamily="18" charset="0"/>
                        </a:rPr>
                        <a:t>IÇ</a:t>
                      </a:r>
                      <a:r>
                        <a:rPr lang="tr-TR" sz="900" b="0" spc="1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DENETCİ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6195"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1350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00000"/>
                        </a:lnSpc>
                      </a:pPr>
                      <a:r>
                        <a:rPr lang="tr-TR" sz="900" b="0" spc="-20" dirty="0">
                          <a:solidFill>
                            <a:srgbClr val="FFFFFF"/>
                          </a:solidFill>
                          <a:effectLst/>
                          <a:latin typeface="+mn-lt"/>
                          <a:cs typeface="Times New Roman" panose="02020603050405020304" pitchFamily="18" charset="0"/>
                        </a:rPr>
                        <a:t>2025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812692532"/>
                  </a:ext>
                </a:extLst>
              </a:tr>
              <a:tr h="173316">
                <a:tc>
                  <a:txBody>
                    <a:bodyPr/>
                    <a:lstStyle/>
                    <a:p>
                      <a:pPr marL="31750">
                        <a:lnSpc>
                          <a:spcPct val="100000"/>
                        </a:lnSpc>
                      </a:pPr>
                      <a:r>
                        <a:rPr lang="tr-TR" sz="900" b="0" spc="-20" dirty="0" smtClean="0">
                          <a:solidFill>
                            <a:srgbClr val="FFFFFF"/>
                          </a:solidFill>
                          <a:effectLst/>
                          <a:latin typeface="+mn-lt"/>
                          <a:cs typeface="Times New Roman" panose="02020603050405020304" pitchFamily="18" charset="0"/>
                        </a:rPr>
                        <a:t>ARAŞTIRMACI (OZELLEŞTİRME</a:t>
                      </a:r>
                      <a:r>
                        <a:rPr lang="tr-TR" sz="900" b="0" spc="-2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23490421"/>
                  </a:ext>
                </a:extLst>
              </a:tr>
              <a:tr h="173316">
                <a:tc>
                  <a:txBody>
                    <a:bodyPr/>
                    <a:lstStyle/>
                    <a:p>
                      <a:pPr marL="28575">
                        <a:lnSpc>
                          <a:spcPct val="100000"/>
                        </a:lnSpc>
                      </a:pPr>
                      <a:r>
                        <a:rPr lang="tr-TR" sz="900" b="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r>
                        <a:rPr lang="tr-TR" sz="900" b="0" spc="-2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(1-4)</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330027026"/>
                  </a:ext>
                </a:extLst>
              </a:tr>
              <a:tr h="173316">
                <a:tc>
                  <a:txBody>
                    <a:bodyPr/>
                    <a:lstStyle/>
                    <a:p>
                      <a:pPr marL="28575">
                        <a:lnSpc>
                          <a:spcPct val="100000"/>
                        </a:lnSpc>
                      </a:pPr>
                      <a:r>
                        <a:rPr lang="tr-TR" sz="900" b="0" spc="-1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2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(DİĞER)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850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934552377"/>
                  </a:ext>
                </a:extLst>
              </a:tr>
              <a:tr h="173316">
                <a:tc>
                  <a:txBody>
                    <a:bodyPr/>
                    <a:lstStyle/>
                    <a:p>
                      <a:pPr marL="28575">
                        <a:lnSpc>
                          <a:spcPct val="100000"/>
                        </a:lnSpc>
                      </a:pPr>
                      <a:r>
                        <a:rPr lang="tr-TR" sz="900" b="0" spc="-1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3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 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525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150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32164372"/>
                  </a:ext>
                </a:extLst>
              </a:tr>
              <a:tr h="173316">
                <a:tc>
                  <a:txBody>
                    <a:bodyPr/>
                    <a:lstStyle/>
                    <a:p>
                      <a:pPr marL="24765">
                        <a:lnSpc>
                          <a:spcPct val="100000"/>
                        </a:lnSpc>
                      </a:pPr>
                      <a:r>
                        <a:rPr lang="tr-TR" sz="900" b="0" spc="-10" dirty="0">
                          <a:solidFill>
                            <a:srgbClr val="FFFFFF"/>
                          </a:solidFill>
                          <a:effectLst/>
                          <a:latin typeface="+mn-lt"/>
                          <a:cs typeface="Times New Roman" panose="02020603050405020304" pitchFamily="18" charset="0"/>
                        </a:rPr>
                        <a:t>HASTANE</a:t>
                      </a:r>
                      <a:r>
                        <a:rPr lang="tr-TR" sz="900" b="0" spc="-3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MÜDÜR</a:t>
                      </a:r>
                      <a:r>
                        <a:rPr lang="tr-TR" sz="900" b="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46850741"/>
                  </a:ext>
                </a:extLst>
              </a:tr>
              <a:tr h="173316">
                <a:tc>
                  <a:txBody>
                    <a:bodyPr/>
                    <a:lstStyle/>
                    <a:p>
                      <a:pPr marL="19050">
                        <a:lnSpc>
                          <a:spcPct val="100000"/>
                        </a:lnSpc>
                      </a:pPr>
                      <a:r>
                        <a:rPr lang="tr-TR" sz="900" b="0" spc="-25" dirty="0">
                          <a:solidFill>
                            <a:srgbClr val="FFFFFF"/>
                          </a:solidFill>
                          <a:effectLst/>
                          <a:latin typeface="+mn-lt"/>
                          <a:cs typeface="Times New Roman" panose="02020603050405020304" pitchFamily="18" charset="0"/>
                        </a:rPr>
                        <a:t>ŞEF</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655"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847909893"/>
                  </a:ext>
                </a:extLst>
              </a:tr>
              <a:tr h="173316">
                <a:tc>
                  <a:txBody>
                    <a:bodyPr/>
                    <a:lstStyle/>
                    <a:p>
                      <a:pPr marL="15875">
                        <a:lnSpc>
                          <a:spcPct val="100000"/>
                        </a:lnSpc>
                      </a:pPr>
                      <a:r>
                        <a:rPr lang="tr-TR" sz="900" b="0" spc="-80" dirty="0" smtClean="0">
                          <a:solidFill>
                            <a:srgbClr val="FFFFFF"/>
                          </a:solidFill>
                          <a:effectLst/>
                          <a:latin typeface="+mn-lt"/>
                          <a:cs typeface="Times New Roman" panose="02020603050405020304" pitchFamily="18" charset="0"/>
                        </a:rPr>
                        <a:t>ŞEF  (</a:t>
                      </a:r>
                      <a:r>
                        <a:rPr lang="tr-TR" sz="900" b="0" spc="10" dirty="0" smtClean="0">
                          <a:solidFill>
                            <a:srgbClr val="FFFFFF"/>
                          </a:solidFill>
                          <a:effectLst/>
                          <a:latin typeface="+mn-lt"/>
                          <a:cs typeface="Times New Roman" panose="02020603050405020304" pitchFamily="18" charset="0"/>
                        </a:rPr>
                        <a:t> </a:t>
                      </a:r>
                      <a:r>
                        <a:rPr lang="tr-TR" sz="900" b="0" spc="-65" dirty="0">
                          <a:solidFill>
                            <a:srgbClr val="FFFFFF"/>
                          </a:solidFill>
                          <a:effectLst/>
                          <a:latin typeface="+mn-lt"/>
                          <a:cs typeface="Times New Roman" panose="02020603050405020304" pitchFamily="18" charset="0"/>
                        </a:rPr>
                        <a:t>OZELLEŞTİRME</a:t>
                      </a:r>
                      <a:r>
                        <a:rPr lang="tr-TR" sz="900" b="0" spc="35" dirty="0">
                          <a:solidFill>
                            <a:srgbClr val="FFFFFF"/>
                          </a:solidFill>
                          <a:effectLst/>
                          <a:latin typeface="+mn-lt"/>
                          <a:cs typeface="Times New Roman" panose="02020603050405020304" pitchFamily="18" charset="0"/>
                        </a:rPr>
                        <a:t> </a:t>
                      </a:r>
                      <a:r>
                        <a:rPr lang="tr-TR" sz="900" b="0" spc="-5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115"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865140879"/>
                  </a:ext>
                </a:extLst>
              </a:tr>
              <a:tr h="173316">
                <a:tc>
                  <a:txBody>
                    <a:bodyPr/>
                    <a:lstStyle/>
                    <a:p>
                      <a:pPr marL="25400">
                        <a:lnSpc>
                          <a:spcPct val="100000"/>
                        </a:lnSpc>
                      </a:pPr>
                      <a:r>
                        <a:rPr lang="tr-TR" sz="900" b="0" spc="-10" dirty="0">
                          <a:solidFill>
                            <a:srgbClr val="FFFFFF"/>
                          </a:solidFill>
                          <a:effectLst/>
                          <a:latin typeface="+mn-lt"/>
                          <a:cs typeface="Times New Roman" panose="02020603050405020304" pitchFamily="18" charset="0"/>
                        </a:rPr>
                        <a:t>KORUMA</a:t>
                      </a:r>
                      <a:r>
                        <a:rPr lang="tr-TR" sz="900" b="0" spc="15" dirty="0">
                          <a:solidFill>
                            <a:srgbClr val="FFFFFF"/>
                          </a:solidFill>
                          <a:effectLst/>
                          <a:latin typeface="+mn-lt"/>
                          <a:cs typeface="Times New Roman" panose="02020603050405020304" pitchFamily="18" charset="0"/>
                        </a:rPr>
                        <a:t> </a:t>
                      </a:r>
                      <a:r>
                        <a:rPr lang="tr-TR" sz="900" b="0" spc="-50" dirty="0">
                          <a:solidFill>
                            <a:srgbClr val="FFFFFF"/>
                          </a:solidFill>
                          <a:effectLst/>
                          <a:latin typeface="+mn-lt"/>
                          <a:cs typeface="Times New Roman" panose="02020603050405020304" pitchFamily="18" charset="0"/>
                        </a:rPr>
                        <a:t>VE</a:t>
                      </a:r>
                      <a:r>
                        <a:rPr lang="tr-TR" sz="900" b="0" spc="-1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GÜVENLİK</a:t>
                      </a:r>
                      <a:r>
                        <a:rPr lang="tr-TR" sz="900" b="0" spc="-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ŞEFİ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22411144"/>
                  </a:ext>
                </a:extLst>
              </a:tr>
              <a:tr h="173316">
                <a:tc>
                  <a:txBody>
                    <a:bodyPr/>
                    <a:lstStyle/>
                    <a:p>
                      <a:pPr marL="22225">
                        <a:lnSpc>
                          <a:spcPct val="100000"/>
                        </a:lnSpc>
                      </a:pPr>
                      <a:r>
                        <a:rPr lang="tr-TR" sz="900" b="0" spc="-10" dirty="0">
                          <a:solidFill>
                            <a:srgbClr val="FFFFFF"/>
                          </a:solidFill>
                          <a:effectLst/>
                          <a:latin typeface="+mn-lt"/>
                          <a:cs typeface="Times New Roman" panose="02020603050405020304" pitchFamily="18" charset="0"/>
                        </a:rPr>
                        <a:t>VEZNEDAR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00000"/>
                        </a:lnSpc>
                      </a:pPr>
                      <a:r>
                        <a:rPr lang="tr-TR" sz="900" b="0" spc="-20" dirty="0">
                          <a:solidFill>
                            <a:srgbClr val="FFFFFF"/>
                          </a:solidFill>
                          <a:effectLst/>
                          <a:latin typeface="+mn-lt"/>
                          <a:cs typeface="Times New Roman" panose="02020603050405020304" pitchFamily="18" charset="0"/>
                        </a:rPr>
                        <a:t>1200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90475796"/>
                  </a:ext>
                </a:extLst>
              </a:tr>
              <a:tr h="173316">
                <a:tc>
                  <a:txBody>
                    <a:bodyPr/>
                    <a:lstStyle/>
                    <a:p>
                      <a:pPr marL="26034">
                        <a:lnSpc>
                          <a:spcPct val="100000"/>
                        </a:lnSpc>
                      </a:pPr>
                      <a:r>
                        <a:rPr lang="tr-TR" sz="900" b="0" spc="-10" dirty="0">
                          <a:solidFill>
                            <a:srgbClr val="FFFFFF"/>
                          </a:solidFill>
                          <a:effectLst/>
                          <a:latin typeface="+mn-lt"/>
                          <a:cs typeface="Times New Roman" panose="02020603050405020304" pitchFamily="18" charset="0"/>
                        </a:rPr>
                        <a:t>SAYMAN</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6195"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00000"/>
                        </a:lnSpc>
                      </a:pPr>
                      <a:r>
                        <a:rPr lang="tr-TR" sz="900" b="0" spc="-20" dirty="0">
                          <a:solidFill>
                            <a:srgbClr val="FFFFFF"/>
                          </a:solidFill>
                          <a:effectLst/>
                          <a:latin typeface="+mn-lt"/>
                          <a:cs typeface="Times New Roman" panose="02020603050405020304" pitchFamily="18" charset="0"/>
                        </a:rPr>
                        <a:t>1300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38831986"/>
                  </a:ext>
                </a:extLst>
              </a:tr>
              <a:tr h="173316">
                <a:tc>
                  <a:txBody>
                    <a:bodyPr/>
                    <a:lstStyle/>
                    <a:p>
                      <a:pPr marL="22860">
                        <a:lnSpc>
                          <a:spcPct val="100000"/>
                        </a:lnSpc>
                      </a:pPr>
                      <a:r>
                        <a:rPr lang="tr-TR" sz="900" b="0" spc="-20" dirty="0">
                          <a:solidFill>
                            <a:srgbClr val="FFFFFF"/>
                          </a:solidFill>
                          <a:effectLst/>
                          <a:latin typeface="+mn-lt"/>
                          <a:cs typeface="Times New Roman" panose="02020603050405020304" pitchFamily="18" charset="0"/>
                        </a:rPr>
                        <a:t>AYNİYAT</a:t>
                      </a:r>
                      <a:r>
                        <a:rPr lang="tr-TR" sz="900" b="0" spc="-15" dirty="0">
                          <a:solidFill>
                            <a:srgbClr val="FFFFFF"/>
                          </a:solidFill>
                          <a:effectLst/>
                          <a:latin typeface="+mn-lt"/>
                          <a:cs typeface="Times New Roman" panose="02020603050405020304" pitchFamily="18" charset="0"/>
                        </a:rPr>
                        <a:t> </a:t>
                      </a:r>
                      <a:r>
                        <a:rPr lang="tr-TR" sz="900" b="0" spc="-10" dirty="0" smtClean="0">
                          <a:solidFill>
                            <a:srgbClr val="FFFFFF"/>
                          </a:solidFill>
                          <a:effectLst/>
                          <a:latin typeface="+mn-lt"/>
                          <a:cs typeface="Times New Roman" panose="02020603050405020304" pitchFamily="18" charset="0"/>
                        </a:rPr>
                        <a:t>SAYMAN</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00000"/>
                        </a:lnSpc>
                      </a:pPr>
                      <a:r>
                        <a:rPr lang="tr-TR" sz="900" b="0" spc="-25" dirty="0">
                          <a:solidFill>
                            <a:srgbClr val="FFFFFF"/>
                          </a:solidFill>
                          <a:effectLst/>
                          <a:latin typeface="+mn-lt"/>
                          <a:cs typeface="Times New Roman" panose="02020603050405020304" pitchFamily="18" charset="0"/>
                        </a:rPr>
                        <a:t>375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275" algn="ctr">
                        <a:lnSpc>
                          <a:spcPct val="100000"/>
                        </a:lnSpc>
                      </a:pPr>
                      <a:r>
                        <a:rPr lang="tr-TR" sz="900" b="0" spc="-25" dirty="0">
                          <a:solidFill>
                            <a:srgbClr val="FFFFFF"/>
                          </a:solidFill>
                          <a:effectLst/>
                          <a:latin typeface="+mn-lt"/>
                          <a:cs typeface="Times New Roman" panose="02020603050405020304" pitchFamily="18" charset="0"/>
                        </a:rPr>
                        <a:t>875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09452756"/>
                  </a:ext>
                </a:extLst>
              </a:tr>
              <a:tr h="173316">
                <a:tc>
                  <a:txBody>
                    <a:bodyPr/>
                    <a:lstStyle/>
                    <a:p>
                      <a:pPr marL="22225">
                        <a:lnSpc>
                          <a:spcPct val="100000"/>
                        </a:lnSpc>
                      </a:pPr>
                      <a:r>
                        <a:rPr lang="tr-TR" sz="900" b="0" spc="-10" dirty="0">
                          <a:solidFill>
                            <a:srgbClr val="FFFFFF"/>
                          </a:solidFill>
                          <a:effectLst/>
                          <a:latin typeface="+mn-lt"/>
                          <a:cs typeface="Times New Roman" panose="02020603050405020304" pitchFamily="18" charset="0"/>
                        </a:rPr>
                        <a:t>KORUMA</a:t>
                      </a:r>
                      <a:r>
                        <a:rPr lang="tr-TR" sz="900" b="0" spc="1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VE</a:t>
                      </a:r>
                      <a:r>
                        <a:rPr lang="tr-TR" sz="900" b="0" spc="-4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GÜVENLİK</a:t>
                      </a:r>
                      <a:r>
                        <a:rPr lang="tr-TR" sz="900" b="0" spc="6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GÖREVLİSİ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175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47071881"/>
                  </a:ext>
                </a:extLst>
              </a:tr>
              <a:tr h="346632">
                <a:tc>
                  <a:txBody>
                    <a:bodyPr/>
                    <a:lstStyle/>
                    <a:p>
                      <a:pPr marL="19050">
                        <a:lnSpc>
                          <a:spcPct val="100000"/>
                        </a:lnSpc>
                      </a:pPr>
                      <a:r>
                        <a:rPr lang="sv-SE" sz="900" b="0" dirty="0">
                          <a:solidFill>
                            <a:srgbClr val="FFFFFF"/>
                          </a:solidFill>
                          <a:effectLst/>
                          <a:latin typeface="+mn-lt"/>
                          <a:cs typeface="Times New Roman" panose="02020603050405020304" pitchFamily="18" charset="0"/>
                        </a:rPr>
                        <a:t>MEMUR,</a:t>
                      </a:r>
                      <a:r>
                        <a:rPr lang="sv-SE" sz="900" b="0" spc="-15" dirty="0">
                          <a:solidFill>
                            <a:srgbClr val="FFFFFF"/>
                          </a:solidFill>
                          <a:effectLst/>
                          <a:latin typeface="+mn-lt"/>
                          <a:cs typeface="Times New Roman" panose="02020603050405020304" pitchFamily="18" charset="0"/>
                        </a:rPr>
                        <a:t> </a:t>
                      </a:r>
                      <a:r>
                        <a:rPr lang="sv-SE" sz="900" b="0" spc="-25" dirty="0">
                          <a:solidFill>
                            <a:srgbClr val="FFFFFF"/>
                          </a:solidFill>
                          <a:effectLst/>
                          <a:latin typeface="+mn-lt"/>
                          <a:cs typeface="Times New Roman" panose="02020603050405020304" pitchFamily="18" charset="0"/>
                        </a:rPr>
                        <a:t>SANT.</a:t>
                      </a:r>
                      <a:r>
                        <a:rPr lang="sv-SE" sz="900" b="0" spc="-40" dirty="0">
                          <a:solidFill>
                            <a:srgbClr val="FFFFFF"/>
                          </a:solidFill>
                          <a:effectLst/>
                          <a:latin typeface="+mn-lt"/>
                          <a:cs typeface="Times New Roman" panose="02020603050405020304" pitchFamily="18" charset="0"/>
                        </a:rPr>
                        <a:t> </a:t>
                      </a:r>
                      <a:r>
                        <a:rPr lang="sv-SE" sz="900" b="0" spc="-10" dirty="0">
                          <a:solidFill>
                            <a:srgbClr val="FFFFFF"/>
                          </a:solidFill>
                          <a:effectLst/>
                          <a:latin typeface="+mn-lt"/>
                          <a:cs typeface="Times New Roman" panose="02020603050405020304" pitchFamily="18" charset="0"/>
                        </a:rPr>
                        <a:t>MEMURU</a:t>
                      </a:r>
                      <a:endParaRPr lang="sv-SE" sz="900" b="0" dirty="0">
                        <a:solidFill>
                          <a:srgbClr val="FFFFFF"/>
                        </a:solidFill>
                        <a:effectLst/>
                        <a:latin typeface="+mn-lt"/>
                        <a:cs typeface="Times New Roman" panose="02020603050405020304" pitchFamily="18" charset="0"/>
                      </a:endParaRPr>
                    </a:p>
                    <a:p>
                      <a:pPr marL="19685">
                        <a:lnSpc>
                          <a:spcPct val="100000"/>
                        </a:lnSpc>
                        <a:spcBef>
                          <a:spcPts val="45"/>
                        </a:spcBef>
                      </a:pPr>
                      <a:r>
                        <a:rPr lang="sv-SE" sz="900" b="0" spc="-30" dirty="0">
                          <a:solidFill>
                            <a:srgbClr val="FFFFFF"/>
                          </a:solidFill>
                          <a:effectLst/>
                          <a:latin typeface="+mn-lt"/>
                          <a:cs typeface="Times New Roman" panose="02020603050405020304" pitchFamily="18" charset="0"/>
                        </a:rPr>
                        <a:t>ANTRENÖR,</a:t>
                      </a:r>
                      <a:r>
                        <a:rPr lang="sv-SE" sz="900" b="0" spc="-140" dirty="0">
                          <a:solidFill>
                            <a:srgbClr val="FFFFFF"/>
                          </a:solidFill>
                          <a:effectLst/>
                          <a:latin typeface="+mn-lt"/>
                          <a:cs typeface="Times New Roman" panose="02020603050405020304" pitchFamily="18" charset="0"/>
                        </a:rPr>
                        <a:t> </a:t>
                      </a:r>
                      <a:r>
                        <a:rPr lang="sv-SE" sz="900" b="0" spc="-40" dirty="0">
                          <a:solidFill>
                            <a:srgbClr val="FFFFFF"/>
                          </a:solidFill>
                          <a:effectLst/>
                          <a:latin typeface="+mn-lt"/>
                          <a:cs typeface="Times New Roman" panose="02020603050405020304" pitchFamily="18" charset="0"/>
                        </a:rPr>
                        <a:t>SEKRETER,ŞÖFÖR,</a:t>
                      </a:r>
                      <a:r>
                        <a:rPr lang="sv-SE" sz="900" b="0" spc="5" dirty="0">
                          <a:solidFill>
                            <a:srgbClr val="FFFFFF"/>
                          </a:solidFill>
                          <a:effectLst/>
                          <a:latin typeface="+mn-lt"/>
                          <a:cs typeface="Times New Roman" panose="02020603050405020304" pitchFamily="18" charset="0"/>
                        </a:rPr>
                        <a:t> </a:t>
                      </a:r>
                      <a:r>
                        <a:rPr lang="tr-TR" sz="900" b="0" spc="0" dirty="0">
                          <a:solidFill>
                            <a:srgbClr val="FFFFFF"/>
                          </a:solidFill>
                          <a:effectLst/>
                          <a:latin typeface="+mn-lt"/>
                          <a:cs typeface="Times New Roman" panose="02020603050405020304" pitchFamily="18" charset="0"/>
                        </a:rPr>
                        <a:t>İ</a:t>
                      </a:r>
                      <a:r>
                        <a:rPr lang="sv-SE" sz="900" b="0" dirty="0">
                          <a:solidFill>
                            <a:srgbClr val="FFFFFF"/>
                          </a:solidFill>
                          <a:effectLst/>
                          <a:latin typeface="+mn-lt"/>
                          <a:cs typeface="Times New Roman" panose="02020603050405020304" pitchFamily="18" charset="0"/>
                        </a:rPr>
                        <a:t>MAM</a:t>
                      </a:r>
                      <a:r>
                        <a:rPr lang="sv-SE" sz="900" b="0" spc="15"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a:t>
                      </a:r>
                      <a:r>
                        <a:rPr lang="sv-SE" sz="900" b="0" spc="40"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KARAR</a:t>
                      </a:r>
                      <a:r>
                        <a:rPr lang="sv-SE" sz="900" b="0" spc="35"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MD.</a:t>
                      </a:r>
                      <a:r>
                        <a:rPr lang="sv-SE" sz="900" b="0" spc="45" dirty="0">
                          <a:solidFill>
                            <a:srgbClr val="FFFFFF"/>
                          </a:solidFill>
                          <a:effectLst/>
                          <a:latin typeface="+mn-lt"/>
                          <a:cs typeface="Times New Roman" panose="02020603050405020304" pitchFamily="18" charset="0"/>
                        </a:rPr>
                        <a:t> </a:t>
                      </a:r>
                      <a:r>
                        <a:rPr lang="sv-SE" sz="900" b="0" spc="-20" dirty="0">
                          <a:solidFill>
                            <a:srgbClr val="FFFFFF"/>
                          </a:solidFill>
                          <a:effectLst/>
                          <a:latin typeface="+mn-lt"/>
                          <a:cs typeface="Times New Roman" panose="02020603050405020304" pitchFamily="18" charset="0"/>
                        </a:rPr>
                        <a:t>4/B)</a:t>
                      </a:r>
                      <a:endParaRPr lang="sv-SE"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spcBef>
                          <a:spcPts val="475"/>
                        </a:spcBef>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3180" algn="ctr">
                        <a:lnSpc>
                          <a:spcPct val="100000"/>
                        </a:lnSpc>
                        <a:spcBef>
                          <a:spcPts val="500"/>
                        </a:spcBef>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635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288636"/>
                  </a:ext>
                </a:extLst>
              </a:tr>
            </a:tbl>
          </a:graphicData>
        </a:graphic>
      </p:graphicFrame>
      <p:sp>
        <p:nvSpPr>
          <p:cNvPr id="14" name="Metin kutusu 13">
            <a:extLst>
              <a:ext uri="{FF2B5EF4-FFF2-40B4-BE49-F238E27FC236}">
                <a16:creationId xmlns:a16="http://schemas.microsoft.com/office/drawing/2014/main" id="{315173AF-A0BF-9F6F-0352-5C2C35940C9E}"/>
              </a:ext>
            </a:extLst>
          </p:cNvPr>
          <p:cNvSpPr txBox="1"/>
          <p:nvPr/>
        </p:nvSpPr>
        <p:spPr>
          <a:xfrm>
            <a:off x="174568" y="40464"/>
            <a:ext cx="11540970" cy="400110"/>
          </a:xfrm>
          <a:prstGeom prst="rect">
            <a:avLst/>
          </a:prstGeom>
          <a:noFill/>
        </p:spPr>
        <p:txBody>
          <a:bodyPr wrap="square">
            <a:spAutoFit/>
          </a:bodyPr>
          <a:lstStyle/>
          <a:p>
            <a:pPr marL="5715" algn="ctr">
              <a:lnSpc>
                <a:spcPct val="100000"/>
              </a:lnSpc>
              <a:spcBef>
                <a:spcPts val="434"/>
              </a:spcBef>
            </a:pPr>
            <a:r>
              <a:rPr lang="tr-TR" sz="2000" b="1" dirty="0">
                <a:cs typeface="Arial MT"/>
              </a:rPr>
              <a:t>I</a:t>
            </a:r>
            <a:r>
              <a:rPr lang="tr-TR" sz="2000" b="1" spc="-5" dirty="0">
                <a:cs typeface="Arial MT"/>
              </a:rPr>
              <a:t> </a:t>
            </a:r>
            <a:r>
              <a:rPr lang="tr-TR" sz="2000" b="1" dirty="0">
                <a:cs typeface="Arial MT"/>
              </a:rPr>
              <a:t>SAYILI</a:t>
            </a:r>
            <a:r>
              <a:rPr lang="tr-TR" sz="2000" b="1" spc="10" dirty="0">
                <a:cs typeface="Arial MT"/>
              </a:rPr>
              <a:t> </a:t>
            </a:r>
            <a:r>
              <a:rPr lang="tr-TR" sz="2000" b="1" spc="-10" dirty="0">
                <a:cs typeface="Arial MT"/>
              </a:rPr>
              <a:t>CETVEL </a:t>
            </a:r>
            <a:r>
              <a:rPr lang="tr-TR" sz="2000" b="1" dirty="0">
                <a:cs typeface="Arial MT"/>
              </a:rPr>
              <a:t>(</a:t>
            </a:r>
            <a:r>
              <a:rPr lang="tr-TR" sz="2000" b="1" spc="-65" dirty="0">
                <a:cs typeface="Arial MT"/>
              </a:rPr>
              <a:t> </a:t>
            </a:r>
            <a:r>
              <a:rPr lang="tr-TR" sz="2000" b="1" spc="-250" dirty="0" smtClean="0">
                <a:cs typeface="Arial MT"/>
              </a:rPr>
              <a:t>I Ş</a:t>
            </a:r>
            <a:r>
              <a:rPr lang="tr-TR" sz="2000" b="1" spc="-35" dirty="0" smtClean="0">
                <a:cs typeface="Arial MT"/>
              </a:rPr>
              <a:t> </a:t>
            </a:r>
            <a:r>
              <a:rPr lang="tr-TR" sz="2000" b="1" spc="-65" dirty="0">
                <a:cs typeface="Arial MT"/>
              </a:rPr>
              <a:t>GÜÇLÜĞÜ,</a:t>
            </a:r>
            <a:r>
              <a:rPr lang="tr-TR" sz="2000" b="1" spc="5" dirty="0">
                <a:cs typeface="Arial MT"/>
              </a:rPr>
              <a:t> </a:t>
            </a:r>
            <a:r>
              <a:rPr lang="tr-TR" sz="2000" b="1" spc="-250" dirty="0" smtClean="0">
                <a:cs typeface="Arial MT"/>
              </a:rPr>
              <a:t>I Ş</a:t>
            </a:r>
            <a:r>
              <a:rPr lang="tr-TR" sz="2000" b="1" spc="-35" dirty="0" smtClean="0">
                <a:cs typeface="Arial MT"/>
              </a:rPr>
              <a:t> </a:t>
            </a:r>
            <a:r>
              <a:rPr lang="tr-TR" sz="2000" b="1" spc="-10" dirty="0">
                <a:cs typeface="Arial MT"/>
              </a:rPr>
              <a:t>RİSKİ,</a:t>
            </a:r>
            <a:r>
              <a:rPr lang="tr-TR" sz="2000" b="1" spc="-15" dirty="0">
                <a:cs typeface="Arial MT"/>
              </a:rPr>
              <a:t> </a:t>
            </a:r>
            <a:r>
              <a:rPr lang="tr-TR" sz="2000" b="1" spc="-10" dirty="0">
                <a:cs typeface="Arial MT"/>
              </a:rPr>
              <a:t>TEMİNİNDE</a:t>
            </a:r>
            <a:r>
              <a:rPr lang="tr-TR" sz="2000" b="1" spc="-5" dirty="0">
                <a:cs typeface="Arial MT"/>
              </a:rPr>
              <a:t> </a:t>
            </a:r>
            <a:r>
              <a:rPr lang="tr-TR" sz="2000" b="1" dirty="0">
                <a:cs typeface="Arial MT"/>
              </a:rPr>
              <a:t>GÜÇLÜK</a:t>
            </a:r>
            <a:r>
              <a:rPr lang="tr-TR" sz="2000" b="1" spc="35" dirty="0">
                <a:cs typeface="Arial MT"/>
              </a:rPr>
              <a:t> </a:t>
            </a:r>
            <a:r>
              <a:rPr lang="tr-TR" sz="2000" b="1" dirty="0">
                <a:cs typeface="Arial MT"/>
              </a:rPr>
              <a:t>VE</a:t>
            </a:r>
            <a:r>
              <a:rPr lang="tr-TR" sz="2000" b="1" spc="-40" dirty="0">
                <a:cs typeface="Arial MT"/>
              </a:rPr>
              <a:t> </a:t>
            </a:r>
            <a:r>
              <a:rPr lang="tr-TR" sz="2000" b="1" spc="-10" dirty="0">
                <a:cs typeface="Arial MT"/>
              </a:rPr>
              <a:t>MALİ</a:t>
            </a:r>
            <a:r>
              <a:rPr lang="tr-TR" sz="2000" b="1" spc="-30" dirty="0">
                <a:cs typeface="Arial MT"/>
              </a:rPr>
              <a:t> </a:t>
            </a:r>
            <a:r>
              <a:rPr lang="tr-TR" sz="2000" b="1" spc="-25" dirty="0">
                <a:cs typeface="Arial MT"/>
              </a:rPr>
              <a:t>SORUMLULUK</a:t>
            </a:r>
            <a:r>
              <a:rPr lang="tr-TR" sz="2000" b="1" spc="70" dirty="0">
                <a:cs typeface="Arial MT"/>
              </a:rPr>
              <a:t> </a:t>
            </a:r>
            <a:r>
              <a:rPr lang="tr-TR" sz="2000" b="1" dirty="0">
                <a:cs typeface="Arial MT"/>
              </a:rPr>
              <a:t>ZAMMI </a:t>
            </a:r>
            <a:r>
              <a:rPr lang="tr-TR" sz="2000" b="1" spc="-50" dirty="0">
                <a:cs typeface="Arial MT"/>
              </a:rPr>
              <a:t>)</a:t>
            </a:r>
            <a:endParaRPr lang="tr-TR" sz="2000" b="1" dirty="0">
              <a:cs typeface="Arial MT"/>
            </a:endParaRPr>
          </a:p>
        </p:txBody>
      </p:sp>
    </p:spTree>
    <p:extLst>
      <p:ext uri="{BB962C8B-B14F-4D97-AF65-F5344CB8AC3E}">
        <p14:creationId xmlns:p14="http://schemas.microsoft.com/office/powerpoint/2010/main" val="29212316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8918ED34-B36A-172C-AC64-98F3EFC3C125}"/>
              </a:ext>
            </a:extLst>
          </p:cNvPr>
          <p:cNvGraphicFramePr>
            <a:graphicFrameLocks noGrp="1"/>
          </p:cNvGraphicFramePr>
          <p:nvPr>
            <p:extLst>
              <p:ext uri="{D42A27DB-BD31-4B8C-83A1-F6EECF244321}">
                <p14:modId xmlns:p14="http://schemas.microsoft.com/office/powerpoint/2010/main" val="604698672"/>
              </p:ext>
            </p:extLst>
          </p:nvPr>
        </p:nvGraphicFramePr>
        <p:xfrm>
          <a:off x="432563" y="920744"/>
          <a:ext cx="11555302" cy="4863327"/>
        </p:xfrm>
        <a:graphic>
          <a:graphicData uri="http://schemas.openxmlformats.org/drawingml/2006/table">
            <a:tbl>
              <a:tblPr firstRow="1" bandRow="1">
                <a:tableStyleId>{2D5ABB26-0587-4C30-8999-92F81FD0307C}</a:tableStyleId>
              </a:tblPr>
              <a:tblGrid>
                <a:gridCol w="4585391">
                  <a:extLst>
                    <a:ext uri="{9D8B030D-6E8A-4147-A177-3AD203B41FA5}">
                      <a16:colId xmlns:a16="http://schemas.microsoft.com/office/drawing/2014/main" val="4101415625"/>
                    </a:ext>
                  </a:extLst>
                </a:gridCol>
                <a:gridCol w="795900">
                  <a:extLst>
                    <a:ext uri="{9D8B030D-6E8A-4147-A177-3AD203B41FA5}">
                      <a16:colId xmlns:a16="http://schemas.microsoft.com/office/drawing/2014/main" val="800796838"/>
                    </a:ext>
                  </a:extLst>
                </a:gridCol>
                <a:gridCol w="491894">
                  <a:extLst>
                    <a:ext uri="{9D8B030D-6E8A-4147-A177-3AD203B41FA5}">
                      <a16:colId xmlns:a16="http://schemas.microsoft.com/office/drawing/2014/main" val="3157442789"/>
                    </a:ext>
                  </a:extLst>
                </a:gridCol>
                <a:gridCol w="795896">
                  <a:extLst>
                    <a:ext uri="{9D8B030D-6E8A-4147-A177-3AD203B41FA5}">
                      <a16:colId xmlns:a16="http://schemas.microsoft.com/office/drawing/2014/main" val="4252394037"/>
                    </a:ext>
                  </a:extLst>
                </a:gridCol>
                <a:gridCol w="481339">
                  <a:extLst>
                    <a:ext uri="{9D8B030D-6E8A-4147-A177-3AD203B41FA5}">
                      <a16:colId xmlns:a16="http://schemas.microsoft.com/office/drawing/2014/main" val="1102864545"/>
                    </a:ext>
                  </a:extLst>
                </a:gridCol>
                <a:gridCol w="795896">
                  <a:extLst>
                    <a:ext uri="{9D8B030D-6E8A-4147-A177-3AD203B41FA5}">
                      <a16:colId xmlns:a16="http://schemas.microsoft.com/office/drawing/2014/main" val="1673617603"/>
                    </a:ext>
                  </a:extLst>
                </a:gridCol>
                <a:gridCol w="618564">
                  <a:extLst>
                    <a:ext uri="{9D8B030D-6E8A-4147-A177-3AD203B41FA5}">
                      <a16:colId xmlns:a16="http://schemas.microsoft.com/office/drawing/2014/main" val="971425714"/>
                    </a:ext>
                  </a:extLst>
                </a:gridCol>
                <a:gridCol w="866622">
                  <a:extLst>
                    <a:ext uri="{9D8B030D-6E8A-4147-A177-3AD203B41FA5}">
                      <a16:colId xmlns:a16="http://schemas.microsoft.com/office/drawing/2014/main" val="3344754842"/>
                    </a:ext>
                  </a:extLst>
                </a:gridCol>
                <a:gridCol w="669230">
                  <a:extLst>
                    <a:ext uri="{9D8B030D-6E8A-4147-A177-3AD203B41FA5}">
                      <a16:colId xmlns:a16="http://schemas.microsoft.com/office/drawing/2014/main" val="4220488396"/>
                    </a:ext>
                  </a:extLst>
                </a:gridCol>
                <a:gridCol w="1454570">
                  <a:extLst>
                    <a:ext uri="{9D8B030D-6E8A-4147-A177-3AD203B41FA5}">
                      <a16:colId xmlns:a16="http://schemas.microsoft.com/office/drawing/2014/main" val="4186002689"/>
                    </a:ext>
                  </a:extLst>
                </a:gridCol>
              </a:tblGrid>
              <a:tr h="211449">
                <a:tc>
                  <a:txBody>
                    <a:bodyPr/>
                    <a:lstStyle/>
                    <a:p>
                      <a:pPr marL="15875">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MÜHENDİS-</a:t>
                      </a:r>
                      <a:r>
                        <a:rPr lang="tr-TR" sz="800" dirty="0">
                          <a:solidFill>
                            <a:srgbClr val="FFFFFF"/>
                          </a:solidFill>
                          <a:latin typeface="Times New Roman" panose="02020603050405020304" pitchFamily="18" charset="0"/>
                          <a:cs typeface="Times New Roman" panose="02020603050405020304" pitchFamily="18" charset="0"/>
                        </a:rPr>
                        <a:t>MİMAR</a:t>
                      </a:r>
                      <a:r>
                        <a:rPr lang="tr-TR" sz="800" spc="-5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YILA</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KADAR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59863795"/>
                  </a:ext>
                </a:extLst>
              </a:tr>
              <a:tr h="211449">
                <a:tc>
                  <a:txBody>
                    <a:bodyPr/>
                    <a:lstStyle/>
                    <a:p>
                      <a:pPr marL="1587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MÜHENDİS</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73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68928229"/>
                  </a:ext>
                </a:extLst>
              </a:tr>
              <a:tr h="211449">
                <a:tc>
                  <a:txBody>
                    <a:bodyPr/>
                    <a:lstStyle/>
                    <a:p>
                      <a:pPr marL="133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MÜHENDİS</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85" dirty="0">
                          <a:solidFill>
                            <a:srgbClr val="FFFFFF"/>
                          </a:solidFill>
                          <a:latin typeface="Times New Roman" panose="02020603050405020304" pitchFamily="18" charset="0"/>
                          <a:cs typeface="Times New Roman" panose="02020603050405020304" pitchFamily="18" charset="0"/>
                        </a:rPr>
                        <a:t>(OZELLEŞ.</a:t>
                      </a:r>
                      <a:r>
                        <a:rPr lang="tr-TR" sz="800" spc="6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3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35280243"/>
                  </a:ext>
                </a:extLst>
              </a:tr>
              <a:tr h="211449">
                <a:tc>
                  <a:txBody>
                    <a:bodyPr/>
                    <a:lstStyle/>
                    <a:p>
                      <a:pPr marL="1651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KİMYAGER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YILDAN</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762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1750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11794499"/>
                  </a:ext>
                </a:extLst>
              </a:tr>
              <a:tr h="211449">
                <a:tc>
                  <a:txBody>
                    <a:bodyPr/>
                    <a:lstStyle/>
                    <a:p>
                      <a:pPr marL="12700">
                        <a:lnSpc>
                          <a:spcPct val="150000"/>
                        </a:lnSpc>
                      </a:pPr>
                      <a:r>
                        <a:rPr lang="tr-TR" sz="800" dirty="0">
                          <a:solidFill>
                            <a:srgbClr val="FFFFFF"/>
                          </a:solidFill>
                          <a:latin typeface="Times New Roman" panose="02020603050405020304" pitchFamily="18" charset="0"/>
                          <a:cs typeface="Times New Roman" panose="02020603050405020304" pitchFamily="18" charset="0"/>
                        </a:rPr>
                        <a:t>UZMAN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5" dirty="0">
                          <a:solidFill>
                            <a:srgbClr val="FFFFFF"/>
                          </a:solidFill>
                          <a:latin typeface="Times New Roman" panose="02020603050405020304" pitchFamily="18" charset="0"/>
                          <a:cs typeface="Times New Roman" panose="02020603050405020304" pitchFamily="18" charset="0"/>
                        </a:rPr>
                        <a:t>(MÜHENDİS)</a:t>
                      </a:r>
                      <a:r>
                        <a:rPr lang="tr-TR" sz="800" spc="7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30257328"/>
                  </a:ext>
                </a:extLst>
              </a:tr>
              <a:tr h="211449">
                <a:tc>
                  <a:txBody>
                    <a:bodyPr/>
                    <a:lstStyle/>
                    <a:p>
                      <a:pPr marL="1587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 </a:t>
                      </a:r>
                      <a:r>
                        <a:rPr lang="tr-TR" sz="800" spc="-20" dirty="0">
                          <a:solidFill>
                            <a:srgbClr val="FFFFFF"/>
                          </a:solidFill>
                          <a:latin typeface="Times New Roman" panose="02020603050405020304" pitchFamily="18" charset="0"/>
                          <a:cs typeface="Times New Roman" panose="02020603050405020304" pitchFamily="18" charset="0"/>
                        </a:rPr>
                        <a:t>(KİMYAGER)</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95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938804477"/>
                  </a:ext>
                </a:extLst>
              </a:tr>
              <a:tr h="211449">
                <a:tc>
                  <a:txBody>
                    <a:bodyPr/>
                    <a:lstStyle/>
                    <a:p>
                      <a:pPr marL="1270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(TEKNİKER)</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61878912"/>
                  </a:ext>
                </a:extLst>
              </a:tr>
              <a:tr h="211449">
                <a:tc>
                  <a:txBody>
                    <a:bodyPr/>
                    <a:lstStyle/>
                    <a:p>
                      <a:pPr marL="1270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826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016934"/>
                  </a:ext>
                </a:extLst>
              </a:tr>
              <a:tr h="211449">
                <a:tc>
                  <a:txBody>
                    <a:bodyPr/>
                    <a:lstStyle/>
                    <a:p>
                      <a:pPr marL="1016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MÜH</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9703211"/>
                  </a:ext>
                </a:extLst>
              </a:tr>
              <a:tr h="211449">
                <a:tc>
                  <a:txBody>
                    <a:bodyPr/>
                    <a:lstStyle/>
                    <a:p>
                      <a:pPr marL="1016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 </a:t>
                      </a:r>
                      <a:r>
                        <a:rPr lang="tr-TR" sz="800" dirty="0">
                          <a:solidFill>
                            <a:srgbClr val="FFFFFF"/>
                          </a:solidFill>
                          <a:latin typeface="Times New Roman" panose="02020603050405020304" pitchFamily="18" charset="0"/>
                          <a:cs typeface="Times New Roman" panose="02020603050405020304" pitchFamily="18" charset="0"/>
                        </a:rPr>
                        <a:t>(</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MÜH</a:t>
                      </a:r>
                      <a:r>
                        <a:rPr lang="tr-TR" sz="800" spc="-4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5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64551174"/>
                  </a:ext>
                </a:extLst>
              </a:tr>
              <a:tr h="211449">
                <a:tc>
                  <a:txBody>
                    <a:bodyPr/>
                    <a:lstStyle/>
                    <a:p>
                      <a:pPr marL="10160">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KÜTÜPHANECİ</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1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YILA</a:t>
                      </a:r>
                      <a:r>
                        <a:rPr lang="tr-TR" sz="800" spc="-10" dirty="0">
                          <a:solidFill>
                            <a:srgbClr val="FFFFFF"/>
                          </a:solidFill>
                          <a:latin typeface="Times New Roman" panose="02020603050405020304" pitchFamily="18" charset="0"/>
                          <a:cs typeface="Times New Roman" panose="02020603050405020304" pitchFamily="18" charset="0"/>
                        </a:rPr>
                        <a:t> KADAR)</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857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45840160"/>
                  </a:ext>
                </a:extLst>
              </a:tr>
              <a:tr h="211449">
                <a:tc>
                  <a:txBody>
                    <a:bodyPr/>
                    <a:lstStyle/>
                    <a:p>
                      <a:pPr marL="10160">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KÜTÜPHANECİ</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7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486468453"/>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YILA</a:t>
                      </a:r>
                      <a:r>
                        <a:rPr lang="tr-TR" sz="800" spc="-4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KADAR</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66183082"/>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2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FAZLA</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7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02578780"/>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60" dirty="0">
                          <a:solidFill>
                            <a:srgbClr val="FFFFFF"/>
                          </a:solidFill>
                          <a:latin typeface="Times New Roman" panose="02020603050405020304" pitchFamily="18" charset="0"/>
                          <a:cs typeface="Times New Roman" panose="02020603050405020304" pitchFamily="18" charset="0"/>
                        </a:rPr>
                        <a:t>OZELLEŞTİRME</a:t>
                      </a:r>
                      <a:r>
                        <a:rPr lang="tr-TR" sz="800" spc="3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715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67473968"/>
                  </a:ext>
                </a:extLst>
              </a:tr>
              <a:tr h="211449">
                <a:tc>
                  <a:txBody>
                    <a:bodyPr/>
                    <a:lstStyle/>
                    <a:p>
                      <a:pPr marL="7620">
                        <a:lnSpc>
                          <a:spcPct val="150000"/>
                        </a:lnSpc>
                      </a:pPr>
                      <a:r>
                        <a:rPr lang="tr-TR" sz="800" spc="-40" dirty="0">
                          <a:solidFill>
                            <a:srgbClr val="FFFFFF"/>
                          </a:solidFill>
                          <a:latin typeface="Times New Roman" panose="02020603050405020304" pitchFamily="18" charset="0"/>
                          <a:cs typeface="Times New Roman" panose="02020603050405020304" pitchFamily="18" charset="0"/>
                        </a:rPr>
                        <a:t>TEKNİŞYEN(TEKNİKER</a:t>
                      </a:r>
                      <a:r>
                        <a:rPr lang="tr-TR" sz="800" dirty="0">
                          <a:solidFill>
                            <a:srgbClr val="FFFFFF"/>
                          </a:solidFill>
                          <a:latin typeface="Times New Roman" panose="02020603050405020304" pitchFamily="18" charset="0"/>
                          <a:cs typeface="Times New Roman" panose="02020603050405020304" pitchFamily="18" charset="0"/>
                        </a:rPr>
                        <a:t> 5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FAZ</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95283379"/>
                  </a:ext>
                </a:extLst>
              </a:tr>
              <a:tr h="211449">
                <a:tc>
                  <a:txBody>
                    <a:bodyPr/>
                    <a:lstStyle/>
                    <a:p>
                      <a:pPr marL="444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425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023871923"/>
                  </a:ext>
                </a:extLst>
              </a:tr>
              <a:tr h="211449">
                <a:tc>
                  <a:txBody>
                    <a:bodyPr/>
                    <a:lstStyle/>
                    <a:p>
                      <a:pPr marL="444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YILDAN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FAZLA</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715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25481803"/>
                  </a:ext>
                </a:extLst>
              </a:tr>
              <a:tr h="211449">
                <a:tc>
                  <a:txBody>
                    <a:bodyPr/>
                    <a:lstStyle/>
                    <a:p>
                      <a:pPr marL="127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60" dirty="0">
                          <a:solidFill>
                            <a:srgbClr val="FFFFFF"/>
                          </a:solidFill>
                          <a:latin typeface="Times New Roman" panose="02020603050405020304" pitchFamily="18" charset="0"/>
                          <a:cs typeface="Times New Roman" panose="02020603050405020304" pitchFamily="18" charset="0"/>
                        </a:rPr>
                        <a:t>OZELLEŞTİRME</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425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70554961"/>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(LİSANS)</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857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38722227"/>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(LİSANS</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540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628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24831526"/>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FAZİA)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418514303"/>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5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ÇÖZÜMLEYİCİ</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628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60615060"/>
                  </a:ext>
                </a:extLst>
              </a:tr>
            </a:tbl>
          </a:graphicData>
        </a:graphic>
      </p:graphicFrame>
      <p:graphicFrame>
        <p:nvGraphicFramePr>
          <p:cNvPr id="3" name="Tablo 2">
            <a:extLst>
              <a:ext uri="{FF2B5EF4-FFF2-40B4-BE49-F238E27FC236}">
                <a16:creationId xmlns:a16="http://schemas.microsoft.com/office/drawing/2014/main" id="{BC0E4ED9-2CD3-D6CB-6F08-942BBF5FEDB3}"/>
              </a:ext>
            </a:extLst>
          </p:cNvPr>
          <p:cNvGraphicFramePr>
            <a:graphicFrameLocks noGrp="1"/>
          </p:cNvGraphicFramePr>
          <p:nvPr>
            <p:extLst>
              <p:ext uri="{D42A27DB-BD31-4B8C-83A1-F6EECF244321}">
                <p14:modId xmlns:p14="http://schemas.microsoft.com/office/powerpoint/2010/main" val="2793341113"/>
              </p:ext>
            </p:extLst>
          </p:nvPr>
        </p:nvGraphicFramePr>
        <p:xfrm>
          <a:off x="432564" y="75685"/>
          <a:ext cx="11614570" cy="845059"/>
        </p:xfrm>
        <a:graphic>
          <a:graphicData uri="http://schemas.openxmlformats.org/drawingml/2006/table">
            <a:tbl>
              <a:tblPr firstRow="1" bandRow="1">
                <a:tableStyleId>{2D5ABB26-0587-4C30-8999-92F81FD0307C}</a:tableStyleId>
              </a:tblPr>
              <a:tblGrid>
                <a:gridCol w="4588732">
                  <a:extLst>
                    <a:ext uri="{9D8B030D-6E8A-4147-A177-3AD203B41FA5}">
                      <a16:colId xmlns:a16="http://schemas.microsoft.com/office/drawing/2014/main" val="2808806227"/>
                    </a:ext>
                  </a:extLst>
                </a:gridCol>
                <a:gridCol w="764362">
                  <a:extLst>
                    <a:ext uri="{9D8B030D-6E8A-4147-A177-3AD203B41FA5}">
                      <a16:colId xmlns:a16="http://schemas.microsoft.com/office/drawing/2014/main" val="194536238"/>
                    </a:ext>
                  </a:extLst>
                </a:gridCol>
                <a:gridCol w="493567">
                  <a:extLst>
                    <a:ext uri="{9D8B030D-6E8A-4147-A177-3AD203B41FA5}">
                      <a16:colId xmlns:a16="http://schemas.microsoft.com/office/drawing/2014/main" val="2732697378"/>
                    </a:ext>
                  </a:extLst>
                </a:gridCol>
                <a:gridCol w="791953">
                  <a:extLst>
                    <a:ext uri="{9D8B030D-6E8A-4147-A177-3AD203B41FA5}">
                      <a16:colId xmlns:a16="http://schemas.microsoft.com/office/drawing/2014/main" val="3375186411"/>
                    </a:ext>
                  </a:extLst>
                </a:gridCol>
                <a:gridCol w="480604">
                  <a:extLst>
                    <a:ext uri="{9D8B030D-6E8A-4147-A177-3AD203B41FA5}">
                      <a16:colId xmlns:a16="http://schemas.microsoft.com/office/drawing/2014/main" val="3273113966"/>
                    </a:ext>
                  </a:extLst>
                </a:gridCol>
                <a:gridCol w="761653">
                  <a:extLst>
                    <a:ext uri="{9D8B030D-6E8A-4147-A177-3AD203B41FA5}">
                      <a16:colId xmlns:a16="http://schemas.microsoft.com/office/drawing/2014/main" val="2429361624"/>
                    </a:ext>
                  </a:extLst>
                </a:gridCol>
                <a:gridCol w="646725">
                  <a:extLst>
                    <a:ext uri="{9D8B030D-6E8A-4147-A177-3AD203B41FA5}">
                      <a16:colId xmlns:a16="http://schemas.microsoft.com/office/drawing/2014/main" val="2848366248"/>
                    </a:ext>
                  </a:extLst>
                </a:gridCol>
                <a:gridCol w="832701">
                  <a:extLst>
                    <a:ext uri="{9D8B030D-6E8A-4147-A177-3AD203B41FA5}">
                      <a16:colId xmlns:a16="http://schemas.microsoft.com/office/drawing/2014/main" val="2054377021"/>
                    </a:ext>
                  </a:extLst>
                </a:gridCol>
                <a:gridCol w="662397">
                  <a:extLst>
                    <a:ext uri="{9D8B030D-6E8A-4147-A177-3AD203B41FA5}">
                      <a16:colId xmlns:a16="http://schemas.microsoft.com/office/drawing/2014/main" val="164509930"/>
                    </a:ext>
                  </a:extLst>
                </a:gridCol>
                <a:gridCol w="1591876">
                  <a:extLst>
                    <a:ext uri="{9D8B030D-6E8A-4147-A177-3AD203B41FA5}">
                      <a16:colId xmlns:a16="http://schemas.microsoft.com/office/drawing/2014/main" val="4171256509"/>
                    </a:ext>
                  </a:extLst>
                </a:gridCol>
              </a:tblGrid>
              <a:tr h="312350">
                <a:tc rowSpan="3">
                  <a:txBody>
                    <a:bodyPr/>
                    <a:lstStyle/>
                    <a:p>
                      <a:pPr>
                        <a:lnSpc>
                          <a:spcPct val="150000"/>
                        </a:lnSpc>
                      </a:pPr>
                      <a:endParaRPr lang="tr-TR" sz="900" spc="0" dirty="0">
                        <a:solidFill>
                          <a:srgbClr val="FFFFFF"/>
                        </a:solidFill>
                        <a:latin typeface="Times New Roman"/>
                        <a:cs typeface="Times New Roman"/>
                      </a:endParaRPr>
                    </a:p>
                    <a:p>
                      <a:pPr>
                        <a:lnSpc>
                          <a:spcPct val="150000"/>
                        </a:lnSpc>
                        <a:spcBef>
                          <a:spcPts val="50"/>
                        </a:spcBef>
                      </a:pPr>
                      <a:endParaRPr lang="tr-TR" sz="900" spc="0" dirty="0">
                        <a:solidFill>
                          <a:srgbClr val="FFFFFF"/>
                        </a:solidFill>
                        <a:latin typeface="Times New Roman"/>
                        <a:cs typeface="Times New Roman"/>
                      </a:endParaRPr>
                    </a:p>
                    <a:p>
                      <a:pPr marL="34290" marR="0" indent="0" algn="l" defTabSz="914400" rtl="0" eaLnBrk="1" fontAlgn="auto" latinLnBrk="0" hangingPunct="1">
                        <a:lnSpc>
                          <a:spcPct val="150000"/>
                        </a:lnSpc>
                        <a:spcBef>
                          <a:spcPts val="0"/>
                        </a:spcBef>
                        <a:spcAft>
                          <a:spcPts val="0"/>
                        </a:spcAft>
                        <a:buClrTx/>
                        <a:buSzTx/>
                        <a:buFontTx/>
                        <a:buNone/>
                        <a:tabLst/>
                        <a:defRPr/>
                      </a:pPr>
                      <a:r>
                        <a:rPr lang="tr-TR" sz="900" spc="0" dirty="0">
                          <a:solidFill>
                            <a:srgbClr val="FFFFFF"/>
                          </a:solidFill>
                          <a:latin typeface="Arial MT"/>
                          <a:cs typeface="Arial MT"/>
                        </a:rPr>
                        <a:t>KADRO (GÖREV) </a:t>
                      </a:r>
                      <a:r>
                        <a:rPr lang="tr-TR" sz="900" spc="0" dirty="0" smtClean="0">
                          <a:solidFill>
                            <a:srgbClr val="FFFFFF"/>
                          </a:solidFill>
                          <a:latin typeface="Arial MT"/>
                          <a:cs typeface="Arial MT"/>
                        </a:rPr>
                        <a:t>ÜNVANI </a:t>
                      </a:r>
                      <a:r>
                        <a:rPr lang="tr-TR" sz="900" b="0" u="none" spc="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TEKNİK HİZ. BÖLÜMÜ</a:t>
                      </a:r>
                      <a:endParaRPr lang="tr-TR" sz="800" b="0" u="none" spc="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
                        <a:lnSpc>
                          <a:spcPct val="150000"/>
                        </a:lnSpc>
                      </a:pPr>
                      <a:endParaRPr lang="tr-TR" sz="9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endParaRPr lang="tr-TR" sz="2000" dirty="0">
                        <a:solidFill>
                          <a:srgbClr val="FFFFFF"/>
                        </a:solidFill>
                      </a:endParaRPr>
                    </a:p>
                  </a:txBody>
                  <a:tcPr marL="0" marR="0" marT="1587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endParaRPr lang="tr-TR" sz="2000" dirty="0">
                        <a:solidFill>
                          <a:srgbClr val="FFFFFF"/>
                        </a:solidFill>
                      </a:endParaRPr>
                    </a:p>
                  </a:txBody>
                  <a:tcPr marL="0" marR="0" marT="1587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endParaRPr lang="tr-TR" sz="2000" dirty="0">
                        <a:solidFill>
                          <a:srgbClr val="FFFFFF"/>
                        </a:solidFill>
                      </a:endParaRPr>
                    </a:p>
                  </a:txBody>
                  <a:tcPr marL="0" marR="0" marT="812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algn="ctr">
                        <a:lnSpc>
                          <a:spcPct val="150000"/>
                        </a:lnSpc>
                        <a:spcBef>
                          <a:spcPts val="10"/>
                        </a:spcBef>
                      </a:pPr>
                      <a:endParaRPr lang="tr-TR" sz="900" dirty="0">
                        <a:solidFill>
                          <a:srgbClr val="FFFFFF"/>
                        </a:solidFill>
                        <a:latin typeface="Times New Roman"/>
                        <a:cs typeface="Times New Roman"/>
                      </a:endParaRPr>
                    </a:p>
                    <a:p>
                      <a:pPr marL="31115" algn="ctr">
                        <a:lnSpc>
                          <a:spcPct val="150000"/>
                        </a:lnSpc>
                      </a:pPr>
                      <a:r>
                        <a:rPr lang="tr-TR" sz="900" spc="35" dirty="0" smtClean="0">
                          <a:solidFill>
                            <a:srgbClr val="FFFFFF"/>
                          </a:solidFill>
                          <a:latin typeface="Arial MT"/>
                          <a:cs typeface="Arial MT"/>
                        </a:rPr>
                        <a:t>MALİ</a:t>
                      </a:r>
                      <a:endParaRPr lang="tr-TR" sz="900" dirty="0">
                        <a:solidFill>
                          <a:srgbClr val="FFFFFF"/>
                        </a:solidFill>
                        <a:latin typeface="Arial MT"/>
                        <a:cs typeface="Arial MT"/>
                      </a:endParaRPr>
                    </a:p>
                    <a:p>
                      <a:pPr marL="34925" algn="ctr">
                        <a:lnSpc>
                          <a:spcPct val="150000"/>
                        </a:lnSpc>
                        <a:spcBef>
                          <a:spcPts val="85"/>
                        </a:spcBef>
                      </a:pPr>
                      <a:r>
                        <a:rPr lang="tr-TR" sz="900" spc="-20" dirty="0">
                          <a:solidFill>
                            <a:srgbClr val="FFFFFF"/>
                          </a:solidFill>
                          <a:latin typeface="Arial MT"/>
                          <a:cs typeface="Arial MT"/>
                        </a:rPr>
                        <a:t>SOR.</a:t>
                      </a:r>
                      <a:endParaRPr lang="tr-TR" sz="900" dirty="0">
                        <a:solidFill>
                          <a:srgbClr val="FFFFFF"/>
                        </a:solidFill>
                        <a:latin typeface="Arial MT"/>
                        <a:cs typeface="Arial MT"/>
                      </a:endParaRPr>
                    </a:p>
                  </a:txBody>
                  <a:tcPr marL="0" marR="0" marT="1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50000"/>
                        </a:lnSpc>
                      </a:pPr>
                      <a:endParaRPr lang="tr-TR" sz="900" dirty="0">
                        <a:solidFill>
                          <a:srgbClr val="FFFFFF"/>
                        </a:solidFill>
                        <a:latin typeface="Times New Roman"/>
                        <a:cs typeface="Times New Roman"/>
                      </a:endParaRPr>
                    </a:p>
                    <a:p>
                      <a:pPr algn="ctr">
                        <a:lnSpc>
                          <a:spcPct val="150000"/>
                        </a:lnSpc>
                        <a:spcBef>
                          <a:spcPts val="145"/>
                        </a:spcBef>
                      </a:pPr>
                      <a:endParaRPr lang="tr-TR" sz="900" dirty="0">
                        <a:solidFill>
                          <a:srgbClr val="FFFFFF"/>
                        </a:solidFill>
                        <a:latin typeface="Times New Roman"/>
                        <a:cs typeface="Times New Roman"/>
                      </a:endParaRPr>
                    </a:p>
                    <a:p>
                      <a:pPr marL="168910" algn="ctr">
                        <a:lnSpc>
                          <a:spcPct val="150000"/>
                        </a:lnSpc>
                      </a:pPr>
                      <a:r>
                        <a:rPr lang="tr-TR" sz="900" spc="-10" dirty="0">
                          <a:solidFill>
                            <a:srgbClr val="FFFFFF"/>
                          </a:solidFill>
                          <a:latin typeface="Arial MT"/>
                          <a:cs typeface="Arial MT"/>
                        </a:rPr>
                        <a:t>TOPLAM</a:t>
                      </a:r>
                      <a:endParaRPr lang="tr-TR" sz="9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28725209"/>
                  </a:ext>
                </a:extLst>
              </a:tr>
              <a:tr h="176673">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24765"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0480"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7940"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3655"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355" algn="ctr">
                        <a:lnSpc>
                          <a:spcPct val="150000"/>
                        </a:lnSpc>
                      </a:pPr>
                      <a:r>
                        <a:rPr lang="tr-TR" sz="900" spc="-10" dirty="0">
                          <a:solidFill>
                            <a:srgbClr val="FFFFFF"/>
                          </a:solidFill>
                          <a:latin typeface="Arial MT"/>
                          <a:cs typeface="Arial MT"/>
                        </a:rPr>
                        <a:t>ONCEKİ</a:t>
                      </a:r>
                      <a:endParaRPr lang="tr-TR" sz="900" dirty="0">
                        <a:solidFill>
                          <a:srgbClr val="FFFFFF"/>
                        </a:solidFill>
                        <a:latin typeface="Arial MT"/>
                        <a:cs typeface="Arial MT"/>
                      </a:endParaRPr>
                    </a:p>
                    <a:p>
                      <a:pPr marL="149860" marR="107950" indent="-30480" algn="ctr">
                        <a:lnSpc>
                          <a:spcPct val="150000"/>
                        </a:lnSpc>
                        <a:spcBef>
                          <a:spcPts val="135"/>
                        </a:spcBef>
                      </a:pPr>
                      <a:r>
                        <a:rPr lang="tr-TR" sz="900" spc="-40" dirty="0">
                          <a:solidFill>
                            <a:srgbClr val="FFFFFF"/>
                          </a:solidFill>
                          <a:latin typeface="Arial MT"/>
                          <a:cs typeface="Arial MT"/>
                        </a:rPr>
                        <a:t>YÖRE </a:t>
                      </a: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2163667223"/>
                  </a:ext>
                </a:extLst>
              </a:tr>
              <a:tr h="194654">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3180" algn="ctr">
                        <a:lnSpc>
                          <a:spcPct val="150000"/>
                        </a:lnSpc>
                        <a:spcBef>
                          <a:spcPts val="475"/>
                        </a:spcBef>
                      </a:pPr>
                      <a:r>
                        <a:rPr lang="tr-TR" sz="900" spc="-90" dirty="0">
                          <a:solidFill>
                            <a:srgbClr val="FFFFFF"/>
                          </a:solidFill>
                          <a:latin typeface="Arial MT"/>
                          <a:cs typeface="Arial MT"/>
                        </a:rPr>
                        <a:t>YAN</a:t>
                      </a:r>
                      <a:r>
                        <a:rPr lang="tr-TR" sz="900" spc="15" dirty="0">
                          <a:solidFill>
                            <a:srgbClr val="FFFFFF"/>
                          </a:solidFill>
                          <a:latin typeface="Arial MT"/>
                          <a:cs typeface="Arial MT"/>
                        </a:rPr>
                        <a:t> </a:t>
                      </a:r>
                      <a:r>
                        <a:rPr lang="tr-TR" sz="900" spc="-10" dirty="0">
                          <a:solidFill>
                            <a:srgbClr val="FFFFFF"/>
                          </a:solidFill>
                          <a:latin typeface="Arial MT"/>
                          <a:cs typeface="Arial MT"/>
                        </a:rPr>
                        <a:t>ÖDEME</a:t>
                      </a:r>
                      <a:endParaRPr lang="tr-TR" sz="900" dirty="0">
                        <a:solidFill>
                          <a:srgbClr val="FFFFFF"/>
                        </a:solidFill>
                        <a:latin typeface="Arial MT"/>
                        <a:cs typeface="Arial MT"/>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85866516"/>
                  </a:ext>
                </a:extLst>
              </a:tr>
            </a:tbl>
          </a:graphicData>
        </a:graphic>
      </p:graphicFrame>
    </p:spTree>
    <p:extLst>
      <p:ext uri="{BB962C8B-B14F-4D97-AF65-F5344CB8AC3E}">
        <p14:creationId xmlns:p14="http://schemas.microsoft.com/office/powerpoint/2010/main" val="9831861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o 2">
            <a:extLst>
              <a:ext uri="{FF2B5EF4-FFF2-40B4-BE49-F238E27FC236}">
                <a16:creationId xmlns:a16="http://schemas.microsoft.com/office/drawing/2014/main" id="{72541FEF-B1E3-ED16-FF97-3CCD26F5E961}"/>
              </a:ext>
            </a:extLst>
          </p:cNvPr>
          <p:cNvGraphicFramePr>
            <a:graphicFrameLocks noGrp="1"/>
          </p:cNvGraphicFramePr>
          <p:nvPr>
            <p:extLst>
              <p:ext uri="{D42A27DB-BD31-4B8C-83A1-F6EECF244321}">
                <p14:modId xmlns:p14="http://schemas.microsoft.com/office/powerpoint/2010/main" val="834889147"/>
              </p:ext>
            </p:extLst>
          </p:nvPr>
        </p:nvGraphicFramePr>
        <p:xfrm>
          <a:off x="394284" y="110983"/>
          <a:ext cx="11660697" cy="5180338"/>
        </p:xfrm>
        <a:graphic>
          <a:graphicData uri="http://schemas.openxmlformats.org/drawingml/2006/table">
            <a:tbl>
              <a:tblPr firstRow="1" bandRow="1">
                <a:tableStyleId>{2D5ABB26-0587-4C30-8999-92F81FD0307C}</a:tableStyleId>
              </a:tblPr>
              <a:tblGrid>
                <a:gridCol w="4606617">
                  <a:extLst>
                    <a:ext uri="{9D8B030D-6E8A-4147-A177-3AD203B41FA5}">
                      <a16:colId xmlns:a16="http://schemas.microsoft.com/office/drawing/2014/main" val="2311611436"/>
                    </a:ext>
                  </a:extLst>
                </a:gridCol>
                <a:gridCol w="769867">
                  <a:extLst>
                    <a:ext uri="{9D8B030D-6E8A-4147-A177-3AD203B41FA5}">
                      <a16:colId xmlns:a16="http://schemas.microsoft.com/office/drawing/2014/main" val="511728639"/>
                    </a:ext>
                  </a:extLst>
                </a:gridCol>
                <a:gridCol w="492965">
                  <a:extLst>
                    <a:ext uri="{9D8B030D-6E8A-4147-A177-3AD203B41FA5}">
                      <a16:colId xmlns:a16="http://schemas.microsoft.com/office/drawing/2014/main" val="4248046473"/>
                    </a:ext>
                  </a:extLst>
                </a:gridCol>
                <a:gridCol w="795040">
                  <a:extLst>
                    <a:ext uri="{9D8B030D-6E8A-4147-A177-3AD203B41FA5}">
                      <a16:colId xmlns:a16="http://schemas.microsoft.com/office/drawing/2014/main" val="398807292"/>
                    </a:ext>
                  </a:extLst>
                </a:gridCol>
                <a:gridCol w="482478">
                  <a:extLst>
                    <a:ext uri="{9D8B030D-6E8A-4147-A177-3AD203B41FA5}">
                      <a16:colId xmlns:a16="http://schemas.microsoft.com/office/drawing/2014/main" val="450693972"/>
                    </a:ext>
                  </a:extLst>
                </a:gridCol>
                <a:gridCol w="764621">
                  <a:extLst>
                    <a:ext uri="{9D8B030D-6E8A-4147-A177-3AD203B41FA5}">
                      <a16:colId xmlns:a16="http://schemas.microsoft.com/office/drawing/2014/main" val="3450678513"/>
                    </a:ext>
                  </a:extLst>
                </a:gridCol>
                <a:gridCol w="649246">
                  <a:extLst>
                    <a:ext uri="{9D8B030D-6E8A-4147-A177-3AD203B41FA5}">
                      <a16:colId xmlns:a16="http://schemas.microsoft.com/office/drawing/2014/main" val="3787466179"/>
                    </a:ext>
                  </a:extLst>
                </a:gridCol>
                <a:gridCol w="835946">
                  <a:extLst>
                    <a:ext uri="{9D8B030D-6E8A-4147-A177-3AD203B41FA5}">
                      <a16:colId xmlns:a16="http://schemas.microsoft.com/office/drawing/2014/main" val="258854360"/>
                    </a:ext>
                  </a:extLst>
                </a:gridCol>
                <a:gridCol w="664979">
                  <a:extLst>
                    <a:ext uri="{9D8B030D-6E8A-4147-A177-3AD203B41FA5}">
                      <a16:colId xmlns:a16="http://schemas.microsoft.com/office/drawing/2014/main" val="636777742"/>
                    </a:ext>
                  </a:extLst>
                </a:gridCol>
                <a:gridCol w="1598938">
                  <a:extLst>
                    <a:ext uri="{9D8B030D-6E8A-4147-A177-3AD203B41FA5}">
                      <a16:colId xmlns:a16="http://schemas.microsoft.com/office/drawing/2014/main" val="3698938585"/>
                    </a:ext>
                  </a:extLst>
                </a:gridCol>
              </a:tblGrid>
              <a:tr h="244155">
                <a:tc rowSpan="3">
                  <a:txBody>
                    <a:bodyPr/>
                    <a:lstStyle/>
                    <a:p>
                      <a:pPr>
                        <a:lnSpc>
                          <a:spcPct val="150000"/>
                        </a:lnSpc>
                      </a:pPr>
                      <a:endParaRPr lang="tr-TR" sz="700" spc="0" dirty="0">
                        <a:solidFill>
                          <a:srgbClr val="FFFFFF"/>
                        </a:solidFill>
                        <a:latin typeface="Times New Roman"/>
                        <a:cs typeface="Times New Roman"/>
                      </a:endParaRPr>
                    </a:p>
                    <a:p>
                      <a:pPr>
                        <a:lnSpc>
                          <a:spcPct val="150000"/>
                        </a:lnSpc>
                        <a:spcBef>
                          <a:spcPts val="50"/>
                        </a:spcBef>
                      </a:pPr>
                      <a:endParaRPr lang="tr-TR" sz="700" spc="0" dirty="0">
                        <a:solidFill>
                          <a:srgbClr val="FFFFFF"/>
                        </a:solidFill>
                        <a:latin typeface="Times New Roman"/>
                        <a:cs typeface="Times New Roman"/>
                      </a:endParaRPr>
                    </a:p>
                    <a:p>
                      <a:pPr marL="34290" marR="0" indent="0" algn="l" defTabSz="914400" rtl="0" eaLnBrk="1" fontAlgn="auto" latinLnBrk="0" hangingPunct="1">
                        <a:lnSpc>
                          <a:spcPct val="150000"/>
                        </a:lnSpc>
                        <a:spcBef>
                          <a:spcPts val="0"/>
                        </a:spcBef>
                        <a:spcAft>
                          <a:spcPts val="0"/>
                        </a:spcAft>
                        <a:buClrTx/>
                        <a:buSzTx/>
                        <a:buFontTx/>
                        <a:buNone/>
                        <a:tabLst/>
                        <a:defRPr/>
                      </a:pPr>
                      <a:r>
                        <a:rPr lang="tr-TR" sz="700" spc="0" dirty="0">
                          <a:solidFill>
                            <a:srgbClr val="FFFFFF"/>
                          </a:solidFill>
                          <a:latin typeface="Arial MT"/>
                          <a:cs typeface="Arial MT"/>
                        </a:rPr>
                        <a:t>KADRO (GÖREV) </a:t>
                      </a:r>
                      <a:r>
                        <a:rPr lang="tr-TR" sz="700" spc="0" dirty="0" smtClean="0">
                          <a:solidFill>
                            <a:srgbClr val="FFFFFF"/>
                          </a:solidFill>
                          <a:latin typeface="Arial MT"/>
                          <a:cs typeface="Arial MT"/>
                        </a:rPr>
                        <a:t>ÜNVANI </a:t>
                      </a:r>
                      <a:r>
                        <a:rPr lang="tr-TR" sz="800" b="0" spc="0" dirty="0" smtClean="0">
                          <a:solidFill>
                            <a:srgbClr val="FFFFFF"/>
                          </a:solidFill>
                          <a:latin typeface="Arial MT"/>
                          <a:cs typeface="Arial MT"/>
                        </a:rPr>
                        <a:t>SAĞLIK HİZ. BÖLÜMÜ</a:t>
                      </a:r>
                    </a:p>
                    <a:p>
                      <a:pPr marL="34290">
                        <a:lnSpc>
                          <a:spcPct val="150000"/>
                        </a:lnSpc>
                      </a:pPr>
                      <a:endParaRPr lang="tr-TR" sz="7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pPr marL="242570" marR="142875" indent="-80010" algn="ctr">
                        <a:lnSpc>
                          <a:spcPct val="150000"/>
                        </a:lnSpc>
                        <a:spcBef>
                          <a:spcPts val="125"/>
                        </a:spcBef>
                      </a:pPr>
                      <a:r>
                        <a:rPr lang="tr-TR" sz="700" spc="-195" dirty="0">
                          <a:solidFill>
                            <a:srgbClr val="FFFFFF"/>
                          </a:solidFill>
                          <a:latin typeface="Arial MT"/>
                          <a:cs typeface="Arial MT"/>
                        </a:rPr>
                        <a:t>IŞ.</a:t>
                      </a:r>
                      <a:r>
                        <a:rPr lang="tr-TR" sz="700" spc="5" dirty="0">
                          <a:solidFill>
                            <a:srgbClr val="FFFFFF"/>
                          </a:solidFill>
                          <a:latin typeface="Arial MT"/>
                          <a:cs typeface="Arial MT"/>
                        </a:rPr>
                        <a:t> </a:t>
                      </a:r>
                      <a:r>
                        <a:rPr lang="tr-TR" sz="700" spc="-20" dirty="0">
                          <a:solidFill>
                            <a:srgbClr val="FFFFFF"/>
                          </a:solidFill>
                          <a:latin typeface="Arial MT"/>
                          <a:cs typeface="Arial MT"/>
                        </a:rPr>
                        <a:t>GÜÇ. ZAM.</a:t>
                      </a:r>
                      <a:endParaRPr lang="tr-TR" sz="700" dirty="0">
                        <a:solidFill>
                          <a:srgbClr val="FFFFFF"/>
                        </a:solidFill>
                        <a:latin typeface="Arial MT"/>
                        <a:cs typeface="Arial MT"/>
                      </a:endParaRPr>
                    </a:p>
                  </a:txBody>
                  <a:tcPr marL="0" marR="0" marT="1587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pPr marL="245110" marR="151765" indent="-75565" algn="ctr">
                        <a:lnSpc>
                          <a:spcPct val="150000"/>
                        </a:lnSpc>
                        <a:spcBef>
                          <a:spcPts val="125"/>
                        </a:spcBef>
                      </a:pPr>
                      <a:r>
                        <a:rPr lang="tr-TR" sz="700" spc="-655" dirty="0">
                          <a:solidFill>
                            <a:srgbClr val="FFFFFF"/>
                          </a:solidFill>
                          <a:latin typeface="Arial MT"/>
                          <a:cs typeface="Arial MT"/>
                        </a:rPr>
                        <a:t>İŞ</a:t>
                      </a:r>
                      <a:r>
                        <a:rPr lang="tr-TR" sz="700" spc="35" dirty="0">
                          <a:solidFill>
                            <a:srgbClr val="FFFFFF"/>
                          </a:solidFill>
                          <a:latin typeface="Arial MT"/>
                          <a:cs typeface="Arial MT"/>
                        </a:rPr>
                        <a:t> </a:t>
                      </a:r>
                      <a:r>
                        <a:rPr lang="tr-TR" sz="700" spc="-10" dirty="0">
                          <a:solidFill>
                            <a:srgbClr val="FFFFFF"/>
                          </a:solidFill>
                          <a:latin typeface="Arial MT"/>
                          <a:cs typeface="Arial MT"/>
                        </a:rPr>
                        <a:t>RİSKİ </a:t>
                      </a:r>
                      <a:r>
                        <a:rPr lang="tr-TR" sz="700" spc="-20" dirty="0">
                          <a:solidFill>
                            <a:srgbClr val="FFFFFF"/>
                          </a:solidFill>
                          <a:latin typeface="Arial MT"/>
                          <a:cs typeface="Arial MT"/>
                        </a:rPr>
                        <a:t>ZAM.</a:t>
                      </a:r>
                      <a:endParaRPr lang="tr-TR" sz="700" dirty="0">
                        <a:solidFill>
                          <a:srgbClr val="FFFFFF"/>
                        </a:solidFill>
                        <a:latin typeface="Arial MT"/>
                        <a:cs typeface="Arial MT"/>
                      </a:endParaRPr>
                    </a:p>
                  </a:txBody>
                  <a:tcPr marL="0" marR="0" marT="1587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pPr marL="156845" algn="ctr">
                        <a:lnSpc>
                          <a:spcPct val="150000"/>
                        </a:lnSpc>
                        <a:spcBef>
                          <a:spcPts val="640"/>
                        </a:spcBef>
                      </a:pPr>
                      <a:r>
                        <a:rPr lang="tr-TR" sz="700" spc="-25" dirty="0">
                          <a:solidFill>
                            <a:srgbClr val="FFFFFF"/>
                          </a:solidFill>
                          <a:latin typeface="Arial MT"/>
                          <a:cs typeface="Arial MT"/>
                        </a:rPr>
                        <a:t>TEM.</a:t>
                      </a:r>
                      <a:r>
                        <a:rPr lang="tr-TR" sz="700" spc="-40" dirty="0">
                          <a:solidFill>
                            <a:srgbClr val="FFFFFF"/>
                          </a:solidFill>
                          <a:latin typeface="Arial MT"/>
                          <a:cs typeface="Arial MT"/>
                        </a:rPr>
                        <a:t> </a:t>
                      </a:r>
                      <a:r>
                        <a:rPr lang="tr-TR" sz="700" dirty="0">
                          <a:solidFill>
                            <a:srgbClr val="FFFFFF"/>
                          </a:solidFill>
                          <a:latin typeface="Arial MT"/>
                          <a:cs typeface="Arial MT"/>
                        </a:rPr>
                        <a:t>GÜÇLÜK</a:t>
                      </a:r>
                      <a:r>
                        <a:rPr lang="tr-TR" sz="700" spc="-10" dirty="0">
                          <a:solidFill>
                            <a:srgbClr val="FFFFFF"/>
                          </a:solidFill>
                          <a:latin typeface="Arial MT"/>
                          <a:cs typeface="Arial MT"/>
                        </a:rPr>
                        <a:t> </a:t>
                      </a:r>
                      <a:r>
                        <a:rPr lang="tr-TR" sz="700" spc="-20" dirty="0">
                          <a:solidFill>
                            <a:srgbClr val="FFFFFF"/>
                          </a:solidFill>
                          <a:latin typeface="Arial MT"/>
                          <a:cs typeface="Arial MT"/>
                        </a:rPr>
                        <a:t>ZAM.</a:t>
                      </a:r>
                      <a:endParaRPr lang="tr-TR" sz="700" dirty="0">
                        <a:solidFill>
                          <a:srgbClr val="FFFFFF"/>
                        </a:solidFill>
                        <a:latin typeface="Arial MT"/>
                        <a:cs typeface="Arial MT"/>
                      </a:endParaRPr>
                    </a:p>
                  </a:txBody>
                  <a:tcPr marL="0" marR="0" marT="812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algn="ctr">
                        <a:lnSpc>
                          <a:spcPct val="150000"/>
                        </a:lnSpc>
                        <a:spcBef>
                          <a:spcPts val="10"/>
                        </a:spcBef>
                      </a:pPr>
                      <a:endParaRPr lang="tr-TR" sz="800" dirty="0">
                        <a:solidFill>
                          <a:srgbClr val="FFFFFF"/>
                        </a:solidFill>
                        <a:latin typeface="Times New Roman"/>
                        <a:cs typeface="Times New Roman"/>
                      </a:endParaRPr>
                    </a:p>
                    <a:p>
                      <a:pPr marL="31115" algn="ctr">
                        <a:lnSpc>
                          <a:spcPct val="150000"/>
                        </a:lnSpc>
                      </a:pPr>
                      <a:r>
                        <a:rPr lang="tr-TR" sz="800" spc="35" dirty="0" smtClean="0">
                          <a:solidFill>
                            <a:srgbClr val="FFFFFF"/>
                          </a:solidFill>
                          <a:latin typeface="Arial MT"/>
                          <a:cs typeface="Arial MT"/>
                        </a:rPr>
                        <a:t>MALİ</a:t>
                      </a:r>
                      <a:endParaRPr lang="tr-TR" sz="800" dirty="0">
                        <a:solidFill>
                          <a:srgbClr val="FFFFFF"/>
                        </a:solidFill>
                        <a:latin typeface="Arial MT"/>
                        <a:cs typeface="Arial MT"/>
                      </a:endParaRPr>
                    </a:p>
                    <a:p>
                      <a:pPr marL="34925" algn="ctr">
                        <a:lnSpc>
                          <a:spcPct val="150000"/>
                        </a:lnSpc>
                        <a:spcBef>
                          <a:spcPts val="85"/>
                        </a:spcBef>
                      </a:pPr>
                      <a:r>
                        <a:rPr lang="tr-TR" sz="800" spc="-20" dirty="0">
                          <a:solidFill>
                            <a:srgbClr val="FFFFFF"/>
                          </a:solidFill>
                          <a:latin typeface="Arial MT"/>
                          <a:cs typeface="Arial MT"/>
                        </a:rPr>
                        <a:t>SOR.</a:t>
                      </a:r>
                      <a:endParaRPr lang="tr-TR" sz="800" dirty="0">
                        <a:solidFill>
                          <a:srgbClr val="FFFFFF"/>
                        </a:solidFill>
                        <a:latin typeface="Arial MT"/>
                        <a:cs typeface="Arial MT"/>
                      </a:endParaRPr>
                    </a:p>
                  </a:txBody>
                  <a:tcPr marL="0" marR="0" marT="1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50000"/>
                        </a:lnSpc>
                      </a:pPr>
                      <a:endParaRPr lang="tr-TR" sz="800" dirty="0">
                        <a:solidFill>
                          <a:srgbClr val="FFFFFF"/>
                        </a:solidFill>
                        <a:latin typeface="Times New Roman"/>
                        <a:cs typeface="Times New Roman"/>
                      </a:endParaRPr>
                    </a:p>
                    <a:p>
                      <a:pPr algn="ctr">
                        <a:lnSpc>
                          <a:spcPct val="150000"/>
                        </a:lnSpc>
                        <a:spcBef>
                          <a:spcPts val="145"/>
                        </a:spcBef>
                      </a:pPr>
                      <a:endParaRPr lang="tr-TR" sz="800" dirty="0">
                        <a:solidFill>
                          <a:srgbClr val="FFFFFF"/>
                        </a:solidFill>
                        <a:latin typeface="Times New Roman"/>
                        <a:cs typeface="Times New Roman"/>
                      </a:endParaRPr>
                    </a:p>
                    <a:p>
                      <a:pPr marL="168910" algn="ctr">
                        <a:lnSpc>
                          <a:spcPct val="150000"/>
                        </a:lnSpc>
                      </a:pPr>
                      <a:r>
                        <a:rPr lang="tr-TR" sz="800" spc="-10" dirty="0">
                          <a:solidFill>
                            <a:srgbClr val="FFFFFF"/>
                          </a:solidFill>
                          <a:latin typeface="Arial MT"/>
                          <a:cs typeface="Arial MT"/>
                        </a:rPr>
                        <a:t>TOPLAM</a:t>
                      </a:r>
                      <a:endParaRPr lang="tr-TR" sz="8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46341102"/>
                  </a:ext>
                </a:extLst>
              </a:tr>
              <a:tr h="330726">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24765"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0480"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7940"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3655"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355" algn="ctr">
                        <a:lnSpc>
                          <a:spcPct val="150000"/>
                        </a:lnSpc>
                      </a:pPr>
                      <a:r>
                        <a:rPr lang="tr-TR" sz="800" spc="-10" dirty="0">
                          <a:solidFill>
                            <a:srgbClr val="FFFFFF"/>
                          </a:solidFill>
                          <a:latin typeface="Arial MT"/>
                          <a:cs typeface="Arial MT"/>
                        </a:rPr>
                        <a:t>ONCEKİ</a:t>
                      </a:r>
                      <a:endParaRPr lang="tr-TR" sz="800" dirty="0">
                        <a:solidFill>
                          <a:srgbClr val="FFFFFF"/>
                        </a:solidFill>
                        <a:latin typeface="Arial MT"/>
                        <a:cs typeface="Arial MT"/>
                      </a:endParaRPr>
                    </a:p>
                    <a:p>
                      <a:pPr marL="149860" marR="107950" indent="-30480" algn="ctr">
                        <a:lnSpc>
                          <a:spcPct val="150000"/>
                        </a:lnSpc>
                        <a:spcBef>
                          <a:spcPts val="135"/>
                        </a:spcBef>
                      </a:pPr>
                      <a:r>
                        <a:rPr lang="tr-TR" sz="800" spc="-40" dirty="0">
                          <a:solidFill>
                            <a:srgbClr val="FFFFFF"/>
                          </a:solidFill>
                          <a:latin typeface="Arial MT"/>
                          <a:cs typeface="Arial MT"/>
                        </a:rPr>
                        <a:t>YÖRE </a:t>
                      </a: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846243349"/>
                  </a:ext>
                </a:extLst>
              </a:tr>
              <a:tr h="234418">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3180" algn="ctr">
                        <a:lnSpc>
                          <a:spcPct val="150000"/>
                        </a:lnSpc>
                        <a:spcBef>
                          <a:spcPts val="475"/>
                        </a:spcBef>
                      </a:pPr>
                      <a:r>
                        <a:rPr lang="tr-TR" sz="800" spc="-90" dirty="0">
                          <a:solidFill>
                            <a:srgbClr val="FFFFFF"/>
                          </a:solidFill>
                          <a:latin typeface="Arial MT"/>
                          <a:cs typeface="Arial MT"/>
                        </a:rPr>
                        <a:t>YAN</a:t>
                      </a:r>
                      <a:r>
                        <a:rPr lang="tr-TR" sz="800" spc="15" dirty="0">
                          <a:solidFill>
                            <a:srgbClr val="FFFFFF"/>
                          </a:solidFill>
                          <a:latin typeface="Arial MT"/>
                          <a:cs typeface="Arial MT"/>
                        </a:rPr>
                        <a:t> </a:t>
                      </a:r>
                      <a:r>
                        <a:rPr lang="tr-TR" sz="800" spc="-10" dirty="0">
                          <a:solidFill>
                            <a:srgbClr val="FFFFFF"/>
                          </a:solidFill>
                          <a:latin typeface="Arial MT"/>
                          <a:cs typeface="Arial MT"/>
                        </a:rPr>
                        <a:t>ÖDEME</a:t>
                      </a:r>
                      <a:endParaRPr lang="tr-TR" sz="800" dirty="0">
                        <a:solidFill>
                          <a:srgbClr val="FFFFFF"/>
                        </a:solidFill>
                        <a:latin typeface="Arial MT"/>
                        <a:cs typeface="Arial MT"/>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0717527"/>
                  </a:ext>
                </a:extLst>
              </a:tr>
              <a:tr h="184849">
                <a:tc>
                  <a:txBody>
                    <a:bodyPr/>
                    <a:lstStyle/>
                    <a:p>
                      <a:pPr marL="30480">
                        <a:lnSpc>
                          <a:spcPct val="150000"/>
                        </a:lnSpc>
                      </a:pPr>
                      <a:r>
                        <a:rPr lang="tr-TR" sz="700" spc="0" dirty="0">
                          <a:solidFill>
                            <a:srgbClr val="FFFFFF"/>
                          </a:solidFill>
                          <a:latin typeface="Arial MT"/>
                          <a:cs typeface="Arial MT"/>
                        </a:rPr>
                        <a:t>PRATİSYEN TABİP ( 2. BÖLGE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034" algn="ctr">
                        <a:lnSpc>
                          <a:spcPct val="150000"/>
                        </a:lnSpc>
                      </a:pPr>
                      <a:r>
                        <a:rPr lang="tr-TR" sz="800" b="0" spc="-25" dirty="0">
                          <a:solidFill>
                            <a:srgbClr val="FFFFFF"/>
                          </a:solidFill>
                          <a:latin typeface="Arial Black"/>
                          <a:cs typeface="Arial Black"/>
                        </a:rPr>
                        <a:t>800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0480"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800" b="0" spc="-20" dirty="0">
                          <a:solidFill>
                            <a:srgbClr val="FFFFFF"/>
                          </a:solidFill>
                          <a:latin typeface="Arial Black"/>
                          <a:cs typeface="Arial Black"/>
                        </a:rPr>
                        <a:t>1200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5240" algn="ctr">
                        <a:lnSpc>
                          <a:spcPct val="150000"/>
                        </a:lnSpc>
                      </a:pPr>
                      <a:r>
                        <a:rPr lang="tr-TR" sz="800" b="0" spc="-20" dirty="0">
                          <a:solidFill>
                            <a:srgbClr val="FFFFFF"/>
                          </a:solidFill>
                          <a:latin typeface="Arial MT"/>
                          <a:cs typeface="Arial MT"/>
                        </a:rPr>
                        <a:t>2000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0480" algn="ctr">
                        <a:lnSpc>
                          <a:spcPct val="150000"/>
                        </a:lnSpc>
                      </a:pPr>
                      <a:r>
                        <a:rPr lang="tr-TR" sz="800" b="0" spc="-20" dirty="0">
                          <a:solidFill>
                            <a:srgbClr val="FFFFFF"/>
                          </a:solidFill>
                          <a:latin typeface="Arial MT"/>
                          <a:cs typeface="Arial MT"/>
                        </a:rPr>
                        <a:t>4500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29036751"/>
                  </a:ext>
                </a:extLst>
              </a:tr>
              <a:tr h="184849">
                <a:tc>
                  <a:txBody>
                    <a:bodyPr/>
                    <a:lstStyle/>
                    <a:p>
                      <a:pPr marL="30480">
                        <a:lnSpc>
                          <a:spcPct val="150000"/>
                        </a:lnSpc>
                      </a:pPr>
                      <a:r>
                        <a:rPr lang="tr-TR" sz="700" spc="0" dirty="0">
                          <a:solidFill>
                            <a:srgbClr val="FFFFFF"/>
                          </a:solidFill>
                          <a:latin typeface="Arial MT"/>
                          <a:cs typeface="Arial MT"/>
                        </a:rPr>
                        <a:t>DİŞ TABİBİ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9685" algn="ctr">
                        <a:lnSpc>
                          <a:spcPct val="150000"/>
                        </a:lnSpc>
                      </a:pPr>
                      <a:r>
                        <a:rPr lang="tr-TR" sz="800" b="0" spc="-25" dirty="0">
                          <a:solidFill>
                            <a:srgbClr val="FFFFFF"/>
                          </a:solidFill>
                          <a:latin typeface="Arial Black"/>
                          <a:cs typeface="Arial Black"/>
                        </a:rPr>
                        <a:t>650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655"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800" b="0" spc="-20" dirty="0">
                          <a:solidFill>
                            <a:srgbClr val="FFFFFF"/>
                          </a:solidFill>
                          <a:latin typeface="Arial Black"/>
                          <a:cs typeface="Arial Black"/>
                        </a:rPr>
                        <a:t>1100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845"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82781425"/>
                  </a:ext>
                </a:extLst>
              </a:tr>
              <a:tr h="184849">
                <a:tc>
                  <a:txBody>
                    <a:bodyPr/>
                    <a:lstStyle/>
                    <a:p>
                      <a:pPr marL="30480">
                        <a:lnSpc>
                          <a:spcPct val="150000"/>
                        </a:lnSpc>
                      </a:pPr>
                      <a:r>
                        <a:rPr lang="tr-TR" sz="700" spc="0" dirty="0">
                          <a:solidFill>
                            <a:srgbClr val="FFFFFF"/>
                          </a:solidFill>
                          <a:latin typeface="Arial MT"/>
                          <a:cs typeface="Arial MT"/>
                        </a:rPr>
                        <a:t>ECZACI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Black"/>
                          <a:cs typeface="Arial Black"/>
                        </a:rPr>
                        <a:t>650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655"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Black"/>
                          <a:cs typeface="Arial Black"/>
                        </a:rPr>
                        <a:t>800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290" algn="ctr">
                        <a:lnSpc>
                          <a:spcPct val="150000"/>
                        </a:lnSpc>
                      </a:pPr>
                      <a:r>
                        <a:rPr lang="tr-TR" sz="800" b="0" spc="-20" dirty="0">
                          <a:solidFill>
                            <a:srgbClr val="FFFFFF"/>
                          </a:solidFill>
                          <a:latin typeface="Arial MT"/>
                          <a:cs typeface="Arial MT"/>
                        </a:rPr>
                        <a:t>1950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866616749"/>
                  </a:ext>
                </a:extLst>
              </a:tr>
              <a:tr h="212180">
                <a:tc>
                  <a:txBody>
                    <a:bodyPr/>
                    <a:lstStyle/>
                    <a:p>
                      <a:pPr marL="29845" algn="ctr">
                        <a:lnSpc>
                          <a:spcPct val="150000"/>
                        </a:lnSpc>
                      </a:pPr>
                      <a:r>
                        <a:rPr lang="tr-TR" sz="700" spc="0" dirty="0">
                          <a:solidFill>
                            <a:srgbClr val="FFFFFF"/>
                          </a:solidFill>
                          <a:latin typeface="Arial MT"/>
                          <a:cs typeface="Arial MT"/>
                        </a:rPr>
                        <a:t>A</a:t>
                      </a:r>
                      <a:r>
                        <a:rPr lang="tr-TR" sz="700" spc="0" dirty="0" smtClean="0">
                          <a:solidFill>
                            <a:srgbClr val="FFFFFF"/>
                          </a:solidFill>
                          <a:latin typeface="Arial MT"/>
                          <a:cs typeface="Arial MT"/>
                        </a:rPr>
                        <a:t>) MESLEKİ </a:t>
                      </a:r>
                      <a:r>
                        <a:rPr lang="tr-TR" sz="700" spc="0" dirty="0">
                          <a:solidFill>
                            <a:srgbClr val="FFFFFF"/>
                          </a:solidFill>
                          <a:latin typeface="Arial MT"/>
                          <a:cs typeface="Arial MT"/>
                        </a:rPr>
                        <a:t>SAĞLIK </a:t>
                      </a:r>
                      <a:r>
                        <a:rPr lang="tr-TR" sz="700" spc="0" dirty="0" smtClean="0">
                          <a:solidFill>
                            <a:srgbClr val="FFFFFF"/>
                          </a:solidFill>
                          <a:latin typeface="Arial MT"/>
                          <a:cs typeface="Arial MT"/>
                        </a:rPr>
                        <a:t>YÜKSEKÖĞRETİM GÖRMÜŞ </a:t>
                      </a:r>
                      <a:r>
                        <a:rPr lang="tr-TR" sz="700" spc="0" dirty="0">
                          <a:solidFill>
                            <a:srgbClr val="FFFFFF"/>
                          </a:solidFill>
                          <a:latin typeface="Arial MT"/>
                          <a:cs typeface="Arial MT"/>
                        </a:rPr>
                        <a:t>OLANLAR;</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79655671"/>
                  </a:ext>
                </a:extLst>
              </a:tr>
              <a:tr h="184849">
                <a:tc>
                  <a:txBody>
                    <a:bodyPr/>
                    <a:lstStyle/>
                    <a:p>
                      <a:pPr marL="29209">
                        <a:lnSpc>
                          <a:spcPct val="150000"/>
                        </a:lnSpc>
                      </a:pPr>
                      <a:r>
                        <a:rPr lang="tr-TR" sz="700" spc="0" dirty="0">
                          <a:solidFill>
                            <a:srgbClr val="FFFFFF"/>
                          </a:solidFill>
                          <a:latin typeface="Arial MT"/>
                          <a:cs typeface="Arial MT"/>
                        </a:rPr>
                        <a:t>1- YATAKLI TEDAVİ KURUMLARINDA</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50000"/>
                        </a:lnSpc>
                      </a:pPr>
                      <a:r>
                        <a:rPr lang="tr-TR" sz="800" b="0" spc="-20" dirty="0">
                          <a:solidFill>
                            <a:srgbClr val="FFFFFF"/>
                          </a:solidFill>
                          <a:latin typeface="Arial MT"/>
                          <a:cs typeface="Arial MT"/>
                        </a:rPr>
                        <a:t>1700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34732324"/>
                  </a:ext>
                </a:extLst>
              </a:tr>
              <a:tr h="184849">
                <a:tc>
                  <a:txBody>
                    <a:bodyPr/>
                    <a:lstStyle/>
                    <a:p>
                      <a:pPr marL="30480">
                        <a:lnSpc>
                          <a:spcPct val="150000"/>
                        </a:lnSpc>
                      </a:pPr>
                      <a:r>
                        <a:rPr lang="tr-TR" sz="700" spc="0" dirty="0">
                          <a:solidFill>
                            <a:srgbClr val="FFFFFF"/>
                          </a:solidFill>
                          <a:latin typeface="Arial MT"/>
                          <a:cs typeface="Arial MT"/>
                        </a:rPr>
                        <a:t>2- DİĞER YERLERDE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50000"/>
                        </a:lnSpc>
                      </a:pPr>
                      <a:r>
                        <a:rPr lang="tr-TR" sz="800" b="0" spc="-20" dirty="0">
                          <a:solidFill>
                            <a:srgbClr val="FFFFFF"/>
                          </a:solidFill>
                          <a:latin typeface="Arial MT"/>
                          <a:cs typeface="Arial MT"/>
                        </a:rPr>
                        <a:t>1550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94648917"/>
                  </a:ext>
                </a:extLst>
              </a:tr>
              <a:tr h="203881">
                <a:tc>
                  <a:txBody>
                    <a:bodyPr/>
                    <a:lstStyle/>
                    <a:p>
                      <a:pPr marL="32384" algn="ctr">
                        <a:lnSpc>
                          <a:spcPct val="150000"/>
                        </a:lnSpc>
                      </a:pPr>
                      <a:r>
                        <a:rPr lang="tr-TR" sz="700" spc="0" dirty="0">
                          <a:solidFill>
                            <a:srgbClr val="FFFFFF"/>
                          </a:solidFill>
                          <a:latin typeface="Arial MT"/>
                          <a:cs typeface="Arial MT"/>
                        </a:rPr>
                        <a:t>B-) LİSE DENGİ MESLEKİ </a:t>
                      </a:r>
                      <a:r>
                        <a:rPr lang="tr-TR" sz="700" spc="0" dirty="0" smtClean="0">
                          <a:solidFill>
                            <a:srgbClr val="FFFFFF"/>
                          </a:solidFill>
                          <a:latin typeface="Arial MT"/>
                          <a:cs typeface="Arial MT"/>
                        </a:rPr>
                        <a:t>SAĞLIK ÖĞRENİMİ </a:t>
                      </a:r>
                      <a:r>
                        <a:rPr lang="tr-TR" sz="700" spc="0" dirty="0">
                          <a:solidFill>
                            <a:srgbClr val="FFFFFF"/>
                          </a:solidFill>
                          <a:latin typeface="Arial MT"/>
                          <a:cs typeface="Arial MT"/>
                        </a:rPr>
                        <a:t>GÖRMÜŞ OLANLAR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893461846"/>
                  </a:ext>
                </a:extLst>
              </a:tr>
              <a:tr h="184849">
                <a:tc>
                  <a:txBody>
                    <a:bodyPr/>
                    <a:lstStyle/>
                    <a:p>
                      <a:pPr marL="29209">
                        <a:lnSpc>
                          <a:spcPct val="150000"/>
                        </a:lnSpc>
                      </a:pPr>
                      <a:r>
                        <a:rPr lang="tr-TR" sz="700" spc="0" dirty="0">
                          <a:solidFill>
                            <a:srgbClr val="FFFFFF"/>
                          </a:solidFill>
                          <a:latin typeface="Arial MT"/>
                          <a:cs typeface="Arial MT"/>
                        </a:rPr>
                        <a:t>1-YATAKLI TEDAVİ KURUMLARINDA</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034"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5240" algn="ctr">
                        <a:lnSpc>
                          <a:spcPct val="150000"/>
                        </a:lnSpc>
                      </a:pPr>
                      <a:r>
                        <a:rPr lang="tr-TR" sz="800" b="0" spc="-25" dirty="0">
                          <a:solidFill>
                            <a:srgbClr val="FFFFFF"/>
                          </a:solidFill>
                          <a:latin typeface="Arial MT"/>
                          <a:cs typeface="Arial MT"/>
                        </a:rPr>
                        <a:t>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50000"/>
                        </a:lnSpc>
                      </a:pPr>
                      <a:r>
                        <a:rPr lang="tr-TR" sz="800" b="0" spc="-20" dirty="0">
                          <a:solidFill>
                            <a:srgbClr val="FFFFFF"/>
                          </a:solidFill>
                          <a:latin typeface="Arial MT"/>
                          <a:cs typeface="Arial MT"/>
                        </a:rPr>
                        <a:t>1250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87452766"/>
                  </a:ext>
                </a:extLst>
              </a:tr>
              <a:tr h="184849">
                <a:tc>
                  <a:txBody>
                    <a:bodyPr/>
                    <a:lstStyle/>
                    <a:p>
                      <a:pPr marL="31750">
                        <a:lnSpc>
                          <a:spcPct val="150000"/>
                        </a:lnSpc>
                      </a:pPr>
                      <a:r>
                        <a:rPr lang="tr-TR" sz="700" spc="0" dirty="0">
                          <a:solidFill>
                            <a:srgbClr val="FFFFFF"/>
                          </a:solidFill>
                          <a:latin typeface="Arial MT"/>
                          <a:cs typeface="Arial MT"/>
                        </a:rPr>
                        <a:t>TEKNİSYEN YARDIMCISI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0005" algn="ctr">
                        <a:lnSpc>
                          <a:spcPct val="150000"/>
                        </a:lnSpc>
                      </a:pPr>
                      <a:r>
                        <a:rPr lang="tr-TR" sz="800" b="0" spc="-20" dirty="0">
                          <a:solidFill>
                            <a:srgbClr val="FFFFFF"/>
                          </a:solidFill>
                          <a:latin typeface="Arial MT"/>
                          <a:cs typeface="Arial MT"/>
                        </a:rPr>
                        <a:t>1000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8206930"/>
                  </a:ext>
                </a:extLst>
              </a:tr>
              <a:tr h="184849">
                <a:tc>
                  <a:txBody>
                    <a:bodyPr/>
                    <a:lstStyle/>
                    <a:p>
                      <a:pPr marL="27940">
                        <a:lnSpc>
                          <a:spcPct val="150000"/>
                        </a:lnSpc>
                      </a:pPr>
                      <a:r>
                        <a:rPr lang="tr-TR" sz="700" spc="0" dirty="0">
                          <a:solidFill>
                            <a:srgbClr val="FFFFFF"/>
                          </a:solidFill>
                          <a:latin typeface="Arial MT"/>
                          <a:cs typeface="Arial MT"/>
                        </a:rPr>
                        <a:t>VETERİNER HEKİM</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800" b="0" spc="-25" dirty="0">
                          <a:solidFill>
                            <a:srgbClr val="FFFFFF"/>
                          </a:solidFill>
                          <a:latin typeface="Palatino Linotype"/>
                          <a:cs typeface="Palatino Linotype"/>
                        </a:rPr>
                        <a:t>550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0" dirty="0">
                          <a:solidFill>
                            <a:srgbClr val="FFFFFF"/>
                          </a:solidFill>
                          <a:latin typeface="Palatino Linotype"/>
                          <a:cs typeface="Palatino Linotype"/>
                        </a:rPr>
                        <a:t>1800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50000"/>
                        </a:lnSpc>
                      </a:pPr>
                      <a:r>
                        <a:rPr lang="tr-TR" sz="800" b="0" spc="-20" dirty="0">
                          <a:solidFill>
                            <a:srgbClr val="FFFFFF"/>
                          </a:solidFill>
                          <a:latin typeface="Arial MT"/>
                          <a:cs typeface="Arial MT"/>
                        </a:rPr>
                        <a:t>2850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39306860"/>
                  </a:ext>
                </a:extLst>
              </a:tr>
              <a:tr h="219765">
                <a:tc>
                  <a:txBody>
                    <a:bodyPr/>
                    <a:lstStyle/>
                    <a:p>
                      <a:pPr marL="26670" algn="ctr">
                        <a:lnSpc>
                          <a:spcPct val="150000"/>
                        </a:lnSpc>
                        <a:spcBef>
                          <a:spcPts val="450"/>
                        </a:spcBef>
                      </a:pPr>
                      <a:r>
                        <a:rPr lang="tr-TR" sz="700" b="1" spc="0" dirty="0">
                          <a:solidFill>
                            <a:srgbClr val="FFFFFF"/>
                          </a:solidFill>
                          <a:latin typeface="Arial MT"/>
                          <a:cs typeface="Arial MT"/>
                        </a:rPr>
                        <a:t>( E ) YARDIMCI HİZ. BÖLÜMÜ</a:t>
                      </a:r>
                    </a:p>
                  </a:txBody>
                  <a:tcPr marL="0" marR="0" marT="5715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84373968"/>
                  </a:ext>
                </a:extLst>
              </a:tr>
              <a:tr h="185165">
                <a:tc>
                  <a:txBody>
                    <a:bodyPr/>
                    <a:lstStyle/>
                    <a:p>
                      <a:pPr marL="26034">
                        <a:lnSpc>
                          <a:spcPct val="150000"/>
                        </a:lnSpc>
                      </a:pPr>
                      <a:r>
                        <a:rPr lang="tr-TR" sz="700" spc="0" dirty="0">
                          <a:solidFill>
                            <a:srgbClr val="FFFFFF"/>
                          </a:solidFill>
                          <a:latin typeface="Arial MT"/>
                          <a:cs typeface="Arial MT"/>
                        </a:rPr>
                        <a:t>HASTABAKICI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50000"/>
                        </a:lnSpc>
                      </a:pPr>
                      <a:r>
                        <a:rPr lang="tr-TR" sz="800" b="0" spc="-25" dirty="0">
                          <a:solidFill>
                            <a:srgbClr val="FFFFFF"/>
                          </a:solidFill>
                          <a:latin typeface="Arial MT"/>
                          <a:cs typeface="Arial MT"/>
                        </a:rPr>
                        <a:t>800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050150139"/>
                  </a:ext>
                </a:extLst>
              </a:tr>
              <a:tr h="185165">
                <a:tc>
                  <a:txBody>
                    <a:bodyPr/>
                    <a:lstStyle/>
                    <a:p>
                      <a:pPr marL="25400">
                        <a:lnSpc>
                          <a:spcPct val="150000"/>
                        </a:lnSpc>
                      </a:pPr>
                      <a:r>
                        <a:rPr lang="tr-TR" sz="700" spc="0" dirty="0">
                          <a:solidFill>
                            <a:srgbClr val="FFFFFF"/>
                          </a:solidFill>
                          <a:latin typeface="Arial MT"/>
                          <a:cs typeface="Arial MT"/>
                        </a:rPr>
                        <a:t>TEKNİSYEN YARDIMCISI, HİZMETLİ,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375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290" algn="ctr">
                        <a:lnSpc>
                          <a:spcPct val="150000"/>
                        </a:lnSpc>
                      </a:pPr>
                      <a:r>
                        <a:rPr lang="tr-TR" sz="800" b="0" spc="-25" dirty="0">
                          <a:solidFill>
                            <a:srgbClr val="FFFFFF"/>
                          </a:solidFill>
                          <a:latin typeface="Consolas"/>
                          <a:cs typeface="Consolas"/>
                        </a:rPr>
                        <a:t>875</a:t>
                      </a:r>
                      <a:endParaRPr lang="tr-TR" sz="800" b="0" dirty="0">
                        <a:solidFill>
                          <a:srgbClr val="FFFFFF"/>
                        </a:solidFill>
                        <a:latin typeface="Consolas"/>
                        <a:cs typeface="Consola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29736461"/>
                  </a:ext>
                </a:extLst>
              </a:tr>
              <a:tr h="185165">
                <a:tc>
                  <a:txBody>
                    <a:bodyPr/>
                    <a:lstStyle/>
                    <a:p>
                      <a:pPr marL="24130">
                        <a:lnSpc>
                          <a:spcPct val="150000"/>
                        </a:lnSpc>
                      </a:pPr>
                      <a:r>
                        <a:rPr lang="tr-TR" sz="700" spc="0" dirty="0">
                          <a:solidFill>
                            <a:srgbClr val="FFFFFF"/>
                          </a:solidFill>
                          <a:latin typeface="Arial MT"/>
                          <a:cs typeface="Arial MT"/>
                        </a:rPr>
                        <a:t>KALORİFERCİ, GASSAL</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2545" algn="ctr">
                        <a:lnSpc>
                          <a:spcPct val="150000"/>
                        </a:lnSpc>
                      </a:pPr>
                      <a:r>
                        <a:rPr lang="tr-TR" sz="800" b="0" spc="-25" dirty="0">
                          <a:solidFill>
                            <a:srgbClr val="FFFFFF"/>
                          </a:solidFill>
                          <a:latin typeface="Consolas"/>
                          <a:cs typeface="Consolas"/>
                        </a:rPr>
                        <a:t>500</a:t>
                      </a:r>
                      <a:endParaRPr lang="tr-TR" sz="800" b="0" dirty="0">
                        <a:solidFill>
                          <a:srgbClr val="FFFFFF"/>
                        </a:solidFill>
                        <a:latin typeface="Consolas"/>
                        <a:cs typeface="Consola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31706663"/>
                  </a:ext>
                </a:extLst>
              </a:tr>
              <a:tr h="213347">
                <a:tc>
                  <a:txBody>
                    <a:bodyPr/>
                    <a:lstStyle/>
                    <a:p>
                      <a:pPr marL="24765" algn="ctr">
                        <a:lnSpc>
                          <a:spcPct val="150000"/>
                        </a:lnSpc>
                        <a:spcBef>
                          <a:spcPts val="400"/>
                        </a:spcBef>
                      </a:pPr>
                      <a:r>
                        <a:rPr lang="tr-TR" sz="700" b="1" spc="0" dirty="0">
                          <a:solidFill>
                            <a:srgbClr val="FFFFFF"/>
                          </a:solidFill>
                          <a:latin typeface="Arial MT"/>
                          <a:cs typeface="Arial MT"/>
                        </a:rPr>
                        <a:t>BİLGİ İŞLEM DAİ. BŞK.</a:t>
                      </a:r>
                    </a:p>
                  </a:txBody>
                  <a:tcPr marL="0" marR="0" marT="5080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447336841"/>
                  </a:ext>
                </a:extLst>
              </a:tr>
              <a:tr h="184849">
                <a:tc>
                  <a:txBody>
                    <a:bodyPr/>
                    <a:lstStyle/>
                    <a:p>
                      <a:pPr marL="24765">
                        <a:lnSpc>
                          <a:spcPct val="150000"/>
                        </a:lnSpc>
                      </a:pPr>
                      <a:r>
                        <a:rPr lang="tr-TR" sz="700" spc="0" dirty="0">
                          <a:solidFill>
                            <a:srgbClr val="FFFFFF"/>
                          </a:solidFill>
                          <a:latin typeface="Arial MT"/>
                          <a:cs typeface="Arial MT"/>
                        </a:rPr>
                        <a:t>BİLGİSAYAR LŞLETMENİ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2700" algn="ctr">
                        <a:lnSpc>
                          <a:spcPct val="150000"/>
                        </a:lnSpc>
                      </a:pPr>
                      <a:r>
                        <a:rPr lang="tr-TR" sz="800" b="0" spc="-25" dirty="0">
                          <a:solidFill>
                            <a:srgbClr val="FFFFFF"/>
                          </a:solidFill>
                          <a:latin typeface="Arial MT"/>
                          <a:cs typeface="Arial MT"/>
                        </a:rPr>
                        <a:t>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22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236487959"/>
                  </a:ext>
                </a:extLst>
              </a:tr>
              <a:tr h="184849">
                <a:tc>
                  <a:txBody>
                    <a:bodyPr/>
                    <a:lstStyle/>
                    <a:p>
                      <a:pPr marL="27940">
                        <a:lnSpc>
                          <a:spcPct val="150000"/>
                        </a:lnSpc>
                      </a:pPr>
                      <a:r>
                        <a:rPr lang="tr-TR" sz="700" spc="0" dirty="0">
                          <a:solidFill>
                            <a:srgbClr val="FFFFFF"/>
                          </a:solidFill>
                          <a:latin typeface="Arial MT"/>
                          <a:cs typeface="Arial MT"/>
                        </a:rPr>
                        <a:t>VERİ HAZIRLAMA VE KONTROL LŞLETMENİ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2700" algn="ctr">
                        <a:lnSpc>
                          <a:spcPct val="150000"/>
                        </a:lnSpc>
                      </a:pPr>
                      <a:r>
                        <a:rPr lang="tr-TR" sz="800" b="0" spc="-25" dirty="0">
                          <a:solidFill>
                            <a:srgbClr val="FFFFFF"/>
                          </a:solidFill>
                          <a:latin typeface="Arial MT"/>
                          <a:cs typeface="Arial MT"/>
                        </a:rPr>
                        <a:t>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9050"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622409938"/>
                  </a:ext>
                </a:extLst>
              </a:tr>
              <a:tr h="184849">
                <a:tc>
                  <a:txBody>
                    <a:bodyPr/>
                    <a:lstStyle/>
                    <a:p>
                      <a:pPr marL="15240">
                        <a:lnSpc>
                          <a:spcPct val="150000"/>
                        </a:lnSpc>
                      </a:pPr>
                      <a:r>
                        <a:rPr lang="tr-TR" sz="700" spc="0" dirty="0">
                          <a:solidFill>
                            <a:srgbClr val="FFFFFF"/>
                          </a:solidFill>
                          <a:latin typeface="Arial MT"/>
                          <a:cs typeface="Arial MT"/>
                        </a:rPr>
                        <a:t>ŞEF</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651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9525" algn="ctr">
                        <a:lnSpc>
                          <a:spcPct val="150000"/>
                        </a:lnSpc>
                      </a:pPr>
                      <a:r>
                        <a:rPr lang="tr-TR" sz="800" b="0" spc="-25" dirty="0">
                          <a:solidFill>
                            <a:srgbClr val="FFFFFF"/>
                          </a:solidFill>
                          <a:latin typeface="Arial MT"/>
                          <a:cs typeface="Arial MT"/>
                        </a:rPr>
                        <a:t>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355" algn="ctr">
                        <a:lnSpc>
                          <a:spcPct val="150000"/>
                        </a:lnSpc>
                      </a:pPr>
                      <a:r>
                        <a:rPr lang="tr-TR" sz="800" b="0" spc="-20" dirty="0">
                          <a:solidFill>
                            <a:srgbClr val="FFFFFF"/>
                          </a:solidFill>
                          <a:latin typeface="Arial MT"/>
                          <a:cs typeface="Arial MT"/>
                        </a:rPr>
                        <a:t>1950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38447636"/>
                  </a:ext>
                </a:extLst>
              </a:tr>
              <a:tr h="184849">
                <a:tc>
                  <a:txBody>
                    <a:bodyPr/>
                    <a:lstStyle/>
                    <a:p>
                      <a:pPr marL="26034" marR="0" indent="0" algn="l" defTabSz="914400" rtl="0" eaLnBrk="1" fontAlgn="auto" latinLnBrk="0" hangingPunct="1">
                        <a:lnSpc>
                          <a:spcPct val="150000"/>
                        </a:lnSpc>
                        <a:spcBef>
                          <a:spcPts val="0"/>
                        </a:spcBef>
                        <a:spcAft>
                          <a:spcPts val="0"/>
                        </a:spcAft>
                        <a:buClrTx/>
                        <a:buSzTx/>
                        <a:buFontTx/>
                        <a:buNone/>
                        <a:tabLst/>
                        <a:defRPr/>
                      </a:pPr>
                      <a:r>
                        <a:rPr lang="tr-TR" sz="700" spc="0" dirty="0" smtClean="0">
                          <a:solidFill>
                            <a:srgbClr val="FFFFFF"/>
                          </a:solidFill>
                          <a:latin typeface="Arial MT"/>
                          <a:cs typeface="Arial MT"/>
                        </a:rPr>
                        <a:t>DÖNER SERMAYE İLŞLETME </a:t>
                      </a:r>
                      <a:r>
                        <a:rPr lang="tr-TR" sz="700" spc="0" dirty="0">
                          <a:solidFill>
                            <a:srgbClr val="FFFFFF"/>
                          </a:solidFill>
                          <a:latin typeface="Arial MT"/>
                          <a:cs typeface="Arial MT"/>
                        </a:rPr>
                        <a:t>MÜDÜRÜ</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143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800" b="0" spc="-25" dirty="0">
                          <a:solidFill>
                            <a:srgbClr val="FFFFFF"/>
                          </a:solidFill>
                          <a:latin typeface="Arial MT"/>
                          <a:cs typeface="Arial MT"/>
                        </a:rPr>
                        <a:t>400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355" algn="ctr">
                        <a:lnSpc>
                          <a:spcPct val="150000"/>
                        </a:lnSpc>
                      </a:pPr>
                      <a:r>
                        <a:rPr lang="tr-TR" sz="800" b="0" spc="-20" dirty="0">
                          <a:solidFill>
                            <a:srgbClr val="FFFFFF"/>
                          </a:solidFill>
                          <a:latin typeface="Arial MT"/>
                          <a:cs typeface="Arial MT"/>
                        </a:rPr>
                        <a:t>1300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991884803"/>
                  </a:ext>
                </a:extLst>
              </a:tr>
              <a:tr h="184849">
                <a:tc>
                  <a:txBody>
                    <a:bodyPr/>
                    <a:lstStyle/>
                    <a:p>
                      <a:pPr marL="22860">
                        <a:lnSpc>
                          <a:spcPct val="150000"/>
                        </a:lnSpc>
                      </a:pPr>
                      <a:r>
                        <a:rPr lang="tr-TR" sz="700" spc="0" dirty="0" smtClean="0">
                          <a:solidFill>
                            <a:srgbClr val="FFFFFF"/>
                          </a:solidFill>
                          <a:latin typeface="Arial MT"/>
                          <a:cs typeface="Arial MT"/>
                        </a:rPr>
                        <a:t>SAYMAN</a:t>
                      </a:r>
                      <a:endParaRPr lang="tr-TR" sz="7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143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0795"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4604" algn="ctr">
                        <a:lnSpc>
                          <a:spcPct val="150000"/>
                        </a:lnSpc>
                      </a:pPr>
                      <a:r>
                        <a:rPr lang="tr-TR" sz="800" b="0" spc="-25" dirty="0">
                          <a:solidFill>
                            <a:srgbClr val="FFFFFF"/>
                          </a:solidFill>
                          <a:latin typeface="Arial MT"/>
                          <a:cs typeface="Arial MT"/>
                        </a:rPr>
                        <a:t>400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9530" algn="ctr">
                        <a:lnSpc>
                          <a:spcPct val="150000"/>
                        </a:lnSpc>
                      </a:pPr>
                      <a:r>
                        <a:rPr lang="tr-TR" sz="800" b="0" spc="-20" dirty="0">
                          <a:solidFill>
                            <a:srgbClr val="FFFFFF"/>
                          </a:solidFill>
                          <a:latin typeface="Arial MT"/>
                          <a:cs typeface="Arial MT"/>
                        </a:rPr>
                        <a:t>1300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482351991"/>
                  </a:ext>
                </a:extLst>
              </a:tr>
              <a:tr h="184849">
                <a:tc>
                  <a:txBody>
                    <a:bodyPr/>
                    <a:lstStyle/>
                    <a:p>
                      <a:pPr marL="22860">
                        <a:lnSpc>
                          <a:spcPct val="150000"/>
                        </a:lnSpc>
                      </a:pPr>
                      <a:r>
                        <a:rPr lang="tr-TR" sz="700" spc="0" dirty="0" smtClean="0">
                          <a:solidFill>
                            <a:srgbClr val="FFFFFF"/>
                          </a:solidFill>
                          <a:latin typeface="Arial MT"/>
                          <a:cs typeface="Arial MT"/>
                        </a:rPr>
                        <a:t>AYNİYAT </a:t>
                      </a:r>
                      <a:r>
                        <a:rPr lang="tr-TR" sz="700" spc="0" dirty="0">
                          <a:solidFill>
                            <a:srgbClr val="FFFFFF"/>
                          </a:solidFill>
                          <a:latin typeface="Arial MT"/>
                          <a:cs typeface="Arial MT"/>
                        </a:rPr>
                        <a:t>SAYMANI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375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5" dirty="0">
                          <a:solidFill>
                            <a:srgbClr val="FFFFFF"/>
                          </a:solidFill>
                          <a:latin typeface="Arial MT"/>
                          <a:cs typeface="Arial MT"/>
                        </a:rPr>
                        <a:t>875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08430068"/>
                  </a:ext>
                </a:extLst>
              </a:tr>
              <a:tr h="184849">
                <a:tc>
                  <a:txBody>
                    <a:bodyPr/>
                    <a:lstStyle/>
                    <a:p>
                      <a:pPr marL="26034">
                        <a:lnSpc>
                          <a:spcPct val="150000"/>
                        </a:lnSpc>
                      </a:pPr>
                      <a:r>
                        <a:rPr lang="tr-TR" sz="700" spc="0" dirty="0">
                          <a:solidFill>
                            <a:srgbClr val="FFFFFF"/>
                          </a:solidFill>
                          <a:latin typeface="Arial MT"/>
                          <a:cs typeface="Arial MT"/>
                        </a:rPr>
                        <a:t>AMBAR MEMURU</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0" dirty="0">
                          <a:solidFill>
                            <a:srgbClr val="FFFFFF"/>
                          </a:solidFill>
                          <a:latin typeface="Arial MT"/>
                          <a:cs typeface="Arial MT"/>
                        </a:rPr>
                        <a:t>1075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43485496"/>
                  </a:ext>
                </a:extLst>
              </a:tr>
              <a:tr h="184849">
                <a:tc>
                  <a:txBody>
                    <a:bodyPr/>
                    <a:lstStyle/>
                    <a:p>
                      <a:pPr marL="24765">
                        <a:lnSpc>
                          <a:spcPct val="150000"/>
                        </a:lnSpc>
                      </a:pPr>
                      <a:r>
                        <a:rPr lang="tr-TR" sz="700" spc="0" dirty="0">
                          <a:solidFill>
                            <a:srgbClr val="FFFFFF"/>
                          </a:solidFill>
                          <a:latin typeface="Arial MT"/>
                          <a:cs typeface="Arial MT"/>
                        </a:rPr>
                        <a:t>VEZNEDAR</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079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0" dirty="0">
                          <a:solidFill>
                            <a:srgbClr val="FFFFFF"/>
                          </a:solidFill>
                          <a:latin typeface="Arial MT"/>
                          <a:cs typeface="Arial MT"/>
                        </a:rPr>
                        <a:t>1200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90916129"/>
                  </a:ext>
                </a:extLst>
              </a:tr>
            </a:tbl>
          </a:graphicData>
        </a:graphic>
      </p:graphicFrame>
    </p:spTree>
    <p:extLst>
      <p:ext uri="{BB962C8B-B14F-4D97-AF65-F5344CB8AC3E}">
        <p14:creationId xmlns:p14="http://schemas.microsoft.com/office/powerpoint/2010/main" val="19255934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9088F23-09A2-675E-D041-61044386AA66}"/>
              </a:ext>
            </a:extLst>
          </p:cNvPr>
          <p:cNvSpPr>
            <a:spLocks noGrp="1"/>
          </p:cNvSpPr>
          <p:nvPr>
            <p:ph type="title"/>
          </p:nvPr>
        </p:nvSpPr>
        <p:spPr>
          <a:xfrm>
            <a:off x="559293" y="375414"/>
            <a:ext cx="960327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ÖZEL HİZMET TAZMİNATI</a:t>
            </a:r>
          </a:p>
        </p:txBody>
      </p:sp>
      <p:sp>
        <p:nvSpPr>
          <p:cNvPr id="3" name="İçerik Yer Tutucusu 2">
            <a:extLst>
              <a:ext uri="{FF2B5EF4-FFF2-40B4-BE49-F238E27FC236}">
                <a16:creationId xmlns:a16="http://schemas.microsoft.com/office/drawing/2014/main" id="{BE6755FB-7A38-06F8-64A9-AE34A7C8C098}"/>
              </a:ext>
            </a:extLst>
          </p:cNvPr>
          <p:cNvSpPr>
            <a:spLocks noGrp="1"/>
          </p:cNvSpPr>
          <p:nvPr>
            <p:ph sz="quarter" idx="13"/>
          </p:nvPr>
        </p:nvSpPr>
        <p:spPr>
          <a:xfrm>
            <a:off x="559293" y="1409870"/>
            <a:ext cx="10363826" cy="3424107"/>
          </a:xfrm>
        </p:spPr>
        <p:txBody>
          <a:bodyPr>
            <a:normAutofit/>
          </a:bodyPr>
          <a:lstStyle/>
          <a:p>
            <a:pPr marL="457200" lvl="1" indent="0" algn="just">
              <a:buNone/>
            </a:pP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657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Sayılı Devlet Memurları Kanunun 152/2 Maddesi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sng" strike="noStrike" cap="none" normalizeH="0" baseline="0" dirty="0" smtClean="0">
                <a:ln>
                  <a:noFill/>
                </a:ln>
                <a:latin typeface="Times New Roman" panose="02020603050405020304" pitchFamily="18" charset="0"/>
                <a:cs typeface="Times New Roman" panose="02020603050405020304" pitchFamily="18" charset="0"/>
              </a:rPr>
              <a:t>Yan Ödeme </a:t>
            </a:r>
            <a:r>
              <a:rPr kumimoji="0" lang="tr-TR" sz="1600" i="0" u="sng" strike="noStrike" cap="none" normalizeH="0" baseline="0" dirty="0">
                <a:ln>
                  <a:noFill/>
                </a:ln>
                <a:latin typeface="Times New Roman" panose="02020603050405020304" pitchFamily="18" charset="0"/>
                <a:cs typeface="Times New Roman" panose="02020603050405020304" pitchFamily="18" charset="0"/>
              </a:rPr>
              <a:t>Kararnamesi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Gereği Görevin Önem, Sorumluluk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Niteliği, Görev Yerinin Özelliği, Hizmet Süresi, Kadro Unvan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Derecesi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Eğitim Seviyesi Gibi Hususlar Göz Önüne Alınarak, Bu Kanunda Belirtilen En Yüksek Devlet Memuru Aylığının Brüt Tutarının Belirli Bir Oranı Şeklinde Ödenen Tutarı İfade Etmektedir. </a:t>
            </a:r>
            <a:endParaRPr lang="tr-TR" sz="16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BADB1BE1-0EF8-4216-216C-33853340C412}"/>
              </a:ext>
            </a:extLst>
          </p:cNvPr>
          <p:cNvSpPr/>
          <p:nvPr/>
        </p:nvSpPr>
        <p:spPr>
          <a:xfrm>
            <a:off x="2199016" y="2952316"/>
            <a:ext cx="7718068" cy="548196"/>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EN YÜKSEK DEVLET MEMURU AYLIĞI = (9500 </a:t>
            </a:r>
            <a:r>
              <a:rPr kumimoji="0" lang="tr-TR" sz="1800" i="0" u="none" strike="noStrike" cap="none" normalizeH="0" baseline="0" dirty="0" smtClean="0">
                <a:ln>
                  <a:noFill/>
                </a:ln>
                <a:solidFill>
                  <a:schemeClr val="bg2"/>
                </a:solidFill>
                <a:effectLst>
                  <a:outerShdw blurRad="38100" dist="38100" dir="2700000" algn="tl">
                    <a:srgbClr val="C0C0C0"/>
                  </a:outerShdw>
                </a:effectLst>
                <a:latin typeface="+mj-lt"/>
              </a:rPr>
              <a:t>x  </a:t>
            </a: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AYLIK KATSAYI) </a:t>
            </a:r>
          </a:p>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EN YÜKSEK DEVLET MEMURU AYLIĞI  </a:t>
            </a:r>
            <a:r>
              <a:rPr kumimoji="0" lang="tr-TR" sz="1800" i="0" u="none" strike="noStrike" cap="none" normalizeH="0" baseline="0" dirty="0" smtClean="0">
                <a:ln>
                  <a:noFill/>
                </a:ln>
                <a:solidFill>
                  <a:schemeClr val="bg2"/>
                </a:solidFill>
                <a:effectLst>
                  <a:outerShdw blurRad="38100" dist="38100" dir="2700000" algn="tl">
                    <a:srgbClr val="C0C0C0"/>
                  </a:outerShdw>
                </a:effectLst>
                <a:latin typeface="+mj-lt"/>
              </a:rPr>
              <a:t>x  </a:t>
            </a: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 TAZMİNAT ORANI </a:t>
            </a:r>
            <a:endParaRPr kumimoji="0" lang="tr-TR" sz="1800"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
        <p:nvSpPr>
          <p:cNvPr id="5" name="Ok: Aşağı 4">
            <a:extLst>
              <a:ext uri="{FF2B5EF4-FFF2-40B4-BE49-F238E27FC236}">
                <a16:creationId xmlns:a16="http://schemas.microsoft.com/office/drawing/2014/main" id="{8A917976-EB5E-9833-E59B-1E97584E2B27}"/>
              </a:ext>
            </a:extLst>
          </p:cNvPr>
          <p:cNvSpPr/>
          <p:nvPr/>
        </p:nvSpPr>
        <p:spPr>
          <a:xfrm>
            <a:off x="4644557" y="3704501"/>
            <a:ext cx="2887734" cy="1075764"/>
          </a:xfrm>
          <a:prstGeom prst="downArrow">
            <a:avLst>
              <a:gd name="adj1" fmla="val 50000"/>
              <a:gd name="adj2" fmla="val 52841"/>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a:t>
            </a:r>
            <a:r>
              <a:rPr lang="tr-TR" sz="1600" dirty="0" smtClean="0">
                <a:ln w="0"/>
                <a:solidFill>
                  <a:srgbClr val="FFFFFF"/>
                </a:solidFill>
                <a:effectLst>
                  <a:reflection blurRad="6350" stA="53000" endA="300" endPos="35500" dir="5400000" sy="-90000" algn="bl" rotWithShape="0"/>
                </a:effectLst>
              </a:rPr>
              <a:t>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
        <p:nvSpPr>
          <p:cNvPr id="8" name="Ok: Sol 7">
            <a:extLst>
              <a:ext uri="{FF2B5EF4-FFF2-40B4-BE49-F238E27FC236}">
                <a16:creationId xmlns:a16="http://schemas.microsoft.com/office/drawing/2014/main" id="{998DB270-093B-01B3-CB7B-0CBE8021C20B}"/>
              </a:ext>
            </a:extLst>
          </p:cNvPr>
          <p:cNvSpPr/>
          <p:nvPr/>
        </p:nvSpPr>
        <p:spPr>
          <a:xfrm>
            <a:off x="3039191" y="4203094"/>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9" name="Ok: Sağ 8">
            <a:extLst>
              <a:ext uri="{FF2B5EF4-FFF2-40B4-BE49-F238E27FC236}">
                <a16:creationId xmlns:a16="http://schemas.microsoft.com/office/drawing/2014/main" id="{D3464992-BD55-8B56-FB65-EA265C72D53E}"/>
              </a:ext>
            </a:extLst>
          </p:cNvPr>
          <p:cNvSpPr/>
          <p:nvPr/>
        </p:nvSpPr>
        <p:spPr>
          <a:xfrm>
            <a:off x="7018843" y="4242383"/>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6" name="Oval 5">
            <a:extLst>
              <a:ext uri="{FF2B5EF4-FFF2-40B4-BE49-F238E27FC236}">
                <a16:creationId xmlns:a16="http://schemas.microsoft.com/office/drawing/2014/main" id="{2986F25F-0616-FAB8-960B-0D5B37E9D3BD}"/>
              </a:ext>
            </a:extLst>
          </p:cNvPr>
          <p:cNvSpPr/>
          <p:nvPr/>
        </p:nvSpPr>
        <p:spPr>
          <a:xfrm>
            <a:off x="9078039" y="4355954"/>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3" name="Oval 12">
            <a:extLst>
              <a:ext uri="{FF2B5EF4-FFF2-40B4-BE49-F238E27FC236}">
                <a16:creationId xmlns:a16="http://schemas.microsoft.com/office/drawing/2014/main" id="{D40A6EAD-4618-8F1D-EBC6-A3B5B4150526}"/>
              </a:ext>
            </a:extLst>
          </p:cNvPr>
          <p:cNvSpPr/>
          <p:nvPr/>
        </p:nvSpPr>
        <p:spPr>
          <a:xfrm>
            <a:off x="990349" y="4853672"/>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4" name="Oval 13">
            <a:extLst>
              <a:ext uri="{FF2B5EF4-FFF2-40B4-BE49-F238E27FC236}">
                <a16:creationId xmlns:a16="http://schemas.microsoft.com/office/drawing/2014/main" id="{558F1BC8-35F0-A6F4-244D-6FAB8C4193B5}"/>
              </a:ext>
            </a:extLst>
          </p:cNvPr>
          <p:cNvSpPr/>
          <p:nvPr/>
        </p:nvSpPr>
        <p:spPr>
          <a:xfrm>
            <a:off x="1020562" y="4017506"/>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10125132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855FE4EB-8CBC-84BD-EF0E-2864F81F694A}"/>
              </a:ext>
            </a:extLst>
          </p:cNvPr>
          <p:cNvGraphicFramePr>
            <a:graphicFrameLocks noGrp="1"/>
          </p:cNvGraphicFramePr>
          <p:nvPr>
            <p:extLst>
              <p:ext uri="{D42A27DB-BD31-4B8C-83A1-F6EECF244321}">
                <p14:modId xmlns:p14="http://schemas.microsoft.com/office/powerpoint/2010/main" val="408400372"/>
              </p:ext>
            </p:extLst>
          </p:nvPr>
        </p:nvGraphicFramePr>
        <p:xfrm>
          <a:off x="276379" y="99011"/>
          <a:ext cx="11136994" cy="4273591"/>
        </p:xfrm>
        <a:graphic>
          <a:graphicData uri="http://schemas.openxmlformats.org/drawingml/2006/table">
            <a:tbl>
              <a:tblPr firstRow="1" bandRow="1">
                <a:tableStyleId>{2D5ABB26-0587-4C30-8999-92F81FD0307C}</a:tableStyleId>
              </a:tblPr>
              <a:tblGrid>
                <a:gridCol w="7230476">
                  <a:extLst>
                    <a:ext uri="{9D8B030D-6E8A-4147-A177-3AD203B41FA5}">
                      <a16:colId xmlns:a16="http://schemas.microsoft.com/office/drawing/2014/main" val="1032377325"/>
                    </a:ext>
                  </a:extLst>
                </a:gridCol>
                <a:gridCol w="1550441">
                  <a:extLst>
                    <a:ext uri="{9D8B030D-6E8A-4147-A177-3AD203B41FA5}">
                      <a16:colId xmlns:a16="http://schemas.microsoft.com/office/drawing/2014/main" val="2580363283"/>
                    </a:ext>
                  </a:extLst>
                </a:gridCol>
                <a:gridCol w="2356077">
                  <a:extLst>
                    <a:ext uri="{9D8B030D-6E8A-4147-A177-3AD203B41FA5}">
                      <a16:colId xmlns:a16="http://schemas.microsoft.com/office/drawing/2014/main" val="1747409638"/>
                    </a:ext>
                  </a:extLst>
                </a:gridCol>
              </a:tblGrid>
              <a:tr h="380704">
                <a:tc rowSpan="2">
                  <a:txBody>
                    <a:bodyPr/>
                    <a:lstStyle/>
                    <a:p>
                      <a:pPr>
                        <a:lnSpc>
                          <a:spcPct val="100000"/>
                        </a:lnSpc>
                      </a:pPr>
                      <a:endParaRPr lang="tr-TR" sz="950" b="1" dirty="0">
                        <a:solidFill>
                          <a:srgbClr val="FFFFFF"/>
                        </a:solidFill>
                        <a:effectLst/>
                        <a:latin typeface="Times New Roman" panose="02020603050405020304" pitchFamily="18" charset="0"/>
                        <a:cs typeface="Times New Roman" panose="02020603050405020304" pitchFamily="18" charset="0"/>
                      </a:endParaRPr>
                    </a:p>
                    <a:p>
                      <a:pPr>
                        <a:lnSpc>
                          <a:spcPct val="100000"/>
                        </a:lnSpc>
                        <a:spcBef>
                          <a:spcPts val="305"/>
                        </a:spcBef>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L="501650">
                        <a:lnSpc>
                          <a:spcPct val="100000"/>
                        </a:lnSpc>
                        <a:spcBef>
                          <a:spcPts val="5"/>
                        </a:spcBef>
                      </a:pPr>
                      <a:r>
                        <a:rPr lang="tr-TR" sz="950" b="1" spc="-25" dirty="0">
                          <a:solidFill>
                            <a:srgbClr val="FFFFFF"/>
                          </a:solidFill>
                          <a:effectLst/>
                          <a:latin typeface="Times New Roman" panose="02020603050405020304" pitchFamily="18" charset="0"/>
                          <a:cs typeface="Times New Roman" panose="02020603050405020304" pitchFamily="18" charset="0"/>
                        </a:rPr>
                        <a:t>KADRO</a:t>
                      </a:r>
                      <a:r>
                        <a:rPr lang="tr-TR" sz="950" b="1" spc="-10" dirty="0">
                          <a:solidFill>
                            <a:srgbClr val="FFFFFF"/>
                          </a:solidFill>
                          <a:effectLst/>
                          <a:latin typeface="Times New Roman" panose="02020603050405020304" pitchFamily="18" charset="0"/>
                          <a:cs typeface="Times New Roman" panose="02020603050405020304" pitchFamily="18" charset="0"/>
                        </a:rPr>
                        <a:t> </a:t>
                      </a:r>
                      <a:r>
                        <a:rPr lang="tr-TR" sz="950" b="1" dirty="0">
                          <a:solidFill>
                            <a:srgbClr val="FFFFFF"/>
                          </a:solidFill>
                          <a:effectLst/>
                          <a:latin typeface="Times New Roman" panose="02020603050405020304" pitchFamily="18" charset="0"/>
                          <a:cs typeface="Times New Roman" panose="02020603050405020304" pitchFamily="18" charset="0"/>
                        </a:rPr>
                        <a:t>(</a:t>
                      </a:r>
                      <a:r>
                        <a:rPr lang="tr-TR" sz="950" b="1" spc="-40" dirty="0">
                          <a:solidFill>
                            <a:srgbClr val="FFFFFF"/>
                          </a:solidFill>
                          <a:effectLst/>
                          <a:latin typeface="Times New Roman" panose="02020603050405020304" pitchFamily="18" charset="0"/>
                          <a:cs typeface="Times New Roman" panose="02020603050405020304" pitchFamily="18" charset="0"/>
                        </a:rPr>
                        <a:t> </a:t>
                      </a:r>
                      <a:r>
                        <a:rPr lang="tr-TR" sz="950" b="1" spc="-25" dirty="0">
                          <a:solidFill>
                            <a:srgbClr val="FFFFFF"/>
                          </a:solidFill>
                          <a:effectLst/>
                          <a:latin typeface="Times New Roman" panose="02020603050405020304" pitchFamily="18" charset="0"/>
                          <a:cs typeface="Times New Roman" panose="02020603050405020304" pitchFamily="18" charset="0"/>
                        </a:rPr>
                        <a:t>GÖREV</a:t>
                      </a:r>
                      <a:r>
                        <a:rPr lang="tr-TR" sz="950" b="1" spc="15" dirty="0">
                          <a:solidFill>
                            <a:srgbClr val="FFFFFF"/>
                          </a:solidFill>
                          <a:effectLst/>
                          <a:latin typeface="Times New Roman" panose="02020603050405020304" pitchFamily="18" charset="0"/>
                          <a:cs typeface="Times New Roman" panose="02020603050405020304" pitchFamily="18" charset="0"/>
                        </a:rPr>
                        <a:t> </a:t>
                      </a:r>
                      <a:r>
                        <a:rPr lang="tr-TR" sz="950" b="1" dirty="0">
                          <a:solidFill>
                            <a:srgbClr val="FFFFFF"/>
                          </a:solidFill>
                          <a:effectLst/>
                          <a:latin typeface="Times New Roman" panose="02020603050405020304" pitchFamily="18" charset="0"/>
                          <a:cs typeface="Times New Roman" panose="02020603050405020304" pitchFamily="18" charset="0"/>
                        </a:rPr>
                        <a:t>)</a:t>
                      </a:r>
                      <a:r>
                        <a:rPr lang="tr-TR" sz="950" b="1" spc="-20" dirty="0">
                          <a:solidFill>
                            <a:srgbClr val="FFFFFF"/>
                          </a:solidFill>
                          <a:effectLst/>
                          <a:latin typeface="Times New Roman" panose="02020603050405020304" pitchFamily="18" charset="0"/>
                          <a:cs typeface="Times New Roman" panose="02020603050405020304" pitchFamily="18" charset="0"/>
                        </a:rPr>
                        <a:t> </a:t>
                      </a:r>
                      <a:r>
                        <a:rPr lang="tr-TR" sz="950" b="1" spc="-10" dirty="0">
                          <a:solidFill>
                            <a:srgbClr val="FFFFFF"/>
                          </a:solidFill>
                          <a:effectLst/>
                          <a:latin typeface="Times New Roman" panose="02020603050405020304" pitchFamily="18" charset="0"/>
                          <a:cs typeface="Times New Roman" panose="02020603050405020304" pitchFamily="18" charset="0"/>
                        </a:rPr>
                        <a:t>ÜNVANI</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R="94615">
                        <a:lnSpc>
                          <a:spcPct val="100000"/>
                        </a:lnSpc>
                        <a:spcBef>
                          <a:spcPts val="305"/>
                        </a:spcBef>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L="34925" marR="94615">
                        <a:lnSpc>
                          <a:spcPct val="100000"/>
                        </a:lnSpc>
                        <a:spcBef>
                          <a:spcPts val="5"/>
                        </a:spcBef>
                      </a:pPr>
                      <a:r>
                        <a:rPr lang="tr-TR" sz="950" b="1" spc="-20" dirty="0">
                          <a:solidFill>
                            <a:srgbClr val="FFFFFF"/>
                          </a:solidFill>
                          <a:effectLst/>
                          <a:latin typeface="Times New Roman" panose="02020603050405020304" pitchFamily="18" charset="0"/>
                          <a:cs typeface="Times New Roman" panose="02020603050405020304" pitchFamily="18" charset="0"/>
                        </a:rPr>
                        <a:t>DERECE</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3340" marR="139065" indent="5715" algn="ctr">
                        <a:lnSpc>
                          <a:spcPct val="105300"/>
                        </a:lnSpc>
                        <a:spcBef>
                          <a:spcPts val="20"/>
                        </a:spcBef>
                      </a:pPr>
                      <a:r>
                        <a:rPr lang="tr-TR" sz="950" b="1" spc="-20" dirty="0">
                          <a:solidFill>
                            <a:srgbClr val="FFFFFF"/>
                          </a:solidFill>
                          <a:effectLst/>
                          <a:latin typeface="Times New Roman" panose="02020603050405020304" pitchFamily="18" charset="0"/>
                          <a:cs typeface="Times New Roman" panose="02020603050405020304" pitchFamily="18" charset="0"/>
                        </a:rPr>
                        <a:t>ÖZEL </a:t>
                      </a:r>
                      <a:r>
                        <a:rPr lang="tr-TR" sz="950" b="1" spc="-10" dirty="0">
                          <a:solidFill>
                            <a:srgbClr val="FFFFFF"/>
                          </a:solidFill>
                          <a:effectLst/>
                          <a:latin typeface="Times New Roman" panose="02020603050405020304" pitchFamily="18" charset="0"/>
                          <a:cs typeface="Times New Roman" panose="02020603050405020304" pitchFamily="18" charset="0"/>
                        </a:rPr>
                        <a:t>HİZMET </a:t>
                      </a:r>
                      <a:r>
                        <a:rPr lang="tr-TR" sz="950" b="1" spc="-45" dirty="0">
                          <a:solidFill>
                            <a:srgbClr val="FFFFFF"/>
                          </a:solidFill>
                          <a:effectLst/>
                          <a:latin typeface="Times New Roman" panose="02020603050405020304" pitchFamily="18" charset="0"/>
                          <a:cs typeface="Times New Roman" panose="02020603050405020304" pitchFamily="18" charset="0"/>
                        </a:rPr>
                        <a:t>TAZMİNATI</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96287390"/>
                  </a:ext>
                </a:extLst>
              </a:tr>
              <a:tr h="260505">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nSpc>
                          <a:spcPts val="1220"/>
                        </a:lnSpc>
                      </a:pPr>
                      <a:r>
                        <a:rPr lang="tr-TR" sz="950" b="1" spc="-10" dirty="0">
                          <a:solidFill>
                            <a:srgbClr val="FFFFFF"/>
                          </a:solidFill>
                          <a:effectLst/>
                          <a:latin typeface="Times New Roman" panose="02020603050405020304" pitchFamily="18" charset="0"/>
                          <a:cs typeface="Times New Roman" panose="02020603050405020304" pitchFamily="18" charset="0"/>
                        </a:rPr>
                        <a:t>TAZ.</a:t>
                      </a:r>
                      <a:r>
                        <a:rPr lang="tr-TR" sz="950" b="1" spc="-45" dirty="0">
                          <a:solidFill>
                            <a:srgbClr val="FFFFFF"/>
                          </a:solidFill>
                          <a:effectLst/>
                          <a:latin typeface="Times New Roman" panose="02020603050405020304" pitchFamily="18" charset="0"/>
                          <a:cs typeface="Times New Roman" panose="02020603050405020304" pitchFamily="18" charset="0"/>
                        </a:rPr>
                        <a:t> </a:t>
                      </a:r>
                      <a:r>
                        <a:rPr lang="tr-TR" sz="950" b="1" spc="-25" dirty="0">
                          <a:solidFill>
                            <a:srgbClr val="FFFFFF"/>
                          </a:solidFill>
                          <a:effectLst/>
                          <a:latin typeface="Times New Roman" panose="02020603050405020304" pitchFamily="18" charset="0"/>
                          <a:cs typeface="Times New Roman" panose="02020603050405020304" pitchFamily="18" charset="0"/>
                        </a:rPr>
                        <a:t>OR. (%)</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910342654"/>
                  </a:ext>
                </a:extLst>
              </a:tr>
              <a:tr h="323563">
                <a:tc>
                  <a:txBody>
                    <a:bodyPr/>
                    <a:lstStyle/>
                    <a:p>
                      <a:pPr marL="21590" algn="ctr">
                        <a:lnSpc>
                          <a:spcPct val="15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ÜST YÖNETİM VE GENEL İDARİ HİZMETLER</a:t>
                      </a:r>
                    </a:p>
                  </a:txBody>
                  <a:tcPr marL="0" marR="0" marT="241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28459438"/>
                  </a:ext>
                </a:extLst>
              </a:tr>
              <a:tr h="174674">
                <a:tc>
                  <a:txBody>
                    <a:bodyPr/>
                    <a:lstStyle/>
                    <a:p>
                      <a:pPr marL="19050">
                        <a:lnSpc>
                          <a:spcPts val="1030"/>
                        </a:lnSpc>
                        <a:spcBef>
                          <a:spcPts val="309"/>
                        </a:spcBef>
                      </a:pPr>
                      <a:r>
                        <a:rPr lang="tr-TR" sz="950" b="0" spc="0" dirty="0">
                          <a:solidFill>
                            <a:srgbClr val="FFFFFF"/>
                          </a:solidFill>
                          <a:effectLst/>
                          <a:latin typeface="Times New Roman" panose="02020603050405020304" pitchFamily="18" charset="0"/>
                          <a:cs typeface="Times New Roman" panose="02020603050405020304" pitchFamily="18" charset="0"/>
                        </a:rPr>
                        <a:t>GENEL SEKRETER</a:t>
                      </a: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309"/>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05"/>
                        </a:lnSpc>
                        <a:spcBef>
                          <a:spcPts val="33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419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226958462"/>
                  </a:ext>
                </a:extLst>
              </a:tr>
              <a:tr h="140540">
                <a:tc>
                  <a:txBody>
                    <a:bodyPr/>
                    <a:lstStyle/>
                    <a:p>
                      <a:pPr marL="19050">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HASTANE BAŞMÜDÜRÜ</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05"/>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03399268"/>
                  </a:ext>
                </a:extLst>
              </a:tr>
              <a:tr h="140540">
                <a:tc>
                  <a:txBody>
                    <a:bodyPr/>
                    <a:lstStyle/>
                    <a:p>
                      <a:pPr marL="19050">
                        <a:lnSpc>
                          <a:spcPts val="103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HUKUK MÜȘAVİRİ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3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39485935"/>
                  </a:ext>
                </a:extLst>
              </a:tr>
              <a:tr h="140540">
                <a:tc>
                  <a:txBody>
                    <a:bodyPr/>
                    <a:lstStyle/>
                    <a:p>
                      <a:pPr marL="19050">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GENEL SEKRETER YRD. VE DAİRE </a:t>
                      </a:r>
                      <a:r>
                        <a:rPr lang="tr-TR" sz="950" b="0" spc="0" dirty="0" smtClean="0">
                          <a:solidFill>
                            <a:srgbClr val="FFFFFF"/>
                          </a:solidFill>
                          <a:effectLst/>
                          <a:latin typeface="Times New Roman" panose="02020603050405020304" pitchFamily="18" charset="0"/>
                          <a:cs typeface="Times New Roman" panose="02020603050405020304" pitchFamily="18" charset="0"/>
                        </a:rPr>
                        <a:t>BAŞKANI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30"/>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175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32290447"/>
                  </a:ext>
                </a:extLst>
              </a:tr>
              <a:tr h="140540">
                <a:tc>
                  <a:txBody>
                    <a:bodyPr/>
                    <a:lstStyle/>
                    <a:p>
                      <a:pPr marL="19050">
                        <a:lnSpc>
                          <a:spcPts val="100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DAİRE </a:t>
                      </a:r>
                      <a:r>
                        <a:rPr lang="tr-TR" sz="950" b="0" spc="0" dirty="0" smtClean="0">
                          <a:solidFill>
                            <a:srgbClr val="FFFFFF"/>
                          </a:solidFill>
                          <a:effectLst/>
                          <a:latin typeface="Times New Roman" panose="02020603050405020304" pitchFamily="18" charset="0"/>
                          <a:cs typeface="Times New Roman" panose="02020603050405020304" pitchFamily="18" charset="0"/>
                        </a:rPr>
                        <a:t>BASKANI </a:t>
                      </a:r>
                      <a:r>
                        <a:rPr lang="tr-TR" sz="950" b="0" spc="0" dirty="0">
                          <a:solidFill>
                            <a:srgbClr val="FFFFFF"/>
                          </a:solidFill>
                          <a:effectLst/>
                          <a:latin typeface="Times New Roman" panose="02020603050405020304" pitchFamily="18" charset="0"/>
                          <a:cs typeface="Times New Roman" panose="02020603050405020304" pitchFamily="18" charset="0"/>
                        </a:rPr>
                        <a:t>( MÜHENDİS)</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05"/>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9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52159019"/>
                  </a:ext>
                </a:extLst>
              </a:tr>
              <a:tr h="153602">
                <a:tc>
                  <a:txBody>
                    <a:bodyPr/>
                    <a:lstStyle/>
                    <a:p>
                      <a:pPr marL="19050">
                        <a:lnSpc>
                          <a:spcPts val="1055"/>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FAKÜLTE VE </a:t>
                      </a:r>
                      <a:r>
                        <a:rPr lang="tr-TR" sz="950" b="0" spc="0" dirty="0" smtClean="0">
                          <a:solidFill>
                            <a:srgbClr val="FFFFFF"/>
                          </a:solidFill>
                          <a:effectLst/>
                          <a:latin typeface="Times New Roman" panose="02020603050405020304" pitchFamily="18" charset="0"/>
                          <a:cs typeface="Times New Roman" panose="02020603050405020304" pitchFamily="18" charset="0"/>
                        </a:rPr>
                        <a:t>YÜKSEKOKUL </a:t>
                      </a:r>
                      <a:r>
                        <a:rPr lang="tr-TR" sz="950" b="0" spc="0" dirty="0">
                          <a:solidFill>
                            <a:srgbClr val="FFFFFF"/>
                          </a:solidFill>
                          <a:effectLst/>
                          <a:latin typeface="Times New Roman" panose="02020603050405020304" pitchFamily="18" charset="0"/>
                          <a:cs typeface="Times New Roman" panose="02020603050405020304" pitchFamily="18" charset="0"/>
                        </a:rPr>
                        <a:t>SEKRETERİ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55"/>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745" algn="r">
                        <a:lnSpc>
                          <a:spcPts val="1030"/>
                        </a:lnSpc>
                        <a:spcBef>
                          <a:spcPts val="95"/>
                        </a:spcBef>
                      </a:pPr>
                      <a:r>
                        <a:rPr lang="tr-TR" sz="1050" b="0" spc="-25" dirty="0">
                          <a:solidFill>
                            <a:srgbClr val="FFFFFF"/>
                          </a:solidFill>
                          <a:effectLst/>
                          <a:latin typeface="Times New Roman" panose="02020603050405020304" pitchFamily="18" charset="0"/>
                          <a:cs typeface="Times New Roman" panose="02020603050405020304" pitchFamily="18" charset="0"/>
                        </a:rPr>
                        <a:t>145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206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31178748"/>
                  </a:ext>
                </a:extLst>
              </a:tr>
              <a:tr h="150320">
                <a:tc>
                  <a:txBody>
                    <a:bodyPr/>
                    <a:lstStyle/>
                    <a:p>
                      <a:pPr marL="15875">
                        <a:lnSpc>
                          <a:spcPts val="105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ENSTİTÜ SEKRETERİ</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55"/>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745" algn="r">
                        <a:lnSpc>
                          <a:spcPts val="1055"/>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085769218"/>
                  </a:ext>
                </a:extLst>
              </a:tr>
              <a:tr h="143165">
                <a:tc>
                  <a:txBody>
                    <a:bodyPr/>
                    <a:lstStyle/>
                    <a:p>
                      <a:pPr marL="7620">
                        <a:lnSpc>
                          <a:spcPts val="1005"/>
                        </a:lnSpc>
                        <a:spcBef>
                          <a:spcPts val="90"/>
                        </a:spcBef>
                      </a:pPr>
                      <a:r>
                        <a:rPr lang="tr-TR" sz="950" b="0" spc="0" dirty="0">
                          <a:solidFill>
                            <a:srgbClr val="FFFFFF"/>
                          </a:solidFill>
                          <a:effectLst/>
                          <a:latin typeface="Times New Roman" panose="02020603050405020304" pitchFamily="18" charset="0"/>
                          <a:cs typeface="Times New Roman" panose="02020603050405020304" pitchFamily="18" charset="0"/>
                        </a:rPr>
                        <a:t>ŞUBE </a:t>
                      </a:r>
                      <a:r>
                        <a:rPr lang="tr-TR" sz="950" b="0" spc="0" dirty="0" smtClean="0">
                          <a:solidFill>
                            <a:srgbClr val="FFFFFF"/>
                          </a:solidFill>
                          <a:effectLst/>
                          <a:latin typeface="Times New Roman" panose="02020603050405020304" pitchFamily="18" charset="0"/>
                          <a:cs typeface="Times New Roman" panose="02020603050405020304" pitchFamily="18" charset="0"/>
                        </a:rPr>
                        <a:t>MÜD.,</a:t>
                      </a:r>
                      <a:r>
                        <a:rPr lang="tr-TR" sz="950" b="0" spc="0" baseline="0" dirty="0" smtClean="0">
                          <a:solidFill>
                            <a:srgbClr val="FFFFFF"/>
                          </a:solidFill>
                          <a:effectLst/>
                          <a:latin typeface="Times New Roman" panose="02020603050405020304" pitchFamily="18" charset="0"/>
                          <a:cs typeface="Times New Roman" panose="02020603050405020304" pitchFamily="18" charset="0"/>
                        </a:rPr>
                        <a:t> </a:t>
                      </a:r>
                      <a:r>
                        <a:rPr lang="tr-TR" sz="950" b="0" spc="0" dirty="0" smtClean="0">
                          <a:solidFill>
                            <a:srgbClr val="FFFFFF"/>
                          </a:solidFill>
                          <a:effectLst/>
                          <a:latin typeface="Times New Roman" panose="02020603050405020304" pitchFamily="18" charset="0"/>
                          <a:cs typeface="Times New Roman" panose="02020603050405020304" pitchFamily="18" charset="0"/>
                        </a:rPr>
                        <a:t>HASTANE </a:t>
                      </a:r>
                      <a:r>
                        <a:rPr lang="tr-TR" sz="950" b="0" spc="0" dirty="0">
                          <a:solidFill>
                            <a:srgbClr val="FFFFFF"/>
                          </a:solidFill>
                          <a:effectLst/>
                          <a:latin typeface="Times New Roman" panose="02020603050405020304" pitchFamily="18" charset="0"/>
                          <a:cs typeface="Times New Roman" panose="02020603050405020304" pitchFamily="18" charset="0"/>
                        </a:rPr>
                        <a:t>MÜD., AYNİYAT SAYMANİ</a:t>
                      </a: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05"/>
                        </a:lnSpc>
                        <a:spcBef>
                          <a:spcPts val="9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90"/>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54803147"/>
                  </a:ext>
                </a:extLst>
              </a:tr>
              <a:tr h="146361">
                <a:tc>
                  <a:txBody>
                    <a:bodyPr/>
                    <a:lstStyle/>
                    <a:p>
                      <a:pPr marL="15875">
                        <a:lnSpc>
                          <a:spcPts val="108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HASTANE MÜDÜR YARDİMCİSİ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8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125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08729102"/>
                  </a:ext>
                </a:extLst>
              </a:tr>
              <a:tr h="140540">
                <a:tc>
                  <a:txBody>
                    <a:bodyPr/>
                    <a:lstStyle/>
                    <a:p>
                      <a:pPr marL="20320">
                        <a:lnSpc>
                          <a:spcPts val="104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SİVİL SAVUNMA UZMANİ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4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1920" algn="r">
                        <a:lnSpc>
                          <a:spcPts val="104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105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53960553"/>
                  </a:ext>
                </a:extLst>
              </a:tr>
              <a:tr h="138571">
                <a:tc>
                  <a:txBody>
                    <a:bodyPr/>
                    <a:lstStyle/>
                    <a:p>
                      <a:pPr marL="17145">
                        <a:lnSpc>
                          <a:spcPts val="1030"/>
                        </a:lnSpc>
                        <a:spcBef>
                          <a:spcPts val="35"/>
                        </a:spcBef>
                      </a:pPr>
                      <a:r>
                        <a:rPr lang="tr-TR" sz="950" b="0" spc="0" dirty="0">
                          <a:solidFill>
                            <a:srgbClr val="FFFFFF"/>
                          </a:solidFill>
                          <a:effectLst/>
                          <a:latin typeface="Times New Roman" panose="02020603050405020304" pitchFamily="18" charset="0"/>
                          <a:cs typeface="Times New Roman" panose="02020603050405020304" pitchFamily="18" charset="0"/>
                        </a:rPr>
                        <a:t>SAVUNMA UZMANİ</a:t>
                      </a:r>
                    </a:p>
                  </a:txBody>
                  <a:tcPr marL="0" marR="0" marT="444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0160" marR="94615" algn="ctr">
                        <a:lnSpc>
                          <a:spcPts val="1030"/>
                        </a:lnSpc>
                        <a:spcBef>
                          <a:spcPts val="35"/>
                        </a:spcBef>
                      </a:pPr>
                      <a:r>
                        <a:rPr lang="tr-TR" sz="1050" b="0" spc="-50" dirty="0">
                          <a:solidFill>
                            <a:srgbClr val="FFFFFF"/>
                          </a:solidFill>
                          <a:effectLst/>
                          <a:latin typeface="Times New Roman" panose="02020603050405020304" pitchFamily="18" charset="0"/>
                          <a:cs typeface="Times New Roman" panose="02020603050405020304" pitchFamily="18" charset="0"/>
                        </a:rPr>
                        <a:t>3</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444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55"/>
                        </a:spcBef>
                      </a:pPr>
                      <a:r>
                        <a:rPr lang="tr-TR" sz="1050" b="0" spc="-25" dirty="0">
                          <a:solidFill>
                            <a:srgbClr val="FFFFFF"/>
                          </a:solidFill>
                          <a:effectLst/>
                          <a:latin typeface="Times New Roman" panose="02020603050405020304" pitchFamily="18" charset="0"/>
                          <a:cs typeface="Times New Roman" panose="02020603050405020304" pitchFamily="18" charset="0"/>
                        </a:rPr>
                        <a:t>80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604781376"/>
                  </a:ext>
                </a:extLst>
              </a:tr>
              <a:tr h="153602">
                <a:tc>
                  <a:txBody>
                    <a:bodyPr/>
                    <a:lstStyle/>
                    <a:p>
                      <a:pPr marL="16510">
                        <a:lnSpc>
                          <a:spcPts val="108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AYNİYAT SAYMANİ (2.DER. MAAŞ ALANLAR)</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0160" marR="94615" algn="ctr">
                        <a:lnSpc>
                          <a:spcPts val="108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3</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0650" algn="r">
                        <a:lnSpc>
                          <a:spcPts val="10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941235009"/>
                  </a:ext>
                </a:extLst>
              </a:tr>
              <a:tr h="150320">
                <a:tc>
                  <a:txBody>
                    <a:bodyPr/>
                    <a:lstStyle/>
                    <a:p>
                      <a:pPr marL="13335">
                        <a:lnSpc>
                          <a:spcPts val="106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ARAŞTİRMACİĘÖZELLEŞTİRME)</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ts val="1065"/>
                        </a:lnSpc>
                        <a:spcBef>
                          <a:spcPts val="45"/>
                        </a:spcBef>
                      </a:pPr>
                      <a:r>
                        <a:rPr lang="tr-TR" sz="1050" b="0" spc="-40"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2555" algn="r">
                        <a:lnSpc>
                          <a:spcPts val="104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60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71336022"/>
                  </a:ext>
                </a:extLst>
              </a:tr>
              <a:tr h="135288">
                <a:tc>
                  <a:txBody>
                    <a:bodyPr/>
                    <a:lstStyle/>
                    <a:p>
                      <a:pPr marL="4445">
                        <a:lnSpc>
                          <a:spcPts val="1030"/>
                        </a:lnSpc>
                        <a:spcBef>
                          <a:spcPts val="30"/>
                        </a:spcBef>
                      </a:pPr>
                      <a:r>
                        <a:rPr lang="tr-TR" sz="950" b="0" spc="0" dirty="0">
                          <a:solidFill>
                            <a:srgbClr val="FFFFFF"/>
                          </a:solidFill>
                          <a:effectLst/>
                          <a:latin typeface="Times New Roman" panose="02020603050405020304" pitchFamily="18" charset="0"/>
                          <a:cs typeface="Times New Roman" panose="02020603050405020304" pitchFamily="18" charset="0"/>
                        </a:rPr>
                        <a:t>ŞEF</a:t>
                      </a: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540" marR="94615" algn="ctr">
                        <a:lnSpc>
                          <a:spcPts val="1030"/>
                        </a:lnSpc>
                        <a:spcBef>
                          <a:spcPts val="30"/>
                        </a:spcBef>
                      </a:pPr>
                      <a:r>
                        <a:rPr lang="tr-TR" sz="1050" b="0" spc="-40" dirty="0">
                          <a:solidFill>
                            <a:srgbClr val="FFFFFF"/>
                          </a:solidFill>
                          <a:effectLst/>
                          <a:latin typeface="Times New Roman" panose="02020603050405020304" pitchFamily="18" charset="0"/>
                          <a:cs typeface="Times New Roman" panose="02020603050405020304" pitchFamily="18" charset="0"/>
                        </a:rPr>
                        <a:t>3-</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30"/>
                        </a:lnSpc>
                        <a:spcBef>
                          <a:spcPts val="30"/>
                        </a:spcBef>
                      </a:pPr>
                      <a:r>
                        <a:rPr lang="tr-TR" sz="1050" b="0" spc="-25" dirty="0">
                          <a:solidFill>
                            <a:srgbClr val="FFFFFF"/>
                          </a:solidFill>
                          <a:effectLst/>
                          <a:latin typeface="Times New Roman" panose="02020603050405020304" pitchFamily="18" charset="0"/>
                          <a:cs typeface="Times New Roman" panose="02020603050405020304" pitchFamily="18" charset="0"/>
                        </a:rPr>
                        <a:t>67</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26186666"/>
                  </a:ext>
                </a:extLst>
              </a:tr>
              <a:tr h="150320">
                <a:tc>
                  <a:txBody>
                    <a:bodyPr/>
                    <a:lstStyle/>
                    <a:p>
                      <a:pPr marL="10795">
                        <a:lnSpc>
                          <a:spcPts val="108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SAYMAN</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4445" marR="94615" algn="ctr">
                        <a:lnSpc>
                          <a:spcPts val="1080"/>
                        </a:lnSpc>
                        <a:spcBef>
                          <a:spcPts val="45"/>
                        </a:spcBef>
                      </a:pPr>
                      <a:r>
                        <a:rPr lang="tr-TR" sz="1050" b="0" spc="-35" dirty="0">
                          <a:solidFill>
                            <a:srgbClr val="FFFFFF"/>
                          </a:solidFill>
                          <a:effectLst/>
                          <a:latin typeface="Times New Roman" panose="02020603050405020304" pitchFamily="18" charset="0"/>
                          <a:cs typeface="Times New Roman" panose="02020603050405020304" pitchFamily="18" charset="0"/>
                        </a:rPr>
                        <a:t>5-6-</a:t>
                      </a:r>
                      <a:r>
                        <a:rPr lang="tr-TR" sz="1050" b="0" spc="-50" dirty="0">
                          <a:solidFill>
                            <a:srgbClr val="FFFFFF"/>
                          </a:solidFill>
                          <a:effectLst/>
                          <a:latin typeface="Times New Roman" panose="02020603050405020304" pitchFamily="18" charset="0"/>
                          <a:cs typeface="Times New Roman" panose="02020603050405020304" pitchFamily="18" charset="0"/>
                        </a:rPr>
                        <a:t>7</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8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60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53692580"/>
                  </a:ext>
                </a:extLst>
              </a:tr>
              <a:tr h="192374">
                <a:tc>
                  <a:txBody>
                    <a:bodyPr/>
                    <a:lstStyle/>
                    <a:p>
                      <a:pPr marL="10795">
                        <a:lnSpc>
                          <a:spcPts val="1019"/>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ANTRENÖR</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540" marR="94615" algn="ctr">
                        <a:lnSpc>
                          <a:spcPts val="1019"/>
                        </a:lnSpc>
                        <a:spcBef>
                          <a:spcPts val="70"/>
                        </a:spcBef>
                      </a:pPr>
                      <a:r>
                        <a:rPr lang="tr-TR" sz="1050" b="0" spc="-45"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2555" algn="r">
                        <a:lnSpc>
                          <a:spcPts val="1019"/>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68</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94383299"/>
                  </a:ext>
                </a:extLst>
              </a:tr>
              <a:tr h="148351">
                <a:tc>
                  <a:txBody>
                    <a:bodyPr/>
                    <a:lstStyle/>
                    <a:p>
                      <a:pPr marL="7620">
                        <a:lnSpc>
                          <a:spcPts val="1030"/>
                        </a:lnSpc>
                        <a:spcBef>
                          <a:spcPts val="55"/>
                        </a:spcBef>
                      </a:pPr>
                      <a:r>
                        <a:rPr lang="tr-TR" sz="950" b="0" spc="0" dirty="0">
                          <a:solidFill>
                            <a:srgbClr val="FFFFFF"/>
                          </a:solidFill>
                          <a:effectLst/>
                          <a:latin typeface="Times New Roman" panose="02020603050405020304" pitchFamily="18" charset="0"/>
                          <a:cs typeface="Times New Roman" panose="02020603050405020304" pitchFamily="18" charset="0"/>
                        </a:rPr>
                        <a:t>BİLGİSAYAR LŞLETMENİ VE VERİ HAZ. VE </a:t>
                      </a:r>
                      <a:r>
                        <a:rPr lang="tr-TR" sz="950" b="0" spc="0" dirty="0" smtClean="0">
                          <a:solidFill>
                            <a:srgbClr val="FFFFFF"/>
                          </a:solidFill>
                          <a:effectLst/>
                          <a:latin typeface="Times New Roman" panose="02020603050405020304" pitchFamily="18" charset="0"/>
                          <a:cs typeface="Times New Roman" panose="02020603050405020304" pitchFamily="18" charset="0"/>
                        </a:rPr>
                        <a:t>KONTROL</a:t>
                      </a:r>
                      <a:r>
                        <a:rPr lang="tr-TR" sz="950" b="0" spc="0" baseline="0" dirty="0" smtClean="0">
                          <a:solidFill>
                            <a:srgbClr val="FFFFFF"/>
                          </a:solidFill>
                          <a:effectLst/>
                          <a:latin typeface="Times New Roman" panose="02020603050405020304" pitchFamily="18" charset="0"/>
                          <a:cs typeface="Times New Roman" panose="02020603050405020304" pitchFamily="18" charset="0"/>
                        </a:rPr>
                        <a:t> İŞLETMENİ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L="2540" marR="94615" algn="ctr">
                        <a:lnSpc>
                          <a:spcPts val="1030"/>
                        </a:lnSpc>
                        <a:spcBef>
                          <a:spcPts val="55"/>
                        </a:spcBef>
                      </a:pPr>
                      <a:r>
                        <a:rPr lang="tr-TR" sz="1050" b="0" spc="-40" dirty="0">
                          <a:solidFill>
                            <a:srgbClr val="FFFFFF"/>
                          </a:solidFill>
                          <a:effectLst/>
                          <a:latin typeface="Times New Roman" panose="02020603050405020304" pitchFamily="18" charset="0"/>
                          <a:cs typeface="Times New Roman" panose="02020603050405020304" pitchFamily="18" charset="0"/>
                        </a:rPr>
                        <a:t>3-</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123825" algn="r">
                        <a:lnSpc>
                          <a:spcPts val="1055"/>
                        </a:lnSpc>
                        <a:spcBef>
                          <a:spcPts val="30"/>
                        </a:spcBef>
                      </a:pPr>
                      <a:r>
                        <a:rPr lang="tr-TR" sz="1050" b="0" spc="-25" dirty="0">
                          <a:solidFill>
                            <a:srgbClr val="FFFFFF"/>
                          </a:solidFill>
                          <a:effectLst/>
                          <a:latin typeface="Times New Roman" panose="02020603050405020304" pitchFamily="18" charset="0"/>
                          <a:cs typeface="Times New Roman" panose="02020603050405020304" pitchFamily="18" charset="0"/>
                        </a:rPr>
                        <a:t>55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105550110"/>
                  </a:ext>
                </a:extLst>
              </a:tr>
              <a:tr h="147038">
                <a:tc>
                  <a:txBody>
                    <a:bodyPr/>
                    <a:lstStyle/>
                    <a:p>
                      <a:pPr marL="12700">
                        <a:lnSpc>
                          <a:spcPts val="1080"/>
                        </a:lnSpc>
                        <a:spcBef>
                          <a:spcPts val="20"/>
                        </a:spcBef>
                      </a:pPr>
                      <a:r>
                        <a:rPr lang="tr-TR" sz="950" b="0" spc="0" dirty="0">
                          <a:solidFill>
                            <a:srgbClr val="FFFFFF"/>
                          </a:solidFill>
                          <a:effectLst/>
                          <a:latin typeface="Times New Roman" panose="02020603050405020304" pitchFamily="18" charset="0"/>
                          <a:cs typeface="Times New Roman" panose="02020603050405020304" pitchFamily="18" charset="0"/>
                        </a:rPr>
                        <a:t>VEZNADAR</a:t>
                      </a: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080" marR="94615" algn="ctr">
                        <a:lnSpc>
                          <a:spcPts val="1080"/>
                        </a:lnSpc>
                        <a:spcBef>
                          <a:spcPts val="20"/>
                        </a:spcBef>
                      </a:pP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3825" algn="r">
                        <a:lnSpc>
                          <a:spcPts val="1080"/>
                        </a:lnSpc>
                        <a:spcBef>
                          <a:spcPts val="20"/>
                        </a:spcBef>
                      </a:pPr>
                      <a:r>
                        <a:rPr lang="tr-TR" sz="1050" b="0" spc="-25" dirty="0">
                          <a:solidFill>
                            <a:srgbClr val="FFFFFF"/>
                          </a:solidFill>
                          <a:effectLst/>
                          <a:latin typeface="Times New Roman" panose="02020603050405020304" pitchFamily="18" charset="0"/>
                          <a:cs typeface="Times New Roman" panose="02020603050405020304" pitchFamily="18" charset="0"/>
                        </a:rPr>
                        <a:t>55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758951093"/>
                  </a:ext>
                </a:extLst>
              </a:tr>
              <a:tr h="161479">
                <a:tc>
                  <a:txBody>
                    <a:bodyPr/>
                    <a:lstStyle/>
                    <a:p>
                      <a:pPr marL="15240" algn="ctr">
                        <a:lnSpc>
                          <a:spcPct val="100000"/>
                        </a:lnSpc>
                        <a:spcBef>
                          <a:spcPts val="90"/>
                        </a:spcBef>
                      </a:pPr>
                      <a:r>
                        <a:rPr lang="tr-TR" sz="950" b="0" u="sng" spc="0" dirty="0" smtClean="0">
                          <a:solidFill>
                            <a:srgbClr val="FFFFFF"/>
                          </a:solidFill>
                          <a:effectLst/>
                          <a:uFill>
                            <a:solidFill>
                              <a:srgbClr val="131318"/>
                            </a:solidFill>
                          </a:uFill>
                          <a:latin typeface="Times New Roman" panose="02020603050405020304" pitchFamily="18" charset="0"/>
                          <a:cs typeface="Times New Roman" panose="02020603050405020304" pitchFamily="18" charset="0"/>
                        </a:rPr>
                        <a:t> AVUKAT  </a:t>
                      </a:r>
                      <a:r>
                        <a:rPr lang="tr-TR" sz="950" b="0" u="sng" spc="0" dirty="0">
                          <a:solidFill>
                            <a:srgbClr val="FFFFFF"/>
                          </a:solidFill>
                          <a:effectLst/>
                          <a:uFill>
                            <a:solidFill>
                              <a:srgbClr val="131318"/>
                            </a:solidFill>
                          </a:uFill>
                          <a:latin typeface="Times New Roman" panose="02020603050405020304" pitchFamily="18" charset="0"/>
                          <a:cs typeface="Times New Roman" panose="02020603050405020304" pitchFamily="18" charset="0"/>
                        </a:rPr>
                        <a:t>HIZMETLERI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939321532"/>
                  </a:ext>
                </a:extLst>
              </a:tr>
              <a:tr h="140540">
                <a:tc>
                  <a:txBody>
                    <a:bodyPr/>
                    <a:lstStyle/>
                    <a:p>
                      <a:pPr marL="10795">
                        <a:lnSpc>
                          <a:spcPts val="1005"/>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AVUKAT</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6520" algn="ct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631071362"/>
                  </a:ext>
                </a:extLst>
              </a:tr>
              <a:tr h="137258">
                <a:tc>
                  <a:txBody>
                    <a:bodyPr/>
                    <a:lstStyle/>
                    <a:p>
                      <a:pPr marL="10795">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AVUKAT</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9695" algn="ctr">
                        <a:lnSpc>
                          <a:spcPts val="1030"/>
                        </a:lnSpc>
                        <a:spcBef>
                          <a:spcPts val="45"/>
                        </a:spcBef>
                      </a:pPr>
                      <a:r>
                        <a:rPr lang="tr-TR" sz="1050" b="0" spc="-10" dirty="0">
                          <a:solidFill>
                            <a:srgbClr val="FFFFFF"/>
                          </a:solidFill>
                          <a:effectLst/>
                          <a:latin typeface="Times New Roman" panose="02020603050405020304" pitchFamily="18" charset="0"/>
                          <a:cs typeface="Times New Roman" panose="02020603050405020304" pitchFamily="18" charset="0"/>
                        </a:rPr>
                        <a:t>DİĞER</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3825" algn="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699304045"/>
                  </a:ext>
                </a:extLst>
              </a:tr>
              <a:tr h="141786">
                <a:tc>
                  <a:txBody>
                    <a:bodyPr/>
                    <a:lstStyle/>
                    <a:p>
                      <a:pPr>
                        <a:lnSpc>
                          <a:spcPct val="100000"/>
                        </a:lnSpc>
                      </a:pPr>
                      <a:endParaRPr lang="tr-TR" sz="90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892463374"/>
                  </a:ext>
                </a:extLst>
              </a:tr>
            </a:tbl>
          </a:graphicData>
        </a:graphic>
      </p:graphicFrame>
      <p:graphicFrame>
        <p:nvGraphicFramePr>
          <p:cNvPr id="12" name="Tablo 11">
            <a:extLst>
              <a:ext uri="{FF2B5EF4-FFF2-40B4-BE49-F238E27FC236}">
                <a16:creationId xmlns:a16="http://schemas.microsoft.com/office/drawing/2014/main" id="{B549D582-AF9E-C051-E128-974261096E7F}"/>
              </a:ext>
            </a:extLst>
          </p:cNvPr>
          <p:cNvGraphicFramePr>
            <a:graphicFrameLocks noGrp="1"/>
          </p:cNvGraphicFramePr>
          <p:nvPr>
            <p:extLst>
              <p:ext uri="{D42A27DB-BD31-4B8C-83A1-F6EECF244321}">
                <p14:modId xmlns:p14="http://schemas.microsoft.com/office/powerpoint/2010/main" val="2756541572"/>
              </p:ext>
            </p:extLst>
          </p:nvPr>
        </p:nvGraphicFramePr>
        <p:xfrm>
          <a:off x="276379" y="5128150"/>
          <a:ext cx="11136994" cy="847898"/>
        </p:xfrm>
        <a:graphic>
          <a:graphicData uri="http://schemas.openxmlformats.org/drawingml/2006/table">
            <a:tbl>
              <a:tblPr firstRow="1" bandRow="1">
                <a:tableStyleId>{2D5ABB26-0587-4C30-8999-92F81FD0307C}</a:tableStyleId>
              </a:tblPr>
              <a:tblGrid>
                <a:gridCol w="3827155">
                  <a:extLst>
                    <a:ext uri="{9D8B030D-6E8A-4147-A177-3AD203B41FA5}">
                      <a16:colId xmlns:a16="http://schemas.microsoft.com/office/drawing/2014/main" val="288175828"/>
                    </a:ext>
                  </a:extLst>
                </a:gridCol>
                <a:gridCol w="820662">
                  <a:extLst>
                    <a:ext uri="{9D8B030D-6E8A-4147-A177-3AD203B41FA5}">
                      <a16:colId xmlns:a16="http://schemas.microsoft.com/office/drawing/2014/main" val="431226710"/>
                    </a:ext>
                  </a:extLst>
                </a:gridCol>
                <a:gridCol w="1247093">
                  <a:extLst>
                    <a:ext uri="{9D8B030D-6E8A-4147-A177-3AD203B41FA5}">
                      <a16:colId xmlns:a16="http://schemas.microsoft.com/office/drawing/2014/main" val="2471775881"/>
                    </a:ext>
                  </a:extLst>
                </a:gridCol>
                <a:gridCol w="173694">
                  <a:extLst>
                    <a:ext uri="{9D8B030D-6E8A-4147-A177-3AD203B41FA5}">
                      <a16:colId xmlns:a16="http://schemas.microsoft.com/office/drawing/2014/main" val="1297954422"/>
                    </a:ext>
                  </a:extLst>
                </a:gridCol>
                <a:gridCol w="5068390">
                  <a:extLst>
                    <a:ext uri="{9D8B030D-6E8A-4147-A177-3AD203B41FA5}">
                      <a16:colId xmlns:a16="http://schemas.microsoft.com/office/drawing/2014/main" val="1405563978"/>
                    </a:ext>
                  </a:extLst>
                </a:gridCol>
              </a:tblGrid>
              <a:tr h="359810">
                <a:tc gridSpan="5">
                  <a:txBody>
                    <a:bodyPr/>
                    <a:lstStyle/>
                    <a:p>
                      <a:pPr algn="ctr">
                        <a:lnSpc>
                          <a:spcPct val="150000"/>
                        </a:lnSpc>
                        <a:spcBef>
                          <a:spcPts val="309"/>
                        </a:spcBef>
                      </a:pPr>
                      <a:r>
                        <a:rPr lang="tr-TR" sz="1400"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DENETİM HİZMETLERİ</a:t>
                      </a: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pPr>
                        <a:lnSpc>
                          <a:spcPct val="100000"/>
                        </a:lnSpc>
                      </a:pPr>
                      <a:endParaRPr sz="900" dirty="0">
                        <a:latin typeface="Times New Roman"/>
                        <a:cs typeface="Times New Roman"/>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extLst>
                  <a:ext uri="{0D108BD9-81ED-4DB2-BD59-A6C34878D82A}">
                    <a16:rowId xmlns:a16="http://schemas.microsoft.com/office/drawing/2014/main" val="361291512"/>
                  </a:ext>
                </a:extLst>
              </a:tr>
              <a:tr h="159235">
                <a:tc>
                  <a:txBody>
                    <a:bodyPr/>
                    <a:lstStyle/>
                    <a:p>
                      <a:pPr>
                        <a:lnSpc>
                          <a:spcPts val="1030"/>
                        </a:lnSpc>
                        <a:spcBef>
                          <a:spcPts val="20"/>
                        </a:spcBef>
                      </a:pPr>
                      <a:r>
                        <a:rPr lang="tr-TR" sz="950" b="0" spc="-380" dirty="0">
                          <a:solidFill>
                            <a:srgbClr val="FFFFFF"/>
                          </a:solidFill>
                          <a:latin typeface="Times New Roman" panose="02020603050405020304" pitchFamily="18" charset="0"/>
                          <a:cs typeface="Times New Roman" panose="02020603050405020304" pitchFamily="18" charset="0"/>
                        </a:rPr>
                        <a:t>İÇ</a:t>
                      </a:r>
                      <a:r>
                        <a:rPr lang="tr-TR" sz="950" b="0" spc="8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DENETÇİ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137160" algn="r">
                        <a:lnSpc>
                          <a:spcPts val="103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395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L="4445">
                        <a:lnSpc>
                          <a:spcPts val="1030"/>
                        </a:lnSpc>
                        <a:spcBef>
                          <a:spcPts val="20"/>
                        </a:spcBef>
                        <a:tabLst>
                          <a:tab pos="3045460" algn="l"/>
                        </a:tabLst>
                      </a:pPr>
                      <a:r>
                        <a:rPr lang="tr-TR" sz="950" b="0" spc="-10" dirty="0">
                          <a:solidFill>
                            <a:srgbClr val="FFFFFF"/>
                          </a:solidFill>
                          <a:latin typeface="Times New Roman" panose="02020603050405020304" pitchFamily="18" charset="0"/>
                          <a:cs typeface="Times New Roman" panose="02020603050405020304" pitchFamily="18" charset="0"/>
                        </a:rPr>
                        <a:t>MALİ</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YARDİMCİSİ</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112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580063205"/>
                  </a:ext>
                </a:extLst>
              </a:tr>
              <a:tr h="162695">
                <a:tc>
                  <a:txBody>
                    <a:bodyPr/>
                    <a:lstStyle/>
                    <a:p>
                      <a:pPr>
                        <a:lnSpc>
                          <a:spcPts val="1030"/>
                        </a:lnSpc>
                        <a:spcBef>
                          <a:spcPts val="45"/>
                        </a:spcBef>
                      </a:pPr>
                      <a:r>
                        <a:rPr lang="tr-TR" sz="950" b="0" dirty="0">
                          <a:solidFill>
                            <a:srgbClr val="FFFFFF"/>
                          </a:solidFill>
                          <a:latin typeface="Times New Roman" panose="02020603050405020304" pitchFamily="18" charset="0"/>
                          <a:cs typeface="Times New Roman" panose="02020603050405020304" pitchFamily="18" charset="0"/>
                        </a:rPr>
                        <a:t>MALİ</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ctr">
                        <a:lnSpc>
                          <a:spcPts val="1005"/>
                        </a:lnSpc>
                        <a:spcBef>
                          <a:spcPts val="7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06767919"/>
                  </a:ext>
                </a:extLst>
              </a:tr>
              <a:tr h="166158">
                <a:tc>
                  <a:txBody>
                    <a:bodyPr/>
                    <a:lstStyle/>
                    <a:p>
                      <a:pPr>
                        <a:lnSpc>
                          <a:spcPts val="1055"/>
                        </a:lnSpc>
                        <a:spcBef>
                          <a:spcPts val="45"/>
                        </a:spcBef>
                      </a:pPr>
                      <a:r>
                        <a:rPr lang="tr-TR" sz="950" b="0" dirty="0">
                          <a:solidFill>
                            <a:srgbClr val="FFFFFF"/>
                          </a:solidFill>
                          <a:latin typeface="Times New Roman" panose="02020603050405020304" pitchFamily="18" charset="0"/>
                          <a:cs typeface="Times New Roman" panose="02020603050405020304" pitchFamily="18" charset="0"/>
                        </a:rPr>
                        <a:t>MALİ</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0650" algn="ctr">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7160" algn="r">
                        <a:lnSpc>
                          <a:spcPts val="108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145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extLst>
                  <a:ext uri="{0D108BD9-81ED-4DB2-BD59-A6C34878D82A}">
                    <a16:rowId xmlns:a16="http://schemas.microsoft.com/office/drawing/2014/main" val="3612585300"/>
                  </a:ext>
                </a:extLst>
              </a:tr>
            </a:tbl>
          </a:graphicData>
        </a:graphic>
      </p:graphicFrame>
      <p:graphicFrame>
        <p:nvGraphicFramePr>
          <p:cNvPr id="14" name="Tablo 13">
            <a:extLst>
              <a:ext uri="{FF2B5EF4-FFF2-40B4-BE49-F238E27FC236}">
                <a16:creationId xmlns:a16="http://schemas.microsoft.com/office/drawing/2014/main" id="{77552080-9DE3-5CA7-908A-46829BA3B6C8}"/>
              </a:ext>
            </a:extLst>
          </p:cNvPr>
          <p:cNvGraphicFramePr>
            <a:graphicFrameLocks noGrp="1"/>
          </p:cNvGraphicFramePr>
          <p:nvPr>
            <p:extLst>
              <p:ext uri="{D42A27DB-BD31-4B8C-83A1-F6EECF244321}">
                <p14:modId xmlns:p14="http://schemas.microsoft.com/office/powerpoint/2010/main" val="3582699440"/>
              </p:ext>
            </p:extLst>
          </p:nvPr>
        </p:nvGraphicFramePr>
        <p:xfrm>
          <a:off x="276379" y="4621656"/>
          <a:ext cx="11136994" cy="472440"/>
        </p:xfrm>
        <a:graphic>
          <a:graphicData uri="http://schemas.openxmlformats.org/drawingml/2006/table">
            <a:tbl>
              <a:tblPr firstRow="1" bandRow="1">
                <a:tableStyleId>{2D5ABB26-0587-4C30-8999-92F81FD0307C}</a:tableStyleId>
              </a:tblPr>
              <a:tblGrid>
                <a:gridCol w="7230476">
                  <a:extLst>
                    <a:ext uri="{9D8B030D-6E8A-4147-A177-3AD203B41FA5}">
                      <a16:colId xmlns:a16="http://schemas.microsoft.com/office/drawing/2014/main" val="265106021"/>
                    </a:ext>
                  </a:extLst>
                </a:gridCol>
                <a:gridCol w="1550441">
                  <a:extLst>
                    <a:ext uri="{9D8B030D-6E8A-4147-A177-3AD203B41FA5}">
                      <a16:colId xmlns:a16="http://schemas.microsoft.com/office/drawing/2014/main" val="4234739407"/>
                    </a:ext>
                  </a:extLst>
                </a:gridCol>
                <a:gridCol w="2356077">
                  <a:extLst>
                    <a:ext uri="{9D8B030D-6E8A-4147-A177-3AD203B41FA5}">
                      <a16:colId xmlns:a16="http://schemas.microsoft.com/office/drawing/2014/main" val="3324763707"/>
                    </a:ext>
                  </a:extLst>
                </a:gridCol>
              </a:tblGrid>
              <a:tr h="112205">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05"/>
                        </a:spcBef>
                      </a:pPr>
                      <a:endParaRPr sz="950" b="1" dirty="0">
                        <a:solidFill>
                          <a:srgbClr val="FFFFFF"/>
                        </a:solidFill>
                        <a:latin typeface="Times New Roman" panose="02020603050405020304" pitchFamily="18" charset="0"/>
                        <a:cs typeface="Times New Roman" panose="02020603050405020304" pitchFamily="18" charset="0"/>
                      </a:endParaRPr>
                    </a:p>
                    <a:p>
                      <a:pPr marL="501650">
                        <a:lnSpc>
                          <a:spcPct val="100000"/>
                        </a:lnSpc>
                        <a:spcBef>
                          <a:spcPts val="5"/>
                        </a:spcBef>
                      </a:pPr>
                      <a:r>
                        <a:rPr sz="950" b="1" spc="-25" dirty="0">
                          <a:solidFill>
                            <a:srgbClr val="FFFFFF"/>
                          </a:solidFill>
                          <a:latin typeface="Times New Roman" panose="02020603050405020304" pitchFamily="18" charset="0"/>
                          <a:cs typeface="Times New Roman" panose="02020603050405020304" pitchFamily="18" charset="0"/>
                        </a:rPr>
                        <a:t>KADRO</a:t>
                      </a:r>
                      <a:r>
                        <a:rPr sz="950" b="1" spc="-10"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40"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GÖREV</a:t>
                      </a:r>
                      <a:r>
                        <a:rPr sz="950" b="1" spc="1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20" dirty="0">
                          <a:solidFill>
                            <a:srgbClr val="FFFFFF"/>
                          </a:solidFill>
                          <a:latin typeface="Times New Roman" panose="02020603050405020304" pitchFamily="18" charset="0"/>
                          <a:cs typeface="Times New Roman" panose="02020603050405020304" pitchFamily="18" charset="0"/>
                        </a:rPr>
                        <a:t> </a:t>
                      </a:r>
                      <a:r>
                        <a:rPr sz="950" b="1" spc="-10" dirty="0">
                          <a:solidFill>
                            <a:srgbClr val="FFFFFF"/>
                          </a:solidFill>
                          <a:latin typeface="Times New Roman" panose="02020603050405020304" pitchFamily="18" charset="0"/>
                          <a:cs typeface="Times New Roman" panose="02020603050405020304" pitchFamily="18" charset="0"/>
                        </a:rPr>
                        <a:t>ÜNVANI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marR="94615">
                        <a:lnSpc>
                          <a:spcPct val="100000"/>
                        </a:lnSpc>
                        <a:spcBef>
                          <a:spcPts val="305"/>
                        </a:spcBef>
                      </a:pPr>
                      <a:r>
                        <a:rPr lang="tr-TR" sz="950" b="1" dirty="0" smtClean="0">
                          <a:solidFill>
                            <a:srgbClr val="FFFFFF"/>
                          </a:solidFill>
                          <a:latin typeface="Times New Roman" panose="02020603050405020304" pitchFamily="18" charset="0"/>
                          <a:cs typeface="Times New Roman" panose="02020603050405020304" pitchFamily="18" charset="0"/>
                        </a:rPr>
                        <a:t>DERECE</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3340" marR="139065" indent="5715" algn="ctr">
                        <a:lnSpc>
                          <a:spcPct val="105300"/>
                        </a:lnSpc>
                        <a:spcBef>
                          <a:spcPts val="20"/>
                        </a:spcBef>
                      </a:pPr>
                      <a:r>
                        <a:rPr sz="950" b="1" spc="-20" dirty="0">
                          <a:solidFill>
                            <a:srgbClr val="FFFFFF"/>
                          </a:solidFill>
                          <a:latin typeface="Times New Roman" panose="02020603050405020304" pitchFamily="18" charset="0"/>
                          <a:cs typeface="Times New Roman" panose="02020603050405020304" pitchFamily="18" charset="0"/>
                        </a:rPr>
                        <a:t>ÖZEL </a:t>
                      </a:r>
                      <a:r>
                        <a:rPr sz="950" b="1" spc="-10" dirty="0">
                          <a:solidFill>
                            <a:srgbClr val="FFFFFF"/>
                          </a:solidFill>
                          <a:latin typeface="Times New Roman" panose="02020603050405020304" pitchFamily="18" charset="0"/>
                          <a:cs typeface="Times New Roman" panose="02020603050405020304" pitchFamily="18" charset="0"/>
                        </a:rPr>
                        <a:t>HİZMET </a:t>
                      </a:r>
                      <a:r>
                        <a:rPr sz="950" b="1" spc="-45" dirty="0">
                          <a:solidFill>
                            <a:srgbClr val="FFFFFF"/>
                          </a:solidFill>
                          <a:latin typeface="Times New Roman" panose="02020603050405020304" pitchFamily="18" charset="0"/>
                          <a:cs typeface="Times New Roman" panose="02020603050405020304" pitchFamily="18" charset="0"/>
                        </a:rPr>
                        <a:t>TAZMİNATI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767020746"/>
                  </a:ext>
                </a:extLst>
              </a:tr>
              <a:tr h="253775">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nSpc>
                          <a:spcPts val="1220"/>
                        </a:lnSpc>
                      </a:pPr>
                      <a:r>
                        <a:rPr sz="1000" b="1" spc="-10" dirty="0">
                          <a:solidFill>
                            <a:srgbClr val="FFFFFF"/>
                          </a:solidFill>
                          <a:latin typeface="Times New Roman" panose="02020603050405020304" pitchFamily="18" charset="0"/>
                          <a:cs typeface="Times New Roman" panose="02020603050405020304" pitchFamily="18" charset="0"/>
                        </a:rPr>
                        <a:t>Taz.</a:t>
                      </a:r>
                      <a:r>
                        <a:rPr sz="1000" b="1" spc="-45" dirty="0">
                          <a:solidFill>
                            <a:srgbClr val="FFFFFF"/>
                          </a:solidFill>
                          <a:latin typeface="Times New Roman" panose="02020603050405020304" pitchFamily="18" charset="0"/>
                          <a:cs typeface="Times New Roman" panose="02020603050405020304" pitchFamily="18" charset="0"/>
                        </a:rPr>
                        <a:t> </a:t>
                      </a:r>
                      <a:r>
                        <a:rPr sz="1000" b="1" spc="-25" dirty="0">
                          <a:solidFill>
                            <a:srgbClr val="FFFFFF"/>
                          </a:solidFill>
                          <a:latin typeface="Times New Roman" panose="02020603050405020304" pitchFamily="18" charset="0"/>
                          <a:cs typeface="Times New Roman" panose="02020603050405020304" pitchFamily="18" charset="0"/>
                        </a:rPr>
                        <a:t>Or. (%)</a:t>
                      </a:r>
                      <a:endParaRPr sz="10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481618859"/>
                  </a:ext>
                </a:extLst>
              </a:tr>
            </a:tbl>
          </a:graphicData>
        </a:graphic>
      </p:graphicFrame>
    </p:spTree>
    <p:extLst>
      <p:ext uri="{BB962C8B-B14F-4D97-AF65-F5344CB8AC3E}">
        <p14:creationId xmlns:p14="http://schemas.microsoft.com/office/powerpoint/2010/main" val="3939290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561803115"/>
              </p:ext>
            </p:extLst>
          </p:nvPr>
        </p:nvGraphicFramePr>
        <p:xfrm>
          <a:off x="523703" y="345267"/>
          <a:ext cx="10939549" cy="1587500"/>
        </p:xfrm>
        <a:graphic>
          <a:graphicData uri="http://schemas.openxmlformats.org/drawingml/2006/table">
            <a:tbl>
              <a:tblPr firstRow="1" bandRow="1">
                <a:tableStyleId>{2D5ABB26-0587-4C30-8999-92F81FD0307C}</a:tableStyleId>
              </a:tblPr>
              <a:tblGrid>
                <a:gridCol w="7102288">
                  <a:extLst>
                    <a:ext uri="{9D8B030D-6E8A-4147-A177-3AD203B41FA5}">
                      <a16:colId xmlns:a16="http://schemas.microsoft.com/office/drawing/2014/main" val="2261624405"/>
                    </a:ext>
                  </a:extLst>
                </a:gridCol>
                <a:gridCol w="1522953">
                  <a:extLst>
                    <a:ext uri="{9D8B030D-6E8A-4147-A177-3AD203B41FA5}">
                      <a16:colId xmlns:a16="http://schemas.microsoft.com/office/drawing/2014/main" val="528917087"/>
                    </a:ext>
                  </a:extLst>
                </a:gridCol>
                <a:gridCol w="2314308">
                  <a:extLst>
                    <a:ext uri="{9D8B030D-6E8A-4147-A177-3AD203B41FA5}">
                      <a16:colId xmlns:a16="http://schemas.microsoft.com/office/drawing/2014/main" val="3773347087"/>
                    </a:ext>
                  </a:extLst>
                </a:gridCol>
              </a:tblGrid>
              <a:tr h="569880">
                <a:tc rowSpan="2">
                  <a:txBody>
                    <a:bodyPr/>
                    <a:lstStyle/>
                    <a:p>
                      <a:pPr>
                        <a:lnSpc>
                          <a:spcPct val="100000"/>
                        </a:lnSpc>
                      </a:pPr>
                      <a:endParaRPr sz="950" b="1" dirty="0">
                        <a:solidFill>
                          <a:srgbClr val="004B83"/>
                        </a:solidFill>
                        <a:latin typeface="Times New Roman" panose="02020603050405020304" pitchFamily="18" charset="0"/>
                        <a:cs typeface="Times New Roman" panose="02020603050405020304" pitchFamily="18" charset="0"/>
                      </a:endParaRPr>
                    </a:p>
                    <a:p>
                      <a:pPr algn="l">
                        <a:lnSpc>
                          <a:spcPct val="100000"/>
                        </a:lnSpc>
                        <a:spcBef>
                          <a:spcPts val="305"/>
                        </a:spcBef>
                      </a:pPr>
                      <a:endParaRPr sz="1600" b="1" dirty="0">
                        <a:solidFill>
                          <a:srgbClr val="004B83"/>
                        </a:solidFill>
                        <a:latin typeface="Times New Roman" panose="02020603050405020304" pitchFamily="18" charset="0"/>
                        <a:cs typeface="Times New Roman" panose="02020603050405020304" pitchFamily="18" charset="0"/>
                      </a:endParaRPr>
                    </a:p>
                    <a:p>
                      <a:pPr marL="501650" algn="l">
                        <a:lnSpc>
                          <a:spcPct val="100000"/>
                        </a:lnSpc>
                        <a:spcBef>
                          <a:spcPts val="5"/>
                        </a:spcBef>
                      </a:pPr>
                      <a:r>
                        <a:rPr sz="1600" b="1" spc="-25" dirty="0">
                          <a:solidFill>
                            <a:srgbClr val="FFFFFF"/>
                          </a:solidFill>
                          <a:latin typeface="Times New Roman" panose="02020603050405020304" pitchFamily="18" charset="0"/>
                          <a:cs typeface="Times New Roman" panose="02020603050405020304" pitchFamily="18" charset="0"/>
                        </a:rPr>
                        <a:t>KADRO</a:t>
                      </a:r>
                      <a:r>
                        <a:rPr sz="1600" b="1" spc="-10" dirty="0">
                          <a:solidFill>
                            <a:srgbClr val="FFFFFF"/>
                          </a:solidFill>
                          <a:latin typeface="Times New Roman" panose="02020603050405020304" pitchFamily="18" charset="0"/>
                          <a:cs typeface="Times New Roman" panose="02020603050405020304" pitchFamily="18" charset="0"/>
                        </a:rPr>
                        <a:t> </a:t>
                      </a:r>
                      <a:r>
                        <a:rPr sz="1600" b="1" dirty="0">
                          <a:solidFill>
                            <a:srgbClr val="FFFFFF"/>
                          </a:solidFill>
                          <a:latin typeface="Times New Roman" panose="02020603050405020304" pitchFamily="18" charset="0"/>
                          <a:cs typeface="Times New Roman" panose="02020603050405020304" pitchFamily="18" charset="0"/>
                        </a:rPr>
                        <a:t>(</a:t>
                      </a:r>
                      <a:r>
                        <a:rPr sz="1600" b="1" spc="-40" dirty="0">
                          <a:solidFill>
                            <a:srgbClr val="FFFFFF"/>
                          </a:solidFill>
                          <a:latin typeface="Times New Roman" panose="02020603050405020304" pitchFamily="18" charset="0"/>
                          <a:cs typeface="Times New Roman" panose="02020603050405020304" pitchFamily="18" charset="0"/>
                        </a:rPr>
                        <a:t> </a:t>
                      </a:r>
                      <a:r>
                        <a:rPr sz="1600" b="1" spc="-25" dirty="0">
                          <a:solidFill>
                            <a:srgbClr val="FFFFFF"/>
                          </a:solidFill>
                          <a:latin typeface="Times New Roman" panose="02020603050405020304" pitchFamily="18" charset="0"/>
                          <a:cs typeface="Times New Roman" panose="02020603050405020304" pitchFamily="18" charset="0"/>
                        </a:rPr>
                        <a:t>GÖREV</a:t>
                      </a:r>
                      <a:r>
                        <a:rPr sz="1600" b="1" spc="15" dirty="0">
                          <a:solidFill>
                            <a:srgbClr val="FFFFFF"/>
                          </a:solidFill>
                          <a:latin typeface="Times New Roman" panose="02020603050405020304" pitchFamily="18" charset="0"/>
                          <a:cs typeface="Times New Roman" panose="02020603050405020304" pitchFamily="18" charset="0"/>
                        </a:rPr>
                        <a:t> </a:t>
                      </a:r>
                      <a:r>
                        <a:rPr sz="1600" b="1" dirty="0">
                          <a:solidFill>
                            <a:srgbClr val="FFFFFF"/>
                          </a:solidFill>
                          <a:latin typeface="Times New Roman" panose="02020603050405020304" pitchFamily="18" charset="0"/>
                          <a:cs typeface="Times New Roman" panose="02020603050405020304" pitchFamily="18" charset="0"/>
                        </a:rPr>
                        <a:t>)</a:t>
                      </a:r>
                      <a:r>
                        <a:rPr sz="1600" b="1" spc="-20" dirty="0">
                          <a:solidFill>
                            <a:srgbClr val="FFFFFF"/>
                          </a:solidFill>
                          <a:latin typeface="Times New Roman" panose="02020603050405020304" pitchFamily="18" charset="0"/>
                          <a:cs typeface="Times New Roman" panose="02020603050405020304" pitchFamily="18" charset="0"/>
                        </a:rPr>
                        <a:t> </a:t>
                      </a:r>
                      <a:r>
                        <a:rPr sz="1600" b="1" spc="-10" dirty="0">
                          <a:solidFill>
                            <a:srgbClr val="FFFFFF"/>
                          </a:solidFill>
                          <a:latin typeface="Times New Roman" panose="02020603050405020304" pitchFamily="18" charset="0"/>
                          <a:cs typeface="Times New Roman" panose="02020603050405020304" pitchFamily="18" charset="0"/>
                        </a:rPr>
                        <a:t>ÜNVANI</a:t>
                      </a:r>
                      <a:endParaRPr sz="16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marR="94615">
                        <a:lnSpc>
                          <a:spcPct val="100000"/>
                        </a:lnSpc>
                        <a:spcBef>
                          <a:spcPts val="305"/>
                        </a:spcBef>
                      </a:pPr>
                      <a:endParaRPr sz="950" b="1" dirty="0">
                        <a:solidFill>
                          <a:srgbClr val="FFFFFF"/>
                        </a:solidFill>
                        <a:latin typeface="Times New Roman" panose="02020603050405020304" pitchFamily="18" charset="0"/>
                        <a:cs typeface="Times New Roman" panose="02020603050405020304" pitchFamily="18" charset="0"/>
                      </a:endParaRPr>
                    </a:p>
                    <a:p>
                      <a:pPr marL="34925" marR="94615">
                        <a:lnSpc>
                          <a:spcPct val="100000"/>
                        </a:lnSpc>
                        <a:spcBef>
                          <a:spcPts val="5"/>
                        </a:spcBef>
                      </a:pPr>
                      <a:r>
                        <a:rPr lang="tr-TR" sz="2000" b="1" spc="-20" dirty="0" smtClean="0">
                          <a:solidFill>
                            <a:srgbClr val="FFFFFF"/>
                          </a:solidFill>
                          <a:latin typeface="Times New Roman" panose="02020603050405020304" pitchFamily="18" charset="0"/>
                          <a:cs typeface="Times New Roman" panose="02020603050405020304" pitchFamily="18" charset="0"/>
                        </a:rPr>
                        <a:t>DERECE</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10540" marR="139065" lvl="1" indent="5715" algn="ctr">
                        <a:lnSpc>
                          <a:spcPct val="300000"/>
                        </a:lnSpc>
                        <a:spcBef>
                          <a:spcPts val="20"/>
                        </a:spcBef>
                      </a:pPr>
                      <a:r>
                        <a:rPr sz="1200" b="1" spc="-20" dirty="0">
                          <a:solidFill>
                            <a:srgbClr val="FFFFFF"/>
                          </a:solidFill>
                          <a:latin typeface="Times New Roman" panose="02020603050405020304" pitchFamily="18" charset="0"/>
                          <a:cs typeface="Times New Roman" panose="02020603050405020304" pitchFamily="18" charset="0"/>
                        </a:rPr>
                        <a:t>ÖZEL </a:t>
                      </a:r>
                      <a:r>
                        <a:rPr sz="1200" b="1" spc="-10" dirty="0">
                          <a:solidFill>
                            <a:srgbClr val="FFFFFF"/>
                          </a:solidFill>
                          <a:latin typeface="Times New Roman" panose="02020603050405020304" pitchFamily="18" charset="0"/>
                          <a:cs typeface="Times New Roman" panose="02020603050405020304" pitchFamily="18" charset="0"/>
                        </a:rPr>
                        <a:t>HİZMET </a:t>
                      </a:r>
                      <a:r>
                        <a:rPr sz="1200" b="1" spc="-45" dirty="0">
                          <a:solidFill>
                            <a:srgbClr val="FFFFFF"/>
                          </a:solidFill>
                          <a:latin typeface="Times New Roman" panose="02020603050405020304" pitchFamily="18" charset="0"/>
                          <a:cs typeface="Times New Roman" panose="02020603050405020304" pitchFamily="18" charset="0"/>
                        </a:rPr>
                        <a:t>TAZMİNATI</a:t>
                      </a:r>
                      <a:endParaRPr sz="120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35566887"/>
                  </a:ext>
                </a:extLst>
              </a:tr>
              <a:tr h="389952">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gn="ctr">
                        <a:lnSpc>
                          <a:spcPct val="200000"/>
                        </a:lnSpc>
                      </a:pPr>
                      <a:r>
                        <a:rPr sz="1600" b="1" spc="-10" dirty="0">
                          <a:solidFill>
                            <a:srgbClr val="FFFFFF"/>
                          </a:solidFill>
                          <a:latin typeface="Times New Roman" panose="02020603050405020304" pitchFamily="18" charset="0"/>
                          <a:cs typeface="Times New Roman" panose="02020603050405020304" pitchFamily="18" charset="0"/>
                        </a:rPr>
                        <a:t>Taz.</a:t>
                      </a:r>
                      <a:r>
                        <a:rPr sz="1600" b="1" spc="-45" dirty="0">
                          <a:solidFill>
                            <a:srgbClr val="FFFFFF"/>
                          </a:solidFill>
                          <a:latin typeface="Times New Roman" panose="02020603050405020304" pitchFamily="18" charset="0"/>
                          <a:cs typeface="Times New Roman" panose="02020603050405020304" pitchFamily="18" charset="0"/>
                        </a:rPr>
                        <a:t> </a:t>
                      </a:r>
                      <a:r>
                        <a:rPr sz="1600" b="1" spc="-25" dirty="0">
                          <a:solidFill>
                            <a:srgbClr val="FFFFFF"/>
                          </a:solidFill>
                          <a:latin typeface="Times New Roman" panose="02020603050405020304" pitchFamily="18" charset="0"/>
                          <a:cs typeface="Times New Roman" panose="02020603050405020304" pitchFamily="18" charset="0"/>
                        </a:rPr>
                        <a:t>Or. (%)</a:t>
                      </a:r>
                      <a:endParaRPr sz="16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8985624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446651278"/>
              </p:ext>
            </p:extLst>
          </p:nvPr>
        </p:nvGraphicFramePr>
        <p:xfrm>
          <a:off x="523703" y="1334503"/>
          <a:ext cx="10939550" cy="4355049"/>
        </p:xfrm>
        <a:graphic>
          <a:graphicData uri="http://schemas.openxmlformats.org/drawingml/2006/table">
            <a:tbl>
              <a:tblPr firstRow="1" bandRow="1">
                <a:tableStyleId>{2D5ABB26-0587-4C30-8999-92F81FD0307C}</a:tableStyleId>
              </a:tblPr>
              <a:tblGrid>
                <a:gridCol w="7074711">
                  <a:extLst>
                    <a:ext uri="{9D8B030D-6E8A-4147-A177-3AD203B41FA5}">
                      <a16:colId xmlns:a16="http://schemas.microsoft.com/office/drawing/2014/main" val="723721041"/>
                    </a:ext>
                  </a:extLst>
                </a:gridCol>
                <a:gridCol w="1533899">
                  <a:extLst>
                    <a:ext uri="{9D8B030D-6E8A-4147-A177-3AD203B41FA5}">
                      <a16:colId xmlns:a16="http://schemas.microsoft.com/office/drawing/2014/main" val="3905003792"/>
                    </a:ext>
                  </a:extLst>
                </a:gridCol>
                <a:gridCol w="2330940">
                  <a:extLst>
                    <a:ext uri="{9D8B030D-6E8A-4147-A177-3AD203B41FA5}">
                      <a16:colId xmlns:a16="http://schemas.microsoft.com/office/drawing/2014/main" val="3660614651"/>
                    </a:ext>
                  </a:extLst>
                </a:gridCol>
              </a:tblGrid>
              <a:tr h="377919">
                <a:tc>
                  <a:txBody>
                    <a:bodyPr/>
                    <a:lstStyle/>
                    <a:p>
                      <a:pPr marL="6350" algn="ctr">
                        <a:lnSpc>
                          <a:spcPct val="150000"/>
                        </a:lnSpc>
                      </a:pPr>
                      <a:r>
                        <a:rPr lang="tr-TR" sz="1800" b="1" spc="-3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TEKNIK</a:t>
                      </a:r>
                      <a:r>
                        <a:rPr lang="tr-TR" sz="1800" b="1" spc="4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800" b="1"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HIZMETLER</a:t>
                      </a:r>
                      <a:endParaRPr lang="tr-TR" sz="18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ct val="100000"/>
                        </a:lnSpc>
                      </a:pPr>
                      <a:endParaRPr lang="tr-TR" sz="7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ct val="100000"/>
                        </a:lnSpc>
                      </a:pPr>
                      <a:endParaRPr lang="tr-TR" sz="7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48012359"/>
                  </a:ext>
                </a:extLst>
              </a:tr>
              <a:tr h="226307">
                <a:tc>
                  <a:txBody>
                    <a:bodyPr/>
                    <a:lstStyle/>
                    <a:p>
                      <a:pPr marL="4445" algn="l">
                        <a:lnSpc>
                          <a:spcPts val="1030"/>
                        </a:lnSpc>
                        <a:spcBef>
                          <a:spcPts val="355"/>
                        </a:spcBef>
                      </a:pPr>
                      <a:r>
                        <a:rPr lang="tr-TR" sz="950" b="0" spc="-10" dirty="0">
                          <a:solidFill>
                            <a:srgbClr val="FFFFFF"/>
                          </a:solidFill>
                          <a:latin typeface="Times New Roman" panose="02020603050405020304" pitchFamily="18" charset="0"/>
                          <a:cs typeface="Times New Roman" panose="02020603050405020304" pitchFamily="18" charset="0"/>
                        </a:rPr>
                        <a:t>MÜHENDİS(2.BÓLGE)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508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8425" algn="ctr">
                        <a:lnSpc>
                          <a:spcPct val="100000"/>
                        </a:lnSpc>
                        <a:spcBef>
                          <a:spcPts val="23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984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1055"/>
                        </a:lnSpc>
                        <a:spcBef>
                          <a:spcPts val="334"/>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2544"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57858461"/>
                  </a:ext>
                </a:extLst>
              </a:tr>
              <a:tr h="206593">
                <a:tc>
                  <a:txBody>
                    <a:bodyPr/>
                    <a:lstStyle/>
                    <a:p>
                      <a:pPr marL="4445" algn="l">
                        <a:lnSpc>
                          <a:spcPts val="960"/>
                        </a:lnSpc>
                        <a:spcBef>
                          <a:spcPts val="309"/>
                        </a:spcBef>
                      </a:pPr>
                      <a:r>
                        <a:rPr lang="tr-TR" sz="950" b="0" spc="-20" dirty="0">
                          <a:solidFill>
                            <a:srgbClr val="FFFFFF"/>
                          </a:solidFill>
                          <a:latin typeface="Times New Roman" panose="02020603050405020304" pitchFamily="18" charset="0"/>
                          <a:cs typeface="Times New Roman" panose="02020603050405020304" pitchFamily="18" charset="0"/>
                        </a:rPr>
                        <a:t>MÜHENDİS(2.BÖLGE)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(BÜYÜK</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PROİ.</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9369"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2235" algn="ctr">
                        <a:lnSpc>
                          <a:spcPts val="1080"/>
                        </a:lnSpc>
                        <a:spcBef>
                          <a:spcPts val="19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980"/>
                        </a:lnSpc>
                        <a:spcBef>
                          <a:spcPts val="285"/>
                        </a:spcBef>
                      </a:pPr>
                      <a:r>
                        <a:rPr lang="tr-TR" sz="950" b="0" spc="-25" dirty="0">
                          <a:solidFill>
                            <a:srgbClr val="FFFFFF"/>
                          </a:solidFill>
                          <a:latin typeface="Times New Roman" panose="02020603050405020304" pitchFamily="18" charset="0"/>
                          <a:cs typeface="Times New Roman" panose="02020603050405020304" pitchFamily="18" charset="0"/>
                        </a:rPr>
                        <a:t>195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619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19623334"/>
                  </a:ext>
                </a:extLst>
              </a:tr>
              <a:tr h="199497">
                <a:tc>
                  <a:txBody>
                    <a:bodyPr/>
                    <a:lstStyle/>
                    <a:p>
                      <a:pPr marL="4445" algn="l">
                        <a:lnSpc>
                          <a:spcPts val="1030"/>
                        </a:lnSpc>
                        <a:spcBef>
                          <a:spcPts val="190"/>
                        </a:spcBef>
                      </a:pPr>
                      <a:r>
                        <a:rPr lang="tr-TR" sz="950" b="0" spc="-20" dirty="0">
                          <a:solidFill>
                            <a:srgbClr val="FFFFFF"/>
                          </a:solidFill>
                          <a:latin typeface="Times New Roman" panose="02020603050405020304" pitchFamily="18" charset="0"/>
                          <a:cs typeface="Times New Roman" panose="02020603050405020304" pitchFamily="18" charset="0"/>
                        </a:rPr>
                        <a:t>MÜHENDİS-</a:t>
                      </a:r>
                      <a:r>
                        <a:rPr lang="tr-TR" sz="950" b="0" spc="-10" dirty="0">
                          <a:solidFill>
                            <a:srgbClr val="FFFFFF"/>
                          </a:solidFill>
                          <a:latin typeface="Times New Roman" panose="02020603050405020304" pitchFamily="18" charset="0"/>
                          <a:cs typeface="Times New Roman" panose="02020603050405020304" pitchFamily="18" charset="0"/>
                        </a:rPr>
                        <a:t>MİMAR(2. 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2235" algn="ctr">
                        <a:lnSpc>
                          <a:spcPts val="1055"/>
                        </a:lnSpc>
                        <a:spcBef>
                          <a:spcPts val="16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095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1055"/>
                        </a:lnSpc>
                        <a:spcBef>
                          <a:spcPts val="165"/>
                        </a:spcBef>
                      </a:pPr>
                      <a:r>
                        <a:rPr lang="tr-TR" sz="950" b="0" spc="-25" dirty="0">
                          <a:solidFill>
                            <a:srgbClr val="FFFFFF"/>
                          </a:solidFill>
                          <a:latin typeface="Times New Roman" panose="02020603050405020304" pitchFamily="18" charset="0"/>
                          <a:cs typeface="Times New Roman" panose="02020603050405020304" pitchFamily="18" charset="0"/>
                        </a:rPr>
                        <a:t>167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095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120447421"/>
                  </a:ext>
                </a:extLst>
              </a:tr>
              <a:tr h="176630">
                <a:tc>
                  <a:txBody>
                    <a:bodyPr/>
                    <a:lstStyle/>
                    <a:p>
                      <a:pPr marL="4445" algn="l">
                        <a:lnSpc>
                          <a:spcPts val="1030"/>
                        </a:lnSpc>
                        <a:spcBef>
                          <a:spcPts val="45"/>
                        </a:spcBef>
                      </a:pPr>
                      <a:r>
                        <a:rPr lang="tr-TR" sz="950" b="0" spc="-20" dirty="0">
                          <a:solidFill>
                            <a:srgbClr val="FFFFFF"/>
                          </a:solidFill>
                          <a:latin typeface="Times New Roman" panose="02020603050405020304" pitchFamily="18" charset="0"/>
                          <a:cs typeface="Times New Roman" panose="02020603050405020304" pitchFamily="18" charset="0"/>
                        </a:rPr>
                        <a:t>MÜHENDİS</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(ÖZELLEŞTİRME)</a:t>
                      </a:r>
                      <a:r>
                        <a:rPr lang="tr-TR" sz="950" b="0" spc="200"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(2.</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8425" algn="ctr">
                        <a:lnSpc>
                          <a:spcPts val="1055"/>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905"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156106329"/>
                  </a:ext>
                </a:extLst>
              </a:tr>
              <a:tr h="184516">
                <a:tc>
                  <a:txBody>
                    <a:bodyPr/>
                    <a:lstStyle/>
                    <a:p>
                      <a:pPr marL="1270" algn="l">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KİMYAGER(2.BÖLGE)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5410"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5730" algn="ctr">
                        <a:lnSpc>
                          <a:spcPts val="112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134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991358827"/>
                  </a:ext>
                </a:extLst>
              </a:tr>
              <a:tr h="213690">
                <a:tc>
                  <a:txBody>
                    <a:bodyPr/>
                    <a:lstStyle/>
                    <a:p>
                      <a:pPr marL="635" algn="l">
                        <a:lnSpc>
                          <a:spcPts val="1005"/>
                        </a:lnSpc>
                        <a:spcBef>
                          <a:spcPts val="355"/>
                        </a:spcBef>
                      </a:pP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(MÜHENDİS)</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508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4775" algn="ctr">
                        <a:lnSpc>
                          <a:spcPct val="100000"/>
                        </a:lnSpc>
                        <a:spcBef>
                          <a:spcPts val="19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905" algn="ctr">
                        <a:lnSpc>
                          <a:spcPts val="1030"/>
                        </a:lnSpc>
                        <a:spcBef>
                          <a:spcPts val="334"/>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2544"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62704749"/>
                  </a:ext>
                </a:extLst>
              </a:tr>
              <a:tr h="168745">
                <a:tc>
                  <a:txBody>
                    <a:bodyPr/>
                    <a:lstStyle/>
                    <a:p>
                      <a:pPr marL="635" algn="l">
                        <a:lnSpc>
                          <a:spcPts val="960"/>
                        </a:lnSpc>
                        <a:spcBef>
                          <a:spcPts val="70"/>
                        </a:spcBef>
                      </a:pPr>
                      <a:r>
                        <a:rPr lang="tr-TR" sz="950" b="0" dirty="0">
                          <a:solidFill>
                            <a:srgbClr val="FFFFFF"/>
                          </a:solidFill>
                          <a:latin typeface="Times New Roman" panose="02020603050405020304" pitchFamily="18" charset="0"/>
                          <a:cs typeface="Times New Roman" panose="02020603050405020304" pitchFamily="18" charset="0"/>
                        </a:rPr>
                        <a:t>UZMAN</a:t>
                      </a:r>
                      <a:r>
                        <a:rPr lang="tr-TR" sz="950" b="0" spc="21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KİMVAOER)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4775" algn="ctr">
                        <a:lnSpc>
                          <a:spcPts val="935"/>
                        </a:lnSpc>
                        <a:spcBef>
                          <a:spcPts val="9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14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98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142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53150247"/>
                  </a:ext>
                </a:extLst>
              </a:tr>
              <a:tr h="203440">
                <a:tc>
                  <a:txBody>
                    <a:bodyPr/>
                    <a:lstStyle/>
                    <a:p>
                      <a:pPr marL="635" algn="l">
                        <a:lnSpc>
                          <a:spcPts val="1055"/>
                        </a:lnSpc>
                        <a:spcBef>
                          <a:spcPts val="190"/>
                        </a:spcBef>
                      </a:pP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(TEKNİKER)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55"/>
                        </a:lnSpc>
                        <a:spcBef>
                          <a:spcPts val="19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100"/>
                        </a:lnSpc>
                        <a:spcBef>
                          <a:spcPts val="14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785162874"/>
                  </a:ext>
                </a:extLst>
              </a:tr>
              <a:tr h="184516">
                <a:tc>
                  <a:txBody>
                    <a:bodyPr/>
                    <a:lstStyle/>
                    <a:p>
                      <a:pPr marL="635" algn="l">
                        <a:lnSpc>
                          <a:spcPts val="110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UZMAN</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760"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270"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588808067"/>
                  </a:ext>
                </a:extLst>
              </a:tr>
              <a:tr h="180572">
                <a:tc>
                  <a:txBody>
                    <a:bodyPr/>
                    <a:lstStyle/>
                    <a:p>
                      <a:pPr marL="1270" algn="l">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TEKNİKER</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(MÜHENDİS</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55"/>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080"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83316002"/>
                  </a:ext>
                </a:extLst>
              </a:tr>
              <a:tr h="173475">
                <a:tc>
                  <a:txBody>
                    <a:bodyPr/>
                    <a:lstStyle/>
                    <a:p>
                      <a:pPr algn="l">
                        <a:lnSpc>
                          <a:spcPts val="1005"/>
                        </a:lnSpc>
                        <a:spcBef>
                          <a:spcPts val="45"/>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5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MÜHENDİS</a:t>
                      </a:r>
                      <a:r>
                        <a:rPr lang="tr-TR" sz="950" b="0" spc="10"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(2,BÖLSE)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30"/>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ctr">
                        <a:lnSpc>
                          <a:spcPts val="1050"/>
                        </a:lnSpc>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605560751"/>
                  </a:ext>
                </a:extLst>
              </a:tr>
              <a:tr h="180572">
                <a:tc>
                  <a:txBody>
                    <a:bodyPr/>
                    <a:lstStyle/>
                    <a:p>
                      <a:pPr algn="l">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KÜTÜPHANECİ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715" algn="ctr">
                        <a:lnSpc>
                          <a:spcPts val="108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70670239"/>
                  </a:ext>
                </a:extLst>
              </a:tr>
              <a:tr h="180572">
                <a:tc>
                  <a:txBody>
                    <a:bodyPr/>
                    <a:lstStyle/>
                    <a:p>
                      <a:pPr marL="1270" algn="l">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TEKNİKER(2.BÖLGE)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80"/>
                        </a:lnSpc>
                        <a:spcBef>
                          <a:spcPts val="2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100"/>
                        </a:lnSpc>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867927065"/>
                  </a:ext>
                </a:extLst>
              </a:tr>
              <a:tr h="184516">
                <a:tc>
                  <a:txBody>
                    <a:bodyPr/>
                    <a:lstStyle/>
                    <a:p>
                      <a:pPr marL="1270" algn="l">
                        <a:lnSpc>
                          <a:spcPts val="1080"/>
                        </a:lnSpc>
                        <a:spcBef>
                          <a:spcPts val="70"/>
                        </a:spcBef>
                      </a:pPr>
                      <a:r>
                        <a:rPr lang="tr-TR" sz="950" b="0" spc="-30" dirty="0">
                          <a:solidFill>
                            <a:srgbClr val="FFFFFF"/>
                          </a:solidFill>
                          <a:latin typeface="Times New Roman" panose="02020603050405020304" pitchFamily="18" charset="0"/>
                          <a:cs typeface="Times New Roman" panose="02020603050405020304" pitchFamily="18" charset="0"/>
                        </a:rPr>
                        <a:t>TEKNİKER(2.</a:t>
                      </a:r>
                      <a:r>
                        <a:rPr lang="tr-TR" sz="950" b="0" spc="-7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935"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67052847"/>
                  </a:ext>
                </a:extLst>
              </a:tr>
              <a:tr h="176630">
                <a:tc>
                  <a:txBody>
                    <a:bodyPr/>
                    <a:lstStyle/>
                    <a:p>
                      <a:pPr marL="1270" algn="l">
                        <a:lnSpc>
                          <a:spcPts val="1005"/>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TEKNİKER</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(ÖZELLEŞTİRME)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760"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30483992"/>
                  </a:ext>
                </a:extLst>
              </a:tr>
              <a:tr h="176630">
                <a:tc>
                  <a:txBody>
                    <a:bodyPr/>
                    <a:lstStyle/>
                    <a:p>
                      <a:pPr algn="l">
                        <a:lnSpc>
                          <a:spcPts val="1005"/>
                        </a:lnSpc>
                        <a:spcBef>
                          <a:spcPts val="7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(TEKNİKER)</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(2.</a:t>
                      </a:r>
                      <a:r>
                        <a:rPr lang="tr-TR" sz="950" b="0" spc="-20" dirty="0">
                          <a:solidFill>
                            <a:srgbClr val="FFFFFF"/>
                          </a:solidFill>
                          <a:latin typeface="Times New Roman" panose="02020603050405020304" pitchFamily="18" charset="0"/>
                          <a:cs typeface="Times New Roman" panose="02020603050405020304" pitchFamily="18" charset="0"/>
                        </a:rPr>
                        <a:t> BÖLGE</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30"/>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348883124"/>
                  </a:ext>
                </a:extLst>
              </a:tr>
              <a:tr h="187669">
                <a:tc>
                  <a:txBody>
                    <a:bodyPr/>
                    <a:lstStyle/>
                    <a:p>
                      <a:pPr algn="l">
                        <a:lnSpc>
                          <a:spcPts val="1055"/>
                        </a:lnSpc>
                        <a:spcBef>
                          <a:spcPts val="9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14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80"/>
                        </a:lnSpc>
                        <a:spcBef>
                          <a:spcPts val="7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1445"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72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091542233"/>
                  </a:ext>
                </a:extLst>
              </a:tr>
              <a:tr h="180572">
                <a:tc>
                  <a:txBody>
                    <a:bodyPr/>
                    <a:lstStyle/>
                    <a:p>
                      <a:pPr algn="l">
                        <a:lnSpc>
                          <a:spcPts val="1030"/>
                        </a:lnSpc>
                        <a:spcBef>
                          <a:spcPts val="7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110" algn="ctr">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1445"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05890411"/>
                  </a:ext>
                </a:extLst>
              </a:tr>
              <a:tr h="176630">
                <a:tc>
                  <a:txBody>
                    <a:bodyPr/>
                    <a:lstStyle/>
                    <a:p>
                      <a:pPr algn="l">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TEKNİSYEN</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(ÖZELLEŞTİRME)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110"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08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511023473"/>
                  </a:ext>
                </a:extLst>
              </a:tr>
              <a:tr h="164801">
                <a:tc>
                  <a:txBody>
                    <a:bodyPr/>
                    <a:lstStyle/>
                    <a:p>
                      <a:pPr algn="l">
                        <a:lnSpc>
                          <a:spcPts val="98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PROORAMCİ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ctr">
                        <a:lnSpc>
                          <a:spcPts val="980"/>
                        </a:lnSpc>
                        <a:spcBef>
                          <a:spcPts val="4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00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313993784"/>
                  </a:ext>
                </a:extLst>
              </a:tr>
              <a:tr h="250557">
                <a:tc>
                  <a:txBody>
                    <a:bodyPr/>
                    <a:lstStyle/>
                    <a:p>
                      <a:pPr algn="l">
                        <a:lnSpc>
                          <a:spcPts val="1005"/>
                        </a:lnSpc>
                        <a:spcBef>
                          <a:spcPts val="190"/>
                        </a:spcBef>
                      </a:pPr>
                      <a:r>
                        <a:rPr lang="tr-TR" sz="950" b="0" spc="-25" dirty="0">
                          <a:solidFill>
                            <a:srgbClr val="FFFFFF"/>
                          </a:solidFill>
                          <a:latin typeface="Times New Roman" panose="02020603050405020304" pitchFamily="18" charset="0"/>
                          <a:cs typeface="Times New Roman" panose="02020603050405020304" pitchFamily="18" charset="0"/>
                        </a:rPr>
                        <a:t>PRO9RAMCİ-</a:t>
                      </a:r>
                      <a:r>
                        <a:rPr lang="tr-TR" sz="950" b="0" spc="-10" dirty="0">
                          <a:solidFill>
                            <a:srgbClr val="FFFFFF"/>
                          </a:solidFill>
                          <a:latin typeface="Times New Roman" panose="02020603050405020304" pitchFamily="18" charset="0"/>
                          <a:cs typeface="Times New Roman" panose="02020603050405020304" pitchFamily="18" charset="0"/>
                        </a:rPr>
                        <a:t>ÇÖZÜMLEYİCİ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935" algn="ctr">
                        <a:lnSpc>
                          <a:spcPts val="1055"/>
                        </a:lnSpc>
                        <a:spcBef>
                          <a:spcPts val="14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ctr">
                        <a:lnSpc>
                          <a:spcPts val="1055"/>
                        </a:lnSpc>
                        <a:spcBef>
                          <a:spcPts val="14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51806987"/>
                  </a:ext>
                </a:extLst>
              </a:tr>
            </a:tbl>
          </a:graphicData>
        </a:graphic>
      </p:graphicFrame>
    </p:spTree>
    <p:extLst>
      <p:ext uri="{BB962C8B-B14F-4D97-AF65-F5344CB8AC3E}">
        <p14:creationId xmlns:p14="http://schemas.microsoft.com/office/powerpoint/2010/main" val="9949648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3C78F-0268-1086-2716-06EC225C7C48}"/>
            </a:ext>
          </a:extLst>
        </p:cNvPr>
        <p:cNvGrpSpPr/>
        <p:nvPr/>
      </p:nvGrpSpPr>
      <p:grpSpPr>
        <a:xfrm>
          <a:off x="0" y="0"/>
          <a:ext cx="0" cy="0"/>
          <a:chOff x="0" y="0"/>
          <a:chExt cx="0" cy="0"/>
        </a:xfrm>
      </p:grpSpPr>
      <p:graphicFrame>
        <p:nvGraphicFramePr>
          <p:cNvPr id="10" name="Tablo 9">
            <a:extLst>
              <a:ext uri="{FF2B5EF4-FFF2-40B4-BE49-F238E27FC236}">
                <a16:creationId xmlns:a16="http://schemas.microsoft.com/office/drawing/2014/main" id="{BC628712-D984-9861-FCA6-28844BA8DFA7}"/>
              </a:ext>
            </a:extLst>
          </p:cNvPr>
          <p:cNvGraphicFramePr>
            <a:graphicFrameLocks noGrp="1"/>
          </p:cNvGraphicFramePr>
          <p:nvPr>
            <p:extLst>
              <p:ext uri="{D42A27DB-BD31-4B8C-83A1-F6EECF244321}">
                <p14:modId xmlns:p14="http://schemas.microsoft.com/office/powerpoint/2010/main" val="3579450770"/>
              </p:ext>
            </p:extLst>
          </p:nvPr>
        </p:nvGraphicFramePr>
        <p:xfrm>
          <a:off x="302003" y="276837"/>
          <a:ext cx="10945116" cy="4874786"/>
        </p:xfrm>
        <a:graphic>
          <a:graphicData uri="http://schemas.openxmlformats.org/drawingml/2006/table">
            <a:tbl>
              <a:tblPr firstRow="1" bandRow="1">
                <a:tableStyleId>{2D5ABB26-0587-4C30-8999-92F81FD0307C}</a:tableStyleId>
              </a:tblPr>
              <a:tblGrid>
                <a:gridCol w="6707418">
                  <a:extLst>
                    <a:ext uri="{9D8B030D-6E8A-4147-A177-3AD203B41FA5}">
                      <a16:colId xmlns:a16="http://schemas.microsoft.com/office/drawing/2014/main" val="3403615523"/>
                    </a:ext>
                  </a:extLst>
                </a:gridCol>
                <a:gridCol w="1820671">
                  <a:extLst>
                    <a:ext uri="{9D8B030D-6E8A-4147-A177-3AD203B41FA5}">
                      <a16:colId xmlns:a16="http://schemas.microsoft.com/office/drawing/2014/main" val="1307548520"/>
                    </a:ext>
                  </a:extLst>
                </a:gridCol>
                <a:gridCol w="2417027">
                  <a:extLst>
                    <a:ext uri="{9D8B030D-6E8A-4147-A177-3AD203B41FA5}">
                      <a16:colId xmlns:a16="http://schemas.microsoft.com/office/drawing/2014/main" val="4274852226"/>
                    </a:ext>
                  </a:extLst>
                </a:gridCol>
              </a:tblGrid>
              <a:tr h="346618">
                <a:tc rowSpan="2">
                  <a:txBody>
                    <a:bodyPr/>
                    <a:lstStyle/>
                    <a:p>
                      <a:pPr>
                        <a:lnSpc>
                          <a:spcPct val="100000"/>
                        </a:lnSpc>
                      </a:pPr>
                      <a:endParaRPr lang="tr-TR" sz="950" b="0"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lang="tr-TR" sz="950" b="0" dirty="0">
                        <a:solidFill>
                          <a:srgbClr val="FFFFFF"/>
                        </a:solidFill>
                        <a:latin typeface="Times New Roman" panose="02020603050405020304" pitchFamily="18" charset="0"/>
                        <a:cs typeface="Times New Roman" panose="02020603050405020304" pitchFamily="18" charset="0"/>
                      </a:endParaRPr>
                    </a:p>
                    <a:p>
                      <a:pPr marL="263525">
                        <a:lnSpc>
                          <a:spcPct val="100000"/>
                        </a:lnSpc>
                      </a:pPr>
                      <a:r>
                        <a:rPr lang="tr-TR" sz="950" b="0" spc="-20" dirty="0">
                          <a:solidFill>
                            <a:srgbClr val="FFFFFF"/>
                          </a:solidFill>
                          <a:latin typeface="Times New Roman" panose="02020603050405020304" pitchFamily="18" charset="0"/>
                          <a:cs typeface="Times New Roman" panose="02020603050405020304" pitchFamily="18" charset="0"/>
                        </a:rPr>
                        <a:t>KADRO</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GÖREV</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ÜNVANI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50" b="0"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lang="tr-TR" sz="950" b="0" dirty="0">
                        <a:solidFill>
                          <a:srgbClr val="FFFFFF"/>
                        </a:solidFill>
                        <a:latin typeface="Times New Roman" panose="02020603050405020304" pitchFamily="18" charset="0"/>
                        <a:cs typeface="Times New Roman" panose="02020603050405020304" pitchFamily="18" charset="0"/>
                      </a:endParaRPr>
                    </a:p>
                    <a:p>
                      <a:pPr marL="83185">
                        <a:lnSpc>
                          <a:spcPct val="100000"/>
                        </a:lnSpc>
                      </a:pPr>
                      <a:r>
                        <a:rPr lang="tr-TR" sz="950" b="0" spc="-10" dirty="0">
                          <a:solidFill>
                            <a:srgbClr val="FFFFFF"/>
                          </a:solidFill>
                          <a:latin typeface="Times New Roman" panose="02020603050405020304" pitchFamily="18" charset="0"/>
                          <a:cs typeface="Times New Roman" panose="02020603050405020304" pitchFamily="18" charset="0"/>
                        </a:rPr>
                        <a:t>DERECE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a:solidFill>
                        <a:srgbClr val="131318"/>
                      </a:solidFill>
                      <a:prstDash val="solid"/>
                    </a:lnT>
                    <a:lnB w="3175" cap="flat" cmpd="sng" algn="ctr">
                      <a:solidFill>
                        <a:srgbClr val="131318"/>
                      </a:solidFill>
                      <a:prstDash val="solid"/>
                      <a:round/>
                      <a:headEnd type="none" w="med" len="med"/>
                      <a:tailEnd type="none" w="med" len="med"/>
                    </a:lnB>
                    <a:solidFill>
                      <a:srgbClr val="0070C0"/>
                    </a:solidFill>
                  </a:tcPr>
                </a:tc>
                <a:tc>
                  <a:txBody>
                    <a:bodyPr/>
                    <a:lstStyle/>
                    <a:p>
                      <a:pPr marL="137795" marR="158115" indent="7620" algn="ctr">
                        <a:lnSpc>
                          <a:spcPts val="122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ÖZEL </a:t>
                      </a:r>
                      <a:r>
                        <a:rPr lang="tr-TR" sz="950" b="0" spc="0" dirty="0" smtClean="0">
                          <a:solidFill>
                            <a:srgbClr val="FFFFFF"/>
                          </a:solidFill>
                          <a:latin typeface="Times New Roman" panose="02020603050405020304" pitchFamily="18" charset="0"/>
                          <a:cs typeface="Times New Roman" panose="02020603050405020304" pitchFamily="18" charset="0"/>
                        </a:rPr>
                        <a:t>HİZMET TAZMİNATI</a:t>
                      </a:r>
                      <a:endParaRPr lang="tr-TR" sz="950" b="0" spc="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39301433"/>
                  </a:ext>
                </a:extLst>
              </a:tr>
              <a:tr h="323064">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5080" algn="ctr">
                        <a:lnSpc>
                          <a:spcPct val="100000"/>
                        </a:lnSpc>
                        <a:spcBef>
                          <a:spcPts val="20"/>
                        </a:spcBef>
                      </a:pPr>
                      <a:r>
                        <a:rPr lang="tr-TR" sz="950" b="0" spc="-10" dirty="0" smtClean="0">
                          <a:solidFill>
                            <a:srgbClr val="FFFFFF"/>
                          </a:solidFill>
                          <a:latin typeface="Times New Roman" panose="02020603050405020304" pitchFamily="18" charset="0"/>
                          <a:cs typeface="Times New Roman" panose="02020603050405020304" pitchFamily="18" charset="0"/>
                        </a:rPr>
                        <a:t>TAZMİNAT</a:t>
                      </a:r>
                      <a:r>
                        <a:rPr lang="tr-TR" sz="950" b="0" spc="-10" baseline="0" dirty="0" smtClean="0">
                          <a:solidFill>
                            <a:srgbClr val="FFFFFF"/>
                          </a:solidFill>
                          <a:latin typeface="Times New Roman" panose="02020603050405020304" pitchFamily="18" charset="0"/>
                          <a:cs typeface="Times New Roman" panose="02020603050405020304" pitchFamily="18" charset="0"/>
                        </a:rPr>
                        <a:t> </a:t>
                      </a:r>
                      <a:r>
                        <a:rPr lang="tr-TR" sz="950" b="0" spc="-50" dirty="0" smtClean="0">
                          <a:solidFill>
                            <a:srgbClr val="FFFFFF"/>
                          </a:solidFill>
                          <a:latin typeface="Times New Roman" panose="02020603050405020304" pitchFamily="18" charset="0"/>
                          <a:cs typeface="Times New Roman" panose="02020603050405020304" pitchFamily="18" charset="0"/>
                        </a:rPr>
                        <a:t> </a:t>
                      </a:r>
                      <a:r>
                        <a:rPr lang="tr-TR" sz="950" b="0" spc="-25" dirty="0" smtClean="0">
                          <a:solidFill>
                            <a:srgbClr val="FFFFFF"/>
                          </a:solidFill>
                          <a:latin typeface="Times New Roman" panose="02020603050405020304" pitchFamily="18" charset="0"/>
                          <a:cs typeface="Times New Roman" panose="02020603050405020304" pitchFamily="18" charset="0"/>
                        </a:rPr>
                        <a:t>ORANI</a:t>
                      </a:r>
                      <a:r>
                        <a:rPr lang="tr-TR" sz="950" b="0" spc="-25" baseline="0" dirty="0" smtClean="0">
                          <a:solidFill>
                            <a:srgbClr val="FFFFFF"/>
                          </a:solidFill>
                          <a:latin typeface="Times New Roman" panose="02020603050405020304" pitchFamily="18" charset="0"/>
                          <a:cs typeface="Times New Roman" panose="02020603050405020304" pitchFamily="18" charset="0"/>
                        </a:rPr>
                        <a:t> </a:t>
                      </a:r>
                      <a:r>
                        <a:rPr lang="tr-TR" sz="950" b="0" spc="-25" dirty="0" smtClean="0">
                          <a:solidFill>
                            <a:srgbClr val="FFFFFF"/>
                          </a:solidFill>
                          <a:latin typeface="Times New Roman" panose="02020603050405020304" pitchFamily="18" charset="0"/>
                          <a:cs typeface="Times New Roman" panose="02020603050405020304" pitchFamily="18" charset="0"/>
                        </a:rPr>
                        <a:t> (%)</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791337392"/>
                  </a:ext>
                </a:extLst>
              </a:tr>
              <a:tr h="258826">
                <a:tc>
                  <a:txBody>
                    <a:bodyPr/>
                    <a:lstStyle/>
                    <a:p>
                      <a:pPr marL="31750" algn="ctr">
                        <a:lnSpc>
                          <a:spcPct val="150000"/>
                        </a:lnSpc>
                        <a:spcBef>
                          <a:spcPts val="260"/>
                        </a:spcBef>
                      </a:pPr>
                      <a:r>
                        <a:rPr lang="tr-TR" sz="1800"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 HİZMETLERİ</a:t>
                      </a:r>
                    </a:p>
                  </a:txBody>
                  <a:tcPr marL="0" marR="0" marT="3302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39566093"/>
                  </a:ext>
                </a:extLst>
              </a:tr>
              <a:tr h="196440">
                <a:tc>
                  <a:txBody>
                    <a:bodyPr/>
                    <a:lstStyle/>
                    <a:p>
                      <a:pPr marL="22225" algn="l">
                        <a:lnSpc>
                          <a:spcPts val="1005"/>
                        </a:lnSpc>
                        <a:spcBef>
                          <a:spcPts val="330"/>
                        </a:spcBef>
                      </a:pPr>
                      <a:r>
                        <a:rPr lang="tr-TR" sz="950" b="0" spc="0" dirty="0">
                          <a:solidFill>
                            <a:srgbClr val="FFFFFF"/>
                          </a:solidFill>
                          <a:latin typeface="Times New Roman" panose="02020603050405020304" pitchFamily="18" charset="0"/>
                          <a:cs typeface="Times New Roman" panose="02020603050405020304" pitchFamily="18" charset="0"/>
                        </a:rPr>
                        <a:t>PRATİSYEN TABİO ( 2. BÖL9E )</a:t>
                      </a:r>
                    </a:p>
                  </a:txBody>
                  <a:tcPr marL="0" marR="0" marT="4191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ts val="1030"/>
                        </a:lnSpc>
                        <a:spcBef>
                          <a:spcPts val="309"/>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9369"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1590" algn="ctr">
                        <a:lnSpc>
                          <a:spcPts val="1005"/>
                        </a:lnSpc>
                        <a:spcBef>
                          <a:spcPts val="330"/>
                        </a:spcBef>
                      </a:pPr>
                      <a:r>
                        <a:rPr lang="tr-TR" sz="950" b="0" spc="-25" dirty="0">
                          <a:solidFill>
                            <a:srgbClr val="FFFFFF"/>
                          </a:solidFill>
                          <a:latin typeface="Times New Roman" panose="02020603050405020304" pitchFamily="18" charset="0"/>
                          <a:cs typeface="Times New Roman" panose="02020603050405020304" pitchFamily="18" charset="0"/>
                        </a:rPr>
                        <a:t>160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191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62155948"/>
                  </a:ext>
                </a:extLst>
              </a:tr>
              <a:tr h="160848">
                <a:tc>
                  <a:txBody>
                    <a:bodyPr/>
                    <a:lstStyle/>
                    <a:p>
                      <a:pPr marL="24765" algn="l">
                        <a:lnSpc>
                          <a:spcPts val="1005"/>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VETERİNER HEKİM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905"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1590" algn="ctr">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64222926"/>
                  </a:ext>
                </a:extLst>
              </a:tr>
              <a:tr h="164270">
                <a:tc>
                  <a:txBody>
                    <a:bodyPr/>
                    <a:lstStyle/>
                    <a:p>
                      <a:pPr marL="22225" algn="l">
                        <a:lnSpc>
                          <a:spcPts val="103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DİŞ TABİBİ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 algn="ctr">
                        <a:lnSpc>
                          <a:spcPts val="1055"/>
                        </a:lnSpc>
                        <a:spcBef>
                          <a:spcPts val="4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670" algn="ctr">
                        <a:lnSpc>
                          <a:spcPts val="103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135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52894808"/>
                  </a:ext>
                </a:extLst>
              </a:tr>
              <a:tr h="160848">
                <a:tc>
                  <a:txBody>
                    <a:bodyPr/>
                    <a:lstStyle/>
                    <a:p>
                      <a:pPr marL="19050" algn="l">
                        <a:lnSpc>
                          <a:spcPts val="1005"/>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DİŞ TABİBİ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905" algn="ctr">
                        <a:lnSpc>
                          <a:spcPts val="1055"/>
                        </a:lnSpc>
                        <a:spcBef>
                          <a:spcPts val="2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034" algn="ctr">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130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9595060"/>
                  </a:ext>
                </a:extLst>
              </a:tr>
              <a:tr h="157425">
                <a:tc>
                  <a:txBody>
                    <a:bodyPr/>
                    <a:lstStyle/>
                    <a:p>
                      <a:pPr marL="19050" algn="l">
                        <a:lnSpc>
                          <a:spcPts val="98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ECZACİ ( 2. BÖLÜE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ts val="1030"/>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034" algn="ctr">
                        <a:lnSpc>
                          <a:spcPts val="98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120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066422534"/>
                  </a:ext>
                </a:extLst>
              </a:tr>
              <a:tr h="167008">
                <a:tc>
                  <a:txBody>
                    <a:bodyPr/>
                    <a:lstStyle/>
                    <a:p>
                      <a:pPr marL="19050" algn="l">
                        <a:lnSpc>
                          <a:spcPts val="1030"/>
                        </a:lnSpc>
                        <a:spcBef>
                          <a:spcPts val="95"/>
                        </a:spcBef>
                      </a:pPr>
                      <a:r>
                        <a:rPr lang="tr-TR" sz="950" b="0" spc="0" dirty="0">
                          <a:solidFill>
                            <a:srgbClr val="FFFFFF"/>
                          </a:solidFill>
                          <a:latin typeface="Times New Roman" panose="02020603050405020304" pitchFamily="18" charset="0"/>
                          <a:cs typeface="Times New Roman" panose="02020603050405020304" pitchFamily="18" charset="0"/>
                        </a:rPr>
                        <a:t>ECZACİ ( 2. BÖLGE )</a:t>
                      </a:r>
                    </a:p>
                  </a:txBody>
                  <a:tcPr marL="0" marR="0" marT="120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5080" algn="ctr">
                        <a:lnSpc>
                          <a:spcPts val="1055"/>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4765" algn="ctr">
                        <a:lnSpc>
                          <a:spcPts val="1030"/>
                        </a:lnSpc>
                        <a:spcBef>
                          <a:spcPts val="95"/>
                        </a:spcBef>
                      </a:pPr>
                      <a:r>
                        <a:rPr lang="tr-TR" sz="950" b="0" spc="-25" dirty="0">
                          <a:solidFill>
                            <a:srgbClr val="FFFFFF"/>
                          </a:solidFill>
                          <a:latin typeface="Times New Roman" panose="02020603050405020304" pitchFamily="18" charset="0"/>
                          <a:cs typeface="Times New Roman" panose="02020603050405020304" pitchFamily="18" charset="0"/>
                        </a:rPr>
                        <a:t>116</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20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92965352"/>
                  </a:ext>
                </a:extLst>
              </a:tr>
              <a:tr h="205065">
                <a:tc>
                  <a:txBody>
                    <a:bodyPr/>
                    <a:lstStyle/>
                    <a:p>
                      <a:pPr marL="20955" algn="l">
                        <a:lnSpc>
                          <a:spcPct val="10000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A) MESLEKİ YÜKSEK ÖĞRENİM </a:t>
                      </a:r>
                      <a:r>
                        <a:rPr lang="tr-TR" sz="950" b="0" spc="0" dirty="0" smtClean="0">
                          <a:solidFill>
                            <a:srgbClr val="FFFFFF"/>
                          </a:solidFill>
                          <a:latin typeface="Times New Roman" panose="02020603050405020304" pitchFamily="18" charset="0"/>
                          <a:cs typeface="Times New Roman" panose="02020603050405020304" pitchFamily="18" charset="0"/>
                        </a:rPr>
                        <a:t>GÖRMÜŞ SAĞLIK </a:t>
                      </a:r>
                      <a:r>
                        <a:rPr lang="tr-TR" sz="950" b="0" spc="0" dirty="0">
                          <a:solidFill>
                            <a:srgbClr val="FFFFFF"/>
                          </a:solidFill>
                          <a:latin typeface="Times New Roman" panose="02020603050405020304" pitchFamily="18" charset="0"/>
                          <a:cs typeface="Times New Roman" panose="02020603050405020304" pitchFamily="18" charset="0"/>
                        </a:rPr>
                        <a:t>PERSONELİ;</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210486415"/>
                  </a:ext>
                </a:extLst>
              </a:tr>
              <a:tr h="209035">
                <a:tc rowSpan="2">
                  <a:txBody>
                    <a:bodyPr/>
                    <a:lstStyle/>
                    <a:p>
                      <a:pPr marL="18415" marR="472440" indent="-3175" algn="l">
                        <a:lnSpc>
                          <a:spcPts val="125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1-ÖĞRENİM SÜRELERİ EN AZ 4 YIL OLANLARDAN; (2.BÖLGE )</a:t>
                      </a:r>
                    </a:p>
                  </a:txBody>
                  <a:tcPr marL="0" marR="0" marT="254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7620" algn="ctr">
                        <a:lnSpc>
                          <a:spcPct val="100000"/>
                        </a:lnSpc>
                        <a:spcBef>
                          <a:spcPts val="59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9209" algn="ctr">
                        <a:lnSpc>
                          <a:spcPct val="100000"/>
                        </a:lnSpc>
                        <a:spcBef>
                          <a:spcPts val="645"/>
                        </a:spcBef>
                      </a:pPr>
                      <a:r>
                        <a:rPr lang="tr-TR" sz="950" b="0" spc="-25" dirty="0">
                          <a:solidFill>
                            <a:srgbClr val="FFFFFF"/>
                          </a:solidFill>
                          <a:latin typeface="Times New Roman" panose="02020603050405020304" pitchFamily="18" charset="0"/>
                          <a:cs typeface="Times New Roman" panose="02020603050405020304" pitchFamily="18" charset="0"/>
                        </a:rPr>
                        <a:t>107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19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593569989"/>
                  </a:ext>
                </a:extLst>
              </a:tr>
              <a:tr h="158794">
                <a:tc vMerge="1">
                  <a:txBody>
                    <a:bodyPr/>
                    <a:lstStyle/>
                    <a:p>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3970" algn="ctr">
                        <a:lnSpc>
                          <a:spcPts val="1030"/>
                        </a:lnSpc>
                        <a:spcBef>
                          <a:spcPts val="3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44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115" algn="ctr">
                        <a:lnSpc>
                          <a:spcPts val="1005"/>
                        </a:lnSpc>
                        <a:spcBef>
                          <a:spcPts val="55"/>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698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1185962868"/>
                  </a:ext>
                </a:extLst>
              </a:tr>
              <a:tr h="336068">
                <a:tc rowSpan="2">
                  <a:txBody>
                    <a:bodyPr/>
                    <a:lstStyle/>
                    <a:p>
                      <a:pPr marL="18415" marR="411480" algn="l">
                        <a:lnSpc>
                          <a:spcPts val="125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2- ÖĞRENİM SÜRELERİ 4 YILDAN AZ OLANLAR (2. BÖLGE)</a:t>
                      </a: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35" algn="ctr">
                        <a:lnSpc>
                          <a:spcPct val="100000"/>
                        </a:lnSpc>
                        <a:spcBef>
                          <a:spcPts val="59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750" algn="ctr">
                        <a:lnSpc>
                          <a:spcPct val="100000"/>
                        </a:lnSpc>
                        <a:spcBef>
                          <a:spcPts val="645"/>
                        </a:spcBef>
                      </a:pPr>
                      <a:r>
                        <a:rPr lang="tr-TR" sz="950" b="0" spc="-25" dirty="0">
                          <a:solidFill>
                            <a:srgbClr val="FFFFFF"/>
                          </a:solidFill>
                          <a:latin typeface="Times New Roman" panose="02020603050405020304" pitchFamily="18" charset="0"/>
                          <a:cs typeface="Times New Roman" panose="02020603050405020304" pitchFamily="18" charset="0"/>
                        </a:rPr>
                        <a:t>100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19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18388855"/>
                  </a:ext>
                </a:extLst>
              </a:tr>
              <a:tr h="158794">
                <a:tc vMerge="1">
                  <a:txBody>
                    <a:bodyPr/>
                    <a:lstStyle/>
                    <a:p>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1430" algn="ctr">
                        <a:lnSpc>
                          <a:spcPts val="1055"/>
                        </a:lnSpc>
                        <a:spcBef>
                          <a:spcPts val="10"/>
                        </a:spcBef>
                      </a:pPr>
                      <a:r>
                        <a:rPr lang="tr-TR" sz="950" b="0" spc="-10" dirty="0">
                          <a:solidFill>
                            <a:srgbClr val="FFFFFF"/>
                          </a:solidFill>
                          <a:latin typeface="Times New Roman" panose="02020603050405020304" pitchFamily="18" charset="0"/>
                          <a:cs typeface="Times New Roman" panose="02020603050405020304" pitchFamily="18" charset="0"/>
                        </a:rPr>
                        <a:t>DİVER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27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115" algn="ctr">
                        <a:lnSpc>
                          <a:spcPts val="1030"/>
                        </a:lnSpc>
                        <a:spcBef>
                          <a:spcPts val="30"/>
                        </a:spcBef>
                      </a:pPr>
                      <a:r>
                        <a:rPr lang="tr-TR" sz="950" b="0" spc="-25" dirty="0">
                          <a:solidFill>
                            <a:srgbClr val="FFFFFF"/>
                          </a:solidFill>
                          <a:latin typeface="Times New Roman" panose="02020603050405020304" pitchFamily="18" charset="0"/>
                          <a:cs typeface="Times New Roman" panose="02020603050405020304" pitchFamily="18" charset="0"/>
                        </a:rPr>
                        <a:t>98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81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887722415"/>
                  </a:ext>
                </a:extLst>
              </a:tr>
              <a:tr h="167052">
                <a:tc rowSpan="2">
                  <a:txBody>
                    <a:bodyPr/>
                    <a:lstStyle/>
                    <a:p>
                      <a:pPr marL="14604" algn="l">
                        <a:lnSpc>
                          <a:spcPct val="10000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B) LİSE DENGİ MESLEKİ </a:t>
                      </a:r>
                      <a:r>
                        <a:rPr lang="tr-TR" sz="950" b="0" spc="0" dirty="0" smtClean="0">
                          <a:solidFill>
                            <a:srgbClr val="FFFFFF"/>
                          </a:solidFill>
                          <a:latin typeface="Times New Roman" panose="02020603050405020304" pitchFamily="18" charset="0"/>
                          <a:cs typeface="Times New Roman" panose="02020603050405020304" pitchFamily="18" charset="0"/>
                        </a:rPr>
                        <a:t>ÖĞRENİM GÖRMÜŞ </a:t>
                      </a:r>
                      <a:r>
                        <a:rPr lang="tr-TR" sz="950" b="0" spc="0" dirty="0">
                          <a:solidFill>
                            <a:srgbClr val="FFFFFF"/>
                          </a:solidFill>
                          <a:latin typeface="Times New Roman" panose="02020603050405020304" pitchFamily="18" charset="0"/>
                          <a:cs typeface="Times New Roman" panose="02020603050405020304" pitchFamily="18" charset="0"/>
                        </a:rPr>
                        <a:t>SAĞLİK PERSONELİ</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795" algn="ctr">
                        <a:lnSpc>
                          <a:spcPct val="100000"/>
                        </a:lnSpc>
                        <a:spcBef>
                          <a:spcPts val="575"/>
                        </a:spcBef>
                      </a:pPr>
                      <a:r>
                        <a:rPr lang="tr-TR" sz="950" b="0" spc="-5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302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9209" algn="ctr">
                        <a:lnSpc>
                          <a:spcPct val="100000"/>
                        </a:lnSpc>
                        <a:spcBef>
                          <a:spcPts val="595"/>
                        </a:spcBef>
                      </a:pPr>
                      <a:r>
                        <a:rPr lang="tr-TR" sz="950" b="0" spc="-25" dirty="0">
                          <a:solidFill>
                            <a:srgbClr val="FFFFFF"/>
                          </a:solidFill>
                          <a:latin typeface="Times New Roman" panose="02020603050405020304" pitchFamily="18" charset="0"/>
                          <a:cs typeface="Times New Roman" panose="02020603050405020304" pitchFamily="18" charset="0"/>
                        </a:rPr>
                        <a:t>82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02969544"/>
                  </a:ext>
                </a:extLst>
              </a:tr>
              <a:tr h="393955">
                <a:tc vMerge="1">
                  <a:txBody>
                    <a:bodyPr/>
                    <a:lstStyle/>
                    <a:p>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7145" algn="ctr">
                        <a:lnSpc>
                          <a:spcPts val="1055"/>
                        </a:lnSpc>
                        <a:spcBef>
                          <a:spcPts val="3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81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0480" algn="ctr">
                        <a:lnSpc>
                          <a:spcPts val="1030"/>
                        </a:lnSpc>
                        <a:spcBef>
                          <a:spcPts val="55"/>
                        </a:spcBef>
                      </a:pPr>
                      <a:r>
                        <a:rPr lang="tr-TR" sz="950" b="0" spc="-25" dirty="0">
                          <a:solidFill>
                            <a:srgbClr val="FFFFFF"/>
                          </a:solidFill>
                          <a:latin typeface="Times New Roman" panose="02020603050405020304" pitchFamily="18" charset="0"/>
                          <a:cs typeface="Times New Roman" panose="02020603050405020304" pitchFamily="18" charset="0"/>
                        </a:rPr>
                        <a:t>80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698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323962763"/>
                  </a:ext>
                </a:extLst>
              </a:tr>
              <a:tr h="186857">
                <a:tc>
                  <a:txBody>
                    <a:bodyPr/>
                    <a:lstStyle/>
                    <a:p>
                      <a:pPr marL="17780" marR="0" indent="0" algn="l" defTabSz="914400" rtl="0" eaLnBrk="1" fontAlgn="auto" latinLnBrk="0" hangingPunct="1">
                        <a:lnSpc>
                          <a:spcPts val="1030"/>
                        </a:lnSpc>
                        <a:spcBef>
                          <a:spcPts val="235"/>
                        </a:spcBef>
                        <a:spcAft>
                          <a:spcPts val="0"/>
                        </a:spcAft>
                        <a:buClrTx/>
                        <a:buSzTx/>
                        <a:buFontTx/>
                        <a:buNone/>
                        <a:tabLst/>
                        <a:defRPr/>
                      </a:pPr>
                      <a:r>
                        <a:rPr lang="tr-TR" sz="1000" b="0" spc="0" dirty="0" smtClean="0">
                          <a:solidFill>
                            <a:srgbClr val="FFFFFF"/>
                          </a:solidFill>
                          <a:latin typeface="Times New Roman" panose="02020603050405020304" pitchFamily="18" charset="0"/>
                          <a:cs typeface="Times New Roman" panose="02020603050405020304" pitchFamily="18" charset="0"/>
                        </a:rPr>
                        <a:t>DÖNER SERMAYE İŞLETME MÜDÜRÜ</a:t>
                      </a:r>
                    </a:p>
                  </a:txBody>
                  <a:tcPr marL="0" marR="0" marT="29845"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6985" algn="ctr">
                        <a:lnSpc>
                          <a:spcPts val="1055"/>
                        </a:lnSpc>
                        <a:spcBef>
                          <a:spcPts val="215"/>
                        </a:spcBef>
                      </a:pPr>
                      <a:r>
                        <a:rPr lang="tr-TR" sz="950" b="0" spc="-50" dirty="0">
                          <a:solidFill>
                            <a:srgbClr val="FFFFFF"/>
                          </a:solidFill>
                          <a:latin typeface="Times New Roman" panose="02020603050405020304" pitchFamily="18" charset="0"/>
                          <a:cs typeface="Times New Roman" panose="02020603050405020304" pitchFamily="18" charset="0"/>
                        </a:rPr>
                        <a:t>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730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6195" algn="ctr">
                        <a:lnSpc>
                          <a:spcPts val="1030"/>
                        </a:lnSpc>
                        <a:spcBef>
                          <a:spcPts val="235"/>
                        </a:spcBef>
                      </a:pPr>
                      <a:r>
                        <a:rPr lang="tr-TR" sz="950" b="0" spc="-25" dirty="0">
                          <a:solidFill>
                            <a:srgbClr val="FFFFFF"/>
                          </a:solidFill>
                          <a:latin typeface="Times New Roman" panose="02020603050405020304" pitchFamily="18" charset="0"/>
                          <a:cs typeface="Times New Roman" panose="02020603050405020304" pitchFamily="18" charset="0"/>
                        </a:rPr>
                        <a:t>135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984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023596863"/>
                  </a:ext>
                </a:extLst>
              </a:tr>
              <a:tr h="160848">
                <a:tc>
                  <a:txBody>
                    <a:bodyPr/>
                    <a:lstStyle/>
                    <a:p>
                      <a:pPr marL="17145"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SAYMAN</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35" algn="ctr">
                        <a:lnSpc>
                          <a:spcPts val="1055"/>
                        </a:lnSpc>
                        <a:spcBef>
                          <a:spcPts val="20"/>
                        </a:spcBef>
                      </a:pPr>
                      <a:r>
                        <a:rPr lang="tr-TR" sz="950" b="0" spc="-50" dirty="0">
                          <a:solidFill>
                            <a:srgbClr val="FFFFFF"/>
                          </a:solidFill>
                          <a:latin typeface="Times New Roman" panose="02020603050405020304" pitchFamily="18" charset="0"/>
                          <a:cs typeface="Times New Roman" panose="02020603050405020304" pitchFamily="18" charset="0"/>
                        </a:rPr>
                        <a:t>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3020"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130509171"/>
                  </a:ext>
                </a:extLst>
              </a:tr>
              <a:tr h="214352">
                <a:tc>
                  <a:txBody>
                    <a:bodyPr/>
                    <a:lstStyle/>
                    <a:p>
                      <a:pPr marL="12700" marR="0" indent="0" algn="l" defTabSz="914400" rtl="0" eaLnBrk="1" fontAlgn="auto" latinLnBrk="0" hangingPunct="1">
                        <a:lnSpc>
                          <a:spcPct val="100000"/>
                        </a:lnSpc>
                        <a:spcBef>
                          <a:spcPts val="45"/>
                        </a:spcBef>
                        <a:spcAft>
                          <a:spcPts val="0"/>
                        </a:spcAft>
                        <a:buClrTx/>
                        <a:buSzTx/>
                        <a:buFontTx/>
                        <a:buNone/>
                        <a:tabLst/>
                        <a:defRPr/>
                      </a:pPr>
                      <a:r>
                        <a:rPr lang="tr-TR" sz="950" b="0" spc="0" dirty="0">
                          <a:solidFill>
                            <a:srgbClr val="FFFFFF"/>
                          </a:solidFill>
                          <a:latin typeface="Times New Roman" panose="02020603050405020304" pitchFamily="18" charset="0"/>
                          <a:cs typeface="Times New Roman" panose="02020603050405020304" pitchFamily="18" charset="0"/>
                        </a:rPr>
                        <a:t>-DİĞERLERİNDEN</a:t>
                      </a:r>
                      <a:r>
                        <a:rPr lang="tr-TR" sz="950" b="0" spc="0" dirty="0" smtClean="0">
                          <a:solidFill>
                            <a:srgbClr val="FFFFFF"/>
                          </a:solidFill>
                          <a:latin typeface="Times New Roman" panose="02020603050405020304" pitchFamily="18" charset="0"/>
                          <a:cs typeface="Times New Roman" panose="02020603050405020304" pitchFamily="18" charset="0"/>
                        </a:rPr>
                        <a:t>; '-8-15 DERECEDEN AYLIK ALANLAR</a:t>
                      </a:r>
                    </a:p>
                    <a:p>
                      <a:pPr marL="12700" algn="l">
                        <a:lnSpc>
                          <a:spcPct val="100000"/>
                        </a:lnSpc>
                        <a:spcBef>
                          <a:spcPts val="45"/>
                        </a:spcBef>
                      </a:pPr>
                      <a:endParaRPr lang="tr-TR" sz="950" b="0" spc="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spcBef>
                          <a:spcPts val="175"/>
                        </a:spcBef>
                      </a:pPr>
                      <a:endParaRPr lang="tr-TR" sz="950" b="0" dirty="0">
                        <a:solidFill>
                          <a:srgbClr val="FFFFFF"/>
                        </a:solidFill>
                        <a:latin typeface="Times New Roman" panose="02020603050405020304" pitchFamily="18" charset="0"/>
                        <a:cs typeface="Times New Roman" panose="02020603050405020304" pitchFamily="18" charset="0"/>
                      </a:endParaRPr>
                    </a:p>
                    <a:p>
                      <a:pPr marL="151765" algn="ctr">
                        <a:lnSpc>
                          <a:spcPts val="1080"/>
                        </a:lnSpc>
                      </a:pPr>
                      <a:r>
                        <a:rPr lang="tr-TR" sz="950" b="0" spc="-5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222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spcBef>
                          <a:spcPts val="200"/>
                        </a:spcBef>
                      </a:pPr>
                      <a:endParaRPr lang="tr-TR" sz="950" b="0" dirty="0">
                        <a:solidFill>
                          <a:srgbClr val="FFFFFF"/>
                        </a:solidFill>
                        <a:latin typeface="Times New Roman" panose="02020603050405020304" pitchFamily="18" charset="0"/>
                        <a:cs typeface="Times New Roman" panose="02020603050405020304" pitchFamily="18" charset="0"/>
                      </a:endParaRPr>
                    </a:p>
                    <a:p>
                      <a:pPr marR="33020" algn="ctr">
                        <a:lnSpc>
                          <a:spcPts val="1055"/>
                        </a:lnSpc>
                      </a:pPr>
                      <a:r>
                        <a:rPr lang="tr-TR" sz="950" b="0" spc="-25" dirty="0">
                          <a:solidFill>
                            <a:srgbClr val="FFFFFF"/>
                          </a:solidFill>
                          <a:latin typeface="Times New Roman" panose="02020603050405020304" pitchFamily="18" charset="0"/>
                          <a:cs typeface="Times New Roman" panose="02020603050405020304" pitchFamily="18" charset="0"/>
                        </a:rPr>
                        <a:t>48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18521488"/>
                  </a:ext>
                </a:extLst>
              </a:tr>
              <a:tr h="396464">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612375241"/>
                  </a:ext>
                </a:extLst>
              </a:tr>
            </a:tbl>
          </a:graphicData>
        </a:graphic>
      </p:graphicFrame>
    </p:spTree>
    <p:extLst>
      <p:ext uri="{BB962C8B-B14F-4D97-AF65-F5344CB8AC3E}">
        <p14:creationId xmlns:p14="http://schemas.microsoft.com/office/powerpoint/2010/main" val="6947660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id="{88CCEE52-1F87-2E25-1C73-CE4213343D61}"/>
              </a:ext>
            </a:extLst>
          </p:cNvPr>
          <p:cNvGraphicFramePr>
            <a:graphicFrameLocks noGrp="1"/>
          </p:cNvGraphicFramePr>
          <p:nvPr>
            <p:extLst>
              <p:ext uri="{D42A27DB-BD31-4B8C-83A1-F6EECF244321}">
                <p14:modId xmlns:p14="http://schemas.microsoft.com/office/powerpoint/2010/main" val="992903168"/>
              </p:ext>
            </p:extLst>
          </p:nvPr>
        </p:nvGraphicFramePr>
        <p:xfrm>
          <a:off x="581891" y="243586"/>
          <a:ext cx="10507286" cy="922789"/>
        </p:xfrm>
        <a:graphic>
          <a:graphicData uri="http://schemas.openxmlformats.org/drawingml/2006/table">
            <a:tbl>
              <a:tblPr firstRow="1" bandRow="1">
                <a:tableStyleId>{2D5ABB26-0587-4C30-8999-92F81FD0307C}</a:tableStyleId>
              </a:tblPr>
              <a:tblGrid>
                <a:gridCol w="6439103">
                  <a:extLst>
                    <a:ext uri="{9D8B030D-6E8A-4147-A177-3AD203B41FA5}">
                      <a16:colId xmlns:a16="http://schemas.microsoft.com/office/drawing/2014/main" val="3987889160"/>
                    </a:ext>
                  </a:extLst>
                </a:gridCol>
                <a:gridCol w="1747841">
                  <a:extLst>
                    <a:ext uri="{9D8B030D-6E8A-4147-A177-3AD203B41FA5}">
                      <a16:colId xmlns:a16="http://schemas.microsoft.com/office/drawing/2014/main" val="1738120357"/>
                    </a:ext>
                  </a:extLst>
                </a:gridCol>
                <a:gridCol w="2320342">
                  <a:extLst>
                    <a:ext uri="{9D8B030D-6E8A-4147-A177-3AD203B41FA5}">
                      <a16:colId xmlns:a16="http://schemas.microsoft.com/office/drawing/2014/main" val="1389737155"/>
                    </a:ext>
                  </a:extLst>
                </a:gridCol>
              </a:tblGrid>
              <a:tr h="558612">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sz="950" b="1" dirty="0">
                        <a:solidFill>
                          <a:srgbClr val="FFFFFF"/>
                        </a:solidFill>
                        <a:latin typeface="Times New Roman" panose="02020603050405020304" pitchFamily="18" charset="0"/>
                        <a:cs typeface="Times New Roman" panose="02020603050405020304" pitchFamily="18" charset="0"/>
                      </a:endParaRPr>
                    </a:p>
                    <a:p>
                      <a:pPr marL="263525">
                        <a:lnSpc>
                          <a:spcPct val="100000"/>
                        </a:lnSpc>
                      </a:pPr>
                      <a:r>
                        <a:rPr sz="950" b="1" spc="-20" dirty="0">
                          <a:solidFill>
                            <a:srgbClr val="FFFFFF"/>
                          </a:solidFill>
                          <a:latin typeface="Times New Roman" panose="02020603050405020304" pitchFamily="18" charset="0"/>
                          <a:cs typeface="Times New Roman" panose="02020603050405020304" pitchFamily="18" charset="0"/>
                        </a:rPr>
                        <a:t>KADRO</a:t>
                      </a:r>
                      <a:r>
                        <a:rPr sz="950" b="1" spc="-1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35"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GÖREV</a:t>
                      </a:r>
                      <a:r>
                        <a:rPr sz="950" b="1" spc="-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50" dirty="0">
                          <a:solidFill>
                            <a:srgbClr val="FFFFFF"/>
                          </a:solidFill>
                          <a:latin typeface="Times New Roman" panose="02020603050405020304" pitchFamily="18" charset="0"/>
                          <a:cs typeface="Times New Roman" panose="02020603050405020304" pitchFamily="18" charset="0"/>
                        </a:rPr>
                        <a:t> </a:t>
                      </a:r>
                      <a:r>
                        <a:rPr sz="950" b="1" spc="-10" dirty="0">
                          <a:solidFill>
                            <a:srgbClr val="FFFFFF"/>
                          </a:solidFill>
                          <a:latin typeface="Times New Roman" panose="02020603050405020304" pitchFamily="18" charset="0"/>
                          <a:cs typeface="Times New Roman" panose="02020603050405020304" pitchFamily="18" charset="0"/>
                        </a:rPr>
                        <a:t>ÜNVANI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sz="950" b="1" dirty="0">
                        <a:solidFill>
                          <a:srgbClr val="FFFFFF"/>
                        </a:solidFill>
                        <a:latin typeface="Times New Roman" panose="02020603050405020304" pitchFamily="18" charset="0"/>
                        <a:cs typeface="Times New Roman" panose="02020603050405020304" pitchFamily="18" charset="0"/>
                      </a:endParaRPr>
                    </a:p>
                    <a:p>
                      <a:pPr marL="83185">
                        <a:lnSpc>
                          <a:spcPct val="100000"/>
                        </a:lnSpc>
                      </a:pPr>
                      <a:r>
                        <a:rPr sz="950" b="1" spc="-10" dirty="0">
                          <a:solidFill>
                            <a:srgbClr val="FFFFFF"/>
                          </a:solidFill>
                          <a:latin typeface="Times New Roman" panose="02020603050405020304" pitchFamily="18" charset="0"/>
                          <a:cs typeface="Times New Roman" panose="02020603050405020304" pitchFamily="18" charset="0"/>
                        </a:rPr>
                        <a:t>Derece</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a:solidFill>
                        <a:srgbClr val="131318"/>
                      </a:solidFill>
                      <a:prstDash val="solid"/>
                    </a:lnT>
                    <a:lnB w="3175" cap="flat" cmpd="sng" algn="ctr">
                      <a:solidFill>
                        <a:srgbClr val="131318"/>
                      </a:solidFill>
                      <a:prstDash val="solid"/>
                      <a:round/>
                      <a:headEnd type="none" w="med" len="med"/>
                      <a:tailEnd type="none" w="med" len="med"/>
                    </a:lnB>
                    <a:solidFill>
                      <a:srgbClr val="0070C0"/>
                    </a:solidFill>
                  </a:tcPr>
                </a:tc>
                <a:tc>
                  <a:txBody>
                    <a:bodyPr/>
                    <a:lstStyle/>
                    <a:p>
                      <a:pPr marL="137795" marR="158115" indent="7620" algn="ctr">
                        <a:lnSpc>
                          <a:spcPts val="1220"/>
                        </a:lnSpc>
                        <a:spcBef>
                          <a:spcPts val="20"/>
                        </a:spcBef>
                      </a:pPr>
                      <a:r>
                        <a:rPr lang="tr-TR" sz="950" b="1" spc="0" dirty="0">
                          <a:solidFill>
                            <a:srgbClr val="FFFFFF"/>
                          </a:solidFill>
                          <a:latin typeface="Times New Roman" panose="02020603050405020304" pitchFamily="18" charset="0"/>
                          <a:cs typeface="Times New Roman" panose="02020603050405020304" pitchFamily="18" charset="0"/>
                        </a:rPr>
                        <a:t>Ö</a:t>
                      </a:r>
                      <a:r>
                        <a:rPr sz="950" b="1" spc="0" dirty="0">
                          <a:solidFill>
                            <a:srgbClr val="FFFFFF"/>
                          </a:solidFill>
                          <a:latin typeface="Times New Roman" panose="02020603050405020304" pitchFamily="18" charset="0"/>
                          <a:cs typeface="Times New Roman" panose="02020603050405020304" pitchFamily="18" charset="0"/>
                        </a:rPr>
                        <a:t>ZEL HİZMET</a:t>
                      </a:r>
                    </a:p>
                    <a:p>
                      <a:pPr marR="8890" algn="ctr">
                        <a:lnSpc>
                          <a:spcPts val="1100"/>
                        </a:lnSpc>
                        <a:spcBef>
                          <a:spcPts val="55"/>
                        </a:spcBef>
                      </a:pPr>
                      <a:r>
                        <a:rPr sz="950" b="1" spc="0" dirty="0">
                          <a:solidFill>
                            <a:srgbClr val="FFFFFF"/>
                          </a:solidFill>
                          <a:latin typeface="Times New Roman" panose="02020603050405020304" pitchFamily="18" charset="0"/>
                          <a:cs typeface="Times New Roman" panose="02020603050405020304" pitchFamily="18" charset="0"/>
                        </a:rPr>
                        <a:t>TAZMİNATI</a:t>
                      </a: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86378698"/>
                  </a:ext>
                </a:extLst>
              </a:tr>
              <a:tr h="364177">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5080" algn="ctr">
                        <a:lnSpc>
                          <a:spcPct val="100000"/>
                        </a:lnSpc>
                        <a:spcBef>
                          <a:spcPts val="20"/>
                        </a:spcBef>
                      </a:pPr>
                      <a:r>
                        <a:rPr sz="950" b="1" spc="-10" dirty="0">
                          <a:solidFill>
                            <a:srgbClr val="FFFFFF"/>
                          </a:solidFill>
                          <a:latin typeface="Times New Roman" panose="02020603050405020304" pitchFamily="18" charset="0"/>
                          <a:cs typeface="Times New Roman" panose="02020603050405020304" pitchFamily="18" charset="0"/>
                        </a:rPr>
                        <a:t>Taz.</a:t>
                      </a:r>
                      <a:r>
                        <a:rPr sz="950" b="1" spc="-50"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Or.</a:t>
                      </a:r>
                      <a:endParaRPr sz="950" b="1" dirty="0">
                        <a:solidFill>
                          <a:srgbClr val="FFFFFF"/>
                        </a:solidFill>
                        <a:latin typeface="Times New Roman" panose="02020603050405020304" pitchFamily="18" charset="0"/>
                        <a:cs typeface="Times New Roman" panose="02020603050405020304" pitchFamily="18" charset="0"/>
                      </a:endParaRPr>
                    </a:p>
                    <a:p>
                      <a:pPr marR="15240" algn="ctr">
                        <a:lnSpc>
                          <a:spcPts val="1125"/>
                        </a:lnSpc>
                        <a:spcBef>
                          <a:spcPts val="85"/>
                        </a:spcBef>
                      </a:pPr>
                      <a:r>
                        <a:rPr sz="950" b="1" spc="-25" dirty="0">
                          <a:solidFill>
                            <a:srgbClr val="FFFFFF"/>
                          </a:solidFill>
                          <a:latin typeface="Times New Roman" panose="02020603050405020304" pitchFamily="18" charset="0"/>
                          <a:cs typeface="Times New Roman" panose="02020603050405020304" pitchFamily="18" charset="0"/>
                        </a:rPr>
                        <a:t>(%)</a:t>
                      </a:r>
                      <a:endParaRPr sz="95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28324461"/>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782603368"/>
              </p:ext>
            </p:extLst>
          </p:nvPr>
        </p:nvGraphicFramePr>
        <p:xfrm>
          <a:off x="581890" y="1166375"/>
          <a:ext cx="10507287" cy="3954264"/>
        </p:xfrm>
        <a:graphic>
          <a:graphicData uri="http://schemas.openxmlformats.org/drawingml/2006/table">
            <a:tbl>
              <a:tblPr firstRow="1" bandRow="1">
                <a:tableStyleId>{2D5ABB26-0587-4C30-8999-92F81FD0307C}</a:tableStyleId>
              </a:tblPr>
              <a:tblGrid>
                <a:gridCol w="6439107">
                  <a:extLst>
                    <a:ext uri="{9D8B030D-6E8A-4147-A177-3AD203B41FA5}">
                      <a16:colId xmlns:a16="http://schemas.microsoft.com/office/drawing/2014/main" val="2806701"/>
                    </a:ext>
                  </a:extLst>
                </a:gridCol>
                <a:gridCol w="1747840">
                  <a:extLst>
                    <a:ext uri="{9D8B030D-6E8A-4147-A177-3AD203B41FA5}">
                      <a16:colId xmlns:a16="http://schemas.microsoft.com/office/drawing/2014/main" val="309880657"/>
                    </a:ext>
                  </a:extLst>
                </a:gridCol>
                <a:gridCol w="2320340">
                  <a:extLst>
                    <a:ext uri="{9D8B030D-6E8A-4147-A177-3AD203B41FA5}">
                      <a16:colId xmlns:a16="http://schemas.microsoft.com/office/drawing/2014/main" val="2661041371"/>
                    </a:ext>
                  </a:extLst>
                </a:gridCol>
              </a:tblGrid>
              <a:tr h="481650">
                <a:tc>
                  <a:txBody>
                    <a:bodyPr/>
                    <a:lstStyle/>
                    <a:p>
                      <a:pPr marL="13335">
                        <a:lnSpc>
                          <a:spcPct val="150000"/>
                        </a:lnSpc>
                        <a:spcBef>
                          <a:spcPts val="45"/>
                        </a:spcBef>
                      </a:pPr>
                      <a:r>
                        <a:rPr lang="tr-TR" sz="1800" b="1" spc="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DİĞER TAZMINATLAR</a:t>
                      </a:r>
                    </a:p>
                  </a:txBody>
                  <a:tcPr marL="0" marR="0" marT="5715"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80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nSpc>
                          <a:spcPct val="100000"/>
                        </a:lnSpc>
                      </a:pPr>
                      <a:endParaRPr lang="tr-TR" sz="80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485583604"/>
                  </a:ext>
                </a:extLst>
              </a:tr>
              <a:tr h="385846">
                <a:tc>
                  <a:txBody>
                    <a:bodyPr/>
                    <a:lstStyle/>
                    <a:p>
                      <a:pPr marL="8890" algn="l">
                        <a:lnSpc>
                          <a:spcPts val="1140"/>
                        </a:lnSpc>
                      </a:pPr>
                      <a:r>
                        <a:rPr lang="tr-TR" sz="950" b="1" spc="0" dirty="0">
                          <a:solidFill>
                            <a:srgbClr val="FFFFFF"/>
                          </a:solidFill>
                          <a:latin typeface="Times New Roman" panose="02020603050405020304" pitchFamily="18" charset="0"/>
                          <a:cs typeface="Times New Roman" panose="02020603050405020304" pitchFamily="18" charset="0"/>
                        </a:rPr>
                        <a:t>A ) </a:t>
                      </a:r>
                      <a:r>
                        <a:rPr lang="tr-TR" sz="950" b="1" spc="0" dirty="0" smtClean="0">
                          <a:solidFill>
                            <a:srgbClr val="FFFFFF"/>
                          </a:solidFill>
                          <a:latin typeface="Times New Roman" panose="02020603050405020304" pitchFamily="18" charset="0"/>
                          <a:cs typeface="Times New Roman" panose="02020603050405020304" pitchFamily="18" charset="0"/>
                        </a:rPr>
                        <a:t>KADROLARI YARDIMCI HİZMETLER SINIFINDA </a:t>
                      </a:r>
                      <a:r>
                        <a:rPr lang="tr-TR" sz="950" b="1" spc="0" dirty="0">
                          <a:solidFill>
                            <a:srgbClr val="FFFFFF"/>
                          </a:solidFill>
                          <a:latin typeface="Times New Roman" panose="02020603050405020304" pitchFamily="18" charset="0"/>
                          <a:cs typeface="Times New Roman" panose="02020603050405020304" pitchFamily="18" charset="0"/>
                        </a:rPr>
                        <a:t>BULUNANLARDAN;</a:t>
                      </a:r>
                    </a:p>
                  </a:txBody>
                  <a:tcPr marL="0" marR="0" marT="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gn="ctr">
                        <a:lnSpc>
                          <a:spcPct val="100000"/>
                        </a:lnSpc>
                      </a:pPr>
                      <a:endParaRPr lang="tr-TR" sz="9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247667361"/>
                  </a:ext>
                </a:extLst>
              </a:tr>
              <a:tr h="385846">
                <a:tc>
                  <a:txBody>
                    <a:bodyPr/>
                    <a:lstStyle/>
                    <a:p>
                      <a:pPr marL="6350" algn="l">
                        <a:lnSpc>
                          <a:spcPts val="103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 Y.H.S. 5-7 DERECEDEN AYLİK ALANLAR</a:t>
                      </a:r>
                    </a:p>
                  </a:txBody>
                  <a:tcPr marL="0" marR="0" marT="254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29209" algn="ctr">
                        <a:lnSpc>
                          <a:spcPts val="1030"/>
                        </a:lnSpc>
                        <a:spcBef>
                          <a:spcPts val="20"/>
                        </a:spcBef>
                      </a:pPr>
                      <a:r>
                        <a:rPr lang="tr-TR" sz="950" b="0" spc="-50" dirty="0">
                          <a:solidFill>
                            <a:srgbClr val="FFFFFF"/>
                          </a:solidFill>
                          <a:latin typeface="Times New Roman" panose="02020603050405020304" pitchFamily="18" charset="0"/>
                          <a:cs typeface="Times New Roman" panose="02020603050405020304" pitchFamily="18" charset="0"/>
                        </a:rPr>
                        <a:t>5-7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0005" algn="ctr">
                        <a:lnSpc>
                          <a:spcPts val="103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45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4021778299"/>
                  </a:ext>
                </a:extLst>
              </a:tr>
              <a:tr h="385846">
                <a:tc>
                  <a:txBody>
                    <a:bodyPr/>
                    <a:lstStyle/>
                    <a:p>
                      <a:pPr marL="6350" algn="l">
                        <a:lnSpc>
                          <a:spcPts val="1055"/>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 Y.H.S. 8-15 DERECEDEN AYLİK ALANLAR</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29209" algn="ctr">
                        <a:lnSpc>
                          <a:spcPts val="1055"/>
                        </a:lnSpc>
                        <a:spcBef>
                          <a:spcPts val="45"/>
                        </a:spcBef>
                      </a:pPr>
                      <a:r>
                        <a:rPr lang="tr-TR" sz="950" b="0" spc="-5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1910"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44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84574487"/>
                  </a:ext>
                </a:extLst>
              </a:tr>
              <a:tr h="385846">
                <a:tc>
                  <a:txBody>
                    <a:bodyPr/>
                    <a:lstStyle/>
                    <a:p>
                      <a:pPr marL="8255" algn="l">
                        <a:lnSpc>
                          <a:spcPts val="1090"/>
                        </a:lnSpc>
                      </a:pPr>
                      <a:r>
                        <a:rPr lang="tr-TR" sz="950" b="1" spc="0" dirty="0">
                          <a:solidFill>
                            <a:srgbClr val="FFFFFF"/>
                          </a:solidFill>
                          <a:latin typeface="Times New Roman" panose="02020603050405020304" pitchFamily="18" charset="0"/>
                          <a:cs typeface="Times New Roman" panose="02020603050405020304" pitchFamily="18" charset="0"/>
                        </a:rPr>
                        <a:t>B ) DİĞER HİZMET SİNİFİNDA;</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54849938"/>
                  </a:ext>
                </a:extLst>
              </a:tr>
              <a:tr h="385846">
                <a:tc>
                  <a:txBody>
                    <a:bodyPr/>
                    <a:lstStyle/>
                    <a:p>
                      <a:pPr marL="3175" algn="l">
                        <a:lnSpc>
                          <a:spcPts val="1140"/>
                        </a:lnSpc>
                      </a:pPr>
                      <a:r>
                        <a:rPr lang="tr-TR" sz="950" b="0" spc="0" dirty="0">
                          <a:solidFill>
                            <a:srgbClr val="FFFFFF"/>
                          </a:solidFill>
                          <a:latin typeface="Times New Roman" panose="02020603050405020304" pitchFamily="18" charset="0"/>
                          <a:cs typeface="Times New Roman" panose="02020603050405020304" pitchFamily="18" charset="0"/>
                        </a:rPr>
                        <a:t>1- ARAŞTİRMACİ</a:t>
                      </a:r>
                    </a:p>
                    <a:p>
                      <a:pPr marL="7620" algn="l">
                        <a:lnSpc>
                          <a:spcPts val="1030"/>
                        </a:lnSpc>
                        <a:spcBef>
                          <a:spcPts val="155"/>
                        </a:spcBef>
                      </a:pPr>
                      <a:r>
                        <a:rPr lang="tr-TR" sz="950" b="0" spc="0" dirty="0">
                          <a:solidFill>
                            <a:srgbClr val="FFFFFF"/>
                          </a:solidFill>
                          <a:latin typeface="Times New Roman" panose="02020603050405020304" pitchFamily="18" charset="0"/>
                          <a:cs typeface="Times New Roman" panose="02020603050405020304" pitchFamily="18" charset="0"/>
                        </a:rPr>
                        <a:t>BİLGİSAYAR İŞLETMENİ, ANTRENÖR</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spcBef>
                          <a:spcPts val="225"/>
                        </a:spcBef>
                      </a:pPr>
                      <a:endParaRPr lang="tr-TR" sz="950" b="0" dirty="0">
                        <a:solidFill>
                          <a:srgbClr val="FFFFFF"/>
                        </a:solidFill>
                        <a:latin typeface="Times New Roman" panose="02020603050405020304" pitchFamily="18" charset="0"/>
                        <a:cs typeface="Times New Roman" panose="02020603050405020304" pitchFamily="18" charset="0"/>
                      </a:endParaRPr>
                    </a:p>
                    <a:p>
                      <a:pPr marL="23495" algn="ctr">
                        <a:lnSpc>
                          <a:spcPts val="1005"/>
                        </a:lnSpc>
                      </a:pPr>
                      <a:r>
                        <a:rPr lang="tr-TR" sz="950" b="0" dirty="0">
                          <a:solidFill>
                            <a:srgbClr val="FFFFFF"/>
                          </a:solidFill>
                          <a:latin typeface="Times New Roman" panose="02020603050405020304" pitchFamily="18" charset="0"/>
                          <a:cs typeface="Times New Roman" panose="02020603050405020304" pitchFamily="18" charset="0"/>
                        </a:rPr>
                        <a:t>5</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VE</a:t>
                      </a:r>
                      <a:r>
                        <a:rPr lang="tr-TR" sz="950" b="0" spc="-55"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ÜSTÜ</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857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spcBef>
                          <a:spcPts val="175"/>
                        </a:spcBef>
                      </a:pPr>
                      <a:endParaRPr lang="tr-TR" sz="950" b="0" dirty="0">
                        <a:solidFill>
                          <a:srgbClr val="FFFFFF"/>
                        </a:solidFill>
                        <a:latin typeface="Times New Roman" panose="02020603050405020304" pitchFamily="18" charset="0"/>
                        <a:cs typeface="Times New Roman" panose="02020603050405020304" pitchFamily="18" charset="0"/>
                      </a:endParaRPr>
                    </a:p>
                    <a:p>
                      <a:pPr marR="41910" algn="ctr">
                        <a:lnSpc>
                          <a:spcPts val="1055"/>
                        </a:lnSpc>
                      </a:pPr>
                      <a:r>
                        <a:rPr lang="tr-TR" sz="950" b="0" spc="-25" dirty="0">
                          <a:solidFill>
                            <a:srgbClr val="FFFFFF"/>
                          </a:solidFill>
                          <a:latin typeface="Times New Roman" panose="02020603050405020304" pitchFamily="18" charset="0"/>
                          <a:cs typeface="Times New Roman" panose="02020603050405020304" pitchFamily="18" charset="0"/>
                        </a:rPr>
                        <a:t>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222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70961643"/>
                  </a:ext>
                </a:extLst>
              </a:tr>
              <a:tr h="385846">
                <a:tc>
                  <a:txBody>
                    <a:bodyPr/>
                    <a:lstStyle/>
                    <a:p>
                      <a:pPr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ŞEF (ÖZELLEŞTİRME)</a:t>
                      </a:r>
                    </a:p>
                  </a:txBody>
                  <a:tcPr marL="0" marR="0" marT="5715"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34925" algn="ctr">
                        <a:lnSpc>
                          <a:spcPts val="1005"/>
                        </a:lnSpc>
                        <a:spcBef>
                          <a:spcPts val="70"/>
                        </a:spcBef>
                      </a:pPr>
                      <a:r>
                        <a:rPr lang="tr-TR" sz="950" b="0" dirty="0">
                          <a:solidFill>
                            <a:srgbClr val="FFFFFF"/>
                          </a:solidFill>
                          <a:latin typeface="Times New Roman" panose="02020603050405020304" pitchFamily="18" charset="0"/>
                          <a:cs typeface="Times New Roman" panose="02020603050405020304" pitchFamily="18" charset="0"/>
                        </a:rPr>
                        <a:t>5</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35" dirty="0">
                          <a:solidFill>
                            <a:srgbClr val="FFFFFF"/>
                          </a:solidFill>
                          <a:latin typeface="Times New Roman" panose="02020603050405020304" pitchFamily="18" charset="0"/>
                          <a:cs typeface="Times New Roman" panose="02020603050405020304" pitchFamily="18" charset="0"/>
                        </a:rPr>
                        <a:t>VE</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ÜSTÜ</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1910"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57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963042945"/>
                  </a:ext>
                </a:extLst>
              </a:tr>
              <a:tr h="385846">
                <a:tc>
                  <a:txBody>
                    <a:bodyPr/>
                    <a:lstStyle/>
                    <a:p>
                      <a:pPr marL="9525" algn="l">
                        <a:lnSpc>
                          <a:spcPts val="1140"/>
                        </a:lnSpc>
                      </a:pPr>
                      <a:r>
                        <a:rPr lang="tr-TR" sz="950" b="1" spc="0" dirty="0">
                          <a:solidFill>
                            <a:srgbClr val="FFFFFF"/>
                          </a:solidFill>
                          <a:latin typeface="Times New Roman" panose="02020603050405020304" pitchFamily="18" charset="0"/>
                          <a:cs typeface="Times New Roman" panose="02020603050405020304" pitchFamily="18" charset="0"/>
                        </a:rPr>
                        <a:t>2- DİĞERLERİNDEN ;</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617307210"/>
                  </a:ext>
                </a:extLst>
              </a:tr>
              <a:tr h="385846">
                <a:tc>
                  <a:txBody>
                    <a:bodyPr/>
                    <a:lstStyle/>
                    <a:p>
                      <a:pPr marL="6350" algn="l">
                        <a:lnSpc>
                          <a:spcPts val="103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 G.I.H. 5-7 DERECEDEN AYLİK ALANLAR</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38100" algn="ctr">
                        <a:lnSpc>
                          <a:spcPts val="1030"/>
                        </a:lnSpc>
                        <a:spcBef>
                          <a:spcPts val="70"/>
                        </a:spcBef>
                      </a:pPr>
                      <a:r>
                        <a:rPr lang="tr-TR" sz="950" b="0" spc="-40" dirty="0">
                          <a:solidFill>
                            <a:srgbClr val="FFFFFF"/>
                          </a:solidFill>
                          <a:latin typeface="Times New Roman" panose="02020603050405020304" pitchFamily="18" charset="0"/>
                          <a:cs typeface="Times New Roman" panose="02020603050405020304" pitchFamily="18" charset="0"/>
                        </a:rPr>
                        <a:t>5-</a:t>
                      </a:r>
                      <a:r>
                        <a:rPr lang="tr-TR" sz="950" b="0" spc="-50" dirty="0">
                          <a:solidFill>
                            <a:srgbClr val="FFFFFF"/>
                          </a:solidFill>
                          <a:latin typeface="Times New Roman" panose="02020603050405020304" pitchFamily="18" charset="0"/>
                          <a:cs typeface="Times New Roman" panose="02020603050405020304" pitchFamily="18" charset="0"/>
                        </a:rPr>
                        <a:t>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5085" algn="ctr">
                        <a:lnSpc>
                          <a:spcPts val="103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49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900888967"/>
                  </a:ext>
                </a:extLst>
              </a:tr>
              <a:tr h="385846">
                <a:tc>
                  <a:txBody>
                    <a:bodyPr/>
                    <a:lstStyle/>
                    <a:p>
                      <a:pPr marL="3175"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 G.I.H. 8-15 DERECEDEN AYLİK ALANLAR</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42545" algn="ctr">
                        <a:lnSpc>
                          <a:spcPts val="1030"/>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6355"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48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17632932"/>
                  </a:ext>
                </a:extLst>
              </a:tr>
            </a:tbl>
          </a:graphicData>
        </a:graphic>
      </p:graphicFrame>
    </p:spTree>
    <p:extLst>
      <p:ext uri="{BB962C8B-B14F-4D97-AF65-F5344CB8AC3E}">
        <p14:creationId xmlns:p14="http://schemas.microsoft.com/office/powerpoint/2010/main" val="6128648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D0B5EED-57EE-0301-A559-ADFC294DFD88}"/>
              </a:ext>
            </a:extLst>
          </p:cNvPr>
          <p:cNvSpPr>
            <a:spLocks noGrp="1"/>
          </p:cNvSpPr>
          <p:nvPr>
            <p:ph type="title"/>
          </p:nvPr>
        </p:nvSpPr>
        <p:spPr>
          <a:xfrm>
            <a:off x="691028" y="-9273"/>
            <a:ext cx="9603275"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tazminatı</a:t>
            </a:r>
          </a:p>
        </p:txBody>
      </p:sp>
      <p:sp>
        <p:nvSpPr>
          <p:cNvPr id="3" name="İçerik Yer Tutucusu 2">
            <a:extLst>
              <a:ext uri="{FF2B5EF4-FFF2-40B4-BE49-F238E27FC236}">
                <a16:creationId xmlns:a16="http://schemas.microsoft.com/office/drawing/2014/main" id="{1538C4EA-C6CF-F131-063B-06FFD4233538}"/>
              </a:ext>
            </a:extLst>
          </p:cNvPr>
          <p:cNvSpPr>
            <a:spLocks noGrp="1"/>
          </p:cNvSpPr>
          <p:nvPr>
            <p:ph sz="quarter" idx="13"/>
          </p:nvPr>
        </p:nvSpPr>
        <p:spPr>
          <a:xfrm>
            <a:off x="691028" y="768777"/>
            <a:ext cx="10363826" cy="3424107"/>
          </a:xfrm>
        </p:spPr>
        <p:txBody>
          <a:bodyPr/>
          <a:lstStyle/>
          <a:p>
            <a:pPr marL="457200" lvl="1" indent="0" algn="just">
              <a:buNone/>
            </a:pPr>
            <a:r>
              <a:rPr lang="tr-TR" dirty="0" smtClean="0"/>
              <a:t>	</a:t>
            </a:r>
            <a:r>
              <a:rPr lang="tr-TR" dirty="0" smtClean="0">
                <a:latin typeface="Times New Roman" panose="02020603050405020304" pitchFamily="18" charset="0"/>
                <a:cs typeface="Times New Roman" panose="02020603050405020304" pitchFamily="18" charset="0"/>
              </a:rPr>
              <a:t>"</a:t>
            </a:r>
            <a:endParaRPr lang="tr-TR" dirty="0">
              <a:latin typeface="Times New Roman" panose="02020603050405020304" pitchFamily="18" charset="0"/>
              <a:cs typeface="Times New Roman" panose="02020603050405020304" pitchFamily="18" charset="0"/>
            </a:endParaRPr>
          </a:p>
        </p:txBody>
      </p:sp>
      <p:sp>
        <p:nvSpPr>
          <p:cNvPr id="6" name="Dikdörtgen 5">
            <a:extLst>
              <a:ext uri="{FF2B5EF4-FFF2-40B4-BE49-F238E27FC236}">
                <a16:creationId xmlns:a16="http://schemas.microsoft.com/office/drawing/2014/main" id="{CDA6F0C6-A114-727A-57B7-50327A0B49F3}"/>
              </a:ext>
            </a:extLst>
          </p:cNvPr>
          <p:cNvSpPr/>
          <p:nvPr/>
        </p:nvSpPr>
        <p:spPr>
          <a:xfrm>
            <a:off x="2983932" y="4699750"/>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400" b="1" dirty="0">
                <a:solidFill>
                  <a:srgbClr val="FFFFFF"/>
                </a:solidFill>
                <a:effectLst>
                  <a:outerShdw blurRad="38100" dist="38100" dir="2700000" algn="tl">
                    <a:srgbClr val="000000">
                      <a:alpha val="43137"/>
                    </a:srgbClr>
                  </a:outerShdw>
                </a:effectLst>
                <a:latin typeface="Calibri"/>
                <a:cs typeface="Calibri"/>
              </a:rPr>
              <a:t>MAKAM</a:t>
            </a:r>
            <a:r>
              <a:rPr lang="tr-TR" sz="2400" b="1" spc="-15" dirty="0">
                <a:solidFill>
                  <a:srgbClr val="FFFFFF"/>
                </a:solidFill>
                <a:effectLst>
                  <a:outerShdw blurRad="38100" dist="38100" dir="2700000" algn="tl">
                    <a:srgbClr val="000000">
                      <a:alpha val="43137"/>
                    </a:srgbClr>
                  </a:outerShdw>
                </a:effectLst>
                <a:latin typeface="Calibri"/>
                <a:cs typeface="Calibri"/>
              </a:rPr>
              <a:t> </a:t>
            </a:r>
            <a:r>
              <a:rPr lang="tr-TR" sz="2400" b="1" spc="-20" dirty="0">
                <a:solidFill>
                  <a:srgbClr val="FFFFFF"/>
                </a:solidFill>
                <a:effectLst>
                  <a:outerShdw blurRad="38100" dist="38100" dir="2700000" algn="tl">
                    <a:srgbClr val="000000">
                      <a:alpha val="43137"/>
                    </a:srgbClr>
                  </a:outerShdw>
                </a:effectLst>
                <a:latin typeface="Calibri"/>
                <a:cs typeface="Calibri"/>
              </a:rPr>
              <a:t>TAZMİNATI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GÖSTERGESİ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x</a:t>
            </a:r>
            <a:r>
              <a:rPr lang="tr-TR" sz="2400" b="1" spc="-15" dirty="0" smtClean="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AYLIK</a:t>
            </a:r>
            <a:r>
              <a:rPr lang="tr-TR" sz="2400" b="1" spc="-40"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7" name="Ok: Sol 16">
            <a:extLst>
              <a:ext uri="{FF2B5EF4-FFF2-40B4-BE49-F238E27FC236}">
                <a16:creationId xmlns:a16="http://schemas.microsoft.com/office/drawing/2014/main" id="{09DB2734-B93D-D284-3C13-8FA36DE04CCF}"/>
              </a:ext>
            </a:extLst>
          </p:cNvPr>
          <p:cNvSpPr/>
          <p:nvPr/>
        </p:nvSpPr>
        <p:spPr>
          <a:xfrm>
            <a:off x="3212708" y="5336741"/>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8" name="Ok: Sağ 17">
            <a:extLst>
              <a:ext uri="{FF2B5EF4-FFF2-40B4-BE49-F238E27FC236}">
                <a16:creationId xmlns:a16="http://schemas.microsoft.com/office/drawing/2014/main" id="{A670BB1D-F6AE-9695-068C-EB4BE111C409}"/>
              </a:ext>
            </a:extLst>
          </p:cNvPr>
          <p:cNvSpPr/>
          <p:nvPr/>
        </p:nvSpPr>
        <p:spPr>
          <a:xfrm>
            <a:off x="7481413" y="5392438"/>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9" name="Oval 18">
            <a:extLst>
              <a:ext uri="{FF2B5EF4-FFF2-40B4-BE49-F238E27FC236}">
                <a16:creationId xmlns:a16="http://schemas.microsoft.com/office/drawing/2014/main" id="{70679F31-7653-05E0-3F36-FB59032359BF}"/>
              </a:ext>
            </a:extLst>
          </p:cNvPr>
          <p:cNvSpPr/>
          <p:nvPr/>
        </p:nvSpPr>
        <p:spPr>
          <a:xfrm>
            <a:off x="9801974" y="5417964"/>
            <a:ext cx="1585146" cy="71191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20" name="Oval 19">
            <a:extLst>
              <a:ext uri="{FF2B5EF4-FFF2-40B4-BE49-F238E27FC236}">
                <a16:creationId xmlns:a16="http://schemas.microsoft.com/office/drawing/2014/main" id="{86FD8EFC-21D8-D684-162B-EF081E19C8CD}"/>
              </a:ext>
            </a:extLst>
          </p:cNvPr>
          <p:cNvSpPr/>
          <p:nvPr/>
        </p:nvSpPr>
        <p:spPr>
          <a:xfrm>
            <a:off x="820055" y="6129875"/>
            <a:ext cx="2052907" cy="60615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21" name="Oval 20">
            <a:extLst>
              <a:ext uri="{FF2B5EF4-FFF2-40B4-BE49-F238E27FC236}">
                <a16:creationId xmlns:a16="http://schemas.microsoft.com/office/drawing/2014/main" id="{FFBF7854-F3EA-3161-69BE-B2033E7259B7}"/>
              </a:ext>
            </a:extLst>
          </p:cNvPr>
          <p:cNvSpPr/>
          <p:nvPr/>
        </p:nvSpPr>
        <p:spPr>
          <a:xfrm>
            <a:off x="850320" y="5336741"/>
            <a:ext cx="2022642"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22" name="Ok: Aşağı 21">
            <a:extLst>
              <a:ext uri="{FF2B5EF4-FFF2-40B4-BE49-F238E27FC236}">
                <a16:creationId xmlns:a16="http://schemas.microsoft.com/office/drawing/2014/main" id="{824935A9-3ED3-C2B1-1D0A-45FE2E07E1C7}"/>
              </a:ext>
            </a:extLst>
          </p:cNvPr>
          <p:cNvSpPr/>
          <p:nvPr/>
        </p:nvSpPr>
        <p:spPr>
          <a:xfrm>
            <a:off x="5032629" y="5339181"/>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a:t>
            </a:r>
            <a:r>
              <a:rPr lang="tr-TR" sz="1600" dirty="0" smtClean="0">
                <a:ln w="0"/>
                <a:solidFill>
                  <a:srgbClr val="FFFFFF"/>
                </a:solidFill>
                <a:effectLst>
                  <a:reflection blurRad="6350" stA="53000" endA="300" endPos="35500" dir="5400000" sy="-90000" algn="bl" rotWithShape="0"/>
                </a:effectLst>
              </a:rPr>
              <a:t>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
        <p:nvSpPr>
          <p:cNvPr id="4" name="Dikdörtgen 3"/>
          <p:cNvSpPr/>
          <p:nvPr/>
        </p:nvSpPr>
        <p:spPr>
          <a:xfrm>
            <a:off x="561681" y="514313"/>
            <a:ext cx="11067823" cy="3985706"/>
          </a:xfrm>
          <a:prstGeom prst="rect">
            <a:avLst/>
          </a:prstGeom>
        </p:spPr>
        <p:txBody>
          <a:bodyPr wrap="square">
            <a:spAutoFit/>
          </a:bodyPr>
          <a:lstStyle/>
          <a:p>
            <a:r>
              <a:rPr lang="tr-TR" sz="1150" dirty="0">
                <a:latin typeface="Times New Roman" panose="02020603050405020304" pitchFamily="18" charset="0"/>
                <a:cs typeface="Times New Roman" panose="02020603050405020304" pitchFamily="18" charset="0"/>
              </a:rPr>
              <a:t>657 Sayılı </a:t>
            </a:r>
            <a:r>
              <a:rPr lang="tr-TR" sz="1150" b="1" dirty="0">
                <a:latin typeface="Times New Roman" panose="02020603050405020304" pitchFamily="18" charset="0"/>
                <a:cs typeface="Times New Roman" panose="02020603050405020304" pitchFamily="18" charset="0"/>
              </a:rPr>
              <a:t>Devlet Memurları Kanunu'nun 152/2. maddesi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Yan Ödeme Kararnamesi</a:t>
            </a:r>
            <a:r>
              <a:rPr lang="tr-TR" sz="1150" dirty="0">
                <a:latin typeface="Times New Roman" panose="02020603050405020304" pitchFamily="18" charset="0"/>
                <a:cs typeface="Times New Roman" panose="02020603050405020304" pitchFamily="18" charset="0"/>
              </a:rPr>
              <a:t> gereği, belirli faktörler dikkate alınarak memurlara </a:t>
            </a:r>
            <a:r>
              <a:rPr lang="tr-TR" sz="1150" b="1" dirty="0">
                <a:latin typeface="Times New Roman" panose="02020603050405020304" pitchFamily="18" charset="0"/>
                <a:cs typeface="Times New Roman" panose="02020603050405020304" pitchFamily="18" charset="0"/>
              </a:rPr>
              <a:t>yan ödeme</a:t>
            </a:r>
            <a:r>
              <a:rPr lang="tr-TR" sz="1150" dirty="0">
                <a:latin typeface="Times New Roman" panose="02020603050405020304" pitchFamily="18" charset="0"/>
                <a:cs typeface="Times New Roman" panose="02020603050405020304" pitchFamily="18" charset="0"/>
              </a:rPr>
              <a:t> yapılır. Bu ödeme, devlet memurunun </a:t>
            </a:r>
            <a:r>
              <a:rPr lang="tr-TR" sz="1150" b="1" dirty="0">
                <a:latin typeface="Times New Roman" panose="02020603050405020304" pitchFamily="18" charset="0"/>
                <a:cs typeface="Times New Roman" panose="02020603050405020304" pitchFamily="18" charset="0"/>
              </a:rPr>
              <a:t>görevdeki sorumluluğu</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görev yerinin özel durumu</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 gibi etkenlere göre hesaplanır. Yan ödeme, aynı zamanda </a:t>
            </a:r>
            <a:r>
              <a:rPr lang="tr-TR" sz="1150" b="1" dirty="0">
                <a:latin typeface="Times New Roman" panose="02020603050405020304" pitchFamily="18" charset="0"/>
                <a:cs typeface="Times New Roman" panose="02020603050405020304" pitchFamily="18" charset="0"/>
              </a:rPr>
              <a:t>en yüksek devlet memuru aylığının brüt tutarının</a:t>
            </a:r>
            <a:r>
              <a:rPr lang="tr-TR" sz="1150" dirty="0">
                <a:latin typeface="Times New Roman" panose="02020603050405020304" pitchFamily="18" charset="0"/>
                <a:cs typeface="Times New Roman" panose="02020603050405020304" pitchFamily="18" charset="0"/>
              </a:rPr>
              <a:t> belirli bir oranı şeklinde ödenir.</a:t>
            </a:r>
          </a:p>
          <a:p>
            <a:r>
              <a:rPr lang="tr-TR" sz="1150" b="1" dirty="0">
                <a:latin typeface="Times New Roman" panose="02020603050405020304" pitchFamily="18" charset="0"/>
                <a:cs typeface="Times New Roman" panose="02020603050405020304" pitchFamily="18" charset="0"/>
              </a:rPr>
              <a:t>Yan Ödeme Hesaplamasına Etki Eden Faktörler:</a:t>
            </a:r>
          </a:p>
          <a:p>
            <a:pPr>
              <a:buFont typeface="+mj-lt"/>
              <a:buAutoNum type="arabicPeriod"/>
            </a:pPr>
            <a:r>
              <a:rPr lang="tr-TR" sz="1150" b="1" dirty="0">
                <a:latin typeface="Times New Roman" panose="02020603050405020304" pitchFamily="18" charset="0"/>
                <a:cs typeface="Times New Roman" panose="02020603050405020304" pitchFamily="18" charset="0"/>
              </a:rPr>
              <a:t>Görevin Önemi ve Sorumluluğu</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üstlendiği görevin </a:t>
            </a:r>
            <a:r>
              <a:rPr lang="tr-TR" sz="1150" b="1" dirty="0">
                <a:latin typeface="Times New Roman" panose="02020603050405020304" pitchFamily="18" charset="0"/>
                <a:cs typeface="Times New Roman" panose="02020603050405020304" pitchFamily="18" charset="0"/>
              </a:rPr>
              <a:t>önemi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sorumluluğu</a:t>
            </a:r>
            <a:r>
              <a:rPr lang="tr-TR" sz="1150" dirty="0">
                <a:latin typeface="Times New Roman" panose="02020603050405020304" pitchFamily="18" charset="0"/>
                <a:cs typeface="Times New Roman" panose="02020603050405020304" pitchFamily="18" charset="0"/>
              </a:rPr>
              <a:t>, yan ödemenin miktarını etkileyen faktörlerdendir. Daha fazla sorumluluk gerektiren görevler için daha yüksek bir yan ödeme yapılabilir.</a:t>
            </a:r>
          </a:p>
          <a:p>
            <a:pPr>
              <a:buFont typeface="+mj-lt"/>
              <a:buAutoNum type="arabicPeriod"/>
            </a:pPr>
            <a:r>
              <a:rPr lang="tr-TR" sz="1150" b="1" dirty="0">
                <a:latin typeface="Times New Roman" panose="02020603050405020304" pitchFamily="18" charset="0"/>
                <a:cs typeface="Times New Roman" panose="02020603050405020304" pitchFamily="18" charset="0"/>
              </a:rPr>
              <a:t>Görev Yerinin Özelliği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görev yaptığı yerin özel durumu da yan ödemeyi etkiler. Özellikle, görev yapılan yerin zorlukları, coğrafi konumu veya güvenlik durumu gibi etkenler yan ödemeyi artırabilir.</a:t>
            </a:r>
          </a:p>
          <a:p>
            <a:pPr>
              <a:buFont typeface="+mj-lt"/>
              <a:buAutoNum type="arabicPeriod"/>
            </a:pP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görevde geçirdiği </a:t>
            </a: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 yan ödemenin tutarını etkileyen önemli bir faktördür. Uzun süreli görev yapmış memurlar genellikle daha yüksek yan ödemeye hak kazanabilir.</a:t>
            </a:r>
          </a:p>
          <a:p>
            <a:pPr>
              <a:buFont typeface="+mj-lt"/>
              <a:buAutoNum type="arabicPeriod"/>
            </a:pP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a:t>
            </a: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 yan ödemenin hesaplanmasında dikkate alınır. Yüksek unvan ve dereceye sahip memurlar, genellikle daha fazla yan ödeme alırlar.</a:t>
            </a:r>
          </a:p>
          <a:p>
            <a:pPr>
              <a:buFont typeface="+mj-lt"/>
              <a:buAutoNum type="arabicPeriod"/>
            </a:pP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sahip olduğu </a:t>
            </a: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 de yan ödemeyi etkileyen faktörlerden biridir. Yüksek lisans veya doktora gibi ileri düzey eğitim, daha yüksek bir yan ödeme almayı gerektirebilir.</a:t>
            </a:r>
          </a:p>
          <a:p>
            <a:r>
              <a:rPr lang="tr-TR" sz="1150" b="1" dirty="0">
                <a:latin typeface="Times New Roman" panose="02020603050405020304" pitchFamily="18" charset="0"/>
                <a:cs typeface="Times New Roman" panose="02020603050405020304" pitchFamily="18" charset="0"/>
              </a:rPr>
              <a:t>Yan Ödemenin Hesaplanması:</a:t>
            </a:r>
          </a:p>
          <a:p>
            <a:pPr>
              <a:buFont typeface="Arial" panose="020B0604020202020204" pitchFamily="34" charset="0"/>
              <a:buChar char="•"/>
            </a:pPr>
            <a:r>
              <a:rPr lang="tr-TR" sz="1150" dirty="0">
                <a:latin typeface="Times New Roman" panose="02020603050405020304" pitchFamily="18" charset="0"/>
                <a:cs typeface="Times New Roman" panose="02020603050405020304" pitchFamily="18" charset="0"/>
              </a:rPr>
              <a:t>Bu faktörler göz önüne alınarak, devlet memuruna ödenecek yan ödeme, </a:t>
            </a:r>
            <a:r>
              <a:rPr lang="tr-TR" sz="1150" b="1" dirty="0">
                <a:latin typeface="Times New Roman" panose="02020603050405020304" pitchFamily="18" charset="0"/>
                <a:cs typeface="Times New Roman" panose="02020603050405020304" pitchFamily="18" charset="0"/>
              </a:rPr>
              <a:t>en yüksek devlet memuru aylığının brüt tutarının</a:t>
            </a:r>
            <a:r>
              <a:rPr lang="tr-TR" sz="1150" dirty="0">
                <a:latin typeface="Times New Roman" panose="02020603050405020304" pitchFamily="18" charset="0"/>
                <a:cs typeface="Times New Roman" panose="02020603050405020304" pitchFamily="18" charset="0"/>
              </a:rPr>
              <a:t> belirli bir oranı olarak hesaplanır.</a:t>
            </a:r>
          </a:p>
          <a:p>
            <a:pPr>
              <a:buFont typeface="Arial" panose="020B0604020202020204" pitchFamily="34" charset="0"/>
              <a:buChar char="•"/>
            </a:pPr>
            <a:r>
              <a:rPr lang="tr-TR" sz="1150" dirty="0">
                <a:latin typeface="Times New Roman" panose="02020603050405020304" pitchFamily="18" charset="0"/>
                <a:cs typeface="Times New Roman" panose="02020603050405020304" pitchFamily="18" charset="0"/>
              </a:rPr>
              <a:t>Yan ödeme, genellikle </a:t>
            </a:r>
            <a:r>
              <a:rPr lang="tr-TR" sz="1150" b="1" dirty="0">
                <a:latin typeface="Times New Roman" panose="02020603050405020304" pitchFamily="18" charset="0"/>
                <a:cs typeface="Times New Roman" panose="02020603050405020304" pitchFamily="18" charset="0"/>
              </a:rPr>
              <a:t>brüt maaşın bir yüzdesi</a:t>
            </a:r>
            <a:r>
              <a:rPr lang="tr-TR" sz="1150" dirty="0">
                <a:latin typeface="Times New Roman" panose="02020603050405020304" pitchFamily="18" charset="0"/>
                <a:cs typeface="Times New Roman" panose="02020603050405020304" pitchFamily="18" charset="0"/>
              </a:rPr>
              <a:t> olarak belirlenir ve her yıl yayımlanan </a:t>
            </a:r>
            <a:r>
              <a:rPr lang="tr-TR" sz="1150" b="1" dirty="0">
                <a:latin typeface="Times New Roman" panose="02020603050405020304" pitchFamily="18" charset="0"/>
                <a:cs typeface="Times New Roman" panose="02020603050405020304" pitchFamily="18" charset="0"/>
              </a:rPr>
              <a:t>Yan Ödeme Kararnamesi</a:t>
            </a:r>
            <a:r>
              <a:rPr lang="tr-TR" sz="1150" dirty="0">
                <a:latin typeface="Times New Roman" panose="02020603050405020304" pitchFamily="18" charset="0"/>
                <a:cs typeface="Times New Roman" panose="02020603050405020304" pitchFamily="18" charset="0"/>
              </a:rPr>
              <a:t> ile bu oranlar düzenlenir.</a:t>
            </a:r>
          </a:p>
          <a:p>
            <a:r>
              <a:rPr lang="tr-TR" sz="1150" dirty="0">
                <a:latin typeface="Times New Roman" panose="02020603050405020304" pitchFamily="18" charset="0"/>
                <a:cs typeface="Times New Roman" panose="02020603050405020304" pitchFamily="18" charset="0"/>
              </a:rPr>
              <a:t>Bu şekilde, her bir memurun görev şartları ve sorumluluklarına göre adil ve dengeli bir ödeme yapılması sağlanır.</a:t>
            </a:r>
          </a:p>
        </p:txBody>
      </p:sp>
    </p:spTree>
    <p:extLst>
      <p:ext uri="{BB962C8B-B14F-4D97-AF65-F5344CB8AC3E}">
        <p14:creationId xmlns:p14="http://schemas.microsoft.com/office/powerpoint/2010/main" val="18347078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FEF22A81-B3F7-3114-86BD-3096C7048C56}"/>
              </a:ext>
            </a:extLst>
          </p:cNvPr>
          <p:cNvGraphicFramePr>
            <a:graphicFrameLocks noGrp="1"/>
          </p:cNvGraphicFramePr>
          <p:nvPr>
            <p:extLst>
              <p:ext uri="{D42A27DB-BD31-4B8C-83A1-F6EECF244321}">
                <p14:modId xmlns:p14="http://schemas.microsoft.com/office/powerpoint/2010/main" val="11608376"/>
              </p:ext>
            </p:extLst>
          </p:nvPr>
        </p:nvGraphicFramePr>
        <p:xfrm>
          <a:off x="689956" y="3544778"/>
          <a:ext cx="10839795" cy="2017909"/>
        </p:xfrm>
        <a:graphic>
          <a:graphicData uri="http://schemas.openxmlformats.org/drawingml/2006/table">
            <a:tbl>
              <a:tblPr/>
              <a:tblGrid>
                <a:gridCol w="7351027">
                  <a:extLst>
                    <a:ext uri="{9D8B030D-6E8A-4147-A177-3AD203B41FA5}">
                      <a16:colId xmlns:a16="http://schemas.microsoft.com/office/drawing/2014/main" val="2386941556"/>
                    </a:ext>
                  </a:extLst>
                </a:gridCol>
                <a:gridCol w="3488768">
                  <a:extLst>
                    <a:ext uri="{9D8B030D-6E8A-4147-A177-3AD203B41FA5}">
                      <a16:colId xmlns:a16="http://schemas.microsoft.com/office/drawing/2014/main" val="1737244325"/>
                    </a:ext>
                  </a:extLst>
                </a:gridCol>
              </a:tblGrid>
              <a:tr h="1129059">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0" i="0" u="none" strike="noStrike" cap="none" normalizeH="0" baseline="0" dirty="0" smtClean="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657 SAYILI KANUNA EKLİ IV SAYILI CETVELDE ANILAN ÜNVANLARA UYGULANACAK MAKAM TAZMİNATI</a:t>
                      </a:r>
                      <a:endParaRPr kumimoji="0" lang="tr-TR" sz="20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2400" b="0" i="0" u="none" strike="noStrike" cap="none" normalizeH="0" baseline="0" dirty="0" smtClean="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TAZMİNAT GÖSTERGESİ</a:t>
                      </a:r>
                      <a:endParaRPr kumimoji="0" lang="tr-TR" sz="2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689313381"/>
                  </a:ext>
                </a:extLst>
              </a:tr>
              <a:tr h="829189">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BİRİNCİ DERECELİ KADROYA ATANMIŞ İÇ DENETÇİ VE GENEL SEKRETER</a:t>
                      </a:r>
                      <a:endParaRPr kumimoji="0" lang="tr-TR" sz="16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2000</a:t>
                      </a:r>
                      <a:endParaRPr kumimoji="0" lang="tr-TR" sz="16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149281551"/>
                  </a:ext>
                </a:extLst>
              </a:tr>
            </a:tbl>
          </a:graphicData>
        </a:graphic>
      </p:graphicFrame>
      <p:graphicFrame>
        <p:nvGraphicFramePr>
          <p:cNvPr id="2" name="Tablo 1"/>
          <p:cNvGraphicFramePr>
            <a:graphicFrameLocks noGrp="1"/>
          </p:cNvGraphicFramePr>
          <p:nvPr>
            <p:extLst>
              <p:ext uri="{D42A27DB-BD31-4B8C-83A1-F6EECF244321}">
                <p14:modId xmlns:p14="http://schemas.microsoft.com/office/powerpoint/2010/main" val="729590724"/>
              </p:ext>
            </p:extLst>
          </p:nvPr>
        </p:nvGraphicFramePr>
        <p:xfrm>
          <a:off x="626148" y="340821"/>
          <a:ext cx="10903602" cy="2855788"/>
        </p:xfrm>
        <a:graphic>
          <a:graphicData uri="http://schemas.openxmlformats.org/drawingml/2006/table">
            <a:tbl>
              <a:tblPr firstRow="1" bandRow="1">
                <a:tableStyleId>{5C22544A-7EE6-4342-B048-85BDC9FD1C3A}</a:tableStyleId>
              </a:tblPr>
              <a:tblGrid>
                <a:gridCol w="7329132">
                  <a:extLst>
                    <a:ext uri="{9D8B030D-6E8A-4147-A177-3AD203B41FA5}">
                      <a16:colId xmlns:a16="http://schemas.microsoft.com/office/drawing/2014/main" val="4181817602"/>
                    </a:ext>
                  </a:extLst>
                </a:gridCol>
                <a:gridCol w="3574470">
                  <a:extLst>
                    <a:ext uri="{9D8B030D-6E8A-4147-A177-3AD203B41FA5}">
                      <a16:colId xmlns:a16="http://schemas.microsoft.com/office/drawing/2014/main" val="2123365209"/>
                    </a:ext>
                  </a:extLst>
                </a:gridCol>
              </a:tblGrid>
              <a:tr h="362155">
                <a:tc gridSpan="2">
                  <a:txBody>
                    <a:bodyPr/>
                    <a:lstStyle/>
                    <a:p>
                      <a:pPr algn="ctr"/>
                      <a:r>
                        <a:rPr lang="tr-TR" b="1" dirty="0" smtClean="0">
                          <a:solidFill>
                            <a:srgbClr val="FFFFFF"/>
                          </a:solidFill>
                          <a:latin typeface="Times New Roman" panose="02020603050405020304" pitchFamily="18" charset="0"/>
                          <a:cs typeface="Times New Roman" panose="02020603050405020304" pitchFamily="18" charset="0"/>
                        </a:rPr>
                        <a:t>MAKAM TAZMİNAT CETVELİ</a:t>
                      </a:r>
                      <a:r>
                        <a:rPr lang="tr-TR" b="1" baseline="0" dirty="0" smtClean="0">
                          <a:solidFill>
                            <a:srgbClr val="FFFFFF"/>
                          </a:solidFill>
                          <a:latin typeface="Times New Roman" panose="02020603050405020304" pitchFamily="18" charset="0"/>
                          <a:cs typeface="Times New Roman" panose="02020603050405020304" pitchFamily="18" charset="0"/>
                        </a:rPr>
                        <a:t> </a:t>
                      </a:r>
                      <a:endParaRPr lang="tr-TR" b="1"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hMerge="1">
                  <a:txBody>
                    <a:bodyPr/>
                    <a:lstStyle/>
                    <a:p>
                      <a:endParaRPr lang="tr-TR" dirty="0"/>
                    </a:p>
                  </a:txBody>
                  <a:tcPr/>
                </a:tc>
                <a:extLst>
                  <a:ext uri="{0D108BD9-81ED-4DB2-BD59-A6C34878D82A}">
                    <a16:rowId xmlns:a16="http://schemas.microsoft.com/office/drawing/2014/main" val="4087717156"/>
                  </a:ext>
                </a:extLst>
              </a:tr>
              <a:tr h="362952">
                <a:tc gridSpan="2">
                  <a:txBody>
                    <a:bodyPr/>
                    <a:lstStyle/>
                    <a:p>
                      <a:pPr algn="ctr"/>
                      <a:r>
                        <a:rPr lang="tr-TR" b="1" dirty="0" smtClean="0">
                          <a:solidFill>
                            <a:srgbClr val="FFFFFF"/>
                          </a:solidFill>
                          <a:latin typeface="Times New Roman" panose="02020603050405020304" pitchFamily="18" charset="0"/>
                          <a:cs typeface="Times New Roman" panose="02020603050405020304" pitchFamily="18" charset="0"/>
                        </a:rPr>
                        <a:t>AKADEMİK PERSONEL(KHK</a:t>
                      </a:r>
                      <a:r>
                        <a:rPr lang="tr-TR" b="1" baseline="0" dirty="0" smtClean="0">
                          <a:solidFill>
                            <a:srgbClr val="FFFFFF"/>
                          </a:solidFill>
                          <a:latin typeface="Times New Roman" panose="02020603050405020304" pitchFamily="18" charset="0"/>
                          <a:cs typeface="Times New Roman" panose="02020603050405020304" pitchFamily="18" charset="0"/>
                        </a:rPr>
                        <a:t>/570-7 MD.)</a:t>
                      </a:r>
                      <a:endParaRPr lang="tr-TR" b="1"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hMerge="1">
                  <a:txBody>
                    <a:bodyPr/>
                    <a:lstStyle/>
                    <a:p>
                      <a:endParaRPr lang="tr-TR" dirty="0"/>
                    </a:p>
                  </a:txBody>
                  <a:tcPr/>
                </a:tc>
                <a:extLst>
                  <a:ext uri="{0D108BD9-81ED-4DB2-BD59-A6C34878D82A}">
                    <a16:rowId xmlns:a16="http://schemas.microsoft.com/office/drawing/2014/main" val="2833387433"/>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KADRO</a:t>
                      </a:r>
                      <a:r>
                        <a:rPr lang="tr-TR" baseline="0" dirty="0" smtClean="0">
                          <a:solidFill>
                            <a:srgbClr val="FFFFFF"/>
                          </a:solidFill>
                          <a:latin typeface="Times New Roman" panose="02020603050405020304" pitchFamily="18" charset="0"/>
                          <a:cs typeface="Times New Roman" panose="02020603050405020304" pitchFamily="18" charset="0"/>
                        </a:rPr>
                        <a:t> ve GÖREV UNVANI</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GÖSTERGE</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504594526"/>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REKTÖRLER</a:t>
                      </a:r>
                      <a:r>
                        <a:rPr lang="tr-TR" baseline="0" dirty="0" smtClean="0">
                          <a:solidFill>
                            <a:srgbClr val="FFFFFF"/>
                          </a:solidFill>
                          <a:latin typeface="Times New Roman" panose="02020603050405020304" pitchFamily="18" charset="0"/>
                          <a:cs typeface="Times New Roman" panose="02020603050405020304" pitchFamily="18" charset="0"/>
                        </a:rPr>
                        <a:t> </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7000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3590044767"/>
                  </a:ext>
                </a:extLst>
              </a:tr>
              <a:tr h="633771">
                <a:tc>
                  <a:txBody>
                    <a:bodyPr/>
                    <a:lstStyle/>
                    <a:p>
                      <a:r>
                        <a:rPr lang="tr-TR" dirty="0" smtClean="0">
                          <a:solidFill>
                            <a:srgbClr val="FFFFFF"/>
                          </a:solidFill>
                          <a:latin typeface="Times New Roman" panose="02020603050405020304" pitchFamily="18" charset="0"/>
                          <a:cs typeface="Times New Roman" panose="02020603050405020304" pitchFamily="18" charset="0"/>
                        </a:rPr>
                        <a:t>PROFESÖRLER</a:t>
                      </a:r>
                      <a:r>
                        <a:rPr lang="tr-TR" baseline="0" dirty="0" smtClean="0">
                          <a:solidFill>
                            <a:srgbClr val="FFFFFF"/>
                          </a:solidFill>
                          <a:latin typeface="Times New Roman" panose="02020603050405020304" pitchFamily="18" charset="0"/>
                          <a:cs typeface="Times New Roman" panose="02020603050405020304" pitchFamily="18" charset="0"/>
                        </a:rPr>
                        <a:t>  KADROSUNDA ÜÇ YILINI TAMAMLAMIŞ OLANLARA</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6000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112152107"/>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DİĞER PROFESÖRLERE</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4500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300235733"/>
                  </a:ext>
                </a:extLst>
              </a:tr>
              <a:tr h="386908">
                <a:tc>
                  <a:txBody>
                    <a:bodyPr/>
                    <a:lstStyle/>
                    <a:p>
                      <a:r>
                        <a:rPr lang="tr-TR" dirty="0" smtClean="0">
                          <a:solidFill>
                            <a:srgbClr val="FFFFFF"/>
                          </a:solidFill>
                          <a:latin typeface="Times New Roman" panose="02020603050405020304" pitchFamily="18" charset="0"/>
                          <a:cs typeface="Times New Roman" panose="02020603050405020304" pitchFamily="18" charset="0"/>
                        </a:rPr>
                        <a:t>DOÇENTLER</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2000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1149646730"/>
                  </a:ext>
                </a:extLst>
              </a:tr>
            </a:tbl>
          </a:graphicData>
        </a:graphic>
      </p:graphicFrame>
    </p:spTree>
    <p:extLst>
      <p:ext uri="{BB962C8B-B14F-4D97-AF65-F5344CB8AC3E}">
        <p14:creationId xmlns:p14="http://schemas.microsoft.com/office/powerpoint/2010/main" val="5423657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38B24CE-D7F0-7468-88D7-5F5E52A4C833}"/>
              </a:ext>
            </a:extLst>
          </p:cNvPr>
          <p:cNvSpPr>
            <a:spLocks noGrp="1"/>
          </p:cNvSpPr>
          <p:nvPr>
            <p:ph type="title"/>
          </p:nvPr>
        </p:nvSpPr>
        <p:spPr>
          <a:xfrm>
            <a:off x="914087" y="228225"/>
            <a:ext cx="9603275" cy="1049235"/>
          </a:xfrm>
        </p:spPr>
        <p:txBody>
          <a:bodyPr>
            <a:normAutofit/>
          </a:bodyPr>
          <a:lstStyle/>
          <a:p>
            <a:pPr algn="ct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tazminatı</a:t>
            </a:r>
          </a:p>
        </p:txBody>
      </p:sp>
      <p:sp>
        <p:nvSpPr>
          <p:cNvPr id="3" name="İçerik Yer Tutucusu 2">
            <a:extLst>
              <a:ext uri="{FF2B5EF4-FFF2-40B4-BE49-F238E27FC236}">
                <a16:creationId xmlns:a16="http://schemas.microsoft.com/office/drawing/2014/main" id="{B98A9AD0-A09D-E4FD-A768-BB5BFA880B4F}"/>
              </a:ext>
            </a:extLst>
          </p:cNvPr>
          <p:cNvSpPr>
            <a:spLocks noGrp="1"/>
          </p:cNvSpPr>
          <p:nvPr>
            <p:ph sz="quarter" idx="13"/>
          </p:nvPr>
        </p:nvSpPr>
        <p:spPr>
          <a:xfrm>
            <a:off x="914087" y="960572"/>
            <a:ext cx="10363826" cy="3424107"/>
          </a:xfrm>
        </p:spPr>
        <p:txBody>
          <a:bodyPr>
            <a:normAutofit/>
          </a:bodyPr>
          <a:lstStyle/>
          <a:p>
            <a:pPr marL="0" indent="0">
              <a:buNone/>
            </a:pPr>
            <a:r>
              <a:rPr lang="tr-TR" sz="1800" dirty="0">
                <a:latin typeface="Times New Roman" panose="02020603050405020304" pitchFamily="18" charset="0"/>
                <a:cs typeface="Times New Roman" panose="02020603050405020304" pitchFamily="18" charset="0"/>
              </a:rPr>
              <a:t>Aylıklarını 657 Sayılı Devlet Memurları Kanunu ve 2914 Sayılı Yükseköğretim Personel Kanunu'na göre almakta olan personelden; bu kanunlarda makam tazminatı öngörülmüş olan kadrolara atanmış olanlara, belirlenen görev tazminatı oranının, almakta oldukları makam tazminatı gösterge rakamına ilave edilmesi suretiyle bulunan görev tazminatı gösterge rakamının, memur aylıklarına uygulanan katsayı ile çarpımı sonucu bulunacak miktarda görev tazminatı ödenir.</a:t>
            </a:r>
            <a:br>
              <a:rPr lang="tr-TR" sz="1800" dirty="0">
                <a:latin typeface="Times New Roman" panose="02020603050405020304" pitchFamily="18" charset="0"/>
                <a:cs typeface="Times New Roman" panose="02020603050405020304" pitchFamily="18" charset="0"/>
              </a:rPr>
            </a:br>
            <a:r>
              <a:rPr lang="tr-TR" sz="1800" dirty="0" smtClean="0">
                <a:latin typeface="Times New Roman" panose="02020603050405020304" pitchFamily="18" charset="0"/>
                <a:cs typeface="Times New Roman" panose="02020603050405020304" pitchFamily="18" charset="0"/>
              </a:rPr>
              <a:t>* Ödenecek </a:t>
            </a:r>
            <a:r>
              <a:rPr lang="tr-TR" sz="1800" dirty="0">
                <a:latin typeface="Times New Roman" panose="02020603050405020304" pitchFamily="18" charset="0"/>
                <a:cs typeface="Times New Roman" panose="02020603050405020304" pitchFamily="18" charset="0"/>
              </a:rPr>
              <a:t>görev tazminatı tutarından mahsup edilecek tutarın, görev tazminatının %20'sini geçmesi halinde, görev tazminatının %80'i asgari görev tazminatı olarak ödenir.</a:t>
            </a:r>
            <a:br>
              <a:rPr lang="tr-TR" sz="1800" dirty="0">
                <a:latin typeface="Times New Roman" panose="02020603050405020304" pitchFamily="18" charset="0"/>
                <a:cs typeface="Times New Roman" panose="02020603050405020304" pitchFamily="18" charset="0"/>
              </a:rPr>
            </a:br>
            <a:r>
              <a:rPr lang="tr-TR" sz="1800" dirty="0" smtClean="0">
                <a:latin typeface="Times New Roman" panose="02020603050405020304" pitchFamily="18" charset="0"/>
                <a:cs typeface="Times New Roman" panose="02020603050405020304" pitchFamily="18" charset="0"/>
              </a:rPr>
              <a:t>* Ek </a:t>
            </a:r>
            <a:r>
              <a:rPr lang="tr-TR" sz="1800" dirty="0">
                <a:latin typeface="Times New Roman" panose="02020603050405020304" pitchFamily="18" charset="0"/>
                <a:cs typeface="Times New Roman" panose="02020603050405020304" pitchFamily="18" charset="0"/>
              </a:rPr>
              <a:t>ödeme yapılan öğretim elemanına görev tazminatının %80'i ödenmektedir.</a:t>
            </a:r>
          </a:p>
        </p:txBody>
      </p:sp>
      <p:sp>
        <p:nvSpPr>
          <p:cNvPr id="4" name="Dikdörtgen 3">
            <a:extLst>
              <a:ext uri="{FF2B5EF4-FFF2-40B4-BE49-F238E27FC236}">
                <a16:creationId xmlns:a16="http://schemas.microsoft.com/office/drawing/2014/main" id="{19C7151F-6BC9-60E8-4D3E-06F8F39B0645}"/>
              </a:ext>
            </a:extLst>
          </p:cNvPr>
          <p:cNvSpPr/>
          <p:nvPr/>
        </p:nvSpPr>
        <p:spPr>
          <a:xfrm>
            <a:off x="3193083" y="3692905"/>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400" b="1" dirty="0">
                <a:solidFill>
                  <a:srgbClr val="FFFFFF"/>
                </a:solidFill>
                <a:effectLst>
                  <a:outerShdw blurRad="38100" dist="38100" dir="2700000" algn="tl">
                    <a:srgbClr val="000000">
                      <a:alpha val="43137"/>
                    </a:srgbClr>
                  </a:outerShdw>
                </a:effectLst>
                <a:latin typeface="Calibri"/>
                <a:cs typeface="Calibri"/>
              </a:rPr>
              <a:t>GÖREV TAZMİNATI </a:t>
            </a:r>
            <a:r>
              <a:rPr lang="tr-TR" sz="2400" b="1" spc="-10" dirty="0">
                <a:solidFill>
                  <a:srgbClr val="FFFFFF"/>
                </a:solidFill>
                <a:effectLst>
                  <a:outerShdw blurRad="38100" dist="38100" dir="2700000" algn="tl">
                    <a:srgbClr val="000000">
                      <a:alpha val="43137"/>
                    </a:srgbClr>
                  </a:outerShdw>
                </a:effectLst>
                <a:latin typeface="Calibri"/>
                <a:cs typeface="Calibri"/>
              </a:rPr>
              <a:t>GÖSTERGESİ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X</a:t>
            </a:r>
            <a:r>
              <a:rPr lang="tr-TR" sz="2400" b="1" spc="-1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AYLIK</a:t>
            </a:r>
            <a:r>
              <a:rPr lang="tr-TR" sz="2400" b="1" spc="-40"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7" name="Ok: Sol 16">
            <a:extLst>
              <a:ext uri="{FF2B5EF4-FFF2-40B4-BE49-F238E27FC236}">
                <a16:creationId xmlns:a16="http://schemas.microsoft.com/office/drawing/2014/main" id="{16A8E45A-8D8C-EA38-44DE-BFB9671DDE36}"/>
              </a:ext>
            </a:extLst>
          </p:cNvPr>
          <p:cNvSpPr/>
          <p:nvPr/>
        </p:nvSpPr>
        <p:spPr>
          <a:xfrm>
            <a:off x="3791978" y="4812593"/>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8" name="Ok: Sağ 17">
            <a:extLst>
              <a:ext uri="{FF2B5EF4-FFF2-40B4-BE49-F238E27FC236}">
                <a16:creationId xmlns:a16="http://schemas.microsoft.com/office/drawing/2014/main" id="{CAE0B5D1-D0AD-D3F3-6569-46D69AFA07E2}"/>
              </a:ext>
            </a:extLst>
          </p:cNvPr>
          <p:cNvSpPr/>
          <p:nvPr/>
        </p:nvSpPr>
        <p:spPr>
          <a:xfrm>
            <a:off x="6881720" y="4923987"/>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9" name="Oval 18">
            <a:extLst>
              <a:ext uri="{FF2B5EF4-FFF2-40B4-BE49-F238E27FC236}">
                <a16:creationId xmlns:a16="http://schemas.microsoft.com/office/drawing/2014/main" id="{E75CD542-0817-9CD4-48F2-FA3A9CDB1C38}"/>
              </a:ext>
            </a:extLst>
          </p:cNvPr>
          <p:cNvSpPr/>
          <p:nvPr/>
        </p:nvSpPr>
        <p:spPr>
          <a:xfrm>
            <a:off x="8856939" y="4923987"/>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20" name="Oval 19">
            <a:extLst>
              <a:ext uri="{FF2B5EF4-FFF2-40B4-BE49-F238E27FC236}">
                <a16:creationId xmlns:a16="http://schemas.microsoft.com/office/drawing/2014/main" id="{8F19F3BD-4160-E56F-8E3C-A56D969F0443}"/>
              </a:ext>
            </a:extLst>
          </p:cNvPr>
          <p:cNvSpPr/>
          <p:nvPr/>
        </p:nvSpPr>
        <p:spPr>
          <a:xfrm>
            <a:off x="1827719" y="5272418"/>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21" name="Oval 20">
            <a:extLst>
              <a:ext uri="{FF2B5EF4-FFF2-40B4-BE49-F238E27FC236}">
                <a16:creationId xmlns:a16="http://schemas.microsoft.com/office/drawing/2014/main" id="{949C5074-8DCC-8D99-8892-338E76179FEE}"/>
              </a:ext>
            </a:extLst>
          </p:cNvPr>
          <p:cNvSpPr/>
          <p:nvPr/>
        </p:nvSpPr>
        <p:spPr>
          <a:xfrm>
            <a:off x="1816365" y="4448037"/>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22" name="Ok: Aşağı 21">
            <a:extLst>
              <a:ext uri="{FF2B5EF4-FFF2-40B4-BE49-F238E27FC236}">
                <a16:creationId xmlns:a16="http://schemas.microsoft.com/office/drawing/2014/main" id="{1DB05A01-30B1-7C98-4BBE-7B63B55771C4}"/>
              </a:ext>
            </a:extLst>
          </p:cNvPr>
          <p:cNvSpPr/>
          <p:nvPr/>
        </p:nvSpPr>
        <p:spPr>
          <a:xfrm>
            <a:off x="5223815" y="4272780"/>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a:t>
            </a:r>
            <a:r>
              <a:rPr lang="tr-TR" sz="1600" dirty="0" smtClean="0">
                <a:ln w="0"/>
                <a:solidFill>
                  <a:srgbClr val="FFFFFF"/>
                </a:solidFill>
                <a:effectLst>
                  <a:reflection blurRad="6350" stA="53000" endA="300" endPos="35500" dir="5400000" sy="-90000" algn="bl" rotWithShape="0"/>
                </a:effectLst>
              </a:rPr>
              <a:t>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18194738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a:extLst>
              <a:ext uri="{FF2B5EF4-FFF2-40B4-BE49-F238E27FC236}">
                <a16:creationId xmlns:a16="http://schemas.microsoft.com/office/drawing/2014/main" id="{AA5B6EC5-18F9-A785-F191-B040F122AB95}"/>
              </a:ext>
            </a:extLst>
          </p:cNvPr>
          <p:cNvGraphicFramePr>
            <a:graphicFrameLocks noGrp="1"/>
          </p:cNvGraphicFramePr>
          <p:nvPr>
            <p:ph sz="quarter" idx="13"/>
            <p:extLst>
              <p:ext uri="{D42A27DB-BD31-4B8C-83A1-F6EECF244321}">
                <p14:modId xmlns:p14="http://schemas.microsoft.com/office/powerpoint/2010/main" val="2647425516"/>
              </p:ext>
            </p:extLst>
          </p:nvPr>
        </p:nvGraphicFramePr>
        <p:xfrm>
          <a:off x="587229" y="536489"/>
          <a:ext cx="10956020" cy="5033799"/>
        </p:xfrm>
        <a:graphic>
          <a:graphicData uri="http://schemas.openxmlformats.org/drawingml/2006/table">
            <a:tbl>
              <a:tblPr firstRow="1" bandRow="1">
                <a:tableStyleId>{5C22544A-7EE6-4342-B048-85BDC9FD1C3A}</a:tableStyleId>
              </a:tblPr>
              <a:tblGrid>
                <a:gridCol w="2739005">
                  <a:extLst>
                    <a:ext uri="{9D8B030D-6E8A-4147-A177-3AD203B41FA5}">
                      <a16:colId xmlns:a16="http://schemas.microsoft.com/office/drawing/2014/main" val="3585470448"/>
                    </a:ext>
                  </a:extLst>
                </a:gridCol>
                <a:gridCol w="2739005">
                  <a:extLst>
                    <a:ext uri="{9D8B030D-6E8A-4147-A177-3AD203B41FA5}">
                      <a16:colId xmlns:a16="http://schemas.microsoft.com/office/drawing/2014/main" val="3515907748"/>
                    </a:ext>
                  </a:extLst>
                </a:gridCol>
                <a:gridCol w="2739005">
                  <a:extLst>
                    <a:ext uri="{9D8B030D-6E8A-4147-A177-3AD203B41FA5}">
                      <a16:colId xmlns:a16="http://schemas.microsoft.com/office/drawing/2014/main" val="476261229"/>
                    </a:ext>
                  </a:extLst>
                </a:gridCol>
                <a:gridCol w="2739005">
                  <a:extLst>
                    <a:ext uri="{9D8B030D-6E8A-4147-A177-3AD203B41FA5}">
                      <a16:colId xmlns:a16="http://schemas.microsoft.com/office/drawing/2014/main" val="286054401"/>
                    </a:ext>
                  </a:extLst>
                </a:gridCol>
              </a:tblGrid>
              <a:tr h="715783">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ÜNVAN</a:t>
                      </a:r>
                    </a:p>
                  </a:txBody>
                  <a:tcPr marL="9525" marR="9525" marT="9525" marB="0" anchor="b"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MAKAM TAZMİNATI</a:t>
                      </a:r>
                    </a:p>
                  </a:txBody>
                  <a:tcPr marL="9525" marR="9525" marT="9525" marB="0" anchor="ctr"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GÖREV TAZMİNATI</a:t>
                      </a:r>
                    </a:p>
                  </a:txBody>
                  <a:tcPr marL="9525" marR="9525" marT="9525" marB="0" anchor="ctr"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TOPLAM GÖREV TAZMİNATI</a:t>
                      </a:r>
                    </a:p>
                  </a:txBody>
                  <a:tcPr marL="9525" marR="9525" marT="9525" marB="0" anchor="ctr" horzOverflow="overflow">
                    <a:solidFill>
                      <a:srgbClr val="0070C0"/>
                    </a:solidFill>
                  </a:tcPr>
                </a:tc>
                <a:extLst>
                  <a:ext uri="{0D108BD9-81ED-4DB2-BD59-A6C34878D82A}">
                    <a16:rowId xmlns:a16="http://schemas.microsoft.com/office/drawing/2014/main" val="144065292"/>
                  </a:ext>
                </a:extLst>
              </a:tr>
              <a:tr h="715783">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REKTÖRLER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7.000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9.000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16.000</a:t>
                      </a:r>
                    </a:p>
                  </a:txBody>
                  <a:tcPr marL="0" marR="10800" marT="10800" marB="0" anchor="ctr" horzOverflow="overflow">
                    <a:solidFill>
                      <a:srgbClr val="0070C0"/>
                    </a:solidFill>
                  </a:tcPr>
                </a:tc>
                <a:extLst>
                  <a:ext uri="{0D108BD9-81ED-4DB2-BD59-A6C34878D82A}">
                    <a16:rowId xmlns:a16="http://schemas.microsoft.com/office/drawing/2014/main" val="2538214014"/>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PROFESÖR ÜNVANINDA 3 YILINI TAMAMLAYANLAR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9.000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15.000</a:t>
                      </a:r>
                    </a:p>
                  </a:txBody>
                  <a:tcPr marL="0" marR="10800" marT="10800" marB="0" anchor="ctr" horzOverflow="overflow">
                    <a:solidFill>
                      <a:srgbClr val="0070C0"/>
                    </a:solidFill>
                  </a:tcPr>
                </a:tc>
                <a:extLst>
                  <a:ext uri="{0D108BD9-81ED-4DB2-BD59-A6C34878D82A}">
                    <a16:rowId xmlns:a16="http://schemas.microsoft.com/office/drawing/2014/main" val="2853779054"/>
                  </a:ext>
                </a:extLst>
              </a:tr>
              <a:tr h="715783">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DİĞER PROF.</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4.500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7.000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11.500</a:t>
                      </a:r>
                    </a:p>
                  </a:txBody>
                  <a:tcPr marL="0" marR="10800" marT="10800" marB="0" anchor="ctr" horzOverflow="overflow">
                    <a:solidFill>
                      <a:srgbClr val="0070C0"/>
                    </a:solidFill>
                  </a:tcPr>
                </a:tc>
                <a:extLst>
                  <a:ext uri="{0D108BD9-81ED-4DB2-BD59-A6C34878D82A}">
                    <a16:rowId xmlns:a16="http://schemas.microsoft.com/office/drawing/2014/main" val="3255646450"/>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DOÇ.(KAZ.HAK.AYLIĞI 1.DER.)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2.000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8.000</a:t>
                      </a:r>
                    </a:p>
                  </a:txBody>
                  <a:tcPr marL="0" marR="10800" marT="10800" marB="0" anchor="ctr" horzOverflow="overflow">
                    <a:solidFill>
                      <a:srgbClr val="0070C0"/>
                    </a:solidFill>
                  </a:tcPr>
                </a:tc>
                <a:extLst>
                  <a:ext uri="{0D108BD9-81ED-4DB2-BD59-A6C34878D82A}">
                    <a16:rowId xmlns:a16="http://schemas.microsoft.com/office/drawing/2014/main" val="3432362010"/>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İÇ DENETÇİ VE GENEL SEKRETER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2.000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8.000</a:t>
                      </a:r>
                    </a:p>
                  </a:txBody>
                  <a:tcPr marL="0" marR="10800" marT="10800" marB="0" anchor="ctr" horzOverflow="overflow">
                    <a:solidFill>
                      <a:srgbClr val="0070C0"/>
                    </a:solidFill>
                  </a:tcPr>
                </a:tc>
                <a:extLst>
                  <a:ext uri="{0D108BD9-81ED-4DB2-BD59-A6C34878D82A}">
                    <a16:rowId xmlns:a16="http://schemas.microsoft.com/office/drawing/2014/main" val="907103027"/>
                  </a:ext>
                </a:extLst>
              </a:tr>
            </a:tbl>
          </a:graphicData>
        </a:graphic>
      </p:graphicFrame>
    </p:spTree>
    <p:extLst>
      <p:ext uri="{BB962C8B-B14F-4D97-AF65-F5344CB8AC3E}">
        <p14:creationId xmlns:p14="http://schemas.microsoft.com/office/powerpoint/2010/main" val="29093931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93F3EC0-E3DB-216F-81C5-8983F2B2CF4F}"/>
              </a:ext>
            </a:extLst>
          </p:cNvPr>
          <p:cNvSpPr>
            <a:spLocks noGrp="1"/>
          </p:cNvSpPr>
          <p:nvPr>
            <p:ph type="title"/>
          </p:nvPr>
        </p:nvSpPr>
        <p:spPr>
          <a:xfrm>
            <a:off x="790781" y="97921"/>
            <a:ext cx="9603275" cy="1049235"/>
          </a:xfrm>
        </p:spPr>
        <p:txBody>
          <a:bodyPr>
            <a:normAutofit/>
          </a:bodyPr>
          <a:lstStyle/>
          <a:p>
            <a:pPr algn="ct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tazminatı</a:t>
            </a:r>
          </a:p>
        </p:txBody>
      </p:sp>
      <p:sp>
        <p:nvSpPr>
          <p:cNvPr id="3" name="İçerik Yer Tutucusu 2">
            <a:extLst>
              <a:ext uri="{FF2B5EF4-FFF2-40B4-BE49-F238E27FC236}">
                <a16:creationId xmlns:a16="http://schemas.microsoft.com/office/drawing/2014/main" id="{E6F938CD-3F33-ED2A-475A-7CDE049B6D8A}"/>
              </a:ext>
            </a:extLst>
          </p:cNvPr>
          <p:cNvSpPr>
            <a:spLocks noGrp="1"/>
          </p:cNvSpPr>
          <p:nvPr>
            <p:ph sz="quarter" idx="13"/>
          </p:nvPr>
        </p:nvSpPr>
        <p:spPr>
          <a:xfrm>
            <a:off x="357448" y="790122"/>
            <a:ext cx="11355186" cy="3748498"/>
          </a:xfrm>
        </p:spPr>
        <p:txBody>
          <a:bodyPr>
            <a:noAutofit/>
          </a:bodyPr>
          <a:lstStyle/>
          <a:p>
            <a:pPr marL="0" indent="0">
              <a:buNone/>
            </a:pPr>
            <a:r>
              <a:rPr lang="tr-TR" sz="1200" dirty="0" smtClean="0">
                <a:latin typeface="Times New Roman" panose="02020603050405020304" pitchFamily="18" charset="0"/>
                <a:cs typeface="Times New Roman" panose="02020603050405020304" pitchFamily="18" charset="0"/>
              </a:rPr>
              <a:t>657 </a:t>
            </a:r>
            <a:r>
              <a:rPr lang="tr-TR" sz="1200" dirty="0">
                <a:latin typeface="Times New Roman" panose="02020603050405020304" pitchFamily="18" charset="0"/>
                <a:cs typeface="Times New Roman" panose="02020603050405020304" pitchFamily="18" charset="0"/>
              </a:rPr>
              <a:t>Sayılı Devlet Memurları Kanunu ve 2914 Sayılı Yükseköğretim Personel Kanunu hükümlerine göre çalışan personele, ekli cetvelde belirtilen gösterge rakamları üzerinden makam tazminatı ödenirken, aynı zamanda bu personele temsil tazminatı da ödenir.</a:t>
            </a:r>
          </a:p>
          <a:p>
            <a:pPr marL="0" indent="0">
              <a:buNone/>
            </a:pPr>
            <a:r>
              <a:rPr lang="tr-TR" sz="1200" b="1" dirty="0">
                <a:latin typeface="Times New Roman" panose="02020603050405020304" pitchFamily="18" charset="0"/>
                <a:cs typeface="Times New Roman" panose="02020603050405020304" pitchFamily="18" charset="0"/>
              </a:rPr>
              <a:t>Temsil Tazminatının Hesaplanması:</a:t>
            </a:r>
          </a:p>
          <a:p>
            <a:pPr marL="0" indent="0">
              <a:buNone/>
            </a:pPr>
            <a:r>
              <a:rPr lang="tr-TR" sz="1200" dirty="0">
                <a:latin typeface="Times New Roman" panose="02020603050405020304" pitchFamily="18" charset="0"/>
                <a:cs typeface="Times New Roman" panose="02020603050405020304" pitchFamily="18" charset="0"/>
              </a:rPr>
              <a:t>Temsil tazminatının hesaplanması, gösterge rakamı ve memur aylıklarına uygulanan katsayı dikkate alınarak yapılır.</a:t>
            </a:r>
          </a:p>
          <a:p>
            <a:pPr marL="0" indent="0">
              <a:buNone/>
            </a:pPr>
            <a:r>
              <a:rPr lang="tr-TR" sz="1200" b="1" dirty="0">
                <a:latin typeface="Times New Roman" panose="02020603050405020304" pitchFamily="18" charset="0"/>
                <a:cs typeface="Times New Roman" panose="02020603050405020304" pitchFamily="18" charset="0"/>
              </a:rPr>
              <a:t>Gösterge Rakamları:</a:t>
            </a:r>
          </a:p>
          <a:p>
            <a:pPr marL="457200" lvl="1" indent="0">
              <a:buNone/>
            </a:pPr>
            <a:r>
              <a:rPr lang="tr-TR" sz="1200" dirty="0">
                <a:latin typeface="Times New Roman" panose="02020603050405020304" pitchFamily="18" charset="0"/>
                <a:cs typeface="Times New Roman" panose="02020603050405020304" pitchFamily="18" charset="0"/>
              </a:rPr>
              <a:t>Personelin görevde bulunduğu pozisyona göre belirlenen gösterge rakamı, makam tazminatının yanı sıra temsil tazminatının hesaplanmasında da temel bir faktördür.</a:t>
            </a:r>
          </a:p>
          <a:p>
            <a:pPr marL="0" indent="0">
              <a:buNone/>
            </a:pPr>
            <a:r>
              <a:rPr lang="tr-TR" sz="1200" b="1" dirty="0">
                <a:latin typeface="Times New Roman" panose="02020603050405020304" pitchFamily="18" charset="0"/>
                <a:cs typeface="Times New Roman" panose="02020603050405020304" pitchFamily="18" charset="0"/>
              </a:rPr>
              <a:t>Katsayı:</a:t>
            </a:r>
          </a:p>
          <a:p>
            <a:pPr marL="457200" lvl="1" indent="0">
              <a:buNone/>
            </a:pPr>
            <a:r>
              <a:rPr lang="tr-TR" sz="1200" dirty="0">
                <a:latin typeface="Times New Roman" panose="02020603050405020304" pitchFamily="18" charset="0"/>
                <a:cs typeface="Times New Roman" panose="02020603050405020304" pitchFamily="18" charset="0"/>
              </a:rPr>
              <a:t>Memur aylıklarına uygulanan katsayı, devlet memurlarının maaşlarını belirlemek için kullanılan bir katsayıdır ve yıllık olarak Maliye Bakanlığı tarafından belirlenir.</a:t>
            </a:r>
          </a:p>
          <a:p>
            <a:pPr marL="457200" lvl="1" indent="0">
              <a:buNone/>
            </a:pPr>
            <a:r>
              <a:rPr lang="tr-TR" sz="1200" dirty="0">
                <a:latin typeface="Times New Roman" panose="02020603050405020304" pitchFamily="18" charset="0"/>
                <a:cs typeface="Times New Roman" panose="02020603050405020304" pitchFamily="18" charset="0"/>
              </a:rPr>
              <a:t>Temsil tazminatının hesaplanmasında da bu katsayı kullanılır.</a:t>
            </a:r>
          </a:p>
          <a:p>
            <a:pPr marL="0" indent="0">
              <a:buNone/>
            </a:pPr>
            <a:r>
              <a:rPr lang="tr-TR" sz="1200" b="1" dirty="0">
                <a:latin typeface="Times New Roman" panose="02020603050405020304" pitchFamily="18" charset="0"/>
                <a:cs typeface="Times New Roman" panose="02020603050405020304" pitchFamily="18" charset="0"/>
              </a:rPr>
              <a:t>Hesaplama Yöntemi:</a:t>
            </a:r>
          </a:p>
          <a:p>
            <a:pPr marL="457200" lvl="1" indent="0">
              <a:buNone/>
            </a:pPr>
            <a:r>
              <a:rPr lang="tr-TR" sz="1200" dirty="0">
                <a:latin typeface="Times New Roman" panose="02020603050405020304" pitchFamily="18" charset="0"/>
                <a:cs typeface="Times New Roman" panose="02020603050405020304" pitchFamily="18" charset="0"/>
              </a:rPr>
              <a:t>Temsil tazminatı için, makam tazminatı alan kişilerin görevleri doğrultusunda gösterilen gösterge rakamı, memur aylıklarına uygulanan katsayı ile çarpılır.</a:t>
            </a:r>
          </a:p>
          <a:p>
            <a:pPr marL="457200" lvl="1" indent="0">
              <a:buNone/>
            </a:pPr>
            <a:r>
              <a:rPr lang="tr-TR" sz="1200" dirty="0">
                <a:latin typeface="Times New Roman" panose="02020603050405020304" pitchFamily="18" charset="0"/>
                <a:cs typeface="Times New Roman" panose="02020603050405020304" pitchFamily="18" charset="0"/>
              </a:rPr>
              <a:t>Bu çarpım sonucu elde edilen miktar, personele temsil tazminatı olarak ödenir</a:t>
            </a:r>
            <a:r>
              <a:rPr lang="tr-TR" sz="1200" dirty="0" smtClean="0">
                <a:latin typeface="Times New Roman" panose="02020603050405020304" pitchFamily="18" charset="0"/>
                <a:cs typeface="Times New Roman" panose="02020603050405020304" pitchFamily="18" charset="0"/>
              </a:rPr>
              <a:t>.</a:t>
            </a:r>
            <a:endParaRPr lang="tr-TR" sz="12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4E074552-633A-2442-57D7-F32813A69FDD}"/>
              </a:ext>
            </a:extLst>
          </p:cNvPr>
          <p:cNvSpPr/>
          <p:nvPr/>
        </p:nvSpPr>
        <p:spPr>
          <a:xfrm>
            <a:off x="2851884" y="4595579"/>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800" b="1" dirty="0">
                <a:solidFill>
                  <a:srgbClr val="FFFFFF"/>
                </a:solidFill>
                <a:effectLst>
                  <a:outerShdw blurRad="38100" dist="38100" dir="2700000" algn="tl">
                    <a:srgbClr val="000000">
                      <a:alpha val="43137"/>
                    </a:srgbClr>
                  </a:outerShdw>
                </a:effectLst>
                <a:latin typeface="Calibri"/>
                <a:cs typeface="Calibri"/>
              </a:rPr>
              <a:t>TEMSİL TAZMİNATI ORANIX</a:t>
            </a:r>
            <a:r>
              <a:rPr lang="tr-TR" sz="2800" b="1" spc="-15" dirty="0">
                <a:solidFill>
                  <a:srgbClr val="FFFFFF"/>
                </a:solidFill>
                <a:effectLst>
                  <a:outerShdw blurRad="38100" dist="38100" dir="2700000" algn="tl">
                    <a:srgbClr val="000000">
                      <a:alpha val="43137"/>
                    </a:srgbClr>
                  </a:outerShdw>
                </a:effectLst>
                <a:latin typeface="Calibri"/>
                <a:cs typeface="Calibri"/>
              </a:rPr>
              <a:t> </a:t>
            </a:r>
            <a:r>
              <a:rPr lang="tr-TR" sz="2800" b="1" dirty="0">
                <a:solidFill>
                  <a:srgbClr val="FFFFFF"/>
                </a:solidFill>
                <a:effectLst>
                  <a:outerShdw blurRad="38100" dist="38100" dir="2700000" algn="tl">
                    <a:srgbClr val="000000">
                      <a:alpha val="43137"/>
                    </a:srgbClr>
                  </a:outerShdw>
                </a:effectLst>
                <a:latin typeface="Calibri"/>
                <a:cs typeface="Calibri"/>
              </a:rPr>
              <a:t>AYLIK</a:t>
            </a:r>
            <a:r>
              <a:rPr lang="tr-TR" sz="2800" b="1" spc="-40" dirty="0">
                <a:solidFill>
                  <a:srgbClr val="FFFFFF"/>
                </a:solidFill>
                <a:effectLst>
                  <a:outerShdw blurRad="38100" dist="38100" dir="2700000" algn="tl">
                    <a:srgbClr val="000000">
                      <a:alpha val="43137"/>
                    </a:srgbClr>
                  </a:outerShdw>
                </a:effectLst>
                <a:latin typeface="Calibri"/>
                <a:cs typeface="Calibri"/>
              </a:rPr>
              <a:t> </a:t>
            </a:r>
            <a:r>
              <a:rPr lang="tr-TR" sz="28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800" b="1" i="0"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1" name="Ok: Sol 10">
            <a:extLst>
              <a:ext uri="{FF2B5EF4-FFF2-40B4-BE49-F238E27FC236}">
                <a16:creationId xmlns:a16="http://schemas.microsoft.com/office/drawing/2014/main" id="{71E109C4-DE23-7F8D-0EAE-36634CC95F80}"/>
              </a:ext>
            </a:extLst>
          </p:cNvPr>
          <p:cNvSpPr/>
          <p:nvPr/>
        </p:nvSpPr>
        <p:spPr>
          <a:xfrm>
            <a:off x="3049984" y="5333843"/>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2" name="Ok: Sağ 11">
            <a:extLst>
              <a:ext uri="{FF2B5EF4-FFF2-40B4-BE49-F238E27FC236}">
                <a16:creationId xmlns:a16="http://schemas.microsoft.com/office/drawing/2014/main" id="{FBD89285-111B-3744-D412-EECF7C2E702C}"/>
              </a:ext>
            </a:extLst>
          </p:cNvPr>
          <p:cNvSpPr/>
          <p:nvPr/>
        </p:nvSpPr>
        <p:spPr>
          <a:xfrm>
            <a:off x="7496076" y="5372376"/>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3" name="Oval 12">
            <a:extLst>
              <a:ext uri="{FF2B5EF4-FFF2-40B4-BE49-F238E27FC236}">
                <a16:creationId xmlns:a16="http://schemas.microsoft.com/office/drawing/2014/main" id="{3D718695-E6DC-5FFE-6BB2-56CAE77D57C8}"/>
              </a:ext>
            </a:extLst>
          </p:cNvPr>
          <p:cNvSpPr/>
          <p:nvPr/>
        </p:nvSpPr>
        <p:spPr>
          <a:xfrm>
            <a:off x="9351510" y="5581620"/>
            <a:ext cx="1585146" cy="58180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
        <p:nvSpPr>
          <p:cNvPr id="14" name="Oval 13">
            <a:extLst>
              <a:ext uri="{FF2B5EF4-FFF2-40B4-BE49-F238E27FC236}">
                <a16:creationId xmlns:a16="http://schemas.microsoft.com/office/drawing/2014/main" id="{F296E2B7-106D-1750-B0C3-F0B45D5C3303}"/>
              </a:ext>
            </a:extLst>
          </p:cNvPr>
          <p:cNvSpPr/>
          <p:nvPr/>
        </p:nvSpPr>
        <p:spPr>
          <a:xfrm>
            <a:off x="1265816" y="6200161"/>
            <a:ext cx="1753470" cy="569739"/>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
        <p:nvSpPr>
          <p:cNvPr id="15" name="Oval 14">
            <a:extLst>
              <a:ext uri="{FF2B5EF4-FFF2-40B4-BE49-F238E27FC236}">
                <a16:creationId xmlns:a16="http://schemas.microsoft.com/office/drawing/2014/main" id="{6198CB0D-B7FA-159D-AD6C-7AF0F9712262}"/>
              </a:ext>
            </a:extLst>
          </p:cNvPr>
          <p:cNvSpPr/>
          <p:nvPr/>
        </p:nvSpPr>
        <p:spPr>
          <a:xfrm>
            <a:off x="1235117" y="5570078"/>
            <a:ext cx="1814867" cy="57312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SİGORTA PRİMİ</a:t>
            </a:r>
          </a:p>
        </p:txBody>
      </p:sp>
      <p:sp>
        <p:nvSpPr>
          <p:cNvPr id="16" name="Ok: Aşağı 15">
            <a:extLst>
              <a:ext uri="{FF2B5EF4-FFF2-40B4-BE49-F238E27FC236}">
                <a16:creationId xmlns:a16="http://schemas.microsoft.com/office/drawing/2014/main" id="{41BBFDFE-4B4A-9FAE-7F6E-E18EE73D76B0}"/>
              </a:ext>
            </a:extLst>
          </p:cNvPr>
          <p:cNvSpPr/>
          <p:nvPr/>
        </p:nvSpPr>
        <p:spPr>
          <a:xfrm>
            <a:off x="5025594" y="5321253"/>
            <a:ext cx="2314792" cy="878908"/>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a:t>
            </a:r>
            <a:r>
              <a:rPr lang="tr-TR" sz="1600" dirty="0" smtClean="0">
                <a:ln w="0"/>
                <a:solidFill>
                  <a:srgbClr val="FFFFFF"/>
                </a:solidFill>
                <a:effectLst>
                  <a:reflection blurRad="6350" stA="53000" endA="300" endPos="35500" dir="5400000" sy="-90000" algn="bl" rotWithShape="0"/>
                </a:effectLst>
              </a:rPr>
              <a:t>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106817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BE668E-E4DD-F760-69F6-A45A4FA5B9EF}"/>
              </a:ext>
            </a:extLst>
          </p:cNvPr>
          <p:cNvSpPr>
            <a:spLocks noGrp="1"/>
          </p:cNvSpPr>
          <p:nvPr>
            <p:ph type="title"/>
          </p:nvPr>
        </p:nvSpPr>
        <p:spPr>
          <a:xfrm>
            <a:off x="807262" y="138917"/>
            <a:ext cx="10265291" cy="1049235"/>
          </a:xfrm>
        </p:spPr>
        <p:txBody>
          <a:bodyPr>
            <a:normAutofit fontScale="90000"/>
          </a:bodyPr>
          <a:lstStyle/>
          <a:p>
            <a:pPr algn="ctr">
              <a:lnSpc>
                <a:spcPct val="150000"/>
              </a:lnSpc>
            </a:pPr>
            <a:r>
              <a:rPr lang="tr-TR" sz="4400" b="1" cap="none"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ÖDEME</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id="{233D7998-6D35-C3D6-AFEB-9204944D5131}"/>
              </a:ext>
            </a:extLst>
          </p:cNvPr>
          <p:cNvSpPr/>
          <p:nvPr/>
        </p:nvSpPr>
        <p:spPr>
          <a:xfrm>
            <a:off x="0" y="4633882"/>
            <a:ext cx="6203487" cy="1388226"/>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800" dirty="0">
                <a:latin typeface="Times New Roman" panose="02020603050405020304" pitchFamily="18" charset="0"/>
                <a:cs typeface="Times New Roman" panose="02020603050405020304" pitchFamily="18" charset="0"/>
              </a:rPr>
              <a:t>EN YÜKSEK DEVLET MEMURU ORANI x %EK ÖDEME ORANI</a:t>
            </a:r>
          </a:p>
        </p:txBody>
      </p:sp>
      <p:sp>
        <p:nvSpPr>
          <p:cNvPr id="6" name="Ok: Sağ 5">
            <a:extLst>
              <a:ext uri="{FF2B5EF4-FFF2-40B4-BE49-F238E27FC236}">
                <a16:creationId xmlns:a16="http://schemas.microsoft.com/office/drawing/2014/main" id="{4ED55FF4-5A83-694F-792C-A729310E6C96}"/>
              </a:ext>
            </a:extLst>
          </p:cNvPr>
          <p:cNvSpPr/>
          <p:nvPr/>
        </p:nvSpPr>
        <p:spPr>
          <a:xfrm>
            <a:off x="6420508" y="4843731"/>
            <a:ext cx="2273341"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rgbClr val="FFFFFF"/>
                </a:solidFill>
                <a:effectLst>
                  <a:outerShdw blurRad="38100" dist="38100" dir="2700000" algn="tl">
                    <a:srgbClr val="000000">
                      <a:alpha val="43137"/>
                    </a:srgbClr>
                  </a:outerShdw>
                </a:effectLst>
              </a:rPr>
              <a:t>KESİNTİLER</a:t>
            </a:r>
          </a:p>
        </p:txBody>
      </p:sp>
      <p:sp>
        <p:nvSpPr>
          <p:cNvPr id="5" name="Oval 4">
            <a:extLst>
              <a:ext uri="{FF2B5EF4-FFF2-40B4-BE49-F238E27FC236}">
                <a16:creationId xmlns:a16="http://schemas.microsoft.com/office/drawing/2014/main" id="{91CDEBAE-C247-480F-49ED-4AB947B0DD7F}"/>
              </a:ext>
            </a:extLst>
          </p:cNvPr>
          <p:cNvSpPr/>
          <p:nvPr/>
        </p:nvSpPr>
        <p:spPr>
          <a:xfrm>
            <a:off x="8917734" y="4698553"/>
            <a:ext cx="2154819" cy="1049235"/>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0" name="Rectangle 3"/>
          <p:cNvSpPr>
            <a:spLocks noChangeArrowheads="1"/>
          </p:cNvSpPr>
          <p:nvPr/>
        </p:nvSpPr>
        <p:spPr bwMode="auto">
          <a:xfrm>
            <a:off x="448886" y="1238212"/>
            <a:ext cx="11231793"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375 Sayılı Kanun Hükmünde Kararname'nin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3. maddesi</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24/7/2008 tarihli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5793 sayılı Kanun</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'un 46. maddesinin dördüncü fıkrasıyla yapılan değişiklikle,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kamu idarelerinde çalışan personele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yönelik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ödeme düzenlemelerini</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içermektedir. Bu değişiklikle, ilgili kamu idarelerinde çalışan personele ödenecek ek ödemeler,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(ek gösterge dahil) ile ilişkilendirilmiştir.</a:t>
            </a:r>
            <a:endPar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3. Maddenin Hükümleri:</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gösterge rakamı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ile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memur aylık katsayısı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çarpılarak hesaplanmaktadır.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Örnek Hesaplama:</a:t>
            </a:r>
            <a:endPar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gösterge rakamı kullanılarak, memur aylık katsayısı ile çarpma işlemi yapılır.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x memur aylık katsayısı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tutarı.</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hesaplamanın ardından,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16.08.2008 tarihli ve 14012 sayılı Bakanlar Kurulu Kararı'na ekli ek ödeme cetvelinde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yer alan oranlar uygulanır.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oranlar,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personelin unvanı, görevdeki pozisyonu ve çalıştığı kuruma göre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değişen ek ödeme oranlarıdır.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şekilde hesaplanan tutar, personele ödenmesi gereken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ödeme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olarak belirlenir.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3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8219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İçerik Yer Tutucusu 9">
            <a:extLst>
              <a:ext uri="{FF2B5EF4-FFF2-40B4-BE49-F238E27FC236}">
                <a16:creationId xmlns:a16="http://schemas.microsoft.com/office/drawing/2014/main" id="{CE0276E5-E815-88B6-5F98-9208D05DF3FE}"/>
              </a:ext>
            </a:extLst>
          </p:cNvPr>
          <p:cNvGraphicFramePr>
            <a:graphicFrameLocks noGrp="1"/>
          </p:cNvGraphicFramePr>
          <p:nvPr>
            <p:ph sz="quarter" idx="13"/>
            <p:extLst>
              <p:ext uri="{D42A27DB-BD31-4B8C-83A1-F6EECF244321}">
                <p14:modId xmlns:p14="http://schemas.microsoft.com/office/powerpoint/2010/main" val="1745888436"/>
              </p:ext>
            </p:extLst>
          </p:nvPr>
        </p:nvGraphicFramePr>
        <p:xfrm>
          <a:off x="671119" y="582550"/>
          <a:ext cx="10754687" cy="4981488"/>
        </p:xfrm>
        <a:graphic>
          <a:graphicData uri="http://schemas.openxmlformats.org/drawingml/2006/table">
            <a:tbl>
              <a:tblPr firstRow="1" bandRow="1">
                <a:tableStyleId>{5C22544A-7EE6-4342-B048-85BDC9FD1C3A}</a:tableStyleId>
              </a:tblPr>
              <a:tblGrid>
                <a:gridCol w="10754687">
                  <a:extLst>
                    <a:ext uri="{9D8B030D-6E8A-4147-A177-3AD203B41FA5}">
                      <a16:colId xmlns:a16="http://schemas.microsoft.com/office/drawing/2014/main" val="4164935005"/>
                    </a:ext>
                  </a:extLst>
                </a:gridCol>
              </a:tblGrid>
              <a:tr h="630171">
                <a:tc>
                  <a:txBody>
                    <a:bodyPr/>
                    <a:lstStyle/>
                    <a:p>
                      <a:pPr algn="ctr"/>
                      <a:r>
                        <a:rPr lang="tr-TR" sz="3200" dirty="0">
                          <a:latin typeface="Times New Roman" panose="02020603050405020304" pitchFamily="18" charset="0"/>
                          <a:cs typeface="Times New Roman" panose="02020603050405020304" pitchFamily="18" charset="0"/>
                        </a:rPr>
                        <a:t>EK ÖDEME</a:t>
                      </a:r>
                    </a:p>
                  </a:txBody>
                  <a:tcPr>
                    <a:solidFill>
                      <a:srgbClr val="0070C0"/>
                    </a:solidFill>
                  </a:tcPr>
                </a:tc>
                <a:extLst>
                  <a:ext uri="{0D108BD9-81ED-4DB2-BD59-A6C34878D82A}">
                    <a16:rowId xmlns:a16="http://schemas.microsoft.com/office/drawing/2014/main" val="4067622030"/>
                  </a:ext>
                </a:extLst>
              </a:tr>
              <a:tr h="403531">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Hak Kazanılmasında Ve Ödenmesinde Aylığa İlişkin Hükümler Uygulanmaktadır. </a:t>
                      </a:r>
                    </a:p>
                  </a:txBody>
                  <a:tcPr>
                    <a:solidFill>
                      <a:srgbClr val="0070C0"/>
                    </a:solidFill>
                  </a:tcPr>
                </a:tc>
                <a:extLst>
                  <a:ext uri="{0D108BD9-81ED-4DB2-BD59-A6C34878D82A}">
                    <a16:rowId xmlns:a16="http://schemas.microsoft.com/office/drawing/2014/main" val="2871893211"/>
                  </a:ext>
                </a:extLst>
              </a:tr>
              <a:tr h="696505">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Cetvelinin 1. Bölümündeki Ek Ödemeler Kadrosu GİH, TH, SH Ve AH Sınıflarındaki Personelden Ek Ödemesi Kendi Sınıfı İçinde Düzenlenmeyen Ve Kadro Unvanları Bu Bölümde Yer Alanları Kapsamaktadır.</a:t>
                      </a:r>
                    </a:p>
                  </a:txBody>
                  <a:tcPr>
                    <a:solidFill>
                      <a:srgbClr val="0070C0"/>
                    </a:solidFill>
                  </a:tcPr>
                </a:tc>
                <a:extLst>
                  <a:ext uri="{0D108BD9-81ED-4DB2-BD59-A6C34878D82A}">
                    <a16:rowId xmlns:a16="http://schemas.microsoft.com/office/drawing/2014/main" val="3646302698"/>
                  </a:ext>
                </a:extLst>
              </a:tr>
              <a:tr h="696505">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Diğer Bölümlerdeki Ek Ödemeler İse 1. Bölümde Düzenlenmeyen İlgili Hizmet Sınıflarındaki Personeli Kapsamaktadır. </a:t>
                      </a:r>
                    </a:p>
                  </a:txBody>
                  <a:tcPr>
                    <a:solidFill>
                      <a:srgbClr val="0070C0"/>
                    </a:solidFill>
                  </a:tcPr>
                </a:tc>
                <a:extLst>
                  <a:ext uri="{0D108BD9-81ED-4DB2-BD59-A6C34878D82A}">
                    <a16:rowId xmlns:a16="http://schemas.microsoft.com/office/drawing/2014/main" val="1406934090"/>
                  </a:ext>
                </a:extLst>
              </a:tr>
              <a:tr h="2189016">
                <a:tc>
                  <a:txBody>
                    <a:bodyPr/>
                    <a:lstStyle/>
                    <a:p>
                      <a:pPr algn="just"/>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Halinde Belirli Şartlarda Ek Ödeme Farkı Ödenebilmektedir. - Vekaletin 657 Sayılı Kanunun </a:t>
                      </a:r>
                      <a:r>
                        <a:rPr lang="tr-TR" b="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86’ncı </a:t>
                      </a:r>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Maddesine Göre Olması Ve Onayda Belirtilmesi, - Görevin BKK Veya Müşterek Karar İle Atama Yapılması Gereken Kadrolar İçin İlgili Bakan, Diğer Kadrolar İçin Asili Atamaya Yetkili Amir Tarafından Verilmesi, - Vekalet Eden Personelin Asaleten Atanmadaki Tüm Şartları Taşıması , - Vekalet Görevinin Fiilen Yapılması, Gerekmektedir. Bu Ödeme Mehil Müddeti, Yıllık İzin, Mazeret İzni, Hastalık Ve Refakat İzni, Geçici Görev, Vekalet, Görevden Uzaklaştırma, Hizmet İçi Eğitim, Seminer Ve Kurs Nedenleriyle Görevlerinden Ayrılanlara Vekalet Edenlere Yapılmamaktadır.</a:t>
                      </a:r>
                    </a:p>
                  </a:txBody>
                  <a:tcPr>
                    <a:solidFill>
                      <a:srgbClr val="0070C0"/>
                    </a:solidFill>
                  </a:tcPr>
                </a:tc>
                <a:extLst>
                  <a:ext uri="{0D108BD9-81ED-4DB2-BD59-A6C34878D82A}">
                    <a16:rowId xmlns:a16="http://schemas.microsoft.com/office/drawing/2014/main" val="2050759781"/>
                  </a:ext>
                </a:extLst>
              </a:tr>
              <a:tr h="262955">
                <a:tc>
                  <a:txBody>
                    <a:bodyPr/>
                    <a:lstStyle/>
                    <a:p>
                      <a:r>
                        <a:rPr lang="tr-TR" b="0" dirty="0">
                          <a:solidFill>
                            <a:srgbClr val="FFFFFF"/>
                          </a:solidFill>
                          <a:effectLst>
                            <a:outerShdw blurRad="38100" dist="38100" dir="2700000" algn="tl">
                              <a:srgbClr val="000000">
                                <a:alpha val="43137"/>
                              </a:srgbClr>
                            </a:outerShdw>
                          </a:effectLst>
                        </a:rPr>
                        <a:t>Başka Bir Ödemenin Hesabında Dikkate Alınmamaktadır</a:t>
                      </a:r>
                    </a:p>
                  </a:txBody>
                  <a:tcPr>
                    <a:solidFill>
                      <a:srgbClr val="0070C0"/>
                    </a:solidFill>
                  </a:tcPr>
                </a:tc>
                <a:extLst>
                  <a:ext uri="{0D108BD9-81ED-4DB2-BD59-A6C34878D82A}">
                    <a16:rowId xmlns:a16="http://schemas.microsoft.com/office/drawing/2014/main" val="2596603687"/>
                  </a:ext>
                </a:extLst>
              </a:tr>
            </a:tbl>
          </a:graphicData>
        </a:graphic>
      </p:graphicFrame>
    </p:spTree>
    <p:extLst>
      <p:ext uri="{BB962C8B-B14F-4D97-AF65-F5344CB8AC3E}">
        <p14:creationId xmlns:p14="http://schemas.microsoft.com/office/powerpoint/2010/main" val="10030625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F5DB5D-AF66-0C48-F8FD-745C516C3C73}"/>
              </a:ext>
            </a:extLst>
          </p:cNvPr>
          <p:cNvSpPr>
            <a:spLocks noGrp="1"/>
          </p:cNvSpPr>
          <p:nvPr>
            <p:ph type="title"/>
          </p:nvPr>
        </p:nvSpPr>
        <p:spPr>
          <a:xfrm>
            <a:off x="1296139" y="366014"/>
            <a:ext cx="9776470"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ÖDEME YÜZDE ORANLARI</a:t>
            </a:r>
          </a:p>
        </p:txBody>
      </p:sp>
      <p:pic>
        <p:nvPicPr>
          <p:cNvPr id="5" name="İçerik Yer Tutucusu 4">
            <a:extLst>
              <a:ext uri="{FF2B5EF4-FFF2-40B4-BE49-F238E27FC236}">
                <a16:creationId xmlns:a16="http://schemas.microsoft.com/office/drawing/2014/main" id="{9C08E1D9-D2AE-24A8-1A29-0B0E3F2B3B2F}"/>
              </a:ext>
            </a:extLst>
          </p:cNvPr>
          <p:cNvPicPr>
            <a:picLocks noGrp="1" noChangeAspect="1"/>
          </p:cNvPicPr>
          <p:nvPr>
            <p:ph sz="quarter" idx="13"/>
          </p:nvPr>
        </p:nvPicPr>
        <p:blipFill>
          <a:blip r:embed="rId2">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a:off x="1111864" y="958733"/>
            <a:ext cx="9960745" cy="4468427"/>
          </a:xfrm>
        </p:spPr>
      </p:pic>
    </p:spTree>
    <p:extLst>
      <p:ext uri="{BB962C8B-B14F-4D97-AF65-F5344CB8AC3E}">
        <p14:creationId xmlns:p14="http://schemas.microsoft.com/office/powerpoint/2010/main" val="21121617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1511580-AB6F-5384-7154-600CAC4546FB}"/>
              </a:ext>
            </a:extLst>
          </p:cNvPr>
          <p:cNvSpPr>
            <a:spLocks noGrp="1"/>
          </p:cNvSpPr>
          <p:nvPr>
            <p:ph type="title"/>
          </p:nvPr>
        </p:nvSpPr>
        <p:spPr>
          <a:xfrm>
            <a:off x="835421" y="0"/>
            <a:ext cx="9603275" cy="1049235"/>
          </a:xfrm>
        </p:spPr>
        <p:txBody>
          <a:bodyPr>
            <a:normAutofit fontScale="90000"/>
          </a:bodyPr>
          <a:lstStyle/>
          <a:p>
            <a:pPr algn="ctr">
              <a:lnSpc>
                <a:spcPct val="150000"/>
              </a:lnSpc>
            </a:pP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4FFB88CF-4352-1CB4-3E22-402E3B2442E7}"/>
              </a:ext>
            </a:extLst>
          </p:cNvPr>
          <p:cNvSpPr>
            <a:spLocks noGrp="1"/>
          </p:cNvSpPr>
          <p:nvPr>
            <p:ph sz="quarter" idx="13"/>
          </p:nvPr>
        </p:nvSpPr>
        <p:spPr>
          <a:xfrm>
            <a:off x="282634" y="913674"/>
            <a:ext cx="11513126" cy="3424107"/>
          </a:xfrm>
        </p:spPr>
        <p:txBody>
          <a:bodyPr>
            <a:normAutofit fontScale="77500" lnSpcReduction="20000"/>
          </a:bodyPr>
          <a:lstStyle/>
          <a:p>
            <a:pPr marL="0" indent="0" algn="just">
              <a:buNone/>
            </a:pPr>
            <a:r>
              <a:rPr lang="tr-TR" sz="1800" dirty="0" smtClean="0">
                <a:latin typeface="Times New Roman" panose="02020603050405020304" pitchFamily="18" charset="0"/>
                <a:cs typeface="Times New Roman" panose="02020603050405020304" pitchFamily="18" charset="0"/>
              </a:rPr>
              <a:t>2914 </a:t>
            </a:r>
            <a:r>
              <a:rPr lang="tr-TR" sz="1800" dirty="0">
                <a:latin typeface="Times New Roman" panose="02020603050405020304" pitchFamily="18" charset="0"/>
                <a:cs typeface="Times New Roman" panose="02020603050405020304" pitchFamily="18" charset="0"/>
              </a:rPr>
              <a:t>Sayılı </a:t>
            </a:r>
            <a:r>
              <a:rPr lang="tr-TR" sz="1800" b="1" dirty="0">
                <a:latin typeface="Times New Roman" panose="02020603050405020304" pitchFamily="18" charset="0"/>
                <a:cs typeface="Times New Roman" panose="02020603050405020304" pitchFamily="18" charset="0"/>
              </a:rPr>
              <a:t>Yükseköğretim Personel Kanunu</a:t>
            </a:r>
            <a:r>
              <a:rPr lang="tr-TR" sz="1800" dirty="0">
                <a:latin typeface="Times New Roman" panose="02020603050405020304" pitchFamily="18" charset="0"/>
                <a:cs typeface="Times New Roman" panose="02020603050405020304" pitchFamily="18" charset="0"/>
              </a:rPr>
              <a:t>nun </a:t>
            </a:r>
            <a:r>
              <a:rPr lang="tr-TR" sz="1800" b="1" dirty="0">
                <a:latin typeface="Times New Roman" panose="02020603050405020304" pitchFamily="18" charset="0"/>
                <a:cs typeface="Times New Roman" panose="02020603050405020304" pitchFamily="18" charset="0"/>
              </a:rPr>
              <a:t>12. maddesi</a:t>
            </a:r>
            <a:r>
              <a:rPr lang="tr-TR" sz="1800" dirty="0">
                <a:latin typeface="Times New Roman" panose="02020603050405020304" pitchFamily="18" charset="0"/>
                <a:cs typeface="Times New Roman" panose="02020603050405020304" pitchFamily="18" charset="0"/>
              </a:rPr>
              <a:t>, üniversite öğretim elemanlarına ödenecek olan </a:t>
            </a:r>
            <a:r>
              <a:rPr lang="tr-TR" sz="1800" b="1" dirty="0">
                <a:latin typeface="Times New Roman" panose="02020603050405020304" pitchFamily="18" charset="0"/>
                <a:cs typeface="Times New Roman" panose="02020603050405020304" pitchFamily="18" charset="0"/>
              </a:rPr>
              <a:t>temsil tazminatını</a:t>
            </a:r>
            <a:r>
              <a:rPr lang="tr-TR" sz="1800" dirty="0">
                <a:latin typeface="Times New Roman" panose="02020603050405020304" pitchFamily="18" charset="0"/>
                <a:cs typeface="Times New Roman" panose="02020603050405020304" pitchFamily="18" charset="0"/>
              </a:rPr>
              <a:t> düzenlemektedir. Bu maddeye göre, üniversite öğretim elemanlarına, </a:t>
            </a:r>
            <a:r>
              <a:rPr lang="tr-TR" sz="1800" b="1" dirty="0">
                <a:latin typeface="Times New Roman" panose="02020603050405020304" pitchFamily="18" charset="0"/>
                <a:cs typeface="Times New Roman" panose="02020603050405020304" pitchFamily="18" charset="0"/>
              </a:rPr>
              <a:t>en yüksek devlet memuru aylığının</a:t>
            </a:r>
            <a:r>
              <a:rPr lang="tr-TR" sz="1800" dirty="0">
                <a:latin typeface="Times New Roman" panose="02020603050405020304" pitchFamily="18" charset="0"/>
                <a:cs typeface="Times New Roman" panose="02020603050405020304" pitchFamily="18" charset="0"/>
              </a:rPr>
              <a:t> belli bir oranında </a:t>
            </a:r>
            <a:r>
              <a:rPr lang="tr-TR" sz="1800" b="1" dirty="0">
                <a:latin typeface="Times New Roman" panose="02020603050405020304" pitchFamily="18" charset="0"/>
                <a:cs typeface="Times New Roman" panose="02020603050405020304" pitchFamily="18" charset="0"/>
              </a:rPr>
              <a:t>temsil tazminatı</a:t>
            </a:r>
            <a:r>
              <a:rPr lang="tr-TR" sz="1800" dirty="0">
                <a:latin typeface="Times New Roman" panose="02020603050405020304" pitchFamily="18" charset="0"/>
                <a:cs typeface="Times New Roman" panose="02020603050405020304" pitchFamily="18" charset="0"/>
              </a:rPr>
              <a:t> ödenir.</a:t>
            </a:r>
          </a:p>
          <a:p>
            <a:pPr marL="0" indent="0" algn="just">
              <a:buNone/>
            </a:pPr>
            <a:r>
              <a:rPr lang="tr-TR" sz="1800" b="1" dirty="0">
                <a:latin typeface="Times New Roman" panose="02020603050405020304" pitchFamily="18" charset="0"/>
                <a:cs typeface="Times New Roman" panose="02020603050405020304" pitchFamily="18" charset="0"/>
              </a:rPr>
              <a:t>2914 Sayılı Kanun'un 12. Maddesi Gereği Ödenen Temsil Tazminatı:</a:t>
            </a:r>
          </a:p>
          <a:p>
            <a:pPr marL="0" indent="0" algn="just">
              <a:buNone/>
            </a:pPr>
            <a:r>
              <a:rPr lang="tr-TR" sz="1800" dirty="0">
                <a:latin typeface="Times New Roman" panose="02020603050405020304" pitchFamily="18" charset="0"/>
                <a:cs typeface="Times New Roman" panose="02020603050405020304" pitchFamily="18" charset="0"/>
              </a:rPr>
              <a:t>Temsil tazminatı, üniversite öğretim elemanlarının görev yaptıkları üniversitenin pozisyonu, unvanı ve sorumluluklarına göre belirlenmektedir.</a:t>
            </a:r>
          </a:p>
          <a:p>
            <a:pPr marL="0" indent="0" algn="just">
              <a:buNone/>
            </a:pPr>
            <a:r>
              <a:rPr lang="tr-TR" sz="1800" dirty="0">
                <a:latin typeface="Times New Roman" panose="02020603050405020304" pitchFamily="18" charset="0"/>
                <a:cs typeface="Times New Roman" panose="02020603050405020304" pitchFamily="18" charset="0"/>
              </a:rPr>
              <a:t>Tazminat, </a:t>
            </a:r>
            <a:r>
              <a:rPr lang="tr-TR" sz="1800" b="1" dirty="0">
                <a:latin typeface="Times New Roman" panose="02020603050405020304" pitchFamily="18" charset="0"/>
                <a:cs typeface="Times New Roman" panose="02020603050405020304" pitchFamily="18" charset="0"/>
              </a:rPr>
              <a:t>en yüksek devlet memuru aylığının belli bir oranı</a:t>
            </a:r>
            <a:r>
              <a:rPr lang="tr-TR" sz="1800" dirty="0">
                <a:latin typeface="Times New Roman" panose="02020603050405020304" pitchFamily="18" charset="0"/>
                <a:cs typeface="Times New Roman" panose="02020603050405020304" pitchFamily="18" charset="0"/>
              </a:rPr>
              <a:t> olarak hesaplanır. Bu oran, </a:t>
            </a:r>
            <a:r>
              <a:rPr lang="tr-TR" sz="1800" b="1" dirty="0">
                <a:latin typeface="Times New Roman" panose="02020603050405020304" pitchFamily="18" charset="0"/>
                <a:cs typeface="Times New Roman" panose="02020603050405020304" pitchFamily="18" charset="0"/>
              </a:rPr>
              <a:t>yıl içerisinde yayımlanan resmi kararlarla</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yönetmeliklerle</a:t>
            </a:r>
            <a:r>
              <a:rPr lang="tr-TR" sz="1800" dirty="0">
                <a:latin typeface="Times New Roman" panose="02020603050405020304" pitchFamily="18" charset="0"/>
                <a:cs typeface="Times New Roman" panose="02020603050405020304" pitchFamily="18" charset="0"/>
              </a:rPr>
              <a:t> belirlenebilir.</a:t>
            </a:r>
          </a:p>
          <a:p>
            <a:pPr marL="0" indent="0" algn="just">
              <a:buNone/>
            </a:pPr>
            <a:r>
              <a:rPr lang="tr-TR" sz="1800" b="1" dirty="0">
                <a:latin typeface="Times New Roman" panose="02020603050405020304" pitchFamily="18" charset="0"/>
                <a:cs typeface="Times New Roman" panose="02020603050405020304" pitchFamily="18" charset="0"/>
              </a:rPr>
              <a:t>Uygulama:</a:t>
            </a:r>
          </a:p>
          <a:p>
            <a:pPr marL="0" indent="0" algn="just">
              <a:buNone/>
            </a:pPr>
            <a:r>
              <a:rPr lang="tr-TR" sz="1800" dirty="0">
                <a:latin typeface="Times New Roman" panose="02020603050405020304" pitchFamily="18" charset="0"/>
                <a:cs typeface="Times New Roman" panose="02020603050405020304" pitchFamily="18" charset="0"/>
              </a:rPr>
              <a:t>Temsil tazminatının hesaplanması için, </a:t>
            </a:r>
            <a:r>
              <a:rPr lang="tr-TR" sz="1800" b="1" dirty="0">
                <a:latin typeface="Times New Roman" panose="02020603050405020304" pitchFamily="18" charset="0"/>
                <a:cs typeface="Times New Roman" panose="02020603050405020304" pitchFamily="18" charset="0"/>
              </a:rPr>
              <a:t>en yüksek devlet memuru aylığı</a:t>
            </a:r>
            <a:r>
              <a:rPr lang="tr-TR" sz="1800" dirty="0">
                <a:latin typeface="Times New Roman" panose="02020603050405020304" pitchFamily="18" charset="0"/>
                <a:cs typeface="Times New Roman" panose="02020603050405020304" pitchFamily="18" charset="0"/>
              </a:rPr>
              <a:t> (ek gösterge dahil) dikkate alınarak, belirlenen oranla çarpılır.</a:t>
            </a:r>
          </a:p>
          <a:p>
            <a:pPr marL="0" indent="0" algn="just">
              <a:buNone/>
            </a:pPr>
            <a:r>
              <a:rPr lang="tr-TR" sz="1800" b="1" dirty="0" smtClean="0">
                <a:latin typeface="Times New Roman" panose="02020603050405020304" pitchFamily="18" charset="0"/>
                <a:cs typeface="Times New Roman" panose="02020603050405020304" pitchFamily="18" charset="0"/>
              </a:rPr>
              <a:t>Oranlar</a:t>
            </a:r>
            <a:r>
              <a:rPr lang="tr-TR" sz="1800" dirty="0">
                <a:latin typeface="Times New Roman" panose="02020603050405020304" pitchFamily="18" charset="0"/>
                <a:cs typeface="Times New Roman" panose="02020603050405020304" pitchFamily="18" charset="0"/>
              </a:rPr>
              <a:t>, her yıl yapılan düzenlemeler ve </a:t>
            </a:r>
            <a:r>
              <a:rPr lang="tr-TR" sz="1800" b="1" dirty="0">
                <a:latin typeface="Times New Roman" panose="02020603050405020304" pitchFamily="18" charset="0"/>
                <a:cs typeface="Times New Roman" panose="02020603050405020304" pitchFamily="18" charset="0"/>
              </a:rPr>
              <a:t>Bakanlar Kurulu</a:t>
            </a:r>
            <a:r>
              <a:rPr lang="tr-TR" sz="1800" dirty="0">
                <a:latin typeface="Times New Roman" panose="02020603050405020304" pitchFamily="18" charset="0"/>
                <a:cs typeface="Times New Roman" panose="02020603050405020304" pitchFamily="18" charset="0"/>
              </a:rPr>
              <a:t> kararları ile belirlenir.</a:t>
            </a:r>
          </a:p>
          <a:p>
            <a:pPr marL="0" indent="0" algn="just">
              <a:buNone/>
            </a:pPr>
            <a:r>
              <a:rPr lang="tr-TR" sz="1800" dirty="0">
                <a:latin typeface="Times New Roman" panose="02020603050405020304" pitchFamily="18" charset="0"/>
                <a:cs typeface="Times New Roman" panose="02020603050405020304" pitchFamily="18" charset="0"/>
              </a:rPr>
              <a:t>Bu tazminat, öğretim elemanlarının görevdeki temsil sorumluluğu ve akademik başarılarıyla orantılı olarak verilmektedir.</a:t>
            </a:r>
          </a:p>
          <a:p>
            <a:pPr marL="457200" lvl="1" indent="0">
              <a:buNone/>
            </a:pPr>
            <a:endParaRPr lang="tr-TR" dirty="0">
              <a:latin typeface="Times New Roman" panose="02020603050405020304" pitchFamily="18" charset="0"/>
              <a:cs typeface="Times New Roman" panose="02020603050405020304" pitchFamily="18" charset="0"/>
            </a:endParaRPr>
          </a:p>
        </p:txBody>
      </p:sp>
      <p:sp>
        <p:nvSpPr>
          <p:cNvPr id="6" name="Dikdörtgen 5">
            <a:extLst>
              <a:ext uri="{FF2B5EF4-FFF2-40B4-BE49-F238E27FC236}">
                <a16:creationId xmlns:a16="http://schemas.microsoft.com/office/drawing/2014/main" id="{FF8BF7D5-F52D-7B77-D793-DE1004A09F73}"/>
              </a:ext>
            </a:extLst>
          </p:cNvPr>
          <p:cNvSpPr/>
          <p:nvPr/>
        </p:nvSpPr>
        <p:spPr>
          <a:xfrm>
            <a:off x="2170773" y="4423323"/>
            <a:ext cx="8202137" cy="78857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2000" b="1" i="0" u="none" strike="noStrike" cap="none" normalizeH="0" baseline="0" dirty="0">
                <a:ln>
                  <a:noFill/>
                </a:ln>
                <a:solidFill>
                  <a:srgbClr val="FFFFFF"/>
                </a:solidFill>
                <a:effectLst>
                  <a:outerShdw blurRad="38100" dist="38100" dir="2700000" algn="tl">
                    <a:srgbClr val="C0C0C0"/>
                  </a:outerShdw>
                </a:effectLst>
                <a:latin typeface="+mj-lt"/>
              </a:rPr>
              <a:t>EN YÜKSEK DEVLET MEMURU MAAŞI X  %ÜNİVERSİTE ÖDENEĞİ ORANI</a:t>
            </a:r>
            <a:endParaRPr kumimoji="0" lang="tr-TR" sz="2000" b="1" i="0" u="none" strike="noStrike" cap="none" normalizeH="0" baseline="0" dirty="0">
              <a:ln>
                <a:noFill/>
              </a:ln>
              <a:solidFill>
                <a:srgbClr val="FFFFFF"/>
              </a:solidFill>
              <a:effectLst>
                <a:outerShdw blurRad="38100" dist="38100" dir="2700000" algn="tl">
                  <a:srgbClr val="C0C0C0"/>
                </a:outerShdw>
              </a:effectLst>
              <a:latin typeface="+mj-lt"/>
              <a:cs typeface="Times New Roman" pitchFamily="18" charset="0"/>
            </a:endParaRPr>
          </a:p>
        </p:txBody>
      </p:sp>
      <p:sp>
        <p:nvSpPr>
          <p:cNvPr id="5" name="Ok: Sol 4">
            <a:extLst>
              <a:ext uri="{FF2B5EF4-FFF2-40B4-BE49-F238E27FC236}">
                <a16:creationId xmlns:a16="http://schemas.microsoft.com/office/drawing/2014/main" id="{7164728B-55F4-35FF-FC49-E846E1FA54B8}"/>
              </a:ext>
            </a:extLst>
          </p:cNvPr>
          <p:cNvSpPr/>
          <p:nvPr/>
        </p:nvSpPr>
        <p:spPr>
          <a:xfrm>
            <a:off x="2441061" y="5334872"/>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3" name="Ok: Sağ 12">
            <a:extLst>
              <a:ext uri="{FF2B5EF4-FFF2-40B4-BE49-F238E27FC236}">
                <a16:creationId xmlns:a16="http://schemas.microsoft.com/office/drawing/2014/main" id="{2EB4A72B-3953-FBC2-10A3-CA4F55E50497}"/>
              </a:ext>
            </a:extLst>
          </p:cNvPr>
          <p:cNvSpPr/>
          <p:nvPr/>
        </p:nvSpPr>
        <p:spPr>
          <a:xfrm>
            <a:off x="7013138" y="5449015"/>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4" name="Oval 13">
            <a:extLst>
              <a:ext uri="{FF2B5EF4-FFF2-40B4-BE49-F238E27FC236}">
                <a16:creationId xmlns:a16="http://schemas.microsoft.com/office/drawing/2014/main" id="{871EBD3E-A36B-3D11-37EA-B612312073CA}"/>
              </a:ext>
            </a:extLst>
          </p:cNvPr>
          <p:cNvSpPr/>
          <p:nvPr/>
        </p:nvSpPr>
        <p:spPr>
          <a:xfrm>
            <a:off x="9043140" y="5334872"/>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5" name="Oval 14">
            <a:extLst>
              <a:ext uri="{FF2B5EF4-FFF2-40B4-BE49-F238E27FC236}">
                <a16:creationId xmlns:a16="http://schemas.microsoft.com/office/drawing/2014/main" id="{44989964-2BE7-23F1-8F0C-7CBE8F31DE86}"/>
              </a:ext>
            </a:extLst>
          </p:cNvPr>
          <p:cNvSpPr/>
          <p:nvPr/>
        </p:nvSpPr>
        <p:spPr>
          <a:xfrm>
            <a:off x="645833" y="5898077"/>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6" name="Oval 15">
            <a:extLst>
              <a:ext uri="{FF2B5EF4-FFF2-40B4-BE49-F238E27FC236}">
                <a16:creationId xmlns:a16="http://schemas.microsoft.com/office/drawing/2014/main" id="{3B7DB2FA-622D-09D0-316E-BAF4E169ECCC}"/>
              </a:ext>
            </a:extLst>
          </p:cNvPr>
          <p:cNvSpPr/>
          <p:nvPr/>
        </p:nvSpPr>
        <p:spPr>
          <a:xfrm>
            <a:off x="574273" y="5068503"/>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17" name="Ok: Aşağı 16">
            <a:extLst>
              <a:ext uri="{FF2B5EF4-FFF2-40B4-BE49-F238E27FC236}">
                <a16:creationId xmlns:a16="http://schemas.microsoft.com/office/drawing/2014/main" id="{64F8EF22-7052-B1A1-AAEC-D116B3928D00}"/>
              </a:ext>
            </a:extLst>
          </p:cNvPr>
          <p:cNvSpPr/>
          <p:nvPr/>
        </p:nvSpPr>
        <p:spPr>
          <a:xfrm>
            <a:off x="4493863" y="5297437"/>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a:t>
            </a:r>
            <a:r>
              <a:rPr lang="tr-TR" sz="1600" dirty="0" smtClean="0">
                <a:ln w="0"/>
                <a:solidFill>
                  <a:srgbClr val="FFFFFF"/>
                </a:solidFill>
                <a:effectLst>
                  <a:reflection blurRad="6350" stA="53000" endA="300" endPos="35500" dir="5400000" sy="-90000" algn="bl" rotWithShape="0"/>
                </a:effectLst>
              </a:rPr>
              <a:t>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41093951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a:extLst>
              <a:ext uri="{FF2B5EF4-FFF2-40B4-BE49-F238E27FC236}">
                <a16:creationId xmlns:a16="http://schemas.microsoft.com/office/drawing/2014/main" id="{EB6C843E-4CBB-B598-864C-982B024D26DD}"/>
              </a:ext>
            </a:extLst>
          </p:cNvPr>
          <p:cNvPicPr>
            <a:picLocks noGrp="1" noChangeAspect="1"/>
          </p:cNvPicPr>
          <p:nvPr>
            <p:ph sz="quarter" idx="13"/>
          </p:nvPr>
        </p:nvPicPr>
        <p:blipFill>
          <a:blip r:embed="rId2"/>
          <a:stretch>
            <a:fillRect/>
          </a:stretch>
        </p:blipFill>
        <p:spPr>
          <a:xfrm>
            <a:off x="1669001" y="488273"/>
            <a:ext cx="9321553" cy="49448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395714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A143AF-9CB5-1264-AEE4-3C8E6BE0904C}"/>
              </a:ext>
            </a:extLst>
          </p:cNvPr>
          <p:cNvSpPr>
            <a:spLocks noGrp="1"/>
          </p:cNvSpPr>
          <p:nvPr>
            <p:ph type="title"/>
          </p:nvPr>
        </p:nvSpPr>
        <p:spPr>
          <a:xfrm>
            <a:off x="874776" y="-93130"/>
            <a:ext cx="10363826" cy="757296"/>
          </a:xfrm>
        </p:spPr>
        <p:txBody>
          <a:bodyPr>
            <a:noAutofit/>
          </a:bodyPr>
          <a:lstStyle/>
          <a:p>
            <a:pPr algn="ctr">
              <a:lnSpc>
                <a:spcPct val="150000"/>
              </a:lnSpc>
            </a:pP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İDARİ GÖREV ÖDENEĞİ</a:t>
            </a:r>
            <a:r>
              <a:rPr lang="tr-TR" sz="3600" b="1" dirty="0">
                <a:effectLst>
                  <a:outerShdw blurRad="38100" dist="38100" dir="2700000" algn="tl">
                    <a:srgbClr val="000000">
                      <a:alpha val="43137"/>
                    </a:srgbClr>
                  </a:outerShdw>
                </a:effectLst>
              </a:rPr>
              <a:t/>
            </a:r>
            <a:br>
              <a:rPr lang="tr-TR" sz="3600" b="1" dirty="0">
                <a:effectLst>
                  <a:outerShdw blurRad="38100" dist="38100" dir="2700000" algn="tl">
                    <a:srgbClr val="000000">
                      <a:alpha val="43137"/>
                    </a:srgbClr>
                  </a:outerShdw>
                </a:effectLst>
              </a:rPr>
            </a:br>
            <a:endParaRPr lang="tr-TR" sz="3600" b="1" dirty="0">
              <a:effectLst>
                <a:outerShdw blurRad="38100" dist="38100" dir="2700000" algn="tl">
                  <a:srgbClr val="000000">
                    <a:alpha val="43137"/>
                  </a:srgbClr>
                </a:outerShdw>
              </a:effectLst>
            </a:endParaRPr>
          </a:p>
        </p:txBody>
      </p:sp>
      <p:sp>
        <p:nvSpPr>
          <p:cNvPr id="3" name="İçerik Yer Tutucusu 2">
            <a:extLst>
              <a:ext uri="{FF2B5EF4-FFF2-40B4-BE49-F238E27FC236}">
                <a16:creationId xmlns:a16="http://schemas.microsoft.com/office/drawing/2014/main" id="{60C8DF30-C228-EAC8-9C78-62170D1F03DC}"/>
              </a:ext>
            </a:extLst>
          </p:cNvPr>
          <p:cNvSpPr>
            <a:spLocks noGrp="1"/>
          </p:cNvSpPr>
          <p:nvPr>
            <p:ph sz="quarter" idx="13"/>
          </p:nvPr>
        </p:nvSpPr>
        <p:spPr>
          <a:xfrm>
            <a:off x="440575" y="628057"/>
            <a:ext cx="11230493" cy="3424107"/>
          </a:xfrm>
        </p:spPr>
        <p:txBody>
          <a:bodyPr>
            <a:normAutofit/>
          </a:bodyPr>
          <a:lstStyle/>
          <a:p>
            <a:pPr marL="0" indent="0">
              <a:buNone/>
            </a:pPr>
            <a:r>
              <a:rPr lang="tr-TR" sz="1050" dirty="0" smtClean="0">
                <a:latin typeface="Times New Roman" panose="02020603050405020304" pitchFamily="18" charset="0"/>
                <a:cs typeface="Times New Roman" panose="02020603050405020304" pitchFamily="18" charset="0"/>
              </a:rPr>
              <a:t> </a:t>
            </a:r>
            <a:r>
              <a:rPr lang="tr-TR" sz="1050" dirty="0" smtClean="0">
                <a:latin typeface="Times New Roman" panose="02020603050405020304" pitchFamily="18" charset="0"/>
                <a:cs typeface="Times New Roman" panose="02020603050405020304" pitchFamily="18" charset="0"/>
              </a:rPr>
              <a:t>2914 </a:t>
            </a:r>
            <a:r>
              <a:rPr lang="tr-TR" sz="1050" dirty="0">
                <a:latin typeface="Times New Roman" panose="02020603050405020304" pitchFamily="18" charset="0"/>
                <a:cs typeface="Times New Roman" panose="02020603050405020304" pitchFamily="18" charset="0"/>
              </a:rPr>
              <a:t>Sayılı Yükseköğretim Personel Kanununun 13. maddesi, idari görev yapan akademik personele ödenecek idari görev tazminatını düzenlemektedir. Bu maddeye göre, idari görevlerde bulunan akademik personel, almakta oldukları aylık (gösterge ve ek gösterge dahil) tutarının belli bir oranında tazminat alır.</a:t>
            </a:r>
          </a:p>
          <a:p>
            <a:pPr marL="0" indent="0">
              <a:buNone/>
            </a:pPr>
            <a:r>
              <a:rPr lang="tr-TR" sz="1050" b="1" dirty="0">
                <a:latin typeface="Times New Roman" panose="02020603050405020304" pitchFamily="18" charset="0"/>
                <a:cs typeface="Times New Roman" panose="02020603050405020304" pitchFamily="18" charset="0"/>
              </a:rPr>
              <a:t>2914 Sayılı Kanun'un 13. Maddesi Gereği İdari Görev Tazminatı:</a:t>
            </a:r>
          </a:p>
          <a:p>
            <a:pPr marL="0" indent="0">
              <a:buNone/>
            </a:pPr>
            <a:r>
              <a:rPr lang="tr-TR" sz="1050" dirty="0">
                <a:latin typeface="Times New Roman" panose="02020603050405020304" pitchFamily="18" charset="0"/>
                <a:cs typeface="Times New Roman" panose="02020603050405020304" pitchFamily="18" charset="0"/>
              </a:rPr>
              <a:t>İdari görev yapan akademik personel, rektör yardımcısı, fakülte dekanı, yüksekokul müdürü, enstitü müdürü gibi pozisyonlarda bulunan akademik personeli kapsar.</a:t>
            </a:r>
          </a:p>
          <a:p>
            <a:pPr marL="0" indent="0">
              <a:buNone/>
            </a:pPr>
            <a:r>
              <a:rPr lang="tr-TR" sz="1050" dirty="0">
                <a:latin typeface="Times New Roman" panose="02020603050405020304" pitchFamily="18" charset="0"/>
                <a:cs typeface="Times New Roman" panose="02020603050405020304" pitchFamily="18" charset="0"/>
              </a:rPr>
              <a:t>Bu personele, görevde bulundukları sürece, almakta oldukları aylık (gösterge ve ek gösterge) tutarının belirli bir oranı üzerinden idari görev tazminatı ödenir.</a:t>
            </a:r>
          </a:p>
          <a:p>
            <a:pPr marL="0" indent="0">
              <a:buNone/>
            </a:pPr>
            <a:r>
              <a:rPr lang="tr-TR" sz="1050" dirty="0" smtClean="0">
                <a:latin typeface="Times New Roman" panose="02020603050405020304" pitchFamily="18" charset="0"/>
                <a:cs typeface="Times New Roman" panose="02020603050405020304" pitchFamily="18" charset="0"/>
              </a:rPr>
              <a:t>Tazminat </a:t>
            </a:r>
            <a:r>
              <a:rPr lang="tr-TR" sz="1050" dirty="0">
                <a:latin typeface="Times New Roman" panose="02020603050405020304" pitchFamily="18" charset="0"/>
                <a:cs typeface="Times New Roman" panose="02020603050405020304" pitchFamily="18" charset="0"/>
              </a:rPr>
              <a:t>oranı, Bakanlar Kurulu tarafından belirlenen yönetmeliklerle her yıl ya da belirli dönemlerde düzenlenir.</a:t>
            </a:r>
          </a:p>
          <a:p>
            <a:pPr marL="0" indent="0">
              <a:buNone/>
            </a:pPr>
            <a:r>
              <a:rPr lang="tr-TR" sz="1050" dirty="0">
                <a:latin typeface="Times New Roman" panose="02020603050405020304" pitchFamily="18" charset="0"/>
                <a:cs typeface="Times New Roman" panose="02020603050405020304" pitchFamily="18" charset="0"/>
              </a:rPr>
              <a:t>Bu tazminat, akademik personelin sahip olduğu gösterge ve ek gösterge tutarına dayalı olarak hesaplanır.</a:t>
            </a:r>
          </a:p>
        </p:txBody>
      </p:sp>
      <p:sp>
        <p:nvSpPr>
          <p:cNvPr id="4" name="Dikdörtgen 3">
            <a:extLst>
              <a:ext uri="{FF2B5EF4-FFF2-40B4-BE49-F238E27FC236}">
                <a16:creationId xmlns:a16="http://schemas.microsoft.com/office/drawing/2014/main" id="{9D6406E7-0E99-F0E1-9040-18CF5836A315}"/>
              </a:ext>
            </a:extLst>
          </p:cNvPr>
          <p:cNvSpPr/>
          <p:nvPr/>
        </p:nvSpPr>
        <p:spPr>
          <a:xfrm>
            <a:off x="2100181" y="2698452"/>
            <a:ext cx="7084380" cy="548196"/>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rPr>
              <a:t>(GÖSTERGE AYLIĞI+EK GÖSTERGE AYLIĞI)*İDARİ GÖREV ÖDENĞİ ORANI</a:t>
            </a:r>
          </a:p>
        </p:txBody>
      </p:sp>
      <p:pic>
        <p:nvPicPr>
          <p:cNvPr id="9" name="İçerik Yer Tutucusu 4">
            <a:extLst>
              <a:ext uri="{FF2B5EF4-FFF2-40B4-BE49-F238E27FC236}">
                <a16:creationId xmlns:a16="http://schemas.microsoft.com/office/drawing/2014/main" id="{5FF5C25B-1829-64C5-A5C2-AAC7E7C96062}"/>
              </a:ext>
            </a:extLst>
          </p:cNvPr>
          <p:cNvPicPr>
            <a:picLocks noChangeAspect="1"/>
          </p:cNvPicPr>
          <p:nvPr/>
        </p:nvPicPr>
        <p:blipFill>
          <a:blip r:embed="rId2"/>
          <a:stretch>
            <a:fillRect/>
          </a:stretch>
        </p:blipFill>
        <p:spPr>
          <a:xfrm>
            <a:off x="573578" y="4005444"/>
            <a:ext cx="10812749" cy="1817636"/>
          </a:xfrm>
          <a:prstGeom prst="rect">
            <a:avLst/>
          </a:prstGeom>
        </p:spPr>
      </p:pic>
      <p:sp>
        <p:nvSpPr>
          <p:cNvPr id="7" name="Ok: Aşağı 6">
            <a:extLst>
              <a:ext uri="{FF2B5EF4-FFF2-40B4-BE49-F238E27FC236}">
                <a16:creationId xmlns:a16="http://schemas.microsoft.com/office/drawing/2014/main" id="{763F1DB4-3A0C-3ED5-CF31-CD0A6D06014B}"/>
              </a:ext>
            </a:extLst>
          </p:cNvPr>
          <p:cNvSpPr/>
          <p:nvPr/>
        </p:nvSpPr>
        <p:spPr>
          <a:xfrm>
            <a:off x="4481065" y="3381783"/>
            <a:ext cx="2549727" cy="67038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rgbClr val="FFFFFF"/>
                </a:solidFill>
                <a:effectLst>
                  <a:reflection blurRad="6350" stA="53000" endA="300" endPos="35500" dir="5400000" sy="-90000" algn="bl" rotWithShape="0"/>
                </a:effectLst>
              </a:rPr>
              <a:t>KESİNTİLER</a:t>
            </a:r>
            <a:endParaRPr lang="tr-TR" sz="2000" dirty="0">
              <a:ln w="0"/>
              <a:solidFill>
                <a:srgbClr val="FFFFFF"/>
              </a:solidFill>
              <a:effectLst>
                <a:reflection blurRad="6350" stA="53000" endA="300" endPos="35500" dir="5400000" sy="-90000" algn="bl" rotWithShape="0"/>
              </a:effectLst>
            </a:endParaRPr>
          </a:p>
        </p:txBody>
      </p:sp>
      <p:sp>
        <p:nvSpPr>
          <p:cNvPr id="11" name="Oval 10">
            <a:extLst>
              <a:ext uri="{FF2B5EF4-FFF2-40B4-BE49-F238E27FC236}">
                <a16:creationId xmlns:a16="http://schemas.microsoft.com/office/drawing/2014/main" id="{BA3B1870-638E-DBF8-4629-C9CF8DEB9B29}"/>
              </a:ext>
            </a:extLst>
          </p:cNvPr>
          <p:cNvSpPr/>
          <p:nvPr/>
        </p:nvSpPr>
        <p:spPr>
          <a:xfrm>
            <a:off x="7172875" y="3461305"/>
            <a:ext cx="1540333" cy="576697"/>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DAMGA VERGİSİ</a:t>
            </a:r>
          </a:p>
        </p:txBody>
      </p:sp>
      <p:sp>
        <p:nvSpPr>
          <p:cNvPr id="12" name="Oval 11">
            <a:extLst>
              <a:ext uri="{FF2B5EF4-FFF2-40B4-BE49-F238E27FC236}">
                <a16:creationId xmlns:a16="http://schemas.microsoft.com/office/drawing/2014/main" id="{FE372A8F-156A-3419-905E-7DB91BE444D3}"/>
              </a:ext>
            </a:extLst>
          </p:cNvPr>
          <p:cNvSpPr/>
          <p:nvPr/>
        </p:nvSpPr>
        <p:spPr>
          <a:xfrm>
            <a:off x="2394587" y="3406327"/>
            <a:ext cx="1540333" cy="59952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GELİR VERGİSİ</a:t>
            </a:r>
          </a:p>
        </p:txBody>
      </p:sp>
    </p:spTree>
    <p:extLst>
      <p:ext uri="{BB962C8B-B14F-4D97-AF65-F5344CB8AC3E}">
        <p14:creationId xmlns:p14="http://schemas.microsoft.com/office/powerpoint/2010/main" val="12297625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E4EBE92-1A1F-BAE7-81F9-43C58C992CC3}"/>
              </a:ext>
            </a:extLst>
          </p:cNvPr>
          <p:cNvSpPr>
            <a:spLocks noGrp="1"/>
          </p:cNvSpPr>
          <p:nvPr>
            <p:ph type="title"/>
          </p:nvPr>
        </p:nvSpPr>
        <p:spPr>
          <a:xfrm>
            <a:off x="914087" y="542182"/>
            <a:ext cx="9603275" cy="1049235"/>
          </a:xfrm>
        </p:spPr>
        <p:txBody>
          <a:bodyPr/>
          <a:lstStyle/>
          <a:p>
            <a:pPr algn="ctr"/>
            <a:r>
              <a:rPr lang="tr-TR" sz="32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YÜKSEKÖĞRETİM</a:t>
            </a:r>
            <a:r>
              <a:rPr lang="tr-TR" sz="3200" b="1" spc="-4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2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TAZMİNATI</a:t>
            </a:r>
            <a:r>
              <a:rPr lang="tr-TR" sz="3200" dirty="0">
                <a:latin typeface="Calibri"/>
                <a:cs typeface="Calibri"/>
              </a:rPr>
              <a:t/>
            </a:r>
            <a:br>
              <a:rPr lang="tr-TR" sz="3200" dirty="0">
                <a:latin typeface="Calibri"/>
                <a:cs typeface="Calibri"/>
              </a:rPr>
            </a:br>
            <a:endParaRPr lang="tr-TR" dirty="0"/>
          </a:p>
        </p:txBody>
      </p:sp>
      <p:sp>
        <p:nvSpPr>
          <p:cNvPr id="3" name="İçerik Yer Tutucusu 2">
            <a:extLst>
              <a:ext uri="{FF2B5EF4-FFF2-40B4-BE49-F238E27FC236}">
                <a16:creationId xmlns:a16="http://schemas.microsoft.com/office/drawing/2014/main" id="{BCECEBC6-62D8-3835-75FB-0C095E359AFA}"/>
              </a:ext>
            </a:extLst>
          </p:cNvPr>
          <p:cNvSpPr>
            <a:spLocks noGrp="1"/>
          </p:cNvSpPr>
          <p:nvPr>
            <p:ph sz="quarter" idx="13"/>
          </p:nvPr>
        </p:nvSpPr>
        <p:spPr>
          <a:xfrm>
            <a:off x="533811" y="1066800"/>
            <a:ext cx="10363826" cy="3424107"/>
          </a:xfrm>
        </p:spPr>
        <p:txBody>
          <a:bodyPr/>
          <a:lstStyle/>
          <a:p>
            <a:pPr marL="457200" lvl="1" indent="0" algn="just">
              <a:buNone/>
            </a:pPr>
            <a:r>
              <a:rPr lang="tr-TR" dirty="0" smtClean="0"/>
              <a:t>	</a:t>
            </a:r>
            <a:r>
              <a:rPr lang="tr-TR" sz="1600" dirty="0" smtClean="0">
                <a:latin typeface="Times New Roman" panose="02020603050405020304" pitchFamily="18" charset="0"/>
                <a:cs typeface="Times New Roman" panose="02020603050405020304" pitchFamily="18" charset="0"/>
              </a:rPr>
              <a:t>Yükseköğretim </a:t>
            </a:r>
            <a:r>
              <a:rPr lang="tr-TR" sz="1600" dirty="0">
                <a:latin typeface="Times New Roman" panose="02020603050405020304" pitchFamily="18" charset="0"/>
                <a:cs typeface="Times New Roman" panose="02020603050405020304" pitchFamily="18" charset="0"/>
              </a:rPr>
              <a:t>tazminatı, 14 Kasım 2014 yılında yayınlanarak yürürlüğe giren, Yükseköğretim Personel Kanununda Değişiklik Yapılmasına Dair Kanun kapsamında, yükseköğretim kurumlarında görev yapan profesör, doçent, doktor öğretim üyesi, öğretim görevlisi ve araştırma görevlisi kadrosunda çalışanlara ödenmektedir.</a:t>
            </a:r>
          </a:p>
        </p:txBody>
      </p:sp>
      <p:sp>
        <p:nvSpPr>
          <p:cNvPr id="6" name="Dikdörtgen 5">
            <a:extLst>
              <a:ext uri="{FF2B5EF4-FFF2-40B4-BE49-F238E27FC236}">
                <a16:creationId xmlns:a16="http://schemas.microsoft.com/office/drawing/2014/main" id="{D0F20FF1-7AA8-5F11-1A95-72C23A483BB2}"/>
              </a:ext>
            </a:extLst>
          </p:cNvPr>
          <p:cNvSpPr/>
          <p:nvPr/>
        </p:nvSpPr>
        <p:spPr>
          <a:xfrm>
            <a:off x="1168519" y="2504755"/>
            <a:ext cx="9925234"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EN YÜKSEK DEVLET </a:t>
            </a:r>
            <a:r>
              <a:rPr lang="tr-TR" b="1" dirty="0">
                <a:solidFill>
                  <a:srgbClr val="FFFFFF"/>
                </a:solidFill>
                <a:effectLst>
                  <a:outerShdw blurRad="38100" dist="38100" dir="2700000" algn="tl">
                    <a:srgbClr val="000000">
                      <a:alpha val="43137"/>
                    </a:srgbClr>
                  </a:outerShdw>
                </a:effectLst>
              </a:rPr>
              <a:t>M</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EMURU </a:t>
            </a:r>
            <a:r>
              <a:rPr lang="tr-TR" b="1" dirty="0">
                <a:solidFill>
                  <a:srgbClr val="FFFFFF"/>
                </a:solidFill>
                <a:effectLst>
                  <a:outerShdw blurRad="38100" dist="38100" dir="2700000" algn="tl">
                    <a:srgbClr val="000000">
                      <a:alpha val="43137"/>
                    </a:srgbClr>
                  </a:outerShdw>
                </a:effectLst>
              </a:rPr>
              <a:t>M</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AAŞI X  % YÜKSEKÖĞRETİM TAZMİNATI  ÖDENEĞİ </a:t>
            </a:r>
            <a:r>
              <a:rPr lang="tr-TR" b="1" dirty="0">
                <a:solidFill>
                  <a:srgbClr val="FFFFFF"/>
                </a:solidFill>
                <a:effectLst>
                  <a:outerShdw blurRad="38100" dist="38100" dir="2700000" algn="tl">
                    <a:srgbClr val="000000">
                      <a:alpha val="43137"/>
                    </a:srgbClr>
                  </a:outerShdw>
                </a:effectLst>
              </a:rPr>
              <a:t>O</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RANI</a:t>
            </a:r>
            <a:endParaRPr kumimoji="0" lang="tr-TR" sz="1800" b="1" i="0" strike="noStrike" cap="none" normalizeH="0" baseline="0" dirty="0">
              <a:ln>
                <a:noFill/>
              </a:ln>
              <a:solidFill>
                <a:srgbClr val="FFFFFF"/>
              </a:solidFill>
              <a:effectLst>
                <a:outerShdw blurRad="38100" dist="38100" dir="2700000" algn="tl">
                  <a:srgbClr val="000000">
                    <a:alpha val="43137"/>
                  </a:srgbClr>
                </a:outerShdw>
              </a:effectLst>
              <a:cs typeface="Times New Roman" pitchFamily="18" charset="0"/>
            </a:endParaRPr>
          </a:p>
        </p:txBody>
      </p:sp>
      <p:graphicFrame>
        <p:nvGraphicFramePr>
          <p:cNvPr id="7" name="Tablo 6">
            <a:extLst>
              <a:ext uri="{FF2B5EF4-FFF2-40B4-BE49-F238E27FC236}">
                <a16:creationId xmlns:a16="http://schemas.microsoft.com/office/drawing/2014/main" id="{816EABB0-FA90-69E0-614A-C99BE5D3617F}"/>
              </a:ext>
            </a:extLst>
          </p:cNvPr>
          <p:cNvGraphicFramePr>
            <a:graphicFrameLocks noGrp="1"/>
          </p:cNvGraphicFramePr>
          <p:nvPr>
            <p:extLst>
              <p:ext uri="{D42A27DB-BD31-4B8C-83A1-F6EECF244321}">
                <p14:modId xmlns:p14="http://schemas.microsoft.com/office/powerpoint/2010/main" val="1328667449"/>
              </p:ext>
            </p:extLst>
          </p:nvPr>
        </p:nvGraphicFramePr>
        <p:xfrm>
          <a:off x="1168519" y="3225875"/>
          <a:ext cx="9925234" cy="2530064"/>
        </p:xfrm>
        <a:graphic>
          <a:graphicData uri="http://schemas.openxmlformats.org/drawingml/2006/table">
            <a:tbl>
              <a:tblPr/>
              <a:tblGrid>
                <a:gridCol w="7663461">
                  <a:extLst>
                    <a:ext uri="{9D8B030D-6E8A-4147-A177-3AD203B41FA5}">
                      <a16:colId xmlns:a16="http://schemas.microsoft.com/office/drawing/2014/main" val="1258189832"/>
                    </a:ext>
                  </a:extLst>
                </a:gridCol>
                <a:gridCol w="2261773">
                  <a:extLst>
                    <a:ext uri="{9D8B030D-6E8A-4147-A177-3AD203B41FA5}">
                      <a16:colId xmlns:a16="http://schemas.microsoft.com/office/drawing/2014/main" val="4191119853"/>
                    </a:ext>
                  </a:extLst>
                </a:gridCol>
              </a:tblGrid>
              <a:tr h="413404">
                <a:tc gridSpan="2">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400" b="1" i="0" u="none" strike="noStrike" cap="none" normalizeH="0" baseline="0" dirty="0">
                          <a:ln>
                            <a:noFill/>
                          </a:ln>
                          <a:solidFill>
                            <a:schemeClr val="bg1"/>
                          </a:solidFill>
                          <a:effectLst/>
                          <a:latin typeface="+mj-lt"/>
                        </a:rPr>
                        <a:t>YÜKSEKÖĞRETİM TAZMİNATI ÖDENEĞİ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449374686"/>
                  </a:ext>
                </a:extLst>
              </a:tr>
              <a:tr h="39594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1" i="0" u="none" strike="noStrike" cap="none" normalizeH="0" baseline="0" dirty="0">
                          <a:ln>
                            <a:noFill/>
                          </a:ln>
                          <a:solidFill>
                            <a:schemeClr val="bg1"/>
                          </a:solidFill>
                          <a:effectLst/>
                          <a:latin typeface="+mj-lt"/>
                        </a:rPr>
                        <a:t>UNVAN</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1" i="0" u="none" strike="noStrike" cap="none" normalizeH="0" baseline="0" dirty="0">
                          <a:ln>
                            <a:noFill/>
                          </a:ln>
                          <a:solidFill>
                            <a:schemeClr val="bg1"/>
                          </a:solidFill>
                          <a:effectLst/>
                          <a:latin typeface="+mj-lt"/>
                        </a:rPr>
                        <a:t>ORAN</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938397707"/>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 PROFESÖR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5054594"/>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2-DOÇENT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727028791"/>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3-DR. ÖĞRETİM ÜYESİ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41845976"/>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4-ARAŞTIRMA GÖREVLİSİ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%115</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25650498"/>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5- ÖĞRETİM GÖREVLİLERİ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%115</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943467217"/>
                  </a:ext>
                </a:extLst>
              </a:tr>
            </a:tbl>
          </a:graphicData>
        </a:graphic>
      </p:graphicFrame>
    </p:spTree>
    <p:extLst>
      <p:ext uri="{BB962C8B-B14F-4D97-AF65-F5344CB8AC3E}">
        <p14:creationId xmlns:p14="http://schemas.microsoft.com/office/powerpoint/2010/main" val="42266499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98931B0-E1E3-2D82-4E47-BC718CA282F4}"/>
              </a:ext>
            </a:extLst>
          </p:cNvPr>
          <p:cNvSpPr>
            <a:spLocks noGrp="1"/>
          </p:cNvSpPr>
          <p:nvPr>
            <p:ph type="title"/>
          </p:nvPr>
        </p:nvSpPr>
        <p:spPr>
          <a:xfrm>
            <a:off x="103572" y="70035"/>
            <a:ext cx="1198485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GELİŞTİRME ÖDENEĞİ</a:t>
            </a:r>
          </a:p>
        </p:txBody>
      </p:sp>
      <p:sp>
        <p:nvSpPr>
          <p:cNvPr id="3" name="İçerik Yer Tutucusu 2">
            <a:extLst>
              <a:ext uri="{FF2B5EF4-FFF2-40B4-BE49-F238E27FC236}">
                <a16:creationId xmlns:a16="http://schemas.microsoft.com/office/drawing/2014/main" id="{2E0C15BD-9D5A-61A3-4098-4CAEA10C68D5}"/>
              </a:ext>
            </a:extLst>
          </p:cNvPr>
          <p:cNvSpPr>
            <a:spLocks noGrp="1"/>
          </p:cNvSpPr>
          <p:nvPr>
            <p:ph sz="quarter" idx="13"/>
          </p:nvPr>
        </p:nvSpPr>
        <p:spPr>
          <a:xfrm>
            <a:off x="0" y="721096"/>
            <a:ext cx="11984855" cy="5390965"/>
          </a:xfrm>
        </p:spPr>
        <p:txBody>
          <a:bodyPr>
            <a:normAutofit fontScale="77500" lnSpcReduction="20000"/>
          </a:bodyPr>
          <a:lstStyle/>
          <a:p>
            <a:pPr algn="just"/>
            <a:r>
              <a:rPr lang="tr-TR" dirty="0">
                <a:latin typeface="Times New Roman" panose="02020603050405020304" pitchFamily="18" charset="0"/>
                <a:cs typeface="Times New Roman" panose="02020603050405020304" pitchFamily="18" charset="0"/>
              </a:rPr>
              <a:t>Diğer yükseköğretim kurumlarına göre </a:t>
            </a:r>
            <a:r>
              <a:rPr lang="tr-TR" dirty="0">
                <a:latin typeface="Times New Roman" panose="02020603050405020304" pitchFamily="18" charset="0"/>
                <a:cs typeface="Times New Roman" panose="02020603050405020304" pitchFamily="18" charset="0"/>
              </a:rPr>
              <a:t>sosyo</a:t>
            </a:r>
            <a:r>
              <a:rPr lang="tr-TR" dirty="0">
                <a:latin typeface="Times New Roman" panose="02020603050405020304" pitchFamily="18" charset="0"/>
                <a:cs typeface="Times New Roman" panose="02020603050405020304" pitchFamily="18" charset="0"/>
              </a:rPr>
              <a:t>-ekonomik açıdan daha az gelişmiş yerlerde öğretim yapan ve/veya yeterli sayıda öğretim elemanı sağlanamayan yükseköğretim kurumlarında görevli öğretim elemanlarına; almakta oldukları aylık gösterge ve ek gösterge toplamının memur aylık katsayısı ile çarpımı suretiyle hesaplanacak tutara, yükseköğretim kurumlarının bulunduğu yerleşim yerlerine göre belirlenen oranların uygulanması sonucu bulunacak miktarda geliştirme ödeneği ödenir. Geliştirme ödeneği, çalışmayı izleyen aybaşında ödenir. Bu ödeneğe, ödeneğin verilmesi gereken yükseköğretim kurumlarında fiilen göreve başlandığı tarihten itibaren hak kazanılır. Görevden ayrılma halinde, o ay içinde çalışılan günler itibarıyla hesap edilerek ödenir. Daha yüksek veya daha düşük geliştirme ödeneğine hak kazanacak şekilde görev yerleri değişenler hakkında da aynı usule göre işlem yapılır.</a:t>
            </a:r>
          </a:p>
          <a:p>
            <a:pPr algn="just"/>
            <a:r>
              <a:rPr lang="tr-TR" dirty="0">
                <a:latin typeface="Times New Roman" panose="02020603050405020304" pitchFamily="18" charset="0"/>
                <a:cs typeface="Times New Roman" panose="02020603050405020304" pitchFamily="18" charset="0"/>
              </a:rPr>
              <a:t>Profesör, doçent, doktor öğretim üyesi ve araştırma görevlisi dışındaki kadrolara atanmış öğretim elemanlarına, bu karar hükümlerine göre hesaplanacak geliştirme ödeneği miktarının yarısı ödenir. (2022 yılından itibaren bu oran %60 şeklinde uygulanacaktır.) Geliştirme ödeneğinden yararlanabilmek için görevin ilgili yükseköğretim kurumlarında fiilen yapılması şarttır. Ancak: </a:t>
            </a:r>
            <a:r>
              <a:rPr lang="tr-TR" b="1" dirty="0">
                <a:latin typeface="Times New Roman" panose="02020603050405020304" pitchFamily="18" charset="0"/>
                <a:cs typeface="Times New Roman" panose="02020603050405020304" pitchFamily="18" charset="0"/>
              </a:rPr>
              <a:t>A) </a:t>
            </a:r>
            <a:r>
              <a:rPr lang="tr-TR" dirty="0">
                <a:latin typeface="Times New Roman" panose="02020603050405020304" pitchFamily="18" charset="0"/>
                <a:cs typeface="Times New Roman" panose="02020603050405020304" pitchFamily="18" charset="0"/>
              </a:rPr>
              <a:t>Yıllık izin süresince, </a:t>
            </a:r>
            <a:r>
              <a:rPr lang="tr-TR" b="1" dirty="0">
                <a:latin typeface="Times New Roman" panose="02020603050405020304" pitchFamily="18" charset="0"/>
                <a:cs typeface="Times New Roman" panose="02020603050405020304" pitchFamily="18" charset="0"/>
              </a:rPr>
              <a:t>B)</a:t>
            </a:r>
            <a:r>
              <a:rPr lang="tr-TR" dirty="0">
                <a:latin typeface="Times New Roman" panose="02020603050405020304" pitchFamily="18" charset="0"/>
                <a:cs typeface="Times New Roman" panose="02020603050405020304" pitchFamily="18" charset="0"/>
              </a:rPr>
              <a:t> Bir takvim yılında toplam 15 günü aşmayan mazeret izni süresince, </a:t>
            </a:r>
            <a:r>
              <a:rPr lang="tr-TR" b="1" dirty="0">
                <a:latin typeface="Times New Roman" panose="02020603050405020304" pitchFamily="18" charset="0"/>
                <a:cs typeface="Times New Roman" panose="02020603050405020304" pitchFamily="18" charset="0"/>
              </a:rPr>
              <a:t>C)</a:t>
            </a:r>
            <a:r>
              <a:rPr lang="tr-TR" dirty="0">
                <a:latin typeface="Times New Roman" panose="02020603050405020304" pitchFamily="18" charset="0"/>
                <a:cs typeface="Times New Roman" panose="02020603050405020304" pitchFamily="18" charset="0"/>
              </a:rPr>
              <a:t> Hastalık izni kullanılması, tedavi kurum veya kuruluşlarında yatmak suretiyle tedavi görülmesi ve 6245 Sayılı Harcırah Kanunu'nun 20. Maddesine göre refakatçi izni verilmesi hallerinde (Ancak, bu bent uyarınca ödenecek geliştirme ödeneğinin toplam süresi, her ne suretle olursa olsun bir takvim yılı içinde 30 günü geçemez), </a:t>
            </a:r>
            <a:r>
              <a:rPr lang="tr-TR" b="1" dirty="0">
                <a:latin typeface="Times New Roman" panose="02020603050405020304" pitchFamily="18" charset="0"/>
                <a:cs typeface="Times New Roman" panose="02020603050405020304" pitchFamily="18" charset="0"/>
              </a:rPr>
              <a:t>D) </a:t>
            </a:r>
            <a:r>
              <a:rPr lang="tr-TR" dirty="0">
                <a:latin typeface="Times New Roman" panose="02020603050405020304" pitchFamily="18" charset="0"/>
                <a:cs typeface="Times New Roman" panose="02020603050405020304" pitchFamily="18" charset="0"/>
              </a:rPr>
              <a:t>2547 Sayılı Kanun'un 39. Maddesi ile mevzuatı uyarınca yurt içi veya yurt dışında geçici görevlendirme sebebiyle ayrılmalarda 15 güne kadar olan süreler için (Ancak, bu bent uyarınca ödenecek geliştirme ödeneğinin toplam süresi, her ne suretle olursa olsun bir takvim yılı içinde 30 günü geçemez), fiilen çalışma şartı aranmaz.</a:t>
            </a:r>
          </a:p>
          <a:p>
            <a:pPr algn="just"/>
            <a:r>
              <a:rPr lang="tr-TR" b="1" dirty="0">
                <a:latin typeface="Times New Roman" panose="02020603050405020304" pitchFamily="18" charset="0"/>
                <a:cs typeface="Times New Roman" panose="02020603050405020304" pitchFamily="18" charset="0"/>
              </a:rPr>
              <a:t>Geliştirme ödeneği: A)</a:t>
            </a:r>
            <a:r>
              <a:rPr lang="tr-TR" dirty="0">
                <a:latin typeface="Times New Roman" panose="02020603050405020304" pitchFamily="18" charset="0"/>
                <a:cs typeface="Times New Roman" panose="02020603050405020304" pitchFamily="18" charset="0"/>
              </a:rPr>
              <a:t> 2547 Sayılı Kanun'un 33. Maddesine göre lisansüstü eğitim-öğretim için yurt dışına gönderilenlere, </a:t>
            </a:r>
            <a:r>
              <a:rPr lang="tr-TR" b="1" dirty="0">
                <a:latin typeface="Times New Roman" panose="02020603050405020304" pitchFamily="18" charset="0"/>
                <a:cs typeface="Times New Roman" panose="02020603050405020304" pitchFamily="18" charset="0"/>
              </a:rPr>
              <a:t>B)</a:t>
            </a:r>
            <a:r>
              <a:rPr lang="tr-TR" dirty="0">
                <a:latin typeface="Times New Roman" panose="02020603050405020304" pitchFamily="18" charset="0"/>
                <a:cs typeface="Times New Roman" panose="02020603050405020304" pitchFamily="18" charset="0"/>
              </a:rPr>
              <a:t> 2547 Sayılı Kanun'un 38. Maddesine göre görevlendirilenlere, </a:t>
            </a:r>
            <a:r>
              <a:rPr lang="tr-TR" b="1" dirty="0">
                <a:latin typeface="Times New Roman" panose="02020603050405020304" pitchFamily="18" charset="0"/>
                <a:cs typeface="Times New Roman" panose="02020603050405020304" pitchFamily="18" charset="0"/>
              </a:rPr>
              <a:t>C)</a:t>
            </a:r>
            <a:r>
              <a:rPr lang="tr-TR" dirty="0">
                <a:latin typeface="Times New Roman" panose="02020603050405020304" pitchFamily="18" charset="0"/>
                <a:cs typeface="Times New Roman" panose="02020603050405020304" pitchFamily="18" charset="0"/>
              </a:rPr>
              <a:t> Özel kanunlardaki hükümlere dayanılarak yükseköğretim kurumları dışında görevlendirilenlere, </a:t>
            </a:r>
            <a:r>
              <a:rPr lang="tr-TR" b="1" dirty="0">
                <a:latin typeface="Times New Roman" panose="02020603050405020304" pitchFamily="18" charset="0"/>
                <a:cs typeface="Times New Roman" panose="02020603050405020304" pitchFamily="18" charset="0"/>
              </a:rPr>
              <a:t>D)</a:t>
            </a:r>
            <a:r>
              <a:rPr lang="tr-TR" dirty="0">
                <a:latin typeface="Times New Roman" panose="02020603050405020304" pitchFamily="18" charset="0"/>
                <a:cs typeface="Times New Roman" panose="02020603050405020304" pitchFamily="18" charset="0"/>
              </a:rPr>
              <a:t> Kısmi statüde çalışanlara, ödenmez.</a:t>
            </a:r>
          </a:p>
          <a:p>
            <a:pPr algn="just"/>
            <a:r>
              <a:rPr lang="tr-TR" dirty="0">
                <a:latin typeface="Times New Roman" panose="02020603050405020304" pitchFamily="18" charset="0"/>
                <a:cs typeface="Times New Roman" panose="02020603050405020304" pitchFamily="18" charset="0"/>
              </a:rPr>
              <a:t>Damga vergisi hariç herhangi bir vergi ve kesintiye tabi tutulmaz.</a:t>
            </a:r>
          </a:p>
          <a:p>
            <a:pPr marL="914400" lvl="2" indent="0">
              <a:buNone/>
            </a:pPr>
            <a:endParaRPr lang="tr-TR" sz="1200" dirty="0"/>
          </a:p>
        </p:txBody>
      </p:sp>
    </p:spTree>
    <p:extLst>
      <p:ext uri="{BB962C8B-B14F-4D97-AF65-F5344CB8AC3E}">
        <p14:creationId xmlns:p14="http://schemas.microsoft.com/office/powerpoint/2010/main" val="20377695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a16="http://schemas.microsoft.com/office/drawing/2014/main" id="{31CE71F7-1B87-A30C-4C02-30A4AACEB496}"/>
              </a:ext>
            </a:extLst>
          </p:cNvPr>
          <p:cNvSpPr>
            <a:spLocks noGrp="1"/>
          </p:cNvSpPr>
          <p:nvPr>
            <p:ph sz="quarter" idx="13"/>
          </p:nvPr>
        </p:nvSpPr>
        <p:spPr>
          <a:xfrm>
            <a:off x="1149293" y="1754892"/>
            <a:ext cx="10009938" cy="71358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normAutofit fontScale="25000" lnSpcReduction="20000"/>
          </a:bodyPr>
          <a:lstStyle/>
          <a:p>
            <a:pPr marL="0" indent="0" algn="ctr" fontAlgn="base">
              <a:lnSpc>
                <a:spcPct val="300000"/>
              </a:lnSpc>
              <a:spcBef>
                <a:spcPct val="0"/>
              </a:spcBef>
              <a:spcAft>
                <a:spcPct val="0"/>
              </a:spcAft>
              <a:buClr>
                <a:schemeClr val="hlink"/>
              </a:buClr>
              <a:buSzPct val="80000"/>
              <a:buNone/>
            </a:pP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 [(AYLIK GÖSTERGE+EK GÖSTERGE) </a:t>
            </a:r>
            <a:r>
              <a:rPr kumimoji="0" lang="tr-TR" sz="8000" b="1" i="0" u="none" strike="noStrike" cap="none" normalizeH="0" baseline="0" dirty="0" smtClean="0">
                <a:ln>
                  <a:noFill/>
                </a:ln>
                <a:solidFill>
                  <a:srgbClr val="FFFFFF"/>
                </a:solidFill>
                <a:effectLst>
                  <a:outerShdw blurRad="38100" dist="38100" dir="2700000" algn="tl">
                    <a:srgbClr val="C0C0C0"/>
                  </a:outerShdw>
                </a:effectLst>
                <a:latin typeface="+mj-lt"/>
              </a:rPr>
              <a:t>x </a:t>
            </a: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AYLIK KATSAYI] </a:t>
            </a:r>
            <a:r>
              <a:rPr kumimoji="0" lang="tr-TR" sz="8000" b="1" i="0" u="none" strike="noStrike" cap="none" normalizeH="0" baseline="0" dirty="0" smtClean="0">
                <a:ln>
                  <a:noFill/>
                </a:ln>
                <a:solidFill>
                  <a:srgbClr val="FFFFFF"/>
                </a:solidFill>
                <a:effectLst>
                  <a:outerShdw blurRad="38100" dist="38100" dir="2700000" algn="tl">
                    <a:srgbClr val="C0C0C0"/>
                  </a:outerShdw>
                </a:effectLst>
                <a:latin typeface="+mj-lt"/>
              </a:rPr>
              <a:t>x </a:t>
            </a: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%GELİŞTİRME ÖDENEĞİ ORANI </a:t>
            </a:r>
            <a:endParaRPr kumimoji="0" lang="tr-TR" sz="8000" b="1" i="0" u="none" strike="noStrike" cap="none" normalizeH="0" baseline="0" dirty="0">
              <a:ln>
                <a:noFill/>
              </a:ln>
              <a:solidFill>
                <a:srgbClr val="FFFFFF"/>
              </a:solidFill>
              <a:effectLst>
                <a:outerShdw blurRad="38100" dist="38100" dir="2700000" algn="tl">
                  <a:srgbClr val="C0C0C0"/>
                </a:outerShdw>
              </a:effectLst>
              <a:latin typeface="+mj-lt"/>
              <a:cs typeface="Times New Roman" pitchFamily="18" charset="0"/>
            </a:endParaRPr>
          </a:p>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endPar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
        <p:nvSpPr>
          <p:cNvPr id="6" name="Metin kutusu 5">
            <a:extLst>
              <a:ext uri="{FF2B5EF4-FFF2-40B4-BE49-F238E27FC236}">
                <a16:creationId xmlns:a16="http://schemas.microsoft.com/office/drawing/2014/main" id="{71BF0E07-DAE2-7660-BB18-85ED5030CE57}"/>
              </a:ext>
            </a:extLst>
          </p:cNvPr>
          <p:cNvSpPr txBox="1"/>
          <p:nvPr/>
        </p:nvSpPr>
        <p:spPr>
          <a:xfrm>
            <a:off x="1149293" y="503371"/>
            <a:ext cx="9640323" cy="830997"/>
          </a:xfrm>
          <a:prstGeom prst="rect">
            <a:avLst/>
          </a:prstGeom>
          <a:noFill/>
        </p:spPr>
        <p:txBody>
          <a:bodyPr wrap="square">
            <a:spAutoFit/>
          </a:bodyPr>
          <a:lstStyle/>
          <a:p>
            <a:pPr algn="ctr"/>
            <a:r>
              <a:rPr lang="tr-TR" sz="4800" b="1" dirty="0">
                <a:latin typeface="Times New Roman" panose="02020603050405020304" pitchFamily="18" charset="0"/>
                <a:cs typeface="Times New Roman" panose="02020603050405020304" pitchFamily="18" charset="0"/>
              </a:rPr>
              <a:t>GELİŞTİRME ÖDENEĞİ</a:t>
            </a:r>
          </a:p>
        </p:txBody>
      </p:sp>
      <p:graphicFrame>
        <p:nvGraphicFramePr>
          <p:cNvPr id="8" name="Tablo 7">
            <a:extLst>
              <a:ext uri="{FF2B5EF4-FFF2-40B4-BE49-F238E27FC236}">
                <a16:creationId xmlns:a16="http://schemas.microsoft.com/office/drawing/2014/main" id="{01459164-5C07-4E61-B687-9B8C66DE18F2}"/>
              </a:ext>
            </a:extLst>
          </p:cNvPr>
          <p:cNvGraphicFramePr>
            <a:graphicFrameLocks noGrp="1"/>
          </p:cNvGraphicFramePr>
          <p:nvPr>
            <p:extLst>
              <p:ext uri="{D42A27DB-BD31-4B8C-83A1-F6EECF244321}">
                <p14:modId xmlns:p14="http://schemas.microsoft.com/office/powerpoint/2010/main" val="2951950766"/>
              </p:ext>
            </p:extLst>
          </p:nvPr>
        </p:nvGraphicFramePr>
        <p:xfrm>
          <a:off x="1149293" y="2721170"/>
          <a:ext cx="10009938" cy="3147614"/>
        </p:xfrm>
        <a:graphic>
          <a:graphicData uri="http://schemas.openxmlformats.org/drawingml/2006/table">
            <a:tbl>
              <a:tblPr/>
              <a:tblGrid>
                <a:gridCol w="6887241">
                  <a:extLst>
                    <a:ext uri="{9D8B030D-6E8A-4147-A177-3AD203B41FA5}">
                      <a16:colId xmlns:a16="http://schemas.microsoft.com/office/drawing/2014/main" val="3562329792"/>
                    </a:ext>
                  </a:extLst>
                </a:gridCol>
                <a:gridCol w="3122697">
                  <a:extLst>
                    <a:ext uri="{9D8B030D-6E8A-4147-A177-3AD203B41FA5}">
                      <a16:colId xmlns:a16="http://schemas.microsoft.com/office/drawing/2014/main" val="3143156399"/>
                    </a:ext>
                  </a:extLst>
                </a:gridCol>
              </a:tblGrid>
              <a:tr h="941692">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400" b="0" i="1" u="none" strike="noStrike" cap="none" normalizeH="0" baseline="0" dirty="0">
                          <a:ln>
                            <a:noFill/>
                          </a:ln>
                          <a:solidFill>
                            <a:srgbClr val="FFFFFF"/>
                          </a:solidFill>
                          <a:effectLst>
                            <a:outerShdw blurRad="38100" dist="38100" dir="2700000" algn="tl">
                              <a:srgbClr val="000000"/>
                            </a:outerShdw>
                          </a:effectLst>
                          <a:latin typeface="+mn-lt"/>
                        </a:rPr>
                        <a:t>GELİŞTİRME ÖDENEĞİ (BKK Sayı:2005/8681)</a:t>
                      </a:r>
                    </a:p>
                  </a:txBody>
                  <a:tcPr marL="91441" marR="9144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237976513"/>
                  </a:ext>
                </a:extLst>
              </a:tr>
              <a:tr h="79770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MERKEZ</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480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616470031"/>
                  </a:ext>
                </a:extLst>
              </a:tr>
              <a:tr h="705550">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ERUH</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500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06892657"/>
                  </a:ext>
                </a:extLst>
              </a:tr>
              <a:tr h="702668">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KURTALAN</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490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818983786"/>
                  </a:ext>
                </a:extLst>
              </a:tr>
            </a:tbl>
          </a:graphicData>
        </a:graphic>
      </p:graphicFrame>
    </p:spTree>
    <p:extLst>
      <p:ext uri="{BB962C8B-B14F-4D97-AF65-F5344CB8AC3E}">
        <p14:creationId xmlns:p14="http://schemas.microsoft.com/office/powerpoint/2010/main" val="14992770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A2685C-A16D-B110-077A-2CF0B1AC5F85}"/>
              </a:ext>
            </a:extLst>
          </p:cNvPr>
          <p:cNvSpPr>
            <a:spLocks noGrp="1"/>
          </p:cNvSpPr>
          <p:nvPr>
            <p:ph type="title"/>
          </p:nvPr>
        </p:nvSpPr>
        <p:spPr>
          <a:xfrm>
            <a:off x="1007695" y="262981"/>
            <a:ext cx="9603275" cy="1049235"/>
          </a:xfrm>
        </p:spPr>
        <p:txBody>
          <a:bodyPr>
            <a:normAutofit fontScale="90000"/>
          </a:bodyPr>
          <a:lstStyle/>
          <a:p>
            <a:pPr algn="ctr">
              <a:lnSpc>
                <a:spcPct val="150000"/>
              </a:lnSpc>
            </a:pPr>
            <a:r>
              <a:rPr kumimoji="0" lang="tr-TR" sz="4400" b="1" u="none" strike="noStrike" cap="none" normalizeH="0" baseline="0" dirty="0">
                <a:ln>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EĞİTİM  ÖĞRETİM ÖDENEĞİ</a:t>
            </a:r>
            <a:r>
              <a:rPr kumimoji="0" lang="tr-TR" sz="3200" b="1" i="1" u="none" strike="noStrike" cap="none" normalizeH="0" baseline="0" dirty="0">
                <a:ln>
                  <a:noFill/>
                </a:ln>
                <a:solidFill>
                  <a:schemeClr val="bg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a:r>
            <a:br>
              <a:rPr kumimoji="0" lang="tr-TR" sz="3200" b="1" i="1" u="none" strike="noStrike" cap="none" normalizeH="0" baseline="0" dirty="0">
                <a:ln>
                  <a:noFill/>
                </a:ln>
                <a:solidFill>
                  <a:schemeClr val="bg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B24F9990-E6C5-31EF-0BCF-05BA8C82F7DC}"/>
              </a:ext>
            </a:extLst>
          </p:cNvPr>
          <p:cNvSpPr>
            <a:spLocks noGrp="1"/>
          </p:cNvSpPr>
          <p:nvPr>
            <p:ph sz="quarter" idx="13"/>
          </p:nvPr>
        </p:nvSpPr>
        <p:spPr>
          <a:xfrm>
            <a:off x="587229" y="1066814"/>
            <a:ext cx="10363826" cy="2810666"/>
          </a:xfrm>
        </p:spPr>
        <p:txBody>
          <a:bodyPr/>
          <a:lstStyle/>
          <a:p>
            <a:pPr marL="457200" lvl="1" indent="0" algn="just">
              <a:buNone/>
            </a:pPr>
            <a:r>
              <a:rPr lang="tr-TR" dirty="0" smtClean="0">
                <a:latin typeface="Times New Roman" panose="02020603050405020304" pitchFamily="18" charset="0"/>
                <a:cs typeface="Times New Roman" panose="02020603050405020304" pitchFamily="18" charset="0"/>
              </a:rPr>
              <a:t>2547 </a:t>
            </a:r>
            <a:r>
              <a:rPr lang="tr-TR" dirty="0">
                <a:latin typeface="Times New Roman" panose="02020603050405020304" pitchFamily="18" charset="0"/>
                <a:cs typeface="Times New Roman" panose="02020603050405020304" pitchFamily="18" charset="0"/>
              </a:rPr>
              <a:t>Sayılı Kanun'un 33. Maddesi ve 39. Maddesinin ikinci fıkrası uyarınca yurt dışına gönderilenler ile anılan kanunun 38. Maddesi'ne göre diğer kurum ve kuruluşlarda görevlendirilenlerden yükseköğretim kurumlarındaki kadro görevini yapmayanlar hariç olmak üzere, yükseköğretim kurumlarında görevli öğretim elemanlarına, en yüksek devlet memuru aylığı (ek gösterge dahil) brüt tutarının on ikide biri, her ay aylıklarla birlikte eğitim öğretim ödeneği olarak ödenir. Bu ödenek, damga vergisi hariç herhangi bir vergi ve kesintiye tabi </a:t>
            </a:r>
            <a:r>
              <a:rPr lang="tr-TR" dirty="0" smtClean="0">
                <a:latin typeface="Times New Roman" panose="02020603050405020304" pitchFamily="18" charset="0"/>
                <a:cs typeface="Times New Roman" panose="02020603050405020304" pitchFamily="18" charset="0"/>
              </a:rPr>
              <a:t>tutulmaz.</a:t>
            </a:r>
            <a:endParaRPr lang="tr-TR"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BBBEF7B9-F184-37AE-5561-36CF489BC3B2}"/>
              </a:ext>
            </a:extLst>
          </p:cNvPr>
          <p:cNvSpPr/>
          <p:nvPr/>
        </p:nvSpPr>
        <p:spPr>
          <a:xfrm>
            <a:off x="587229" y="3632077"/>
            <a:ext cx="5094481" cy="98186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b="1" dirty="0">
                <a:solidFill>
                  <a:srgbClr val="FFFFFF"/>
                </a:solidFill>
                <a:effectLst>
                  <a:outerShdw blurRad="38100" dist="38100" dir="2700000" algn="tl">
                    <a:srgbClr val="000000">
                      <a:alpha val="43137"/>
                    </a:srgbClr>
                  </a:outerShdw>
                </a:effectLst>
              </a:rPr>
              <a:t>EN YÜKSEK DEVLET MEMURU BRÜT AYLIĞI / 12 </a:t>
            </a:r>
            <a:endParaRPr kumimoji="0" lang="tr-TR" sz="18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5" name="Ok: Sağ 4">
            <a:extLst>
              <a:ext uri="{FF2B5EF4-FFF2-40B4-BE49-F238E27FC236}">
                <a16:creationId xmlns:a16="http://schemas.microsoft.com/office/drawing/2014/main" id="{5B1B54B3-7444-F1C3-210C-876207D21D84}"/>
              </a:ext>
            </a:extLst>
          </p:cNvPr>
          <p:cNvSpPr/>
          <p:nvPr/>
        </p:nvSpPr>
        <p:spPr>
          <a:xfrm>
            <a:off x="6096000" y="3648912"/>
            <a:ext cx="1910681" cy="823404"/>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b="1" dirty="0">
                <a:solidFill>
                  <a:srgbClr val="FFFFFF"/>
                </a:solidFill>
                <a:effectLst>
                  <a:outerShdw blurRad="38100" dist="38100" dir="2700000" algn="tl">
                    <a:srgbClr val="000000">
                      <a:alpha val="43137"/>
                    </a:srgbClr>
                  </a:outerShdw>
                </a:effectLst>
              </a:rPr>
              <a:t>KESİNTİLER</a:t>
            </a:r>
          </a:p>
        </p:txBody>
      </p:sp>
      <p:sp>
        <p:nvSpPr>
          <p:cNvPr id="7" name="Oval 6">
            <a:extLst>
              <a:ext uri="{FF2B5EF4-FFF2-40B4-BE49-F238E27FC236}">
                <a16:creationId xmlns:a16="http://schemas.microsoft.com/office/drawing/2014/main" id="{50409079-1519-723A-B1BB-E0B9B8AFA6D8}"/>
              </a:ext>
            </a:extLst>
          </p:cNvPr>
          <p:cNvSpPr/>
          <p:nvPr/>
        </p:nvSpPr>
        <p:spPr>
          <a:xfrm>
            <a:off x="8603258" y="3604669"/>
            <a:ext cx="1540333" cy="82340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DAMGA VERGİSİ</a:t>
            </a:r>
          </a:p>
        </p:txBody>
      </p:sp>
    </p:spTree>
    <p:extLst>
      <p:ext uri="{BB962C8B-B14F-4D97-AF65-F5344CB8AC3E}">
        <p14:creationId xmlns:p14="http://schemas.microsoft.com/office/powerpoint/2010/main" val="265657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A3DE6FF-6A75-8DEB-FEB8-DC2B1AA643D8}"/>
              </a:ext>
            </a:extLst>
          </p:cNvPr>
          <p:cNvSpPr>
            <a:spLocks noGrp="1"/>
          </p:cNvSpPr>
          <p:nvPr>
            <p:ph type="title"/>
          </p:nvPr>
        </p:nvSpPr>
        <p:spPr>
          <a:xfrm>
            <a:off x="972185" y="201548"/>
            <a:ext cx="960327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Akademik teşvik ödeneği</a:t>
            </a:r>
          </a:p>
        </p:txBody>
      </p:sp>
      <p:sp>
        <p:nvSpPr>
          <p:cNvPr id="3" name="İçerik Yer Tutucusu 2">
            <a:extLst>
              <a:ext uri="{FF2B5EF4-FFF2-40B4-BE49-F238E27FC236}">
                <a16:creationId xmlns:a16="http://schemas.microsoft.com/office/drawing/2014/main" id="{64A5E2B4-DC78-F0E0-3988-E4376796627A}"/>
              </a:ext>
            </a:extLst>
          </p:cNvPr>
          <p:cNvSpPr>
            <a:spLocks noGrp="1"/>
          </p:cNvSpPr>
          <p:nvPr>
            <p:ph sz="quarter" idx="13"/>
          </p:nvPr>
        </p:nvSpPr>
        <p:spPr>
          <a:xfrm>
            <a:off x="386424" y="769897"/>
            <a:ext cx="10363826" cy="3424107"/>
          </a:xfrm>
        </p:spPr>
        <p:txBody>
          <a:bodyPr>
            <a:normAutofit/>
          </a:bodyPr>
          <a:lstStyle/>
          <a:p>
            <a:pPr marL="457200" lvl="1" indent="0">
              <a:lnSpc>
                <a:spcPct val="100000"/>
              </a:lnSpc>
              <a:spcBef>
                <a:spcPts val="1864"/>
              </a:spcBef>
              <a:buNone/>
            </a:pPr>
            <a:r>
              <a:rPr lang="tr-TR" dirty="0" smtClean="0">
                <a:latin typeface="Times New Roman" panose="02020603050405020304" pitchFamily="18" charset="0"/>
                <a:cs typeface="Times New Roman" panose="02020603050405020304" pitchFamily="18" charset="0"/>
              </a:rPr>
              <a:t>2914 </a:t>
            </a:r>
            <a:r>
              <a:rPr lang="tr-TR" dirty="0">
                <a:latin typeface="Times New Roman" panose="02020603050405020304" pitchFamily="18" charset="0"/>
                <a:cs typeface="Times New Roman" panose="02020603050405020304" pitchFamily="18" charset="0"/>
              </a:rPr>
              <a:t>Sayılı Kanun'un Ek-4. Maddesi uyarınca; öğretim elemanlarına her bir takvim yılı için, bir önceki yıl, bilim, teknoloji ve sanata katkı sağlayıcı nitelikte yurt içinde veya yurt dışında sonuçlandırılan proje, araştırma, yayın, tasarım, sergi, patent ile çalışmalarına yapılan atıflar, bilim kurulu bulunan uluslararası düzeydeki toplantılarda tebliğ sunma ve almış olduğu akademik ödüller esas alınarak; yüz puan üzerinden yıllık akademik teşvik puanı hesaplanır. Akademik teşvik puanı otuz üzerinde olanlara; en yüksek devlet memurunun brüt aylık (ek gösterge dahil) tutarının;</a:t>
            </a:r>
          </a:p>
          <a:p>
            <a:endParaRPr lang="tr-TR" sz="1800" dirty="0"/>
          </a:p>
        </p:txBody>
      </p:sp>
      <p:graphicFrame>
        <p:nvGraphicFramePr>
          <p:cNvPr id="4" name="Tablo 3">
            <a:extLst>
              <a:ext uri="{FF2B5EF4-FFF2-40B4-BE49-F238E27FC236}">
                <a16:creationId xmlns:a16="http://schemas.microsoft.com/office/drawing/2014/main" id="{B85790FA-7375-BAA4-5C90-4C7AF487DE18}"/>
              </a:ext>
            </a:extLst>
          </p:cNvPr>
          <p:cNvGraphicFramePr>
            <a:graphicFrameLocks noGrp="1"/>
          </p:cNvGraphicFramePr>
          <p:nvPr>
            <p:extLst>
              <p:ext uri="{D42A27DB-BD31-4B8C-83A1-F6EECF244321}">
                <p14:modId xmlns:p14="http://schemas.microsoft.com/office/powerpoint/2010/main" val="2837014569"/>
              </p:ext>
            </p:extLst>
          </p:nvPr>
        </p:nvGraphicFramePr>
        <p:xfrm>
          <a:off x="960407" y="2475930"/>
          <a:ext cx="10247630" cy="2157869"/>
        </p:xfrm>
        <a:graphic>
          <a:graphicData uri="http://schemas.openxmlformats.org/drawingml/2006/table">
            <a:tbl>
              <a:tblPr firstRow="1" bandRow="1">
                <a:tableStyleId>{68D230F3-CF80-4859-8CE7-A43EE81993B5}</a:tableStyleId>
              </a:tblPr>
              <a:tblGrid>
                <a:gridCol w="5698088">
                  <a:extLst>
                    <a:ext uri="{9D8B030D-6E8A-4147-A177-3AD203B41FA5}">
                      <a16:colId xmlns:a16="http://schemas.microsoft.com/office/drawing/2014/main" val="3964503289"/>
                    </a:ext>
                  </a:extLst>
                </a:gridCol>
                <a:gridCol w="4549542">
                  <a:extLst>
                    <a:ext uri="{9D8B030D-6E8A-4147-A177-3AD203B41FA5}">
                      <a16:colId xmlns:a16="http://schemas.microsoft.com/office/drawing/2014/main" val="1599297117"/>
                    </a:ext>
                  </a:extLst>
                </a:gridCol>
              </a:tblGrid>
              <a:tr h="271572">
                <a:tc>
                  <a:txBody>
                    <a:bodyPr/>
                    <a:lstStyle/>
                    <a:p>
                      <a:pPr marL="91440">
                        <a:lnSpc>
                          <a:spcPct val="100000"/>
                        </a:lnSpc>
                        <a:spcBef>
                          <a:spcPts val="245"/>
                        </a:spcBef>
                      </a:pPr>
                      <a:r>
                        <a:rPr lang="tr-TR" sz="1800" spc="-10" dirty="0">
                          <a:solidFill>
                            <a:srgbClr val="FFFFFF"/>
                          </a:solidFill>
                        </a:rPr>
                        <a:t>PROFESÖR</a:t>
                      </a:r>
                      <a:r>
                        <a:rPr lang="tr-TR" sz="1800" spc="-70"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4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%100’ÜNE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88860777"/>
                  </a:ext>
                </a:extLst>
              </a:tr>
              <a:tr h="271572">
                <a:tc>
                  <a:txBody>
                    <a:bodyPr/>
                    <a:lstStyle/>
                    <a:p>
                      <a:pPr marL="91440">
                        <a:lnSpc>
                          <a:spcPct val="100000"/>
                        </a:lnSpc>
                        <a:spcBef>
                          <a:spcPts val="245"/>
                        </a:spcBef>
                      </a:pPr>
                      <a:r>
                        <a:rPr lang="tr-TR" sz="1800" dirty="0">
                          <a:solidFill>
                            <a:srgbClr val="FFFFFF"/>
                          </a:solidFill>
                        </a:rPr>
                        <a:t>DOÇENT</a:t>
                      </a:r>
                      <a:r>
                        <a:rPr lang="tr-TR" sz="1800" spc="-65" dirty="0">
                          <a:solidFill>
                            <a:srgbClr val="FFFFFF"/>
                          </a:solidFill>
                        </a:rPr>
                        <a:t> </a:t>
                      </a:r>
                      <a:r>
                        <a:rPr lang="tr-TR" sz="1800" spc="-10" dirty="0">
                          <a:solidFill>
                            <a:srgbClr val="FFFFFF"/>
                          </a:solidFill>
                        </a:rPr>
                        <a:t>KADROSUNDA</a:t>
                      </a:r>
                      <a:r>
                        <a:rPr lang="tr-TR" sz="1800" spc="-75" dirty="0">
                          <a:solidFill>
                            <a:srgbClr val="FFFFFF"/>
                          </a:solidFill>
                        </a:rPr>
                        <a:t> </a:t>
                      </a:r>
                      <a:r>
                        <a:rPr lang="tr-TR" sz="1800" dirty="0">
                          <a:solidFill>
                            <a:srgbClr val="FFFFFF"/>
                          </a:solidFill>
                        </a:rPr>
                        <a:t>BULUNANLAR</a:t>
                      </a:r>
                      <a:r>
                        <a:rPr lang="tr-TR" sz="1800" spc="-6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%90’INA</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39613699"/>
                  </a:ext>
                </a:extLst>
              </a:tr>
              <a:tr h="515478">
                <a:tc>
                  <a:txBody>
                    <a:bodyPr/>
                    <a:lstStyle/>
                    <a:p>
                      <a:pPr marL="91440">
                        <a:lnSpc>
                          <a:spcPct val="100000"/>
                        </a:lnSpc>
                        <a:spcBef>
                          <a:spcPts val="245"/>
                        </a:spcBef>
                      </a:pPr>
                      <a:r>
                        <a:rPr lang="tr-TR" sz="1800" dirty="0">
                          <a:solidFill>
                            <a:srgbClr val="FFFFFF"/>
                          </a:solidFill>
                        </a:rPr>
                        <a:t>DOKTOR</a:t>
                      </a:r>
                      <a:r>
                        <a:rPr lang="tr-TR" sz="1800" spc="-60" dirty="0">
                          <a:solidFill>
                            <a:srgbClr val="FFFFFF"/>
                          </a:solidFill>
                        </a:rPr>
                        <a:t> </a:t>
                      </a:r>
                      <a:r>
                        <a:rPr lang="tr-TR" sz="1800" dirty="0">
                          <a:solidFill>
                            <a:srgbClr val="FFFFFF"/>
                          </a:solidFill>
                        </a:rPr>
                        <a:t>ÖĞRETİM</a:t>
                      </a:r>
                      <a:r>
                        <a:rPr lang="tr-TR" sz="1800" spc="-55" dirty="0">
                          <a:solidFill>
                            <a:srgbClr val="FFFFFF"/>
                          </a:solidFill>
                        </a:rPr>
                        <a:t> </a:t>
                      </a:r>
                      <a:r>
                        <a:rPr lang="tr-TR" sz="1800" dirty="0">
                          <a:solidFill>
                            <a:srgbClr val="FFFFFF"/>
                          </a:solidFill>
                        </a:rPr>
                        <a:t>ÜYESİ</a:t>
                      </a:r>
                      <a:r>
                        <a:rPr lang="tr-TR" sz="1800" spc="-80" dirty="0">
                          <a:solidFill>
                            <a:srgbClr val="FFFFFF"/>
                          </a:solidFill>
                        </a:rPr>
                        <a:t> </a:t>
                      </a:r>
                      <a:r>
                        <a:rPr lang="tr-TR" sz="1800" spc="-10" dirty="0">
                          <a:solidFill>
                            <a:srgbClr val="FFFFFF"/>
                          </a:solidFill>
                        </a:rPr>
                        <a:t>KADROSUNDA</a:t>
                      </a:r>
                      <a:r>
                        <a:rPr lang="tr-TR" sz="1800" spc="-55" dirty="0">
                          <a:solidFill>
                            <a:srgbClr val="FFFFFF"/>
                          </a:solidFill>
                        </a:rPr>
                        <a:t> </a:t>
                      </a:r>
                      <a:r>
                        <a:rPr lang="tr-TR" sz="1800" dirty="0">
                          <a:solidFill>
                            <a:srgbClr val="FFFFFF"/>
                          </a:solidFill>
                        </a:rPr>
                        <a:t>BULUNANLAR</a:t>
                      </a:r>
                      <a:r>
                        <a:rPr lang="tr-TR" sz="1800" spc="-60"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%80’İNE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3389262772"/>
                  </a:ext>
                </a:extLst>
              </a:tr>
              <a:tr h="515478">
                <a:tc>
                  <a:txBody>
                    <a:bodyPr/>
                    <a:lstStyle/>
                    <a:p>
                      <a:pPr marL="91440">
                        <a:lnSpc>
                          <a:spcPct val="100000"/>
                        </a:lnSpc>
                        <a:spcBef>
                          <a:spcPts val="245"/>
                        </a:spcBef>
                      </a:pPr>
                      <a:r>
                        <a:rPr lang="tr-TR" sz="1800" dirty="0">
                          <a:solidFill>
                            <a:srgbClr val="FFFFFF"/>
                          </a:solidFill>
                        </a:rPr>
                        <a:t>ARAŞTIRMA</a:t>
                      </a:r>
                      <a:r>
                        <a:rPr lang="tr-TR" sz="1800" spc="-85" dirty="0">
                          <a:solidFill>
                            <a:srgbClr val="FFFFFF"/>
                          </a:solidFill>
                        </a:rPr>
                        <a:t> </a:t>
                      </a:r>
                      <a:r>
                        <a:rPr lang="tr-TR" sz="1800" dirty="0">
                          <a:solidFill>
                            <a:srgbClr val="FFFFFF"/>
                          </a:solidFill>
                        </a:rPr>
                        <a:t>GÖREVLİSİ</a:t>
                      </a:r>
                      <a:r>
                        <a:rPr lang="tr-TR" sz="1800" spc="-65"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5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%70’İNE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502805879"/>
                  </a:ext>
                </a:extLst>
              </a:tr>
              <a:tr h="516043">
                <a:tc>
                  <a:txBody>
                    <a:bodyPr/>
                    <a:lstStyle/>
                    <a:p>
                      <a:pPr marL="91440">
                        <a:lnSpc>
                          <a:spcPct val="100000"/>
                        </a:lnSpc>
                        <a:spcBef>
                          <a:spcPts val="250"/>
                        </a:spcBef>
                      </a:pPr>
                      <a:r>
                        <a:rPr lang="tr-TR" sz="1800" dirty="0">
                          <a:solidFill>
                            <a:srgbClr val="FFFFFF"/>
                          </a:solidFill>
                        </a:rPr>
                        <a:t>ÖĞRETİM</a:t>
                      </a:r>
                      <a:r>
                        <a:rPr lang="tr-TR" sz="1800" spc="-60" dirty="0">
                          <a:solidFill>
                            <a:srgbClr val="FFFFFF"/>
                          </a:solidFill>
                        </a:rPr>
                        <a:t> </a:t>
                      </a:r>
                      <a:r>
                        <a:rPr lang="tr-TR" sz="1800" dirty="0">
                          <a:solidFill>
                            <a:srgbClr val="FFFFFF"/>
                          </a:solidFill>
                        </a:rPr>
                        <a:t>GÖREVLİSİ</a:t>
                      </a:r>
                      <a:r>
                        <a:rPr lang="tr-TR" sz="1800" spc="-60"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60"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75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50"/>
                        </a:spcBef>
                      </a:pPr>
                      <a:r>
                        <a:rPr lang="tr-TR" sz="1800" spc="-10" dirty="0">
                          <a:solidFill>
                            <a:srgbClr val="FFFFFF"/>
                          </a:solidFill>
                        </a:rPr>
                        <a:t>%70’İNE</a:t>
                      </a:r>
                      <a:endParaRPr lang="tr-TR" sz="1800" dirty="0">
                        <a:solidFill>
                          <a:srgbClr val="FFFFFF"/>
                        </a:solidFill>
                        <a:latin typeface="Calibri"/>
                        <a:cs typeface="Calibri"/>
                      </a:endParaRPr>
                    </a:p>
                  </a:txBody>
                  <a:tcPr marL="0" marR="0" marT="317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668832768"/>
                  </a:ext>
                </a:extLst>
              </a:tr>
            </a:tbl>
          </a:graphicData>
        </a:graphic>
      </p:graphicFrame>
      <p:sp>
        <p:nvSpPr>
          <p:cNvPr id="6" name="Metin kutusu 5">
            <a:extLst>
              <a:ext uri="{FF2B5EF4-FFF2-40B4-BE49-F238E27FC236}">
                <a16:creationId xmlns:a16="http://schemas.microsoft.com/office/drawing/2014/main" id="{1D82DDE8-DD63-DC3E-0B23-405382BC4A2A}"/>
              </a:ext>
            </a:extLst>
          </p:cNvPr>
          <p:cNvSpPr txBox="1"/>
          <p:nvPr/>
        </p:nvSpPr>
        <p:spPr>
          <a:xfrm>
            <a:off x="983961" y="4904515"/>
            <a:ext cx="10131641" cy="338554"/>
          </a:xfrm>
          <a:prstGeom prst="rect">
            <a:avLst/>
          </a:prstGeom>
          <a:noFill/>
        </p:spPr>
        <p:txBody>
          <a:bodyPr wrap="square">
            <a:spAutoFit/>
          </a:bodyPr>
          <a:lstStyle/>
          <a:p>
            <a:r>
              <a:rPr lang="tr-TR" sz="1600" dirty="0">
                <a:solidFill>
                  <a:srgbClr val="1F3863"/>
                </a:solidFill>
                <a:latin typeface="Times New Roman" panose="02020603050405020304" pitchFamily="18" charset="0"/>
                <a:cs typeface="Times New Roman" panose="02020603050405020304" pitchFamily="18" charset="0"/>
              </a:rPr>
              <a:t>aldıkları</a:t>
            </a:r>
            <a:r>
              <a:rPr lang="tr-TR" sz="1600" spc="-6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akademik</a:t>
            </a:r>
            <a:r>
              <a:rPr lang="tr-TR" sz="1600" spc="-8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teşvik</a:t>
            </a:r>
            <a:r>
              <a:rPr lang="tr-TR" sz="1600" spc="-7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puanının</a:t>
            </a:r>
            <a:r>
              <a:rPr lang="tr-TR" sz="1600" spc="-6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uygulanması</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suretiyle</a:t>
            </a:r>
            <a:r>
              <a:rPr lang="tr-TR" sz="1600" spc="-5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hesaplanan</a:t>
            </a:r>
            <a:r>
              <a:rPr lang="tr-TR" sz="1600" spc="-5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tutarda</a:t>
            </a:r>
            <a:r>
              <a:rPr lang="tr-TR" sz="1600" spc="-7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akademik</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teşvik</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ödeneği</a:t>
            </a:r>
            <a:r>
              <a:rPr lang="tr-TR" sz="1600" spc="-60" dirty="0">
                <a:solidFill>
                  <a:srgbClr val="1F3863"/>
                </a:solidFill>
                <a:latin typeface="Times New Roman" panose="02020603050405020304" pitchFamily="18" charset="0"/>
                <a:cs typeface="Times New Roman" panose="02020603050405020304" pitchFamily="18" charset="0"/>
              </a:rPr>
              <a:t> </a:t>
            </a:r>
            <a:r>
              <a:rPr lang="tr-TR" sz="1600" spc="-10" dirty="0">
                <a:solidFill>
                  <a:srgbClr val="1F3863"/>
                </a:solidFill>
                <a:latin typeface="Times New Roman" panose="02020603050405020304" pitchFamily="18" charset="0"/>
                <a:cs typeface="Times New Roman" panose="02020603050405020304" pitchFamily="18" charset="0"/>
              </a:rPr>
              <a:t>verilir</a:t>
            </a:r>
            <a:endParaRPr lang="tr-TR" sz="1600" dirty="0">
              <a:latin typeface="Times New Roman" panose="02020603050405020304" pitchFamily="18" charset="0"/>
              <a:cs typeface="Times New Roman" panose="02020603050405020304" pitchFamily="18" charset="0"/>
            </a:endParaRPr>
          </a:p>
        </p:txBody>
      </p:sp>
      <p:sp>
        <p:nvSpPr>
          <p:cNvPr id="7" name="İçerik Yer Tutucusu 3">
            <a:extLst>
              <a:ext uri="{FF2B5EF4-FFF2-40B4-BE49-F238E27FC236}">
                <a16:creationId xmlns:a16="http://schemas.microsoft.com/office/drawing/2014/main" id="{CDEC3197-0AA9-5AC8-2F36-44606E5DAA60}"/>
              </a:ext>
            </a:extLst>
          </p:cNvPr>
          <p:cNvSpPr txBox="1">
            <a:spLocks/>
          </p:cNvSpPr>
          <p:nvPr/>
        </p:nvSpPr>
        <p:spPr>
          <a:xfrm>
            <a:off x="972183" y="5367858"/>
            <a:ext cx="10155195" cy="44119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fontScale="2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lt1"/>
                </a:solidFill>
                <a:effectLst/>
                <a:latin typeface="+mn-lt"/>
                <a:ea typeface="+mn-ea"/>
                <a:cs typeface="+mn-cs"/>
              </a:defRPr>
            </a:lvl9pPr>
          </a:lstStyle>
          <a:p>
            <a:pPr marL="0" indent="0" algn="ctr" fontAlgn="base">
              <a:lnSpc>
                <a:spcPct val="260000"/>
              </a:lnSpc>
              <a:spcBef>
                <a:spcPct val="0"/>
              </a:spcBef>
              <a:spcAft>
                <a:spcPct val="0"/>
              </a:spcAft>
              <a:buClr>
                <a:schemeClr val="hlink"/>
              </a:buClr>
              <a:buSzPct val="80000"/>
              <a:buNone/>
            </a:pPr>
            <a:r>
              <a:rPr lang="tr-TR" sz="7200" b="1" dirty="0">
                <a:solidFill>
                  <a:srgbClr val="FFFFFF"/>
                </a:solidFill>
                <a:effectLst>
                  <a:outerShdw blurRad="38100" dist="38100" dir="2700000" algn="tl">
                    <a:srgbClr val="000000">
                      <a:alpha val="43137"/>
                    </a:srgbClr>
                  </a:outerShdw>
                </a:effectLst>
                <a:latin typeface="Calibri"/>
                <a:cs typeface="Calibri"/>
              </a:rPr>
              <a:t>EN</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spc="-10" dirty="0">
                <a:solidFill>
                  <a:srgbClr val="FFFFFF"/>
                </a:solidFill>
                <a:effectLst>
                  <a:outerShdw blurRad="38100" dist="38100" dir="2700000" algn="tl">
                    <a:srgbClr val="000000">
                      <a:alpha val="43137"/>
                    </a:srgbClr>
                  </a:outerShdw>
                </a:effectLst>
                <a:latin typeface="Calibri"/>
                <a:cs typeface="Calibri"/>
              </a:rPr>
              <a:t>YÜKSEK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DEVLET</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MEMURU</a:t>
            </a:r>
            <a:r>
              <a:rPr lang="tr-TR" sz="7200" b="1" spc="-1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AYLIĞI</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X</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AKADEMİK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spc="-20" dirty="0">
                <a:solidFill>
                  <a:srgbClr val="FFFFFF"/>
                </a:solidFill>
                <a:effectLst>
                  <a:outerShdw blurRad="38100" dist="38100" dir="2700000" algn="tl">
                    <a:srgbClr val="000000">
                      <a:alpha val="43137"/>
                    </a:srgbClr>
                  </a:outerShdw>
                </a:effectLst>
                <a:latin typeface="Calibri"/>
                <a:cs typeface="Calibri"/>
              </a:rPr>
              <a:t>TEŞVİK</a:t>
            </a:r>
            <a:r>
              <a:rPr lang="tr-TR" sz="7200" b="1" spc="-3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ORANI</a:t>
            </a:r>
            <a:r>
              <a:rPr lang="tr-TR" sz="7200" b="1" spc="-2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X</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AKADEMİK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spc="-25" dirty="0">
                <a:solidFill>
                  <a:srgbClr val="FFFFFF"/>
                </a:solidFill>
                <a:effectLst>
                  <a:outerShdw blurRad="38100" dist="38100" dir="2700000" algn="tl">
                    <a:srgbClr val="000000">
                      <a:alpha val="43137"/>
                    </a:srgbClr>
                  </a:outerShdw>
                </a:effectLst>
                <a:latin typeface="Calibri"/>
                <a:cs typeface="Calibri"/>
              </a:rPr>
              <a:t>TEŞVİK</a:t>
            </a:r>
            <a:r>
              <a:rPr lang="tr-TR" sz="7200" b="1" spc="-4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PUANI</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spc="-50" dirty="0">
                <a:solidFill>
                  <a:srgbClr val="FFFFFF"/>
                </a:solidFill>
                <a:effectLst>
                  <a:outerShdw blurRad="38100" dist="38100" dir="2700000" algn="tl">
                    <a:srgbClr val="000000">
                      <a:alpha val="43137"/>
                    </a:srgbClr>
                  </a:outerShdw>
                </a:effectLst>
                <a:latin typeface="Calibri"/>
                <a:cs typeface="Calibri"/>
              </a:rPr>
              <a:t>%</a:t>
            </a:r>
            <a:endParaRPr lang="tr-TR" sz="7200" b="1" dirty="0">
              <a:solidFill>
                <a:srgbClr val="FFFFFF"/>
              </a:solidFill>
              <a:effectLst>
                <a:outerShdw blurRad="38100" dist="38100" dir="2700000" algn="tl">
                  <a:srgbClr val="000000">
                    <a:alpha val="43137"/>
                  </a:srgbClr>
                </a:outerShdw>
              </a:effectLst>
              <a:latin typeface="Calibri"/>
              <a:cs typeface="Calibri"/>
            </a:endParaRPr>
          </a:p>
          <a:p>
            <a:pPr marL="0" indent="0" algn="ctr" fontAlgn="base">
              <a:lnSpc>
                <a:spcPct val="115000"/>
              </a:lnSpc>
              <a:spcBef>
                <a:spcPct val="0"/>
              </a:spcBef>
              <a:spcAft>
                <a:spcPct val="0"/>
              </a:spcAft>
              <a:buClr>
                <a:schemeClr val="hlink"/>
              </a:buClr>
              <a:buSzPct val="80000"/>
              <a:buFontTx/>
              <a:buNone/>
            </a:pPr>
            <a:endParaRPr lang="tr-TR" sz="1800" b="1" dirty="0">
              <a:solidFill>
                <a:schemeClr val="bg2"/>
              </a:solidFill>
              <a:effectLst>
                <a:outerShdw blurRad="38100" dist="38100" dir="2700000" algn="tl">
                  <a:srgbClr val="C0C0C0"/>
                </a:outerShdw>
              </a:effectLst>
              <a:latin typeface="+mj-lt"/>
              <a:cs typeface="Times New Roman" pitchFamily="18" charset="0"/>
            </a:endParaRPr>
          </a:p>
        </p:txBody>
      </p:sp>
    </p:spTree>
    <p:extLst>
      <p:ext uri="{BB962C8B-B14F-4D97-AF65-F5344CB8AC3E}">
        <p14:creationId xmlns:p14="http://schemas.microsoft.com/office/powerpoint/2010/main" val="19124066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EB7DAE2-2538-E71E-2FDC-C8160C71A89B}"/>
              </a:ext>
            </a:extLst>
          </p:cNvPr>
          <p:cNvSpPr>
            <a:spLocks noGrp="1"/>
          </p:cNvSpPr>
          <p:nvPr>
            <p:ph type="title"/>
          </p:nvPr>
        </p:nvSpPr>
        <p:spPr>
          <a:xfrm>
            <a:off x="550416" y="396147"/>
            <a:ext cx="10042800" cy="1049235"/>
          </a:xfrm>
        </p:spPr>
        <p:txBody>
          <a:bodyPr>
            <a:normAutofit fontScale="90000"/>
          </a:bodyPr>
          <a:lstStyle/>
          <a:p>
            <a:pPr algn="ctr"/>
            <a:r>
              <a:rPr lang="tr-TR" sz="36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SENDİKA</a:t>
            </a:r>
            <a:r>
              <a:rPr lang="tr-TR" sz="3600" b="1"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79E5006E-B203-156A-C934-68E56964BB51}"/>
              </a:ext>
            </a:extLst>
          </p:cNvPr>
          <p:cNvSpPr>
            <a:spLocks noGrp="1"/>
          </p:cNvSpPr>
          <p:nvPr>
            <p:ph sz="quarter" idx="13"/>
          </p:nvPr>
        </p:nvSpPr>
        <p:spPr>
          <a:xfrm>
            <a:off x="1073885" y="1143541"/>
            <a:ext cx="10363826" cy="3424107"/>
          </a:xfrm>
        </p:spPr>
        <p:txBody>
          <a:bodyPr>
            <a:normAutofit/>
          </a:bodyPr>
          <a:lstStyle/>
          <a:p>
            <a:pPr marL="0" indent="0">
              <a:buNone/>
            </a:pPr>
            <a:r>
              <a:rPr kumimoji="0" lang="tr-TR" sz="2800" i="0" u="none" strike="noStrike" cap="none" normalizeH="0" baseline="0" dirty="0">
                <a:ln>
                  <a:noFill/>
                </a:ln>
                <a:latin typeface="Times New Roman" panose="02020603050405020304" pitchFamily="18" charset="0"/>
                <a:cs typeface="Times New Roman" panose="02020603050405020304" pitchFamily="18" charset="0"/>
              </a:rPr>
              <a:t>Sendika Ödeneği  Yerine Toplu Sözleşme Primi Getirilmiştir.</a:t>
            </a:r>
          </a:p>
          <a:p>
            <a:endParaRPr lang="tr-TR" dirty="0"/>
          </a:p>
        </p:txBody>
      </p:sp>
      <p:sp>
        <p:nvSpPr>
          <p:cNvPr id="5" name="Oval 4">
            <a:extLst>
              <a:ext uri="{FF2B5EF4-FFF2-40B4-BE49-F238E27FC236}">
                <a16:creationId xmlns:a16="http://schemas.microsoft.com/office/drawing/2014/main" id="{332085E2-DE35-5BDD-6DF3-76DEB48DE574}"/>
              </a:ext>
            </a:extLst>
          </p:cNvPr>
          <p:cNvSpPr/>
          <p:nvPr/>
        </p:nvSpPr>
        <p:spPr>
          <a:xfrm>
            <a:off x="2254015" y="2381434"/>
            <a:ext cx="6765698" cy="2095131"/>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fontAlgn="base">
              <a:lnSpc>
                <a:spcPct val="115000"/>
              </a:lnSpc>
              <a:spcBef>
                <a:spcPct val="0"/>
              </a:spcBef>
              <a:spcAft>
                <a:spcPct val="0"/>
              </a:spcAft>
              <a:buClr>
                <a:schemeClr val="hlink"/>
              </a:buClr>
              <a:buSzPct val="80000"/>
            </a:pPr>
            <a:r>
              <a:rPr lang="tr-TR" sz="3200" dirty="0" smtClean="0">
                <a:solidFill>
                  <a:schemeClr val="bg1"/>
                </a:solidFill>
                <a:latin typeface="Times New Roman" panose="02020603050405020304" pitchFamily="18" charset="0"/>
                <a:cs typeface="Times New Roman" panose="02020603050405020304" pitchFamily="18" charset="0"/>
              </a:rPr>
              <a:t>715,88 TL</a:t>
            </a:r>
            <a:endParaRPr kumimoji="0" lang="tr-TR" sz="3200" i="0" u="none" strike="noStrike" cap="none" normalizeH="0" baseline="0" dirty="0">
              <a:ln>
                <a:noFill/>
              </a:ln>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12264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3DE952-89FB-424E-291F-9B72728BDEE3}"/>
              </a:ext>
            </a:extLst>
          </p:cNvPr>
          <p:cNvSpPr>
            <a:spLocks noGrp="1"/>
          </p:cNvSpPr>
          <p:nvPr>
            <p:ph type="title"/>
          </p:nvPr>
        </p:nvSpPr>
        <p:spPr>
          <a:xfrm>
            <a:off x="1167493" y="758846"/>
            <a:ext cx="9982860" cy="734394"/>
          </a:xfrm>
        </p:spPr>
        <p:txBody>
          <a:bodyPr>
            <a:normAutofit/>
          </a:bodyPr>
          <a:lstStyle/>
          <a:p>
            <a:pPr algn="ctr"/>
            <a:r>
              <a:rPr lang="tr-TR" sz="3600" b="1" dirty="0">
                <a:effectLst>
                  <a:outerShdw blurRad="38100" dist="38100" dir="2700000" algn="tl">
                    <a:srgbClr val="000000">
                      <a:alpha val="43137"/>
                    </a:srgbClr>
                  </a:outerShdw>
                </a:effectLst>
              </a:rPr>
              <a:t>KESİNTİLER</a:t>
            </a:r>
          </a:p>
        </p:txBody>
      </p:sp>
      <p:pic>
        <p:nvPicPr>
          <p:cNvPr id="5" name="İçerik Yer Tutucusu 4">
            <a:extLst>
              <a:ext uri="{FF2B5EF4-FFF2-40B4-BE49-F238E27FC236}">
                <a16:creationId xmlns:a16="http://schemas.microsoft.com/office/drawing/2014/main" id="{020564C1-D143-D037-9F36-BA1F02FA0603}"/>
              </a:ext>
            </a:extLst>
          </p:cNvPr>
          <p:cNvPicPr>
            <a:picLocks noGrp="1" noChangeAspect="1"/>
          </p:cNvPicPr>
          <p:nvPr>
            <p:ph sz="quarter" idx="13"/>
          </p:nvPr>
        </p:nvPicPr>
        <p:blipFill>
          <a:blip r:embed="rId2"/>
          <a:stretch>
            <a:fillRect/>
          </a:stretch>
        </p:blipFill>
        <p:spPr>
          <a:xfrm>
            <a:off x="746621" y="1647871"/>
            <a:ext cx="10545776" cy="3900673"/>
          </a:xfrm>
        </p:spPr>
      </p:pic>
    </p:spTree>
    <p:extLst>
      <p:ext uri="{BB962C8B-B14F-4D97-AF65-F5344CB8AC3E}">
        <p14:creationId xmlns:p14="http://schemas.microsoft.com/office/powerpoint/2010/main" val="20251656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2622CAC-0597-83B7-3EE5-325264556623}"/>
              </a:ext>
            </a:extLst>
          </p:cNvPr>
          <p:cNvSpPr>
            <a:spLocks noGrp="1"/>
          </p:cNvSpPr>
          <p:nvPr>
            <p:ph type="title"/>
          </p:nvPr>
        </p:nvSpPr>
        <p:spPr>
          <a:xfrm>
            <a:off x="596419" y="109559"/>
            <a:ext cx="10264741" cy="1049235"/>
          </a:xfrm>
        </p:spPr>
        <p:txBody>
          <a:bodyPr>
            <a:normAutofit/>
          </a:bodyPr>
          <a:lstStyle/>
          <a:p>
            <a:pPr algn="ctr"/>
            <a:r>
              <a:rPr lang="tr-TR" sz="31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Gelir vergisi</a:t>
            </a:r>
            <a:r>
              <a:rPr lang="tr-TR" sz="3600" b="1" dirty="0">
                <a:effectLst>
                  <a:outerShdw blurRad="38100" dist="38100" dir="2700000" algn="tl">
                    <a:srgbClr val="000000">
                      <a:alpha val="43137"/>
                    </a:srgbClr>
                  </a:outerShdw>
                </a:effectLst>
              </a:rPr>
              <a:t/>
            </a:r>
            <a:br>
              <a:rPr lang="tr-TR" sz="3600" b="1" dirty="0">
                <a:effectLst>
                  <a:outerShdw blurRad="38100" dist="38100" dir="2700000" algn="tl">
                    <a:srgbClr val="000000">
                      <a:alpha val="43137"/>
                    </a:srgbClr>
                  </a:outerShdw>
                </a:effectLst>
              </a:rPr>
            </a:br>
            <a:endParaRPr lang="tr-TR" sz="3600" b="1" dirty="0">
              <a:effectLst>
                <a:outerShdw blurRad="38100" dist="38100" dir="2700000" algn="tl">
                  <a:srgbClr val="000000">
                    <a:alpha val="43137"/>
                  </a:srgbClr>
                </a:outerShdw>
              </a:effectLst>
            </a:endParaRPr>
          </a:p>
        </p:txBody>
      </p:sp>
      <p:sp>
        <p:nvSpPr>
          <p:cNvPr id="3" name="İçerik Yer Tutucusu 2">
            <a:extLst>
              <a:ext uri="{FF2B5EF4-FFF2-40B4-BE49-F238E27FC236}">
                <a16:creationId xmlns:a16="http://schemas.microsoft.com/office/drawing/2014/main" id="{94D393D9-F500-B047-4470-6B2EC7062E11}"/>
              </a:ext>
            </a:extLst>
          </p:cNvPr>
          <p:cNvSpPr>
            <a:spLocks noGrp="1"/>
          </p:cNvSpPr>
          <p:nvPr>
            <p:ph sz="quarter" idx="13"/>
          </p:nvPr>
        </p:nvSpPr>
        <p:spPr>
          <a:xfrm>
            <a:off x="596419" y="552481"/>
            <a:ext cx="11299094" cy="4513102"/>
          </a:xfrm>
        </p:spPr>
        <p:txBody>
          <a:bodyPr>
            <a:noAutofit/>
          </a:bodyPr>
          <a:lstStyle/>
          <a:p>
            <a:pPr algn="just"/>
            <a:r>
              <a:rPr lang="tr-TR" sz="1200" b="1" dirty="0" smtClean="0">
                <a:latin typeface="Times New Roman" panose="02020603050405020304" pitchFamily="18" charset="0"/>
                <a:cs typeface="Times New Roman" panose="02020603050405020304" pitchFamily="18" charset="0"/>
              </a:rPr>
              <a:t>Gelirin </a:t>
            </a:r>
            <a:r>
              <a:rPr lang="tr-TR" sz="1200" b="1" dirty="0">
                <a:latin typeface="Times New Roman" panose="02020603050405020304" pitchFamily="18" charset="0"/>
                <a:cs typeface="Times New Roman" panose="02020603050405020304" pitchFamily="18" charset="0"/>
              </a:rPr>
              <a:t>vergilendirilmesine ilişkin düzenlemeler, 193 Sayılı Gelir Vergisi Kanunu’nun 31, 61, 63 ve 103’üncü maddeleri ile uygulamaya yönelik esasları belirlenmiştir. 193 Sayılı Gelir Vergisi Kanunu'nun 103’üncü maddesi ise yıllık ücret dilimlerine uygulanacak gelir vergisi oranlarını düzenlemiştir.</a:t>
            </a:r>
            <a:endParaRPr lang="tr-TR" sz="1200" dirty="0">
              <a:latin typeface="Times New Roman" panose="02020603050405020304" pitchFamily="18" charset="0"/>
              <a:cs typeface="Times New Roman" panose="02020603050405020304" pitchFamily="18" charset="0"/>
            </a:endParaRPr>
          </a:p>
          <a:p>
            <a:pPr algn="just"/>
            <a:r>
              <a:rPr lang="tr-TR" sz="1200" b="1" dirty="0">
                <a:latin typeface="Times New Roman" panose="02020603050405020304" pitchFamily="18" charset="0"/>
                <a:cs typeface="Times New Roman" panose="02020603050405020304" pitchFamily="18" charset="0"/>
              </a:rPr>
              <a:t>Bireysel Emeklilik ve Şahıs Sigorta İndirimi</a:t>
            </a:r>
            <a:r>
              <a:rPr lang="tr-TR" sz="1200" dirty="0">
                <a:latin typeface="Times New Roman" panose="02020603050405020304" pitchFamily="18" charset="0"/>
                <a:cs typeface="Times New Roman" panose="02020603050405020304" pitchFamily="18" charset="0"/>
              </a:rPr>
              <a:t> 193 Sayılı Gelir Vergisi Kanunu’nun 63’üncü maddesine göre, mükellefin kendisine, eşine ve küçük çocuklarına ait şahıs sigorta ve bireysel emeklilik primlerinin ücretinden indirilebilmesi için:</a:t>
            </a:r>
          </a:p>
          <a:p>
            <a:pPr algn="just"/>
            <a:r>
              <a:rPr lang="tr-TR" sz="1200" dirty="0">
                <a:latin typeface="Times New Roman" panose="02020603050405020304" pitchFamily="18" charset="0"/>
                <a:cs typeface="Times New Roman" panose="02020603050405020304" pitchFamily="18" charset="0"/>
              </a:rPr>
              <a:t>Sigorta şirketinin Türkiye’de kain ve merkezinin Türkiye’de olması,</a:t>
            </a:r>
          </a:p>
          <a:p>
            <a:pPr algn="just"/>
            <a:r>
              <a:rPr lang="tr-TR" sz="1200" dirty="0">
                <a:latin typeface="Times New Roman" panose="02020603050405020304" pitchFamily="18" charset="0"/>
                <a:cs typeface="Times New Roman" panose="02020603050405020304" pitchFamily="18" charset="0"/>
              </a:rPr>
              <a:t>Sigorta sözleşmesinin bu nitelikteki şirketlerle yapılması,</a:t>
            </a:r>
          </a:p>
          <a:p>
            <a:pPr algn="just"/>
            <a:r>
              <a:rPr lang="tr-TR" sz="1200" dirty="0">
                <a:latin typeface="Times New Roman" panose="02020603050405020304" pitchFamily="18" charset="0"/>
                <a:cs typeface="Times New Roman" panose="02020603050405020304" pitchFamily="18" charset="0"/>
              </a:rPr>
              <a:t>Sigorta priminin ödenmiş olduğunun, sigorta şirketi tarafından verilen fatura veya makbuzla belgelendirilmesi,</a:t>
            </a:r>
          </a:p>
          <a:p>
            <a:pPr algn="just"/>
            <a:r>
              <a:rPr lang="tr-TR" sz="1200" dirty="0">
                <a:latin typeface="Times New Roman" panose="02020603050405020304" pitchFamily="18" charset="0"/>
                <a:cs typeface="Times New Roman" panose="02020603050405020304" pitchFamily="18" charset="0"/>
              </a:rPr>
              <a:t>İndirim konusu yapılacak prim, aidat ve katkı paylarının toplamı ödendiği ayda elde edilen ücretin bireysel emeklilik için %10’unu, şahıs sigorta poliçeleri için %5’ini ve yıllık olarak asgari ücret tutarını aşmaması,</a:t>
            </a:r>
          </a:p>
          <a:p>
            <a:pPr algn="just"/>
            <a:r>
              <a:rPr lang="tr-TR" sz="1200" dirty="0">
                <a:latin typeface="Times New Roman" panose="02020603050405020304" pitchFamily="18" charset="0"/>
                <a:cs typeface="Times New Roman" panose="02020603050405020304" pitchFamily="18" charset="0"/>
              </a:rPr>
              <a:t>Ödenen prim, aidat ve katkı paylarının yıllık veya birkaç aylık ödenmesi halinde yapılan ödemenin bir aylık tutarı belirlenip her bir aya isabet eden miktar, personelin o aya ait ücretinden bireysel emeklilik için %10’unu, şahıs sigorta poliçeleri için %5’ini ve yıllık olarak asgari ücret tutarını aşmayacak şekilde indirim konusu yapılabilir.</a:t>
            </a:r>
          </a:p>
          <a:p>
            <a:pPr algn="just"/>
            <a:r>
              <a:rPr lang="tr-TR" sz="1200" b="1" dirty="0">
                <a:latin typeface="Times New Roman" panose="02020603050405020304" pitchFamily="18" charset="0"/>
                <a:cs typeface="Times New Roman" panose="02020603050405020304" pitchFamily="18" charset="0"/>
              </a:rPr>
              <a:t>193 Sayılı Gelir Vergisi Kanunu’nun 31. Maddesine Göre;</a:t>
            </a:r>
            <a:r>
              <a:rPr lang="tr-TR" sz="1200" dirty="0">
                <a:latin typeface="Times New Roman" panose="02020603050405020304" pitchFamily="18" charset="0"/>
                <a:cs typeface="Times New Roman" panose="02020603050405020304" pitchFamily="18" charset="0"/>
              </a:rPr>
              <a:t> Çalışma gücünün asgari %80'ini kaybetmiş bulunan hizmet erbabı birinci derece sakat, asgari %60'ını kaybetmiş bulunan hizmet erbabı ikinci derece sakat, asgari %40'ını kaybetmiş bulunan hizmet erbabı ise üçüncü derece sakat sayılır ve aşağıda sakatlık dereceleri itibariyle belirlenen aylık tutarlar, hizmet erbabının ücretinden indirilir.</a:t>
            </a:r>
          </a:p>
          <a:p>
            <a:pPr algn="just"/>
            <a:r>
              <a:rPr lang="tr-TR" sz="1200" dirty="0">
                <a:latin typeface="Times New Roman" panose="02020603050405020304" pitchFamily="18" charset="0"/>
                <a:cs typeface="Times New Roman" panose="02020603050405020304" pitchFamily="18" charset="0"/>
              </a:rPr>
              <a:t>Sakatlık indirimi, özürlü personel ile bakmakla yükümlü olduğu özürlü kişi bulunan personele uygulanmaktadır. Sakatlık indiriminin aylık tutarının personelin aylık </a:t>
            </a:r>
            <a:r>
              <a:rPr lang="tr-TR" sz="1200" dirty="0">
                <a:latin typeface="Times New Roman" panose="02020603050405020304" pitchFamily="18" charset="0"/>
                <a:cs typeface="Times New Roman" panose="02020603050405020304" pitchFamily="18" charset="0"/>
              </a:rPr>
              <a:t>tevkifat</a:t>
            </a:r>
            <a:r>
              <a:rPr lang="tr-TR" sz="1200" dirty="0">
                <a:latin typeface="Times New Roman" panose="02020603050405020304" pitchFamily="18" charset="0"/>
                <a:cs typeface="Times New Roman" panose="02020603050405020304" pitchFamily="18" charset="0"/>
              </a:rPr>
              <a:t> matrahından indirilmesi gerekmektedir.</a:t>
            </a:r>
          </a:p>
          <a:p>
            <a:pPr marL="0" marR="0" indent="0" algn="just" rtl="0" eaLnBrk="1" fontAlgn="base" latinLnBrk="0" hangingPunct="1">
              <a:buNone/>
            </a:pPr>
            <a:endParaRPr lang="tr-TR" sz="1200" dirty="0"/>
          </a:p>
        </p:txBody>
      </p:sp>
      <p:graphicFrame>
        <p:nvGraphicFramePr>
          <p:cNvPr id="4" name="Tablo 3">
            <a:extLst>
              <a:ext uri="{FF2B5EF4-FFF2-40B4-BE49-F238E27FC236}">
                <a16:creationId xmlns:a16="http://schemas.microsoft.com/office/drawing/2014/main" id="{A8B2A747-FC8E-4AD2-2BC1-BF23D7BF1B9B}"/>
              </a:ext>
            </a:extLst>
          </p:cNvPr>
          <p:cNvGraphicFramePr>
            <a:graphicFrameLocks noGrp="1"/>
          </p:cNvGraphicFramePr>
          <p:nvPr>
            <p:extLst>
              <p:ext uri="{D42A27DB-BD31-4B8C-83A1-F6EECF244321}">
                <p14:modId xmlns:p14="http://schemas.microsoft.com/office/powerpoint/2010/main" val="2417716620"/>
              </p:ext>
            </p:extLst>
          </p:nvPr>
        </p:nvGraphicFramePr>
        <p:xfrm>
          <a:off x="596418" y="5153891"/>
          <a:ext cx="11595581" cy="1158240"/>
        </p:xfrm>
        <a:graphic>
          <a:graphicData uri="http://schemas.openxmlformats.org/drawingml/2006/table">
            <a:tbl>
              <a:tblPr firstRow="1" bandRow="1">
                <a:tableStyleId>{5C22544A-7EE6-4342-B048-85BDC9FD1C3A}</a:tableStyleId>
              </a:tblPr>
              <a:tblGrid>
                <a:gridCol w="11595581">
                  <a:extLst>
                    <a:ext uri="{9D8B030D-6E8A-4147-A177-3AD203B41FA5}">
                      <a16:colId xmlns:a16="http://schemas.microsoft.com/office/drawing/2014/main" val="2731459524"/>
                    </a:ext>
                  </a:extLst>
                </a:gridCol>
              </a:tblGrid>
              <a:tr h="9337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cap="none" normalizeH="0" baseline="0" dirty="0">
                          <a:ln>
                            <a:noFill/>
                          </a:ln>
                          <a:solidFill>
                            <a:srgbClr val="FFFFFF"/>
                          </a:solidFill>
                          <a:effectLst/>
                          <a:latin typeface="+mj-lt"/>
                        </a:rPr>
                        <a:t>(</a:t>
                      </a:r>
                      <a:r>
                        <a:rPr kumimoji="0" lang="tr-TR" sz="1600" b="1" i="0" u="none" strike="noStrike" cap="none" normalizeH="0" baseline="0" dirty="0">
                          <a:ln>
                            <a:noFill/>
                          </a:ln>
                          <a:solidFill>
                            <a:srgbClr val="FFFFFF"/>
                          </a:solidFill>
                          <a:effectLst/>
                          <a:latin typeface="+mn-lt"/>
                        </a:rPr>
                        <a:t>AYLIK + TABAN AYLIK + EK GÖSTERGE AYLIĞI  + KIDEM AYLIĞI + YAN ÖDEME+İDARİ GÖREV ÖDENEĞİ) – (EMEKLİ KESENEĞİ İŞTİRAKÇİ PAYI (%16) VEYA SGK %9  + GENEL SAĞLIK SİGORTASI ŞAHIS PRİMİ + ÖZEL SİGORTA + SAKATLIK İNDİRİMİ) X VERGİ DİLİMİNE GÖRE BELİRLENEN VERGİ ORANI.</a:t>
                      </a:r>
                    </a:p>
                    <a:p>
                      <a:endParaRPr lang="tr-TR" sz="2000" b="1" dirty="0"/>
                    </a:p>
                  </a:txBody>
                  <a:tcPr>
                    <a:solidFill>
                      <a:srgbClr val="0070C0"/>
                    </a:solidFill>
                  </a:tcPr>
                </a:tc>
                <a:extLst>
                  <a:ext uri="{0D108BD9-81ED-4DB2-BD59-A6C34878D82A}">
                    <a16:rowId xmlns:a16="http://schemas.microsoft.com/office/drawing/2014/main" val="1045039852"/>
                  </a:ext>
                </a:extLst>
              </a:tr>
            </a:tbl>
          </a:graphicData>
        </a:graphic>
      </p:graphicFrame>
    </p:spTree>
    <p:extLst>
      <p:ext uri="{BB962C8B-B14F-4D97-AF65-F5344CB8AC3E}">
        <p14:creationId xmlns:p14="http://schemas.microsoft.com/office/powerpoint/2010/main" val="10032529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çerik Yer Tutucusu 5">
            <a:extLst>
              <a:ext uri="{FF2B5EF4-FFF2-40B4-BE49-F238E27FC236}">
                <a16:creationId xmlns:a16="http://schemas.microsoft.com/office/drawing/2014/main" id="{A8FB6826-00CF-6714-FDF7-D55F689FECF9}"/>
              </a:ext>
            </a:extLst>
          </p:cNvPr>
          <p:cNvPicPr>
            <a:picLocks noGrp="1" noChangeAspect="1"/>
          </p:cNvPicPr>
          <p:nvPr>
            <p:ph sz="quarter" idx="13"/>
          </p:nvPr>
        </p:nvPicPr>
        <p:blipFill>
          <a:blip r:embed="rId2"/>
          <a:stretch>
            <a:fillRect/>
          </a:stretch>
        </p:blipFill>
        <p:spPr>
          <a:xfrm>
            <a:off x="730819" y="703501"/>
            <a:ext cx="10466773" cy="4823534"/>
          </a:xfrm>
        </p:spPr>
      </p:pic>
    </p:spTree>
    <p:extLst>
      <p:ext uri="{BB962C8B-B14F-4D97-AF65-F5344CB8AC3E}">
        <p14:creationId xmlns:p14="http://schemas.microsoft.com/office/powerpoint/2010/main" val="21737466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38E45F1-49F1-17B2-44E7-98686FD17AC4}"/>
              </a:ext>
            </a:extLst>
          </p:cNvPr>
          <p:cNvSpPr>
            <a:spLocks noGrp="1"/>
          </p:cNvSpPr>
          <p:nvPr>
            <p:ph type="title"/>
          </p:nvPr>
        </p:nvSpPr>
        <p:spPr>
          <a:xfrm>
            <a:off x="821265" y="289614"/>
            <a:ext cx="9603275" cy="1049235"/>
          </a:xfrm>
        </p:spPr>
        <p:txBody>
          <a:bodyPr>
            <a:normAutofit fontScale="90000"/>
          </a:bodyPr>
          <a:lstStyle/>
          <a:p>
            <a:pPr algn="ctr"/>
            <a:r>
              <a:rPr kumimoji="0" lang="tr-TR" sz="4400" b="1" u="none" strike="noStrike" cap="none" normalizeH="0" baseline="0" dirty="0">
                <a:ln>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DAMGA VERGİSİ KESİNTİSİ</a:t>
            </a:r>
            <a:r>
              <a:rPr kumimoji="0" lang="tr-TR" sz="3600" b="1" i="1" u="none" strike="noStrike" cap="none" normalizeH="0" baseline="0" dirty="0">
                <a:ln>
                  <a:noFill/>
                </a:ln>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kumimoji="0" lang="tr-TR" sz="3600" b="1" i="1" u="none" strike="noStrike" cap="none" normalizeH="0" baseline="0" dirty="0">
                <a:ln>
                  <a:noFill/>
                </a:ln>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EB80A6C8-2D7F-79C0-7CCB-A34109782BCD}"/>
              </a:ext>
            </a:extLst>
          </p:cNvPr>
          <p:cNvSpPr>
            <a:spLocks noGrp="1"/>
          </p:cNvSpPr>
          <p:nvPr>
            <p:ph sz="quarter" idx="13"/>
          </p:nvPr>
        </p:nvSpPr>
        <p:spPr>
          <a:xfrm>
            <a:off x="821265" y="1338849"/>
            <a:ext cx="10363826" cy="3424107"/>
          </a:xfrm>
        </p:spPr>
        <p:txBody>
          <a:bodyPr>
            <a:normAutofit/>
          </a:bodyPr>
          <a:lstStyle/>
          <a:p>
            <a:pPr marL="0" indent="0" algn="just">
              <a:lnSpc>
                <a:spcPct val="100000"/>
              </a:lnSpc>
              <a:spcBef>
                <a:spcPts val="1614"/>
              </a:spcBef>
              <a:buNone/>
            </a:pPr>
            <a:r>
              <a:rPr lang="tr-TR" sz="1600" dirty="0">
                <a:latin typeface="Times New Roman" panose="02020603050405020304" pitchFamily="18" charset="0"/>
                <a:cs typeface="Times New Roman" panose="02020603050405020304" pitchFamily="18" charset="0"/>
              </a:rPr>
              <a:t> </a:t>
            </a:r>
            <a:r>
              <a:rPr lang="tr-TR" sz="1600" dirty="0" smtClean="0">
                <a:latin typeface="Times New Roman" panose="02020603050405020304" pitchFamily="18" charset="0"/>
                <a:cs typeface="Times New Roman" panose="02020603050405020304" pitchFamily="18" charset="0"/>
              </a:rPr>
              <a:t>488 </a:t>
            </a:r>
            <a:r>
              <a:rPr lang="tr-TR" sz="1600" dirty="0">
                <a:latin typeface="Times New Roman" panose="02020603050405020304" pitchFamily="18" charset="0"/>
                <a:cs typeface="Times New Roman" panose="02020603050405020304" pitchFamily="18" charset="0"/>
              </a:rPr>
              <a:t>Sayılı Damga Vergisi Kanunu I ve II Sayılı Tablo, Damga Vergisi Kanunu Genel Tebliği (Seri No: 66); maaş, ücret, gündelik, huzur hakkı, aidat, ihtisas zammı, ikramiye, yemek ve mesken bedeli, harcırah, tazminat ve benzeri her ne adla olursa olsun hizmet karşılığı alınan paralar (avans olarak ödenenler dahil) için verilen makbuzlar ile bu paraların nakden ödenmeyerek kişiler adına açılmış veya açılacak cari hesaplara nakledildiği veya emir ve havalelerine tediye olunduğu takdirde nakli veya tediyeyi temin eden kâğıtlar, 0,00759 damga vergisi kesintisine tabidir. Aile yardımı ödeneği ile 375 sayılı KHK’nin 28'inci maddesi uyarınca yapılan ek tazminat ödemeleri hariç, yapılan diğer ödemelerin tamamı damga vergisine tabidir.</a:t>
            </a:r>
          </a:p>
        </p:txBody>
      </p:sp>
      <p:graphicFrame>
        <p:nvGraphicFramePr>
          <p:cNvPr id="6" name="Tablo 5">
            <a:extLst>
              <a:ext uri="{FF2B5EF4-FFF2-40B4-BE49-F238E27FC236}">
                <a16:creationId xmlns:a16="http://schemas.microsoft.com/office/drawing/2014/main" id="{DC2464F5-6C41-6903-7435-9714173A5508}"/>
              </a:ext>
            </a:extLst>
          </p:cNvPr>
          <p:cNvGraphicFramePr>
            <a:graphicFrameLocks noGrp="1"/>
          </p:cNvGraphicFramePr>
          <p:nvPr>
            <p:extLst>
              <p:ext uri="{D42A27DB-BD31-4B8C-83A1-F6EECF244321}">
                <p14:modId xmlns:p14="http://schemas.microsoft.com/office/powerpoint/2010/main" val="2005154245"/>
              </p:ext>
            </p:extLst>
          </p:nvPr>
        </p:nvGraphicFramePr>
        <p:xfrm>
          <a:off x="821265" y="3429000"/>
          <a:ext cx="10363826" cy="1828800"/>
        </p:xfrm>
        <a:graphic>
          <a:graphicData uri="http://schemas.openxmlformats.org/drawingml/2006/table">
            <a:tbl>
              <a:tblPr firstRow="1" bandRow="1">
                <a:tableStyleId>{5C22544A-7EE6-4342-B048-85BDC9FD1C3A}</a:tableStyleId>
              </a:tblPr>
              <a:tblGrid>
                <a:gridCol w="10363826">
                  <a:extLst>
                    <a:ext uri="{9D8B030D-6E8A-4147-A177-3AD203B41FA5}">
                      <a16:colId xmlns:a16="http://schemas.microsoft.com/office/drawing/2014/main" val="2731459524"/>
                    </a:ext>
                  </a:extLst>
                </a:gridCol>
              </a:tblGrid>
              <a:tr h="1577767">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tr-TR" sz="1600" b="1" i="0" u="none" strike="noStrike" cap="none" normalizeH="0" baseline="0" dirty="0">
                          <a:ln>
                            <a:noFill/>
                          </a:ln>
                          <a:solidFill>
                            <a:srgbClr val="FFFFFF"/>
                          </a:solidFill>
                          <a:effectLst>
                            <a:outerShdw blurRad="38100" dist="38100" dir="2700000" algn="tl">
                              <a:srgbClr val="C0C0C0"/>
                            </a:outerShdw>
                          </a:effectLst>
                          <a:latin typeface="+mn-lt"/>
                        </a:rPr>
                        <a:t>[(AYLIK + TABAN AYLIK + EK GÖSTERGE + KIDEM AYLIĞI + 657 SAYILI KANUN 152 İNCİ MADDEYE GÖRE ÖDENEN ZAM VE TAZMİNATLAR  + EK ÖDEME + MAKAM TAZMİNATI + GÖREV TAZMİNATI +ÜNİVERSİTE ÖDENEĞİ+ İDARİ GÖREV ÖDENEĞİ + GELİŞTİRME ÖDENEĞİ + EĞİTİM ÖĞRETİM ÖDENEĞİ + YABANCI DİL TAZMİNATI + SENDİKA ÖDENEĞİ + YÜKSEKÖĞRETİM TAZMİNATI) ] X BİNDE 7,59</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a:solidFill>
                          <a:srgbClr val="FFFFFF"/>
                        </a:solidFill>
                      </a:endParaRPr>
                    </a:p>
                  </a:txBody>
                  <a:tcPr>
                    <a:solidFill>
                      <a:srgbClr val="0070C0"/>
                    </a:solidFill>
                  </a:tcPr>
                </a:tc>
                <a:extLst>
                  <a:ext uri="{0D108BD9-81ED-4DB2-BD59-A6C34878D82A}">
                    <a16:rowId xmlns:a16="http://schemas.microsoft.com/office/drawing/2014/main" val="1045039852"/>
                  </a:ext>
                </a:extLst>
              </a:tr>
            </a:tbl>
          </a:graphicData>
        </a:graphic>
      </p:graphicFrame>
    </p:spTree>
    <p:extLst>
      <p:ext uri="{BB962C8B-B14F-4D97-AF65-F5344CB8AC3E}">
        <p14:creationId xmlns:p14="http://schemas.microsoft.com/office/powerpoint/2010/main" val="20535663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8"/>
          <p:cNvGraphicFramePr>
            <a:graphicFrameLocks noGrp="1"/>
          </p:cNvGraphicFramePr>
          <p:nvPr>
            <p:ph sz="quarter" idx="4294967295"/>
            <p:extLst>
              <p:ext uri="{D42A27DB-BD31-4B8C-83A1-F6EECF244321}">
                <p14:modId xmlns:p14="http://schemas.microsoft.com/office/powerpoint/2010/main" val="3008320524"/>
              </p:ext>
            </p:extLst>
          </p:nvPr>
        </p:nvGraphicFramePr>
        <p:xfrm>
          <a:off x="395288" y="994410"/>
          <a:ext cx="8359715" cy="4780772"/>
        </p:xfrm>
        <a:graphic>
          <a:graphicData uri="http://schemas.openxmlformats.org/drawingml/2006/table">
            <a:tbl>
              <a:tblPr/>
              <a:tblGrid>
                <a:gridCol w="5929763">
                  <a:extLst>
                    <a:ext uri="{9D8B030D-6E8A-4147-A177-3AD203B41FA5}">
                      <a16:colId xmlns:a16="http://schemas.microsoft.com/office/drawing/2014/main" val="20000"/>
                    </a:ext>
                  </a:extLst>
                </a:gridCol>
                <a:gridCol w="2429952">
                  <a:extLst>
                    <a:ext uri="{9D8B030D-6E8A-4147-A177-3AD203B41FA5}">
                      <a16:colId xmlns:a16="http://schemas.microsoft.com/office/drawing/2014/main" val="20001"/>
                    </a:ext>
                  </a:extLst>
                </a:gridCol>
              </a:tblGrid>
              <a:tr h="745243">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KONUSU</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ORAN-NİSPİ/MAKTU</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674935">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MAAŞ, ÜCRET, HARCIRAH, TAZMİNAT GİBİ ÖZLÜK ÖDEMELERİ</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7,59</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1"/>
                  </a:ext>
                </a:extLst>
              </a:tr>
              <a:tr h="1138876">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RESMÎ DAİRELER TARAFINDAN YAPILAN MAL VE HİZMET ALIMLARINA İLİŞKİN ÖDEMELER (AVANS OLARAK YAPILANLAR DAHİL)</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9,48</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2"/>
                  </a:ext>
                </a:extLst>
              </a:tr>
              <a:tr h="1138876">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İHALE KANUNLARINA TÂBİ OLAN VEYA OLMAYAN DAİRE VE KURUMLARIN YETKİLİ ORGANLARINCA VERİLEN HER TÜRLÜ İHALE KARARLARI </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5,69</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3"/>
                  </a:ext>
                </a:extLst>
              </a:tr>
              <a:tr h="1082842">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(BELLİ PARAYI İHTİVA EDEN) MUKAVELENAMELER,  TAAHHÜTNAMELER VE TEMLİKNAMELER </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9,48</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4"/>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656195762"/>
              </p:ext>
            </p:extLst>
          </p:nvPr>
        </p:nvGraphicFramePr>
        <p:xfrm>
          <a:off x="8755003" y="1009196"/>
          <a:ext cx="2392363" cy="4751200"/>
        </p:xfrm>
        <a:graphic>
          <a:graphicData uri="http://schemas.openxmlformats.org/drawingml/2006/table">
            <a:tbl>
              <a:tblPr/>
              <a:tblGrid>
                <a:gridCol w="2392363">
                  <a:extLst>
                    <a:ext uri="{9D8B030D-6E8A-4147-A177-3AD203B41FA5}">
                      <a16:colId xmlns:a16="http://schemas.microsoft.com/office/drawing/2014/main" val="2668994684"/>
                    </a:ext>
                  </a:extLst>
                </a:gridCol>
              </a:tblGrid>
              <a:tr h="742986">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DAYANAĞI </a:t>
                      </a:r>
                    </a:p>
                  </a:txBody>
                  <a:tcPr marL="91445" marR="9144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05365551"/>
                  </a:ext>
                </a:extLst>
              </a:tr>
              <a:tr h="4008214">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tr-TR" sz="1800" b="0" i="0" u="none" strike="noStrike" kern="1200" cap="none" normalizeH="0" baseline="0" dirty="0">
                          <a:ln>
                            <a:noFill/>
                          </a:ln>
                          <a:solidFill>
                            <a:srgbClr val="FFFFFF"/>
                          </a:solidFill>
                          <a:effectLst/>
                          <a:latin typeface="Times New Roman" panose="02020603050405020304" pitchFamily="18" charset="0"/>
                          <a:ea typeface="+mn-ea"/>
                          <a:cs typeface="Times New Roman" panose="02020603050405020304" pitchFamily="18" charset="0"/>
                        </a:rPr>
                        <a:t>27/1/2024 TARİHLİ VE 32442 SAYILI RESMİ GAZETE'DE 69 SERİ NO'LU DAMGA VERGİSİ</a:t>
                      </a:r>
                    </a:p>
                  </a:txBody>
                  <a:tcPr marL="91445" marR="9144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89789872"/>
                  </a:ext>
                </a:extLst>
              </a:tr>
            </a:tbl>
          </a:graphicData>
        </a:graphic>
      </p:graphicFrame>
      <p:graphicFrame>
        <p:nvGraphicFramePr>
          <p:cNvPr id="8" name="Group 151"/>
          <p:cNvGraphicFramePr>
            <a:graphicFrameLocks noGrp="1"/>
          </p:cNvGraphicFramePr>
          <p:nvPr>
            <p:extLst>
              <p:ext uri="{D42A27DB-BD31-4B8C-83A1-F6EECF244321}">
                <p14:modId xmlns:p14="http://schemas.microsoft.com/office/powerpoint/2010/main" val="4226860559"/>
              </p:ext>
            </p:extLst>
          </p:nvPr>
        </p:nvGraphicFramePr>
        <p:xfrm>
          <a:off x="395287" y="422910"/>
          <a:ext cx="10752079" cy="640080"/>
        </p:xfrm>
        <a:graphic>
          <a:graphicData uri="http://schemas.openxmlformats.org/drawingml/2006/table">
            <a:tbl>
              <a:tblPr/>
              <a:tblGrid>
                <a:gridCol w="10752079">
                  <a:extLst>
                    <a:ext uri="{9D8B030D-6E8A-4147-A177-3AD203B41FA5}">
                      <a16:colId xmlns:a16="http://schemas.microsoft.com/office/drawing/2014/main" val="20000"/>
                    </a:ext>
                  </a:extLst>
                </a:gridCol>
              </a:tblGrid>
              <a:tr h="5715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r>
                        <a:rPr kumimoji="0" lang="tr-TR" sz="36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DAMGA VERGİSİ</a:t>
                      </a:r>
                    </a:p>
                  </a:txBody>
                  <a:tcPr marL="91441" marR="9144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45001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F16E8BF-3596-BBA2-46F3-71E0D4242A3B}"/>
              </a:ext>
            </a:extLst>
          </p:cNvPr>
          <p:cNvSpPr>
            <a:spLocks noGrp="1"/>
          </p:cNvSpPr>
          <p:nvPr>
            <p:ph type="title"/>
          </p:nvPr>
        </p:nvSpPr>
        <p:spPr>
          <a:xfrm>
            <a:off x="405495" y="197638"/>
            <a:ext cx="11481705" cy="731990"/>
          </a:xfrm>
        </p:spPr>
        <p:txBody>
          <a:bodyPr>
            <a:normAutofit fontScale="90000"/>
          </a:bodyPr>
          <a:lstStyle/>
          <a:p>
            <a:r>
              <a:rPr lang="tr-TR" sz="3100"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5434</a:t>
            </a:r>
            <a:r>
              <a:rPr lang="tr-TR" sz="3100" spc="-70"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 </a:t>
            </a:r>
            <a:r>
              <a:rPr lang="tr-TR" sz="3100"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SAYILI</a:t>
            </a:r>
            <a:r>
              <a:rPr lang="tr-TR" sz="3100"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KANUNA</a:t>
            </a:r>
            <a:r>
              <a:rPr lang="tr-TR" sz="3100"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TABİ</a:t>
            </a:r>
            <a:r>
              <a:rPr lang="tr-TR" sz="3100" spc="-4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PERSONELİN</a:t>
            </a:r>
            <a:r>
              <a:rPr lang="tr-TR" sz="3100" spc="-7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SGK</a:t>
            </a:r>
            <a:r>
              <a:rPr lang="tr-TR" sz="3100" spc="-3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PRİM</a:t>
            </a:r>
            <a:r>
              <a:rPr lang="tr-TR" sz="3100" spc="-6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KESİNTİLERİ</a:t>
            </a:r>
            <a:r>
              <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C8649E27-68B7-36BD-7A39-8C3D3F0A4903}"/>
              </a:ext>
            </a:extLst>
          </p:cNvPr>
          <p:cNvSpPr>
            <a:spLocks noGrp="1"/>
          </p:cNvSpPr>
          <p:nvPr>
            <p:ph sz="quarter" idx="13"/>
          </p:nvPr>
        </p:nvSpPr>
        <p:spPr>
          <a:xfrm>
            <a:off x="405494" y="929628"/>
            <a:ext cx="10775123" cy="4482752"/>
          </a:xfrm>
        </p:spPr>
        <p:txBody>
          <a:bodyPr>
            <a:normAutofit/>
          </a:bodyPr>
          <a:lstStyle/>
          <a:p>
            <a:pPr marL="0" indent="0">
              <a:lnSpc>
                <a:spcPct val="100000"/>
              </a:lnSpc>
              <a:spcBef>
                <a:spcPts val="960"/>
              </a:spcBef>
              <a:buNone/>
            </a:pPr>
            <a:r>
              <a:rPr lang="tr-TR" b="1" spc="-45" dirty="0" smtClean="0">
                <a:latin typeface="Times New Roman" panose="02020603050405020304" pitchFamily="18" charset="0"/>
                <a:cs typeface="Times New Roman" panose="02020603050405020304" pitchFamily="18" charset="0"/>
              </a:rPr>
              <a:t>     SOSYAL</a:t>
            </a:r>
            <a:r>
              <a:rPr lang="tr-TR" b="1" spc="-30" dirty="0" smtClean="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GÜVENLİK</a:t>
            </a:r>
            <a:r>
              <a:rPr lang="tr-TR" b="1" spc="-35" dirty="0">
                <a:latin typeface="Times New Roman" panose="02020603050405020304" pitchFamily="18" charset="0"/>
                <a:cs typeface="Times New Roman" panose="02020603050405020304" pitchFamily="18" charset="0"/>
              </a:rPr>
              <a:t> </a:t>
            </a:r>
            <a:r>
              <a:rPr lang="tr-TR" b="1" spc="-10" dirty="0">
                <a:latin typeface="Times New Roman" panose="02020603050405020304" pitchFamily="18" charset="0"/>
                <a:cs typeface="Times New Roman" panose="02020603050405020304" pitchFamily="18" charset="0"/>
              </a:rPr>
              <a:t>KESİNTİSİ</a:t>
            </a:r>
            <a:endParaRPr lang="tr-TR" sz="1600" dirty="0">
              <a:latin typeface="Times New Roman" panose="02020603050405020304" pitchFamily="18" charset="0"/>
              <a:cs typeface="Times New Roman" panose="02020603050405020304" pitchFamily="18" charset="0"/>
            </a:endParaRPr>
          </a:p>
          <a:p>
            <a:pPr marL="19685" indent="0" algn="just">
              <a:lnSpc>
                <a:spcPct val="100000"/>
              </a:lnSpc>
              <a:buNone/>
              <a:tabLst>
                <a:tab pos="306070" algn="l"/>
              </a:tabLst>
            </a:pPr>
            <a:r>
              <a:rPr lang="tr-TR" sz="1800" dirty="0" smtClean="0">
                <a:latin typeface="Times New Roman" panose="02020603050405020304" pitchFamily="18" charset="0"/>
                <a:cs typeface="Times New Roman" panose="02020603050405020304" pitchFamily="18" charset="0"/>
              </a:rPr>
              <a:t>01.10.2008’den </a:t>
            </a:r>
            <a:r>
              <a:rPr lang="tr-TR" sz="1800" dirty="0">
                <a:latin typeface="Times New Roman" panose="02020603050405020304" pitchFamily="18" charset="0"/>
                <a:cs typeface="Times New Roman" panose="02020603050405020304" pitchFamily="18" charset="0"/>
              </a:rPr>
              <a:t>önce iştirakçi olup, 01.10.2008 tarihi itibarıyla 4C’li sigortalıların; emekli keseneğine esas aylığının tespiti, emekli keseneklerinin tahakkuku, fiili hizmet süresi zammı ile itibari hizmet süresi karşılıkları, %100 artış farklarına ait prim tutarlarının gönderilmesi ve ödenmesi ile ilgili işlemler, 5434 sayılı Kanun hükümlerine göre yapılmaya devam edilmektedir. Buna göre; en yüksek devlet memuru brüt aylık tutarına, 5434 sayılı Kanun’a ekli cetvelde yer alan ek gösterge esasına göre düzenlenmiş olan oranların uygulanması suretiyle elde edilen tutara; gösterge aylığı (emekliliğe esas gösterge aylığı), taban aylığı, kıdem aylığı ve ek gösterge aylığı tutarının eklenmesi sonucu elde edilen miktardan; (emekli keseneği matrahı) iştirakçilerin aylıklarından her ay kesilecek %16 oranında emeklilik keseneği ile kurum bütçesinden ödenecek %20 kesenek karşılığı tutarı, her ay emekli keseneklerine esas aylıklarının %12’si oranında, sigortalıların kurumlarınca karşılanacak genel sağlık sigortası primi tutarı, emekli keseneğine esas derece ve kademeleri ile göstergeleri yükselme suretiyle artanların ilk aya ait artış farkının iştirakçide %100 artış ve aynı tutarda kurum karşılığının, hesaplanması sonucu belirlenen prim tutarları </a:t>
            </a:r>
            <a:r>
              <a:rPr lang="tr-TR" sz="1800" dirty="0" smtClean="0">
                <a:latin typeface="Times New Roman" panose="02020603050405020304" pitchFamily="18" charset="0"/>
                <a:cs typeface="Times New Roman" panose="02020603050405020304" pitchFamily="18" charset="0"/>
              </a:rPr>
              <a:t>SGK’ya</a:t>
            </a:r>
            <a:r>
              <a:rPr lang="tr-TR" sz="1800" dirty="0" smtClean="0">
                <a:latin typeface="Times New Roman" panose="02020603050405020304" pitchFamily="18" charset="0"/>
                <a:cs typeface="Times New Roman" panose="02020603050405020304" pitchFamily="18" charset="0"/>
              </a:rPr>
              <a:t> </a:t>
            </a:r>
            <a:r>
              <a:rPr lang="tr-TR" sz="1800" dirty="0">
                <a:latin typeface="Times New Roman" panose="02020603050405020304" pitchFamily="18" charset="0"/>
                <a:cs typeface="Times New Roman" panose="02020603050405020304" pitchFamily="18" charset="0"/>
              </a:rPr>
              <a:t>ödenecektir.</a:t>
            </a:r>
            <a:endParaRPr lang="tr-TR" sz="1800" spc="-10" dirty="0">
              <a:latin typeface="Times New Roman" panose="02020603050405020304" pitchFamily="18" charset="0"/>
              <a:cs typeface="Times New Roman" panose="02020603050405020304" pitchFamily="18" charset="0"/>
            </a:endParaRPr>
          </a:p>
          <a:p>
            <a:pPr marL="19685" indent="0">
              <a:lnSpc>
                <a:spcPct val="100000"/>
              </a:lnSpc>
              <a:buNone/>
              <a:tabLst>
                <a:tab pos="306070" algn="l"/>
              </a:tabLst>
            </a:pPr>
            <a:endParaRPr lang="tr-TR" sz="1200" dirty="0">
              <a:latin typeface="Calibri"/>
              <a:cs typeface="Calibri"/>
            </a:endParaRPr>
          </a:p>
        </p:txBody>
      </p:sp>
      <p:graphicFrame>
        <p:nvGraphicFramePr>
          <p:cNvPr id="4" name="Tablo 3">
            <a:extLst>
              <a:ext uri="{FF2B5EF4-FFF2-40B4-BE49-F238E27FC236}">
                <a16:creationId xmlns:a16="http://schemas.microsoft.com/office/drawing/2014/main" id="{35C363FC-17F4-909C-698C-9CCA0B9AA94C}"/>
              </a:ext>
            </a:extLst>
          </p:cNvPr>
          <p:cNvGraphicFramePr>
            <a:graphicFrameLocks noGrp="1"/>
          </p:cNvGraphicFramePr>
          <p:nvPr>
            <p:extLst>
              <p:ext uri="{D42A27DB-BD31-4B8C-83A1-F6EECF244321}">
                <p14:modId xmlns:p14="http://schemas.microsoft.com/office/powerpoint/2010/main" val="3182723963"/>
              </p:ext>
            </p:extLst>
          </p:nvPr>
        </p:nvGraphicFramePr>
        <p:xfrm>
          <a:off x="405495" y="4818020"/>
          <a:ext cx="10775122" cy="1188720"/>
        </p:xfrm>
        <a:graphic>
          <a:graphicData uri="http://schemas.openxmlformats.org/drawingml/2006/table">
            <a:tbl>
              <a:tblPr firstRow="1" bandRow="1">
                <a:tableStyleId>{5C22544A-7EE6-4342-B048-85BDC9FD1C3A}</a:tableStyleId>
              </a:tblPr>
              <a:tblGrid>
                <a:gridCol w="10775122">
                  <a:extLst>
                    <a:ext uri="{9D8B030D-6E8A-4147-A177-3AD203B41FA5}">
                      <a16:colId xmlns:a16="http://schemas.microsoft.com/office/drawing/2014/main" val="2439971097"/>
                    </a:ext>
                  </a:extLst>
                </a:gridCol>
              </a:tblGrid>
              <a:tr h="1078812">
                <a:tc>
                  <a:txBody>
                    <a:bodyPr/>
                    <a:lstStyle/>
                    <a:p>
                      <a:pPr marL="1905" algn="l">
                        <a:lnSpc>
                          <a:spcPct val="100000"/>
                        </a:lnSpc>
                      </a:pPr>
                      <a:r>
                        <a:rPr lang="tr-TR" sz="1800" b="1" dirty="0">
                          <a:solidFill>
                            <a:srgbClr val="FFFFFF"/>
                          </a:solidFill>
                          <a:effectLst>
                            <a:outerShdw blurRad="38100" dist="38100" dir="2700000" algn="tl">
                              <a:srgbClr val="000000">
                                <a:alpha val="43137"/>
                              </a:srgbClr>
                            </a:outerShdw>
                          </a:effectLst>
                          <a:latin typeface="+mn-lt"/>
                          <a:cs typeface="Calibri"/>
                        </a:rPr>
                        <a:t>SOSYAL</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GÜVENLİK</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KESİNTİSİ</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[(EMEKLİLİĞE</a:t>
                      </a:r>
                      <a:r>
                        <a:rPr lang="tr-TR" sz="1800" b="1" spc="-1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ESAS</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AYLIĞI</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spc="-20" dirty="0">
                          <a:solidFill>
                            <a:srgbClr val="FFFFFF"/>
                          </a:solidFill>
                          <a:effectLst>
                            <a:outerShdw blurRad="38100" dist="38100" dir="2700000" algn="tl">
                              <a:srgbClr val="000000">
                                <a:alpha val="43137"/>
                              </a:srgbClr>
                            </a:outerShdw>
                          </a:effectLst>
                          <a:latin typeface="+mn-lt"/>
                          <a:cs typeface="Calibri"/>
                        </a:rPr>
                        <a:t>TABAN</a:t>
                      </a:r>
                      <a:r>
                        <a:rPr lang="tr-TR" sz="1800" b="1" spc="-5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AYLIK</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KIDEM</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AYLIK</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EK</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a:t>
                      </a:r>
                      <a:r>
                        <a:rPr lang="tr-TR" sz="1800" b="1" spc="-7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AYLIĞI)</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(EN</a:t>
                      </a:r>
                      <a:r>
                        <a:rPr lang="tr-TR" sz="1800" b="1" spc="-1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YÜKSEK</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DEVLET</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MEMURU</a:t>
                      </a:r>
                      <a:r>
                        <a:rPr lang="tr-TR" sz="1800" b="1" spc="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AYLIĞININ</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X</a:t>
                      </a:r>
                      <a:r>
                        <a:rPr lang="tr-TR" sz="1800" b="1" spc="-1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EK</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GÖSTERGEYE</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BAĞLI</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OLARAK</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BELİRLENEN</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ORAN)]</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X</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EMEKLİ</a:t>
                      </a:r>
                      <a:r>
                        <a:rPr lang="tr-TR" sz="1800" b="1" spc="-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KESENEĞİ</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ORANI</a:t>
                      </a:r>
                      <a:endParaRPr lang="tr-TR" sz="1800" b="1" dirty="0">
                        <a:solidFill>
                          <a:srgbClr val="FFFFFF"/>
                        </a:solidFill>
                        <a:effectLst>
                          <a:outerShdw blurRad="38100" dist="38100" dir="2700000" algn="tl">
                            <a:srgbClr val="000000">
                              <a:alpha val="43137"/>
                            </a:srgbClr>
                          </a:outerShdw>
                        </a:effectLst>
                        <a:latin typeface="+mn-lt"/>
                        <a:cs typeface="Calibri"/>
                      </a:endParaRPr>
                    </a:p>
                    <a:p>
                      <a:endParaRPr lang="tr-TR" dirty="0"/>
                    </a:p>
                  </a:txBody>
                  <a:tcPr>
                    <a:solidFill>
                      <a:srgbClr val="0070C0"/>
                    </a:solidFill>
                  </a:tcPr>
                </a:tc>
                <a:extLst>
                  <a:ext uri="{0D108BD9-81ED-4DB2-BD59-A6C34878D82A}">
                    <a16:rowId xmlns:a16="http://schemas.microsoft.com/office/drawing/2014/main" val="1609018400"/>
                  </a:ext>
                </a:extLst>
              </a:tr>
            </a:tbl>
          </a:graphicData>
        </a:graphic>
      </p:graphicFrame>
    </p:spTree>
    <p:extLst>
      <p:ext uri="{BB962C8B-B14F-4D97-AF65-F5344CB8AC3E}">
        <p14:creationId xmlns:p14="http://schemas.microsoft.com/office/powerpoint/2010/main" val="27657838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D3A2D62-A135-20C4-C239-F7584B32C0E0}"/>
              </a:ext>
            </a:extLst>
          </p:cNvPr>
          <p:cNvSpPr>
            <a:spLocks noGrp="1"/>
          </p:cNvSpPr>
          <p:nvPr>
            <p:ph type="title"/>
          </p:nvPr>
        </p:nvSpPr>
        <p:spPr>
          <a:xfrm>
            <a:off x="793845" y="307369"/>
            <a:ext cx="9603275" cy="1049235"/>
          </a:xfrm>
        </p:spPr>
        <p:txBody>
          <a:bodyPr>
            <a:normAutofit fontScale="90000"/>
          </a:bodyPr>
          <a:lstStyle/>
          <a:p>
            <a:pPr algn="ctr">
              <a:lnSpc>
                <a:spcPct val="20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GENEL</a:t>
            </a:r>
            <a:r>
              <a:rPr lang="tr-TR" b="1" spc="-5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a:t>
            </a:r>
            <a:r>
              <a:rPr lang="tr-TR"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spc="-2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SİGORTASI</a:t>
            </a:r>
            <a:r>
              <a:rPr lang="tr-TR" b="1"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DE8522EC-603B-5E2B-08F7-093EC4E0427A}"/>
              </a:ext>
            </a:extLst>
          </p:cNvPr>
          <p:cNvSpPr>
            <a:spLocks noGrp="1"/>
          </p:cNvSpPr>
          <p:nvPr>
            <p:ph sz="quarter" idx="13"/>
          </p:nvPr>
        </p:nvSpPr>
        <p:spPr>
          <a:xfrm>
            <a:off x="793845" y="1141973"/>
            <a:ext cx="10363826" cy="4140241"/>
          </a:xfrm>
        </p:spPr>
        <p:txBody>
          <a:bodyPr>
            <a:normAutofit fontScale="70000" lnSpcReduction="20000"/>
          </a:bodyPr>
          <a:lstStyle/>
          <a:p>
            <a:pPr marL="0" marR="5080" indent="0" algn="just">
              <a:lnSpc>
                <a:spcPct val="100000"/>
              </a:lnSpc>
              <a:spcBef>
                <a:spcPts val="1939"/>
              </a:spcBef>
              <a:buNone/>
            </a:pPr>
            <a:r>
              <a:rPr lang="tr-TR" sz="2300" dirty="0" smtClean="0">
                <a:latin typeface="Times New Roman" panose="02020603050405020304" pitchFamily="18" charset="0"/>
                <a:cs typeface="Times New Roman" panose="02020603050405020304" pitchFamily="18" charset="0"/>
              </a:rPr>
              <a:t>2008 </a:t>
            </a:r>
            <a:r>
              <a:rPr lang="tr-TR" sz="2300" dirty="0">
                <a:latin typeface="Times New Roman" panose="02020603050405020304" pitchFamily="18" charset="0"/>
                <a:cs typeface="Times New Roman" panose="02020603050405020304" pitchFamily="18" charset="0"/>
              </a:rPr>
              <a:t>yılı Ekim ayı başından önce 5434 sayılı Türkiye Cumhuriyeti Emekli Sandığı Kanunu'na tabi çalışmış olmaları sebebiyle 5510 sayılı Sosyal Sigortalar ve Genel Sağlık Sigortası Kanunu'nun Geçici 4. maddesi kapsamında sayılanların ve bakmakla yükümlü oldukları kişilerin sağlık hizmetleri, 15/01/2010 tarihinden itibaren Sosyal Güvenlik Kurumu tarafından devralınmıştır. Kanunun yürürlüğe girdiği tarihten önce işe başlamış ve çalışmakta olanlarla ilgili olarak, ilgili kayıt ve işlemler kurum tarafından devralınan tarihe kadar genel sağlık sigortası primi ödenmemekteydi. Ancak kayıt ve işlemlerin kurum tarafından devralındığı 15.01.2010 tarihinden itibaren, ilgili personel için emekli keseneklerine esas aylıklar üzerinden kamu idaresince %12 oranında genel sağlık sigortası primi ödenmeye başlanmıştır</a:t>
            </a:r>
            <a:r>
              <a:rPr lang="tr-TR" sz="2300" dirty="0" smtClean="0">
                <a:latin typeface="Times New Roman" panose="02020603050405020304" pitchFamily="18" charset="0"/>
                <a:cs typeface="Times New Roman" panose="02020603050405020304" pitchFamily="18" charset="0"/>
              </a:rPr>
              <a:t>.</a:t>
            </a:r>
          </a:p>
          <a:p>
            <a:pPr marL="0" marR="5080" indent="0">
              <a:lnSpc>
                <a:spcPct val="100000"/>
              </a:lnSpc>
              <a:spcBef>
                <a:spcPts val="1939"/>
              </a:spcBef>
              <a:buNone/>
            </a:pPr>
            <a:r>
              <a:rPr lang="tr-TR" sz="2600" b="1" dirty="0" smtClean="0">
                <a:latin typeface="Times New Roman" panose="02020603050405020304" pitchFamily="18" charset="0"/>
                <a:cs typeface="Times New Roman" panose="02020603050405020304" pitchFamily="18" charset="0"/>
              </a:rPr>
              <a:t>Genel</a:t>
            </a:r>
            <a:r>
              <a:rPr lang="tr-TR" sz="2600" b="1" spc="-55" dirty="0" smtClean="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Sağlık</a:t>
            </a:r>
            <a:r>
              <a:rPr lang="tr-TR" sz="2600" b="1" spc="-40" dirty="0">
                <a:latin typeface="Times New Roman" panose="02020603050405020304" pitchFamily="18" charset="0"/>
                <a:cs typeface="Times New Roman" panose="02020603050405020304" pitchFamily="18" charset="0"/>
              </a:rPr>
              <a:t> </a:t>
            </a:r>
            <a:r>
              <a:rPr lang="tr-TR" sz="2600" b="1" spc="-20" dirty="0">
                <a:latin typeface="Times New Roman" panose="02020603050405020304" pitchFamily="18" charset="0"/>
                <a:cs typeface="Times New Roman" panose="02020603050405020304" pitchFamily="18" charset="0"/>
              </a:rPr>
              <a:t>Sigortası</a:t>
            </a:r>
            <a:r>
              <a:rPr lang="tr-TR" sz="2600" b="1" spc="-75" dirty="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Kesintisi</a:t>
            </a:r>
            <a:r>
              <a:rPr lang="tr-TR" sz="2600" b="1" spc="355" dirty="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(Ücretsiz</a:t>
            </a:r>
            <a:r>
              <a:rPr lang="tr-TR" sz="2600" b="1" spc="-65" dirty="0">
                <a:latin typeface="Times New Roman" panose="02020603050405020304" pitchFamily="18" charset="0"/>
                <a:cs typeface="Times New Roman" panose="02020603050405020304" pitchFamily="18" charset="0"/>
              </a:rPr>
              <a:t> </a:t>
            </a:r>
            <a:r>
              <a:rPr lang="tr-TR" sz="2600" b="1" spc="-10" dirty="0">
                <a:latin typeface="Times New Roman" panose="02020603050405020304" pitchFamily="18" charset="0"/>
                <a:cs typeface="Times New Roman" panose="02020603050405020304" pitchFamily="18" charset="0"/>
              </a:rPr>
              <a:t>İzin</a:t>
            </a:r>
            <a:r>
              <a:rPr lang="tr-TR" sz="2600" b="1" spc="-10" dirty="0" smtClean="0">
                <a:latin typeface="Times New Roman" panose="02020603050405020304" pitchFamily="18" charset="0"/>
                <a:cs typeface="Times New Roman" panose="02020603050405020304" pitchFamily="18" charset="0"/>
              </a:rPr>
              <a:t>)</a:t>
            </a:r>
            <a:endParaRPr lang="tr-TR" sz="1400" dirty="0">
              <a:cs typeface="Calibri"/>
            </a:endParaRPr>
          </a:p>
          <a:p>
            <a:pPr marL="0" marR="5080" indent="0" algn="just">
              <a:lnSpc>
                <a:spcPct val="100000"/>
              </a:lnSpc>
              <a:spcBef>
                <a:spcPts val="1939"/>
              </a:spcBef>
              <a:buNone/>
            </a:pPr>
            <a:r>
              <a:rPr lang="tr-TR" sz="2300" dirty="0" smtClean="0">
                <a:latin typeface="Times New Roman" panose="02020603050405020304" pitchFamily="18" charset="0"/>
                <a:cs typeface="Times New Roman" panose="02020603050405020304" pitchFamily="18" charset="0"/>
              </a:rPr>
              <a:t>Personel </a:t>
            </a:r>
            <a:r>
              <a:rPr lang="tr-TR" sz="2300" dirty="0">
                <a:latin typeface="Times New Roman" panose="02020603050405020304" pitchFamily="18" charset="0"/>
                <a:cs typeface="Times New Roman" panose="02020603050405020304" pitchFamily="18" charset="0"/>
              </a:rPr>
              <a:t>mevzuatı uyarınca aylıksız izinli sayılanların, bakmakla yükümlü olunan kişileri olup olmadığına bakılmaksızın ve süre sınırı uygulanmaksızın, 4688 sayılı Kamu Görevlileri Sendikaları Kanunu uyarınca aylıksız izinli sayılanların bakmakla yükümlü olunan kişileri olup olmadığına bakılmaksızın ve süre sınırı uygulanmaksızın, %12 oranındaki genel sağlık sigortası primleri, aylıksız izinli sayıldıkları kurumlarınca, 2010 yılı Ocak ayından itibaren aylıksız izinli oldukları süreler ile bu sürelerin sonunda göreve başlamaları için tanınan yasal sürelerde kuruma ödenecektir. Muvazzaf askerlik görevini er veya erbaş olarak yapanlardan, bakmakla yükümlü olduğu kişileri bulunmayanların ise, göreve başlamaları için tanınan yasal süreler dikkate alınmak suretiyle, terhis oldukları tarih ile göreve başladıkları tarih arasında geçen süreye ilişkin genel sağlık sigortası primleri, 08/11/2015 tarihinden itibaren, aylıksız izinli sayıldıkları kurumlarınca </a:t>
            </a:r>
            <a:r>
              <a:rPr lang="tr-TR" sz="2300" dirty="0">
                <a:latin typeface="Times New Roman" panose="02020603050405020304" pitchFamily="18" charset="0"/>
                <a:cs typeface="Times New Roman" panose="02020603050405020304" pitchFamily="18" charset="0"/>
              </a:rPr>
              <a:t>SGK'ya</a:t>
            </a:r>
            <a:r>
              <a:rPr lang="tr-TR" sz="2300" dirty="0">
                <a:latin typeface="Times New Roman" panose="02020603050405020304" pitchFamily="18" charset="0"/>
                <a:cs typeface="Times New Roman" panose="02020603050405020304" pitchFamily="18" charset="0"/>
              </a:rPr>
              <a:t> ödenecektir.</a:t>
            </a:r>
            <a:endParaRPr lang="tr-TR" sz="23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9602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E7C77C8-5622-D3FA-E57E-9E84D0C485D8}"/>
              </a:ext>
            </a:extLst>
          </p:cNvPr>
          <p:cNvSpPr>
            <a:spLocks noGrp="1"/>
          </p:cNvSpPr>
          <p:nvPr>
            <p:ph type="title"/>
          </p:nvPr>
        </p:nvSpPr>
        <p:spPr>
          <a:xfrm>
            <a:off x="1071218" y="82120"/>
            <a:ext cx="8987181" cy="544437"/>
          </a:xfrm>
        </p:spPr>
        <p:txBody>
          <a:bodyPr>
            <a:noAutofit/>
          </a:bodyPr>
          <a:lstStyle/>
          <a:p>
            <a:pPr marL="12700">
              <a:lnSpc>
                <a:spcPct val="100000"/>
              </a:lnSpc>
              <a:spcBef>
                <a:spcPts val="465"/>
              </a:spcBef>
            </a:pPr>
            <a:r>
              <a:rPr lang="tr-TR" sz="28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SOSYAL</a:t>
            </a:r>
            <a:r>
              <a:rPr lang="tr-TR" sz="2800" b="1" spc="-5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GÜVENLİK</a:t>
            </a:r>
            <a:r>
              <a:rPr lang="tr-TR" sz="2800" b="1" spc="-5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r>
              <a:rPr lang="tr-TR" sz="28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a:t>
            </a:r>
            <a:r>
              <a:rPr lang="tr-TR" sz="28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Emeklilik)</a:t>
            </a:r>
            <a:r>
              <a:rPr lang="tr-TR" sz="2800" b="1" spc="-5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Matrahı)</a:t>
            </a: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6" name="Tablo 5">
            <a:extLst>
              <a:ext uri="{FF2B5EF4-FFF2-40B4-BE49-F238E27FC236}">
                <a16:creationId xmlns:a16="http://schemas.microsoft.com/office/drawing/2014/main" id="{BFEE3C5C-2062-5DF0-791F-6D7CF4BCCA68}"/>
              </a:ext>
            </a:extLst>
          </p:cNvPr>
          <p:cNvGraphicFramePr>
            <a:graphicFrameLocks noGrp="1"/>
          </p:cNvGraphicFramePr>
          <p:nvPr>
            <p:extLst>
              <p:ext uri="{D42A27DB-BD31-4B8C-83A1-F6EECF244321}">
                <p14:modId xmlns:p14="http://schemas.microsoft.com/office/powerpoint/2010/main" val="1629947819"/>
              </p:ext>
            </p:extLst>
          </p:nvPr>
        </p:nvGraphicFramePr>
        <p:xfrm>
          <a:off x="1071218" y="3429000"/>
          <a:ext cx="9801829" cy="2368119"/>
        </p:xfrm>
        <a:graphic>
          <a:graphicData uri="http://schemas.openxmlformats.org/drawingml/2006/table">
            <a:tbl>
              <a:tblPr firstRow="1" bandRow="1">
                <a:tableStyleId>{2D5ABB26-0587-4C30-8999-92F81FD0307C}</a:tableStyleId>
              </a:tblPr>
              <a:tblGrid>
                <a:gridCol w="6041080">
                  <a:extLst>
                    <a:ext uri="{9D8B030D-6E8A-4147-A177-3AD203B41FA5}">
                      <a16:colId xmlns:a16="http://schemas.microsoft.com/office/drawing/2014/main" val="2029464683"/>
                    </a:ext>
                  </a:extLst>
                </a:gridCol>
                <a:gridCol w="3760749">
                  <a:extLst>
                    <a:ext uri="{9D8B030D-6E8A-4147-A177-3AD203B41FA5}">
                      <a16:colId xmlns:a16="http://schemas.microsoft.com/office/drawing/2014/main" val="3886430566"/>
                    </a:ext>
                  </a:extLst>
                </a:gridCol>
              </a:tblGrid>
              <a:tr h="780281">
                <a:tc gridSpan="2">
                  <a:txBody>
                    <a:bodyPr/>
                    <a:lstStyle/>
                    <a:p>
                      <a:pPr marL="3660775" marR="263525" indent="-3327400" algn="ctr">
                        <a:lnSpc>
                          <a:spcPct val="100000"/>
                        </a:lnSpc>
                        <a:spcBef>
                          <a:spcPts val="1035"/>
                        </a:spcBef>
                      </a:pPr>
                      <a:r>
                        <a:rPr lang="tr-TR" sz="1800" b="1" dirty="0">
                          <a:solidFill>
                            <a:srgbClr val="FFFFFF"/>
                          </a:solidFill>
                          <a:latin typeface="Times New Roman" panose="02020603050405020304" pitchFamily="18" charset="0"/>
                          <a:cs typeface="Times New Roman" panose="02020603050405020304" pitchFamily="18" charset="0"/>
                        </a:rPr>
                        <a:t>01.10.2008</a:t>
                      </a:r>
                      <a:r>
                        <a:rPr lang="tr-TR" sz="1800" b="1" spc="-5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ÖNCESİ</a:t>
                      </a:r>
                      <a:r>
                        <a:rPr lang="tr-TR" sz="1800" b="1" spc="-5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İŞE</a:t>
                      </a:r>
                      <a:r>
                        <a:rPr lang="tr-TR" sz="1800" b="1" spc="-60" dirty="0">
                          <a:solidFill>
                            <a:srgbClr val="FFFFFF"/>
                          </a:solidFill>
                          <a:latin typeface="Times New Roman" panose="02020603050405020304" pitchFamily="18" charset="0"/>
                          <a:cs typeface="Times New Roman" panose="02020603050405020304" pitchFamily="18" charset="0"/>
                        </a:rPr>
                        <a:t> </a:t>
                      </a:r>
                      <a:r>
                        <a:rPr lang="tr-TR" sz="1800" b="1" spc="-40" dirty="0">
                          <a:solidFill>
                            <a:srgbClr val="FFFFFF"/>
                          </a:solidFill>
                          <a:latin typeface="Times New Roman" panose="02020603050405020304" pitchFamily="18" charset="0"/>
                          <a:cs typeface="Times New Roman" panose="02020603050405020304" pitchFamily="18" charset="0"/>
                        </a:rPr>
                        <a:t>BAŞLAYANLAR</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İÇİN</a:t>
                      </a:r>
                      <a:r>
                        <a:rPr lang="tr-TR" sz="1800" b="1" spc="-5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UYGULANACAK</a:t>
                      </a:r>
                      <a:r>
                        <a:rPr lang="tr-TR" sz="1800" b="1" spc="-75" dirty="0">
                          <a:solidFill>
                            <a:srgbClr val="FFFFFF"/>
                          </a:solidFill>
                          <a:latin typeface="Times New Roman" panose="02020603050405020304" pitchFamily="18" charset="0"/>
                          <a:cs typeface="Times New Roman" panose="02020603050405020304" pitchFamily="18" charset="0"/>
                        </a:rPr>
                        <a:t> </a:t>
                      </a:r>
                      <a:r>
                        <a:rPr lang="tr-TR" sz="1800" b="1" spc="-20" dirty="0">
                          <a:solidFill>
                            <a:srgbClr val="FFFFFF"/>
                          </a:solidFill>
                          <a:latin typeface="Times New Roman" panose="02020603050405020304" pitchFamily="18" charset="0"/>
                          <a:cs typeface="Times New Roman" panose="02020603050405020304" pitchFamily="18" charset="0"/>
                        </a:rPr>
                        <a:t>PRİM </a:t>
                      </a:r>
                      <a:r>
                        <a:rPr lang="tr-TR" sz="1800" b="1" spc="-10" dirty="0">
                          <a:solidFill>
                            <a:srgbClr val="FFFFFF"/>
                          </a:solidFill>
                          <a:latin typeface="Times New Roman" panose="02020603050405020304" pitchFamily="18" charset="0"/>
                          <a:cs typeface="Times New Roman" panose="02020603050405020304" pitchFamily="18" charset="0"/>
                        </a:rPr>
                        <a:t>ORANLARI</a:t>
                      </a:r>
                      <a:endParaRPr lang="tr-TR" sz="1800" dirty="0">
                        <a:latin typeface="Times New Roman" panose="02020603050405020304" pitchFamily="18" charset="0"/>
                        <a:cs typeface="Times New Roman" panose="02020603050405020304" pitchFamily="18" charset="0"/>
                      </a:endParaRPr>
                    </a:p>
                  </a:txBody>
                  <a:tcPr marL="0" marR="0" marT="13144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2219662782"/>
                  </a:ext>
                </a:extLst>
              </a:tr>
              <a:tr h="317465">
                <a:tc>
                  <a:txBody>
                    <a:bodyPr/>
                    <a:lstStyle/>
                    <a:p>
                      <a:pPr marL="213360">
                        <a:lnSpc>
                          <a:spcPct val="100000"/>
                        </a:lnSpc>
                        <a:spcBef>
                          <a:spcPts val="234"/>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KURUM</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4"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5" dirty="0">
                          <a:solidFill>
                            <a:schemeClr val="bg1"/>
                          </a:solidFill>
                          <a:latin typeface="Times New Roman" panose="02020603050405020304" pitchFamily="18" charset="0"/>
                          <a:cs typeface="Times New Roman" panose="02020603050405020304" pitchFamily="18" charset="0"/>
                        </a:rPr>
                        <a:t>%20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55784134"/>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5"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ŞAHIS</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195"/>
                        </a:spcBef>
                      </a:pPr>
                      <a:r>
                        <a:rPr sz="1400" b="1" spc="-25" dirty="0">
                          <a:solidFill>
                            <a:schemeClr val="bg1"/>
                          </a:solidFill>
                          <a:latin typeface="Times New Roman" panose="02020603050405020304" pitchFamily="18" charset="0"/>
                          <a:cs typeface="Times New Roman" panose="02020603050405020304" pitchFamily="18" charset="0"/>
                        </a:rPr>
                        <a:t>%16</a:t>
                      </a:r>
                      <a:endParaRPr sz="1400" dirty="0">
                        <a:solidFill>
                          <a:schemeClr val="bg1"/>
                        </a:solidFill>
                        <a:latin typeface="Times New Roman" panose="02020603050405020304" pitchFamily="18" charset="0"/>
                        <a:cs typeface="Times New Roman" panose="02020603050405020304" pitchFamily="18" charset="0"/>
                      </a:endParaRPr>
                    </a:p>
                  </a:txBody>
                  <a:tcPr marL="0" marR="0" marT="247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841499293"/>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GENEL</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SAĞLIK</a:t>
                      </a:r>
                      <a:r>
                        <a:rPr lang="tr-TR" sz="1400" b="1" spc="-65"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SİGORTASI</a:t>
                      </a:r>
                      <a:r>
                        <a:rPr lang="tr-TR" sz="1400" b="1" spc="-7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(DEVLET)</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195"/>
                        </a:spcBef>
                      </a:pPr>
                      <a:r>
                        <a:rPr sz="1400" b="1" spc="-25" dirty="0">
                          <a:solidFill>
                            <a:schemeClr val="bg1"/>
                          </a:solidFill>
                          <a:latin typeface="Times New Roman" panose="02020603050405020304" pitchFamily="18" charset="0"/>
                          <a:cs typeface="Times New Roman" panose="02020603050405020304" pitchFamily="18" charset="0"/>
                        </a:rPr>
                        <a:t>%12</a:t>
                      </a:r>
                      <a:endParaRPr sz="1400" dirty="0">
                        <a:solidFill>
                          <a:schemeClr val="bg1"/>
                        </a:solidFill>
                        <a:latin typeface="Times New Roman" panose="02020603050405020304" pitchFamily="18" charset="0"/>
                        <a:cs typeface="Times New Roman" panose="02020603050405020304" pitchFamily="18" charset="0"/>
                      </a:endParaRPr>
                    </a:p>
                  </a:txBody>
                  <a:tcPr marL="0" marR="0" marT="247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423753714"/>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3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ARTIŞ</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KURUM</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0" dirty="0">
                          <a:solidFill>
                            <a:schemeClr val="bg1"/>
                          </a:solidFill>
                          <a:latin typeface="Times New Roman" panose="02020603050405020304" pitchFamily="18" charset="0"/>
                          <a:cs typeface="Times New Roman" panose="02020603050405020304" pitchFamily="18" charset="0"/>
                        </a:rPr>
                        <a:t>%100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279665397"/>
                  </a:ext>
                </a:extLst>
              </a:tr>
              <a:tr h="317975">
                <a:tc>
                  <a:txBody>
                    <a:bodyPr/>
                    <a:lstStyle/>
                    <a:p>
                      <a:pPr marL="213360">
                        <a:lnSpc>
                          <a:spcPct val="100000"/>
                        </a:lnSpc>
                        <a:spcBef>
                          <a:spcPts val="240"/>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ARTIŞ</a:t>
                      </a:r>
                      <a:r>
                        <a:rPr lang="tr-TR" sz="1400" b="1" spc="-55"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ŞAHIS</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0" dirty="0">
                          <a:solidFill>
                            <a:schemeClr val="bg1"/>
                          </a:solidFill>
                          <a:latin typeface="Times New Roman" panose="02020603050405020304" pitchFamily="18" charset="0"/>
                          <a:cs typeface="Times New Roman" panose="02020603050405020304" pitchFamily="18" charset="0"/>
                        </a:rPr>
                        <a:t>%100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698893324"/>
                  </a:ext>
                </a:extLst>
              </a:tr>
            </a:tbl>
          </a:graphicData>
        </a:graphic>
      </p:graphicFrame>
      <p:graphicFrame>
        <p:nvGraphicFramePr>
          <p:cNvPr id="9" name="Tablo 8">
            <a:extLst>
              <a:ext uri="{FF2B5EF4-FFF2-40B4-BE49-F238E27FC236}">
                <a16:creationId xmlns:a16="http://schemas.microsoft.com/office/drawing/2014/main" id="{6EA69C6D-68EA-0755-1878-8E4363FF5D2E}"/>
              </a:ext>
            </a:extLst>
          </p:cNvPr>
          <p:cNvGraphicFramePr>
            <a:graphicFrameLocks noGrp="1"/>
          </p:cNvGraphicFramePr>
          <p:nvPr>
            <p:extLst>
              <p:ext uri="{D42A27DB-BD31-4B8C-83A1-F6EECF244321}">
                <p14:modId xmlns:p14="http://schemas.microsoft.com/office/powerpoint/2010/main" val="4137153708"/>
              </p:ext>
            </p:extLst>
          </p:nvPr>
        </p:nvGraphicFramePr>
        <p:xfrm>
          <a:off x="1126467" y="626557"/>
          <a:ext cx="9746580" cy="2608944"/>
        </p:xfrm>
        <a:graphic>
          <a:graphicData uri="http://schemas.openxmlformats.org/drawingml/2006/table">
            <a:tbl>
              <a:tblPr firstRow="1" bandRow="1">
                <a:tableStyleId>{2D5ABB26-0587-4C30-8999-92F81FD0307C}</a:tableStyleId>
              </a:tblPr>
              <a:tblGrid>
                <a:gridCol w="5820339">
                  <a:extLst>
                    <a:ext uri="{9D8B030D-6E8A-4147-A177-3AD203B41FA5}">
                      <a16:colId xmlns:a16="http://schemas.microsoft.com/office/drawing/2014/main" val="2864879134"/>
                    </a:ext>
                  </a:extLst>
                </a:gridCol>
                <a:gridCol w="3926241">
                  <a:extLst>
                    <a:ext uri="{9D8B030D-6E8A-4147-A177-3AD203B41FA5}">
                      <a16:colId xmlns:a16="http://schemas.microsoft.com/office/drawing/2014/main" val="3907586575"/>
                    </a:ext>
                  </a:extLst>
                </a:gridCol>
              </a:tblGrid>
              <a:tr h="575039">
                <a:tc gridSpan="2">
                  <a:txBody>
                    <a:bodyPr/>
                    <a:lstStyle/>
                    <a:p>
                      <a:pPr marL="2125980" marR="575945" indent="-1544320">
                        <a:lnSpc>
                          <a:spcPct val="100000"/>
                        </a:lnSpc>
                        <a:spcBef>
                          <a:spcPts val="204"/>
                        </a:spcBef>
                      </a:pPr>
                      <a:r>
                        <a:rPr lang="tr-TR" sz="1800" b="1" dirty="0">
                          <a:solidFill>
                            <a:srgbClr val="FFFFFF"/>
                          </a:solidFill>
                          <a:latin typeface="Times New Roman" panose="02020603050405020304" pitchFamily="18" charset="0"/>
                          <a:cs typeface="Times New Roman" panose="02020603050405020304" pitchFamily="18" charset="0"/>
                        </a:rPr>
                        <a:t>5434</a:t>
                      </a:r>
                      <a:r>
                        <a:rPr lang="tr-TR" sz="1800" b="1" spc="-8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S.</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KANUNA</a:t>
                      </a:r>
                      <a:r>
                        <a:rPr lang="tr-TR" sz="1800" b="1" spc="-60" dirty="0">
                          <a:solidFill>
                            <a:srgbClr val="FFFFFF"/>
                          </a:solidFill>
                          <a:latin typeface="Times New Roman" panose="02020603050405020304" pitchFamily="18" charset="0"/>
                          <a:cs typeface="Times New Roman" panose="02020603050405020304" pitchFamily="18" charset="0"/>
                        </a:rPr>
                        <a:t> </a:t>
                      </a:r>
                      <a:r>
                        <a:rPr lang="tr-TR" sz="1800" b="1" spc="-30" dirty="0">
                          <a:solidFill>
                            <a:srgbClr val="FFFFFF"/>
                          </a:solidFill>
                          <a:latin typeface="Times New Roman" panose="02020603050405020304" pitchFamily="18" charset="0"/>
                          <a:cs typeface="Times New Roman" panose="02020603050405020304" pitchFamily="18" charset="0"/>
                        </a:rPr>
                        <a:t>TABİ</a:t>
                      </a:r>
                      <a:r>
                        <a:rPr lang="tr-TR" sz="1800" b="1" spc="-9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PERSONELİN</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EMEKLİ</a:t>
                      </a:r>
                      <a:r>
                        <a:rPr lang="tr-TR" sz="1800" b="1" spc="-9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KESENEĞİ</a:t>
                      </a:r>
                      <a:r>
                        <a:rPr lang="tr-TR" sz="1800" b="1" spc="-7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MATRAHININ BELİRLENMESİNDE</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KULLANILAN</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ORANLAR</a:t>
                      </a:r>
                      <a:endParaRPr lang="tr-TR" sz="1800" dirty="0">
                        <a:latin typeface="Times New Roman" panose="02020603050405020304" pitchFamily="18" charset="0"/>
                        <a:cs typeface="Times New Roman" panose="02020603050405020304" pitchFamily="18" charset="0"/>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92757482"/>
                  </a:ext>
                </a:extLst>
              </a:tr>
              <a:tr h="279567">
                <a:tc>
                  <a:txBody>
                    <a:bodyPr/>
                    <a:lstStyle/>
                    <a:p>
                      <a:pPr algn="ctr">
                        <a:lnSpc>
                          <a:spcPct val="100000"/>
                        </a:lnSpc>
                        <a:spcBef>
                          <a:spcPts val="500"/>
                        </a:spcBef>
                      </a:pPr>
                      <a:r>
                        <a:rPr lang="tr-TR" sz="1600" b="1" dirty="0">
                          <a:solidFill>
                            <a:srgbClr val="FFFFFF"/>
                          </a:solidFill>
                          <a:latin typeface="Times New Roman" panose="02020603050405020304" pitchFamily="18" charset="0"/>
                          <a:cs typeface="Times New Roman" panose="02020603050405020304" pitchFamily="18" charset="0"/>
                        </a:rPr>
                        <a:t>EK</a:t>
                      </a:r>
                      <a:r>
                        <a:rPr lang="tr-TR" sz="1600" b="1" spc="-10" dirty="0">
                          <a:solidFill>
                            <a:srgbClr val="FFFFFF"/>
                          </a:solidFill>
                          <a:latin typeface="Times New Roman" panose="02020603050405020304" pitchFamily="18" charset="0"/>
                          <a:cs typeface="Times New Roman" panose="02020603050405020304" pitchFamily="18" charset="0"/>
                        </a:rPr>
                        <a:t> GÖSTERGE</a:t>
                      </a:r>
                      <a:endParaRPr lang="tr-TR" sz="1600" dirty="0">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500"/>
                        </a:spcBef>
                      </a:pPr>
                      <a:r>
                        <a:rPr sz="1600" b="1" spc="-20" dirty="0">
                          <a:solidFill>
                            <a:srgbClr val="FFFFFF"/>
                          </a:solidFill>
                          <a:latin typeface="Times New Roman" panose="02020603050405020304" pitchFamily="18" charset="0"/>
                          <a:cs typeface="Times New Roman" panose="02020603050405020304" pitchFamily="18" charset="0"/>
                        </a:rPr>
                        <a:t>Oran</a:t>
                      </a:r>
                      <a:endParaRPr sz="1600" dirty="0">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5609911"/>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8400</a:t>
                      </a:r>
                      <a:r>
                        <a:rPr lang="tr-TR" sz="1400" spc="-2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a:t>
                      </a:r>
                      <a:r>
                        <a:rPr lang="tr-TR" sz="1400" spc="-25" dirty="0">
                          <a:solidFill>
                            <a:schemeClr val="bg1"/>
                          </a:solidFill>
                          <a:latin typeface="Times New Roman" panose="02020603050405020304" pitchFamily="18" charset="0"/>
                          <a:cs typeface="Times New Roman" panose="02020603050405020304" pitchFamily="18" charset="0"/>
                        </a:rPr>
                        <a:t> </a:t>
                      </a:r>
                      <a:r>
                        <a:rPr lang="tr-TR" sz="1400" spc="-10" dirty="0">
                          <a:solidFill>
                            <a:schemeClr val="bg1"/>
                          </a:solidFill>
                          <a:latin typeface="Times New Roman" panose="02020603050405020304" pitchFamily="18" charset="0"/>
                          <a:cs typeface="Times New Roman" panose="02020603050405020304" pitchFamily="18" charset="0"/>
                        </a:rPr>
                        <a:t>YUKARISI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255%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726959302"/>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7600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8399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215%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596838550"/>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6400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7599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195%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10664586"/>
                  </a:ext>
                </a:extLst>
              </a:tr>
              <a:tr h="233776">
                <a:tc>
                  <a:txBody>
                    <a:bodyPr/>
                    <a:lstStyle/>
                    <a:p>
                      <a:pPr marL="166370">
                        <a:lnSpc>
                          <a:spcPct val="100000"/>
                        </a:lnSpc>
                        <a:spcBef>
                          <a:spcPts val="265"/>
                        </a:spcBef>
                      </a:pPr>
                      <a:r>
                        <a:rPr lang="tr-TR" sz="1400" dirty="0">
                          <a:solidFill>
                            <a:schemeClr val="bg1"/>
                          </a:solidFill>
                          <a:latin typeface="Times New Roman" panose="02020603050405020304" pitchFamily="18" charset="0"/>
                          <a:cs typeface="Times New Roman" panose="02020603050405020304" pitchFamily="18" charset="0"/>
                        </a:rPr>
                        <a:t>4800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6399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0" dirty="0">
                          <a:solidFill>
                            <a:schemeClr val="bg1"/>
                          </a:solidFill>
                          <a:latin typeface="Times New Roman" panose="02020603050405020304" pitchFamily="18" charset="0"/>
                          <a:cs typeface="Times New Roman" panose="02020603050405020304" pitchFamily="18" charset="0"/>
                        </a:rPr>
                        <a:t>165%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216266182"/>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3600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4799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145%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198216428"/>
                  </a:ext>
                </a:extLst>
              </a:tr>
              <a:tr h="233776">
                <a:tc>
                  <a:txBody>
                    <a:bodyPr/>
                    <a:lstStyle/>
                    <a:p>
                      <a:pPr marL="166370">
                        <a:lnSpc>
                          <a:spcPct val="100000"/>
                        </a:lnSpc>
                        <a:spcBef>
                          <a:spcPts val="265"/>
                        </a:spcBef>
                      </a:pPr>
                      <a:r>
                        <a:rPr lang="tr-TR" sz="1400" dirty="0">
                          <a:solidFill>
                            <a:schemeClr val="bg1"/>
                          </a:solidFill>
                          <a:latin typeface="Times New Roman" panose="02020603050405020304" pitchFamily="18" charset="0"/>
                          <a:cs typeface="Times New Roman" panose="02020603050405020304" pitchFamily="18" charset="0"/>
                        </a:rPr>
                        <a:t>2200</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3599</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spc="-1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5" dirty="0">
                          <a:solidFill>
                            <a:schemeClr val="bg1"/>
                          </a:solidFill>
                          <a:latin typeface="Times New Roman" panose="02020603050405020304" pitchFamily="18" charset="0"/>
                          <a:cs typeface="Times New Roman" panose="02020603050405020304" pitchFamily="18" charset="0"/>
                        </a:rPr>
                        <a:t>85%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58887858"/>
                  </a:ext>
                </a:extLst>
              </a:tr>
              <a:tr h="0">
                <a:tc>
                  <a:txBody>
                    <a:bodyPr/>
                    <a:lstStyle/>
                    <a:p>
                      <a:pPr marL="166370">
                        <a:lnSpc>
                          <a:spcPct val="100000"/>
                        </a:lnSpc>
                        <a:spcBef>
                          <a:spcPts val="265"/>
                        </a:spcBef>
                      </a:pPr>
                      <a:r>
                        <a:rPr lang="tr-TR" sz="1400" spc="-10" dirty="0">
                          <a:solidFill>
                            <a:schemeClr val="bg1"/>
                          </a:solidFill>
                          <a:latin typeface="Times New Roman" panose="02020603050405020304" pitchFamily="18" charset="0"/>
                          <a:cs typeface="Times New Roman" panose="02020603050405020304" pitchFamily="18" charset="0"/>
                        </a:rPr>
                        <a:t>DİĞERLERİ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5" dirty="0">
                          <a:solidFill>
                            <a:schemeClr val="bg1"/>
                          </a:solidFill>
                          <a:latin typeface="Times New Roman" panose="02020603050405020304" pitchFamily="18" charset="0"/>
                          <a:cs typeface="Times New Roman" panose="02020603050405020304" pitchFamily="18" charset="0"/>
                        </a:rPr>
                        <a:t>55%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294413178"/>
                  </a:ext>
                </a:extLst>
              </a:tr>
            </a:tbl>
          </a:graphicData>
        </a:graphic>
      </p:graphicFrame>
    </p:spTree>
    <p:extLst>
      <p:ext uri="{BB962C8B-B14F-4D97-AF65-F5344CB8AC3E}">
        <p14:creationId xmlns:p14="http://schemas.microsoft.com/office/powerpoint/2010/main" val="27670225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8CFB4DF-00D1-CE2A-BA19-0885D16AA4A0}"/>
              </a:ext>
            </a:extLst>
          </p:cNvPr>
          <p:cNvSpPr>
            <a:spLocks noGrp="1"/>
          </p:cNvSpPr>
          <p:nvPr>
            <p:ph type="title"/>
          </p:nvPr>
        </p:nvSpPr>
        <p:spPr>
          <a:xfrm>
            <a:off x="360755" y="124409"/>
            <a:ext cx="10848513" cy="429477"/>
          </a:xfrm>
        </p:spPr>
        <p:txBody>
          <a:bodyPr>
            <a:noAutofit/>
          </a:bodyPr>
          <a:lstStyle/>
          <a:p>
            <a:r>
              <a:rPr lang="tr-TR" sz="2400" b="1"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5510</a:t>
            </a:r>
            <a:r>
              <a:rPr lang="tr-TR" sz="2400" b="1" spc="-114"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SAYILI</a:t>
            </a:r>
            <a:r>
              <a:rPr lang="tr-TR" sz="2400" b="1"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KANUNA</a:t>
            </a:r>
            <a:r>
              <a:rPr lang="tr-TR" sz="2400" b="1"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2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TABİ</a:t>
            </a:r>
            <a:r>
              <a:rPr lang="tr-TR" sz="2400" b="1"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PERSONELİN</a:t>
            </a:r>
            <a:r>
              <a:rPr lang="tr-TR" sz="2400" b="1"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SGK</a:t>
            </a:r>
            <a:r>
              <a:rPr lang="tr-TR" sz="2400" b="1"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PRİM</a:t>
            </a:r>
            <a:r>
              <a:rPr lang="tr-TR" sz="2400" b="1" spc="-4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KESİNTİLERİ</a:t>
            </a:r>
            <a:endParaRPr lang="tr-TR"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4BB864A8-DC8D-AE79-50DF-338238C36669}"/>
              </a:ext>
            </a:extLst>
          </p:cNvPr>
          <p:cNvSpPr>
            <a:spLocks noGrp="1"/>
          </p:cNvSpPr>
          <p:nvPr>
            <p:ph sz="quarter" idx="13"/>
          </p:nvPr>
        </p:nvSpPr>
        <p:spPr>
          <a:xfrm>
            <a:off x="360754" y="665018"/>
            <a:ext cx="10848513" cy="4987636"/>
          </a:xfrm>
        </p:spPr>
        <p:txBody>
          <a:bodyPr>
            <a:normAutofit fontScale="40000" lnSpcReduction="20000"/>
          </a:bodyPr>
          <a:lstStyle/>
          <a:p>
            <a:pPr marL="0" indent="0">
              <a:lnSpc>
                <a:spcPct val="100000"/>
              </a:lnSpc>
              <a:spcBef>
                <a:spcPts val="434"/>
              </a:spcBef>
              <a:buNone/>
            </a:pPr>
            <a:r>
              <a:rPr lang="tr-TR" sz="4900" b="1" spc="-4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SOSYAL</a:t>
            </a:r>
            <a:r>
              <a:rPr lang="tr-TR" sz="49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49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GÜVENLİK</a:t>
            </a:r>
            <a:r>
              <a:rPr lang="tr-TR" sz="49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49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 </a:t>
            </a:r>
          </a:p>
          <a:p>
            <a:pPr marL="0" indent="0" algn="just">
              <a:buNone/>
            </a:pPr>
            <a:r>
              <a:rPr lang="tr-TR" sz="4400" dirty="0" smtClean="0">
                <a:latin typeface="Times New Roman" panose="02020603050405020304" pitchFamily="18" charset="0"/>
                <a:cs typeface="Times New Roman" panose="02020603050405020304" pitchFamily="18" charset="0"/>
              </a:rPr>
              <a:t>Sosyal </a:t>
            </a:r>
            <a:r>
              <a:rPr lang="tr-TR" sz="4400" dirty="0">
                <a:latin typeface="Times New Roman" panose="02020603050405020304" pitchFamily="18" charset="0"/>
                <a:cs typeface="Times New Roman" panose="02020603050405020304" pitchFamily="18" charset="0"/>
              </a:rPr>
              <a:t>Sigorta İşlemleri Yönetmeliği'nin 99. maddesinde, 5510 sayılı Kanun'un 4. maddesinin birinci fıkrasının (c) bendi kapsamında ilk defa sigortalı olanların prime esas kazançları, taban aylığı, kıdem aylığı, gösterge aylığı, ek gösterge aylığı, 657 sayılı Kanun'un 152. maddesine istinaden ödenen zam ve tazminatlar (bölge, kurum, birim, çalışma mahalli, görevin niteliği ve benzeri kriterlere dayalı olarak asıl tazminatlara ilave, ek veya ayrıca ödenen tazminatlar hariç), makam tazminatı, görev tazminatı, temsil tazminatı ve üniversite ödeneği olarak hüküm altına alınmıştır. Prime esas kazançlarından MYO (D) %11, MYO (Ş) %9; GSSP (D) %7,5, GSSP (Ş) %5 oranında her ay prim kesintisi yapılarak </a:t>
            </a:r>
            <a:r>
              <a:rPr lang="tr-TR" sz="4400" dirty="0">
                <a:latin typeface="Times New Roman" panose="02020603050405020304" pitchFamily="18" charset="0"/>
                <a:cs typeface="Times New Roman" panose="02020603050405020304" pitchFamily="18" charset="0"/>
              </a:rPr>
              <a:t>SGK'ya</a:t>
            </a:r>
            <a:r>
              <a:rPr lang="tr-TR" sz="4400" dirty="0">
                <a:latin typeface="Times New Roman" panose="02020603050405020304" pitchFamily="18" charset="0"/>
                <a:cs typeface="Times New Roman" panose="02020603050405020304" pitchFamily="18" charset="0"/>
              </a:rPr>
              <a:t> gönderilecektir</a:t>
            </a:r>
            <a:r>
              <a:rPr lang="tr-TR" sz="4400" dirty="0" smtClean="0">
                <a:latin typeface="Times New Roman" panose="02020603050405020304" pitchFamily="18" charset="0"/>
                <a:cs typeface="Times New Roman" panose="02020603050405020304" pitchFamily="18" charset="0"/>
              </a:rPr>
              <a:t>.</a:t>
            </a:r>
          </a:p>
          <a:p>
            <a:pPr marL="0" indent="0" algn="just">
              <a:buNone/>
            </a:pPr>
            <a:r>
              <a:rPr lang="tr-TR" sz="4400" dirty="0" smtClean="0">
                <a:latin typeface="Times New Roman" panose="02020603050405020304" pitchFamily="18" charset="0"/>
                <a:cs typeface="Times New Roman" panose="02020603050405020304" pitchFamily="18" charset="0"/>
              </a:rPr>
              <a:t>Prime </a:t>
            </a:r>
            <a:r>
              <a:rPr lang="tr-TR" sz="4400" dirty="0">
                <a:latin typeface="Times New Roman" panose="02020603050405020304" pitchFamily="18" charset="0"/>
                <a:cs typeface="Times New Roman" panose="02020603050405020304" pitchFamily="18" charset="0"/>
              </a:rPr>
              <a:t>esas kazançların hesaplanmasında dikkate alınmayacak ödemeler ise şunlardır:</a:t>
            </a:r>
          </a:p>
          <a:p>
            <a:pPr algn="just"/>
            <a:r>
              <a:rPr lang="tr-TR" sz="4400" dirty="0">
                <a:latin typeface="Times New Roman" panose="02020603050405020304" pitchFamily="18" charset="0"/>
                <a:cs typeface="Times New Roman" panose="02020603050405020304" pitchFamily="18" charset="0"/>
              </a:rPr>
              <a:t>Vekâlet aylığı,</a:t>
            </a:r>
          </a:p>
          <a:p>
            <a:pPr algn="just"/>
            <a:r>
              <a:rPr lang="tr-TR" sz="4400" dirty="0">
                <a:latin typeface="Times New Roman" panose="02020603050405020304" pitchFamily="18" charset="0"/>
                <a:cs typeface="Times New Roman" panose="02020603050405020304" pitchFamily="18" charset="0"/>
              </a:rPr>
              <a:t>İkinci görev karşılığında ilgili mevzuat uyarınca yapılacak ödemeler,</a:t>
            </a:r>
          </a:p>
          <a:p>
            <a:pPr algn="just"/>
            <a:r>
              <a:rPr lang="tr-TR" sz="4400" dirty="0">
                <a:latin typeface="Times New Roman" panose="02020603050405020304" pitchFamily="18" charset="0"/>
                <a:cs typeface="Times New Roman" panose="02020603050405020304" pitchFamily="18" charset="0"/>
              </a:rPr>
              <a:t>Ödenen tazminatlar ve diğer ödemelerde bölge, kurum, birim, çalışma mahalli, görevin niteliği ve benzeri kriterlere dayalı olarak asıl tazminatlara ilave, ek veya ayrıca ödenen tazminatlar.</a:t>
            </a:r>
          </a:p>
          <a:p>
            <a:pPr marL="0" indent="0">
              <a:lnSpc>
                <a:spcPct val="100000"/>
              </a:lnSpc>
              <a:spcBef>
                <a:spcPts val="434"/>
              </a:spcBef>
              <a:buNone/>
            </a:pPr>
            <a:endParaRPr lang="tr-TR" sz="3100" dirty="0">
              <a:latin typeface="Times New Roman" panose="02020603050405020304" pitchFamily="18" charset="0"/>
              <a:cs typeface="Times New Roman" panose="02020603050405020304" pitchFamily="18" charset="0"/>
            </a:endParaRPr>
          </a:p>
          <a:p>
            <a:pPr marL="0" indent="0">
              <a:buNone/>
            </a:pPr>
            <a:endParaRPr lang="tr-TR" dirty="0"/>
          </a:p>
        </p:txBody>
      </p:sp>
    </p:spTree>
    <p:extLst>
      <p:ext uri="{BB962C8B-B14F-4D97-AF65-F5344CB8AC3E}">
        <p14:creationId xmlns:p14="http://schemas.microsoft.com/office/powerpoint/2010/main" val="229958374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1021840" y="372037"/>
            <a:ext cx="10363826" cy="5854196"/>
          </a:xfrm>
        </p:spPr>
        <p:txBody>
          <a:bodyPr>
            <a:normAutofit fontScale="25000" lnSpcReduction="20000"/>
          </a:bodyPr>
          <a:lstStyle/>
          <a:p>
            <a:pPr marL="0" indent="0" algn="just">
              <a:lnSpc>
                <a:spcPct val="100000"/>
              </a:lnSpc>
              <a:spcBef>
                <a:spcPts val="434"/>
              </a:spcBef>
              <a:buNone/>
            </a:pPr>
            <a:r>
              <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GENEL</a:t>
            </a:r>
            <a:r>
              <a:rPr lang="tr-TR" sz="6400"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a:t>
            </a:r>
            <a:r>
              <a:rPr lang="tr-TR" sz="6400"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spc="-2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SİGORTASI</a:t>
            </a:r>
            <a:r>
              <a:rPr lang="tr-TR" sz="6400" spc="-4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endPar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tr-TR" sz="6400" dirty="0">
                <a:latin typeface="Times New Roman" panose="02020603050405020304" pitchFamily="18" charset="0"/>
                <a:cs typeface="Times New Roman" panose="02020603050405020304" pitchFamily="18" charset="0"/>
              </a:rPr>
              <a:t>Kanunun yürürlüğe girdiği 01.10.2008 sonrasında ilk defa 5510 sayılı Kanun'un 4. maddesinin birinci fıkrasının (c) bendine tabi sigortalılar için, Kanunun 81. maddesinde öngörülen oranlarda genel sağlık sigortası primi kesintisi %12 oranında yapılacaktır.</a:t>
            </a:r>
          </a:p>
          <a:p>
            <a:pPr algn="just"/>
            <a:r>
              <a:rPr lang="tr-TR" sz="6400" dirty="0">
                <a:latin typeface="Times New Roman" panose="02020603050405020304" pitchFamily="18" charset="0"/>
                <a:cs typeface="Times New Roman" panose="02020603050405020304" pitchFamily="18" charset="0"/>
              </a:rPr>
              <a:t>Personel mevzuatı uyarınca aylıksız izinli sayılanların genel sağlık sigortası primi ise;</a:t>
            </a:r>
          </a:p>
          <a:p>
            <a:pPr algn="just"/>
            <a:r>
              <a:rPr lang="tr-TR" sz="6400" dirty="0">
                <a:latin typeface="Times New Roman" panose="02020603050405020304" pitchFamily="18" charset="0"/>
                <a:cs typeface="Times New Roman" panose="02020603050405020304" pitchFamily="18" charset="0"/>
              </a:rPr>
              <a:t>Bakmakla yükümlü oldukları kişileri olup olmadığına bakılmaksızın bir yıl süreyle sınırlı olacak şekilde,</a:t>
            </a:r>
          </a:p>
          <a:p>
            <a:pPr algn="just"/>
            <a:r>
              <a:rPr lang="tr-TR" sz="6400" dirty="0">
                <a:latin typeface="Times New Roman" panose="02020603050405020304" pitchFamily="18" charset="0"/>
                <a:cs typeface="Times New Roman" panose="02020603050405020304" pitchFamily="18" charset="0"/>
              </a:rPr>
              <a:t>Muvazzaf askerlik görevi nedeniyle kurumlarından aylıksız izinli sayılanların yedek </a:t>
            </a:r>
            <a:r>
              <a:rPr lang="tr-TR" sz="6400" dirty="0" smtClean="0">
                <a:latin typeface="Times New Roman" panose="02020603050405020304" pitchFamily="18" charset="0"/>
                <a:cs typeface="Times New Roman" panose="02020603050405020304" pitchFamily="18" charset="0"/>
              </a:rPr>
              <a:t>subay okulu </a:t>
            </a:r>
            <a:r>
              <a:rPr lang="tr-TR" sz="6400" dirty="0">
                <a:latin typeface="Times New Roman" panose="02020603050405020304" pitchFamily="18" charset="0"/>
                <a:cs typeface="Times New Roman" panose="02020603050405020304" pitchFamily="18" charset="0"/>
              </a:rPr>
              <a:t>öğrencilik süreleri dahil olmak üzere, bakmakla yükümlü oldukları kişilerinin bulunması halinde, süre sınırı uygulanmaksızın %12 oranındaki genel sağlık sigortası primleri aylıksız izinli sayıldıkları kurumlarınca 2011 yılı Mart ayından itibaren aylıksız izinli oldukları süreler ile bu sürelerin sonunda göreve başlamaları için tanınan yasal sürelerde ödenir.</a:t>
            </a:r>
          </a:p>
          <a:p>
            <a:pPr algn="just"/>
            <a:r>
              <a:rPr lang="tr-TR" sz="6400" dirty="0">
                <a:latin typeface="Times New Roman" panose="02020603050405020304" pitchFamily="18" charset="0"/>
                <a:cs typeface="Times New Roman" panose="02020603050405020304" pitchFamily="18" charset="0"/>
              </a:rPr>
              <a:t>Muvazzaf askerlik görevini er veya erbaş olarak yapanlardan bakmakla yükümlü olduğu kişileri bulunmayanların ise, göreve başlamaları için tanınan yasal süreler dikkate alınarak terhis oldukları tarih ile göreve başladıkları tarih arasındaki süreye ilişkin genel sağlık sigortası primleri, 08/11/2015 tarihinden itibaren aylıksız izinli sayıldıkları kurumlarınca kuruma ödenmesi gerekmektedir.</a:t>
            </a:r>
          </a:p>
          <a:p>
            <a:pPr algn="just"/>
            <a:r>
              <a:rPr lang="tr-TR" sz="6400" dirty="0">
                <a:latin typeface="Times New Roman" panose="02020603050405020304" pitchFamily="18" charset="0"/>
                <a:cs typeface="Times New Roman" panose="02020603050405020304" pitchFamily="18" charset="0"/>
              </a:rPr>
              <a:t>4688 sayılı Kamu Görevlileri Sendikaları ve Toplu Sözleşme Kanunu uyarınca aylıksız izne ayrılanların %9 sigortalı ve %11 işveren hissesi olmak üzere toplam %20 oranındaki malullük, yaşlılık ve ölüm sigortası primi ile %5 sigortalı ve %7,5 işveren hissesi olmak üzere toplam %12,5 oranındaki genel sağlık sigortası primi görev yaptıkları kamu görevlileri sendikaları veya konfederasyonlarınca tahakkuk ettirilerek kuruma gönderileceğinden, bu kapsamda olanlar için aylıksız izinli sayıldıkları sürelere ilişkin olarak aylıksız izinli sayıldıkları kamu idarelerince genel sağlık sigortası primi ödenmeyecektir.</a:t>
            </a:r>
          </a:p>
          <a:p>
            <a:endParaRPr lang="tr-TR" dirty="0"/>
          </a:p>
        </p:txBody>
      </p:sp>
    </p:spTree>
    <p:extLst>
      <p:ext uri="{BB962C8B-B14F-4D97-AF65-F5344CB8AC3E}">
        <p14:creationId xmlns:p14="http://schemas.microsoft.com/office/powerpoint/2010/main" val="4218260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0380327-B6BF-E2C7-215B-E742F0BA9DF9}"/>
              </a:ext>
            </a:extLst>
          </p:cNvPr>
          <p:cNvSpPr>
            <a:spLocks noGrp="1"/>
          </p:cNvSpPr>
          <p:nvPr>
            <p:ph type="title"/>
          </p:nvPr>
        </p:nvSpPr>
        <p:spPr>
          <a:xfrm>
            <a:off x="1029785" y="626965"/>
            <a:ext cx="10026905" cy="882237"/>
          </a:xfrm>
        </p:spPr>
        <p:txBody>
          <a:bodyPr>
            <a:normAutofit fontScale="90000"/>
          </a:bodyPr>
          <a:lstStyle/>
          <a:p>
            <a:pPr algn="ctr"/>
            <a:r>
              <a:rPr lang="tr-TR" sz="3100" b="1" dirty="0">
                <a:effectLst>
                  <a:outerShdw blurRad="38100" dist="38100" dir="2700000" algn="tl">
                    <a:srgbClr val="000000">
                      <a:alpha val="43137"/>
                    </a:srgbClr>
                  </a:outerShdw>
                </a:effectLst>
                <a:uFill>
                  <a:solidFill>
                    <a:srgbClr val="FF0000"/>
                  </a:solidFill>
                </a:uFill>
                <a:latin typeface="Calibri"/>
                <a:cs typeface="Calibri"/>
              </a:rPr>
              <a:t>5510</a:t>
            </a:r>
            <a:r>
              <a:rPr lang="tr-TR" sz="3100" b="1" spc="-105" dirty="0">
                <a:effectLst>
                  <a:outerShdw blurRad="38100" dist="38100" dir="2700000" algn="tl">
                    <a:srgbClr val="000000">
                      <a:alpha val="43137"/>
                    </a:srgbClr>
                  </a:outerShdw>
                </a:effectLst>
                <a:uFill>
                  <a:solidFill>
                    <a:srgbClr val="1F3863"/>
                  </a:solidFill>
                </a:uFill>
                <a:latin typeface="Calibri"/>
                <a:cs typeface="Calibri"/>
              </a:rPr>
              <a:t> </a:t>
            </a:r>
            <a:r>
              <a:rPr lang="tr-TR" sz="3100" b="1" spc="-30" dirty="0">
                <a:effectLst>
                  <a:outerShdw blurRad="38100" dist="38100" dir="2700000" algn="tl">
                    <a:srgbClr val="000000">
                      <a:alpha val="43137"/>
                    </a:srgbClr>
                  </a:outerShdw>
                </a:effectLst>
                <a:uFill>
                  <a:solidFill>
                    <a:srgbClr val="1F3863"/>
                  </a:solidFill>
                </a:uFill>
                <a:latin typeface="Calibri"/>
                <a:cs typeface="Calibri"/>
              </a:rPr>
              <a:t>SAYILI</a:t>
            </a:r>
            <a:r>
              <a:rPr lang="tr-TR" sz="3100" b="1" spc="-7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KANUNA</a:t>
            </a:r>
            <a:r>
              <a:rPr lang="tr-TR" sz="3100" b="1" spc="-75" dirty="0">
                <a:effectLst>
                  <a:outerShdw blurRad="38100" dist="38100" dir="2700000" algn="tl">
                    <a:srgbClr val="000000">
                      <a:alpha val="43137"/>
                    </a:srgbClr>
                  </a:outerShdw>
                </a:effectLst>
                <a:uFill>
                  <a:solidFill>
                    <a:srgbClr val="1F3863"/>
                  </a:solidFill>
                </a:uFill>
                <a:latin typeface="Calibri"/>
                <a:cs typeface="Calibri"/>
              </a:rPr>
              <a:t> </a:t>
            </a:r>
            <a:r>
              <a:rPr lang="tr-TR" sz="3100" b="1" spc="-30" dirty="0">
                <a:effectLst>
                  <a:outerShdw blurRad="38100" dist="38100" dir="2700000" algn="tl">
                    <a:srgbClr val="000000">
                      <a:alpha val="43137"/>
                    </a:srgbClr>
                  </a:outerShdw>
                </a:effectLst>
                <a:uFill>
                  <a:solidFill>
                    <a:srgbClr val="1F3863"/>
                  </a:solidFill>
                </a:uFill>
                <a:latin typeface="Calibri"/>
                <a:cs typeface="Calibri"/>
              </a:rPr>
              <a:t>TABİ</a:t>
            </a:r>
            <a:r>
              <a:rPr lang="tr-TR" sz="3100" b="1" spc="-5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PERSONELİN</a:t>
            </a:r>
            <a:r>
              <a:rPr lang="tr-TR" sz="3100" b="1" spc="-70"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SGK</a:t>
            </a:r>
            <a:r>
              <a:rPr lang="tr-TR" sz="3100" b="1" spc="-5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PRİM</a:t>
            </a:r>
            <a:r>
              <a:rPr lang="tr-TR" sz="3100" b="1" spc="-50" dirty="0">
                <a:effectLst>
                  <a:outerShdw blurRad="38100" dist="38100" dir="2700000" algn="tl">
                    <a:srgbClr val="000000">
                      <a:alpha val="43137"/>
                    </a:srgbClr>
                  </a:outerShdw>
                </a:effectLst>
                <a:uFill>
                  <a:solidFill>
                    <a:srgbClr val="1F3863"/>
                  </a:solidFill>
                </a:uFill>
                <a:latin typeface="Calibri"/>
                <a:cs typeface="Calibri"/>
              </a:rPr>
              <a:t> </a:t>
            </a:r>
            <a:r>
              <a:rPr lang="tr-TR" sz="3100" b="1" spc="-10" dirty="0">
                <a:effectLst>
                  <a:outerShdw blurRad="38100" dist="38100" dir="2700000" algn="tl">
                    <a:srgbClr val="000000">
                      <a:alpha val="43137"/>
                    </a:srgbClr>
                  </a:outerShdw>
                </a:effectLst>
                <a:uFill>
                  <a:solidFill>
                    <a:srgbClr val="1F3863"/>
                  </a:solidFill>
                </a:uFill>
                <a:latin typeface="Calibri"/>
                <a:cs typeface="Calibri"/>
              </a:rPr>
              <a:t>KESİNTİLERİ</a:t>
            </a:r>
            <a:r>
              <a:rPr lang="tr-TR" sz="3200" dirty="0">
                <a:latin typeface="Calibri"/>
                <a:cs typeface="Calibri"/>
              </a:rPr>
              <a:t/>
            </a:r>
            <a:br>
              <a:rPr lang="tr-TR" sz="3200" dirty="0">
                <a:latin typeface="Calibri"/>
                <a:cs typeface="Calibri"/>
              </a:rPr>
            </a:br>
            <a:endParaRPr lang="tr-TR" dirty="0"/>
          </a:p>
        </p:txBody>
      </p:sp>
      <p:pic>
        <p:nvPicPr>
          <p:cNvPr id="5" name="İçerik Yer Tutucusu 4">
            <a:extLst>
              <a:ext uri="{FF2B5EF4-FFF2-40B4-BE49-F238E27FC236}">
                <a16:creationId xmlns:a16="http://schemas.microsoft.com/office/drawing/2014/main" id="{E3A61634-C2B2-5B19-72FA-EFEFCB875403}"/>
              </a:ext>
            </a:extLst>
          </p:cNvPr>
          <p:cNvPicPr>
            <a:picLocks noGrp="1" noChangeAspect="1"/>
          </p:cNvPicPr>
          <p:nvPr>
            <p:ph sz="quarter" idx="13"/>
          </p:nvPr>
        </p:nvPicPr>
        <p:blipFill>
          <a:blip r:embed="rId2"/>
          <a:stretch>
            <a:fillRect/>
          </a:stretch>
        </p:blipFill>
        <p:spPr>
          <a:xfrm>
            <a:off x="1029785" y="1573058"/>
            <a:ext cx="10132430" cy="3711884"/>
          </a:xfrm>
        </p:spPr>
      </p:pic>
    </p:spTree>
    <p:extLst>
      <p:ext uri="{BB962C8B-B14F-4D97-AF65-F5344CB8AC3E}">
        <p14:creationId xmlns:p14="http://schemas.microsoft.com/office/powerpoint/2010/main" val="12852921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sz="quarter" idx="13"/>
            <p:extLst>
              <p:ext uri="{D42A27DB-BD31-4B8C-83A1-F6EECF244321}">
                <p14:modId xmlns:p14="http://schemas.microsoft.com/office/powerpoint/2010/main" val="3610856946"/>
              </p:ext>
            </p:extLst>
          </p:nvPr>
        </p:nvGraphicFramePr>
        <p:xfrm>
          <a:off x="754540" y="239155"/>
          <a:ext cx="10313377" cy="5524465"/>
        </p:xfrm>
        <a:graphic>
          <a:graphicData uri="http://schemas.openxmlformats.org/drawingml/2006/table">
            <a:tbl>
              <a:tblPr firstRow="1" bandRow="1">
                <a:tableStyleId>{2D5ABB26-0587-4C30-8999-92F81FD0307C}</a:tableStyleId>
              </a:tblPr>
              <a:tblGrid>
                <a:gridCol w="3467390">
                  <a:extLst>
                    <a:ext uri="{9D8B030D-6E8A-4147-A177-3AD203B41FA5}">
                      <a16:colId xmlns:a16="http://schemas.microsoft.com/office/drawing/2014/main" val="3587280859"/>
                    </a:ext>
                  </a:extLst>
                </a:gridCol>
                <a:gridCol w="2155122">
                  <a:extLst>
                    <a:ext uri="{9D8B030D-6E8A-4147-A177-3AD203B41FA5}">
                      <a16:colId xmlns:a16="http://schemas.microsoft.com/office/drawing/2014/main" val="1816861066"/>
                    </a:ext>
                  </a:extLst>
                </a:gridCol>
                <a:gridCol w="1963830">
                  <a:extLst>
                    <a:ext uri="{9D8B030D-6E8A-4147-A177-3AD203B41FA5}">
                      <a16:colId xmlns:a16="http://schemas.microsoft.com/office/drawing/2014/main" val="3516509489"/>
                    </a:ext>
                  </a:extLst>
                </a:gridCol>
                <a:gridCol w="1464385">
                  <a:extLst>
                    <a:ext uri="{9D8B030D-6E8A-4147-A177-3AD203B41FA5}">
                      <a16:colId xmlns:a16="http://schemas.microsoft.com/office/drawing/2014/main" val="3963773903"/>
                    </a:ext>
                  </a:extLst>
                </a:gridCol>
                <a:gridCol w="1262650">
                  <a:extLst>
                    <a:ext uri="{9D8B030D-6E8A-4147-A177-3AD203B41FA5}">
                      <a16:colId xmlns:a16="http://schemas.microsoft.com/office/drawing/2014/main" val="3132085625"/>
                    </a:ext>
                  </a:extLst>
                </a:gridCol>
              </a:tblGrid>
              <a:tr h="254147">
                <a:tc rowSpan="2">
                  <a:txBody>
                    <a:bodyPr/>
                    <a:lstStyle/>
                    <a:p>
                      <a:pPr algn="ctr">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ÖDEMEYE</a:t>
                      </a:r>
                      <a:r>
                        <a:rPr lang="tr-TR" sz="1800" b="1" spc="-30" dirty="0">
                          <a:solidFill>
                            <a:srgbClr val="FFFFFF"/>
                          </a:solidFill>
                          <a:effectLst/>
                          <a:latin typeface="Times New Roman" panose="02020603050405020304" pitchFamily="18" charset="0"/>
                          <a:cs typeface="Times New Roman" panose="02020603050405020304" pitchFamily="18" charset="0"/>
                        </a:rPr>
                        <a:t> </a:t>
                      </a:r>
                      <a:r>
                        <a:rPr lang="tr-TR" sz="1800" b="1" dirty="0">
                          <a:solidFill>
                            <a:srgbClr val="FFFFFF"/>
                          </a:solidFill>
                          <a:effectLst/>
                          <a:latin typeface="Times New Roman" panose="02020603050405020304" pitchFamily="18" charset="0"/>
                          <a:cs typeface="Times New Roman" panose="02020603050405020304" pitchFamily="18" charset="0"/>
                        </a:rPr>
                        <a:t>ESAS</a:t>
                      </a:r>
                      <a:r>
                        <a:rPr lang="tr-TR" sz="1800" b="1" spc="-20" dirty="0">
                          <a:solidFill>
                            <a:srgbClr val="FFFFFF"/>
                          </a:solidFill>
                          <a:effectLst/>
                          <a:latin typeface="Times New Roman" panose="02020603050405020304" pitchFamily="18" charset="0"/>
                          <a:cs typeface="Times New Roman" panose="02020603050405020304" pitchFamily="18" charset="0"/>
                        </a:rPr>
                        <a:t> </a:t>
                      </a:r>
                      <a:r>
                        <a:rPr lang="tr-TR" sz="1800" b="1" spc="-10" dirty="0">
                          <a:solidFill>
                            <a:srgbClr val="FFFFFF"/>
                          </a:solidFill>
                          <a:effectLst/>
                          <a:latin typeface="Times New Roman" panose="02020603050405020304" pitchFamily="18" charset="0"/>
                          <a:cs typeface="Times New Roman" panose="02020603050405020304" pitchFamily="18" charset="0"/>
                        </a:rPr>
                        <a:t>UNSURLAR</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rowSpan="2">
                  <a:txBody>
                    <a:bodyPr/>
                    <a:lstStyle/>
                    <a:p>
                      <a:pPr marL="266065">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DAMGA</a:t>
                      </a:r>
                      <a:r>
                        <a:rPr lang="tr-TR" sz="1800" b="1" spc="-60" dirty="0">
                          <a:solidFill>
                            <a:srgbClr val="FFFFFF"/>
                          </a:solidFill>
                          <a:effectLst/>
                          <a:latin typeface="Times New Roman" panose="02020603050405020304" pitchFamily="18" charset="0"/>
                          <a:cs typeface="Times New Roman" panose="02020603050405020304" pitchFamily="18" charset="0"/>
                        </a:rPr>
                        <a:t> </a:t>
                      </a:r>
                      <a:r>
                        <a:rPr lang="tr-TR" sz="1800" b="1" spc="-10" dirty="0">
                          <a:solidFill>
                            <a:srgbClr val="FFFFFF"/>
                          </a:solidFill>
                          <a:effectLst/>
                          <a:latin typeface="Times New Roman" panose="02020603050405020304" pitchFamily="18" charset="0"/>
                          <a:cs typeface="Times New Roman" panose="02020603050405020304" pitchFamily="18" charset="0"/>
                        </a:rPr>
                        <a:t>VERGİSİ</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rowSpan="2">
                  <a:txBody>
                    <a:bodyPr/>
                    <a:lstStyle/>
                    <a:p>
                      <a:pPr marL="283210">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GELİR </a:t>
                      </a:r>
                      <a:r>
                        <a:rPr lang="tr-TR" sz="1800" b="1" spc="-10" dirty="0">
                          <a:solidFill>
                            <a:srgbClr val="FFFFFF"/>
                          </a:solidFill>
                          <a:effectLst/>
                          <a:latin typeface="Times New Roman" panose="02020603050405020304" pitchFamily="18" charset="0"/>
                          <a:cs typeface="Times New Roman" panose="02020603050405020304" pitchFamily="18" charset="0"/>
                        </a:rPr>
                        <a:t>VERGİSİ</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737870">
                        <a:lnSpc>
                          <a:spcPts val="1885"/>
                        </a:lnSpc>
                      </a:pPr>
                      <a:r>
                        <a:rPr lang="tr-TR" sz="1600" b="1" dirty="0">
                          <a:solidFill>
                            <a:srgbClr val="FFFFFF"/>
                          </a:solidFill>
                          <a:effectLst/>
                          <a:latin typeface="Times New Roman" panose="02020603050405020304" pitchFamily="18" charset="0"/>
                          <a:cs typeface="Times New Roman" panose="02020603050405020304" pitchFamily="18" charset="0"/>
                        </a:rPr>
                        <a:t>SGK</a:t>
                      </a:r>
                      <a:r>
                        <a:rPr lang="tr-TR" sz="1600" b="1" spc="-20" dirty="0">
                          <a:solidFill>
                            <a:srgbClr val="FFFFFF"/>
                          </a:solidFill>
                          <a:effectLst/>
                          <a:latin typeface="Times New Roman" panose="02020603050405020304" pitchFamily="18" charset="0"/>
                          <a:cs typeface="Times New Roman" panose="02020603050405020304" pitchFamily="18" charset="0"/>
                        </a:rPr>
                        <a:t> </a:t>
                      </a:r>
                      <a:r>
                        <a:rPr lang="tr-TR" sz="1600" b="1" spc="-10" dirty="0">
                          <a:solidFill>
                            <a:srgbClr val="FFFFFF"/>
                          </a:solidFill>
                          <a:effectLst/>
                          <a:latin typeface="Times New Roman" panose="02020603050405020304" pitchFamily="18" charset="0"/>
                          <a:cs typeface="Times New Roman" panose="02020603050405020304" pitchFamily="18" charset="0"/>
                        </a:rPr>
                        <a:t>KESİNTİSİ</a:t>
                      </a:r>
                      <a:endParaRPr lang="tr-TR" sz="16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373369932"/>
                  </a:ext>
                </a:extLst>
              </a:tr>
              <a:tr h="224135">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a:txBody>
                    <a:bodyPr/>
                    <a:lstStyle/>
                    <a:p>
                      <a:pPr marL="2540" algn="ctr">
                        <a:lnSpc>
                          <a:spcPts val="1655"/>
                        </a:lnSpc>
                      </a:pPr>
                      <a:r>
                        <a:rPr lang="tr-TR" sz="1400" b="1" spc="-20" dirty="0">
                          <a:solidFill>
                            <a:srgbClr val="FFFFFF"/>
                          </a:solidFill>
                          <a:effectLst/>
                          <a:latin typeface="Times New Roman" panose="02020603050405020304" pitchFamily="18" charset="0"/>
                          <a:cs typeface="Times New Roman" panose="02020603050405020304" pitchFamily="18" charset="0"/>
                        </a:rPr>
                        <a:t>5434</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ts val="1655"/>
                        </a:lnSpc>
                      </a:pPr>
                      <a:r>
                        <a:rPr lang="tr-TR" sz="1400" b="1" spc="-20" dirty="0">
                          <a:solidFill>
                            <a:srgbClr val="FFFFFF"/>
                          </a:solidFill>
                          <a:effectLst/>
                          <a:latin typeface="Times New Roman" panose="02020603050405020304" pitchFamily="18" charset="0"/>
                          <a:cs typeface="Times New Roman" panose="02020603050405020304" pitchFamily="18" charset="0"/>
                        </a:rPr>
                        <a:t>5510</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4022103238"/>
                  </a:ext>
                </a:extLst>
              </a:tr>
              <a:tr h="271390">
                <a:tc>
                  <a:txBody>
                    <a:bodyPr/>
                    <a:lstStyle/>
                    <a:p>
                      <a:pPr marL="9525">
                        <a:lnSpc>
                          <a:spcPct val="100000"/>
                        </a:lnSpc>
                        <a:spcBef>
                          <a:spcPts val="180"/>
                        </a:spcBef>
                      </a:pP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426551961"/>
                  </a:ext>
                </a:extLst>
              </a:tr>
              <a:tr h="271390">
                <a:tc>
                  <a:txBody>
                    <a:bodyPr/>
                    <a:lstStyle/>
                    <a:p>
                      <a:pPr marL="9525">
                        <a:lnSpc>
                          <a:spcPct val="100000"/>
                        </a:lnSpc>
                        <a:spcBef>
                          <a:spcPts val="180"/>
                        </a:spcBef>
                      </a:pPr>
                      <a:r>
                        <a:rPr lang="tr-TR" sz="1400" b="1" dirty="0">
                          <a:solidFill>
                            <a:srgbClr val="FFFFFF"/>
                          </a:solidFill>
                          <a:effectLst/>
                          <a:latin typeface="Times New Roman" panose="02020603050405020304" pitchFamily="18" charset="0"/>
                          <a:cs typeface="Times New Roman" panose="02020603050405020304" pitchFamily="18" charset="0"/>
                        </a:rPr>
                        <a:t>KIDEM</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441619339"/>
                  </a:ext>
                </a:extLst>
              </a:tr>
              <a:tr h="271390">
                <a:tc>
                  <a:txBody>
                    <a:bodyPr/>
                    <a:lstStyle/>
                    <a:p>
                      <a:pPr marL="9525">
                        <a:lnSpc>
                          <a:spcPct val="100000"/>
                        </a:lnSpc>
                        <a:spcBef>
                          <a:spcPts val="180"/>
                        </a:spcBef>
                      </a:pPr>
                      <a:r>
                        <a:rPr lang="tr-TR" sz="1400" b="1" spc="-20" dirty="0">
                          <a:solidFill>
                            <a:srgbClr val="FFFFFF"/>
                          </a:solidFill>
                          <a:effectLst/>
                          <a:latin typeface="Times New Roman" panose="02020603050405020304" pitchFamily="18" charset="0"/>
                          <a:cs typeface="Times New Roman" panose="02020603050405020304" pitchFamily="18" charset="0"/>
                        </a:rPr>
                        <a:t>TABAN</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1317543589"/>
                  </a:ext>
                </a:extLst>
              </a:tr>
              <a:tr h="271390">
                <a:tc>
                  <a:txBody>
                    <a:bodyPr/>
                    <a:lstStyle/>
                    <a:p>
                      <a:pPr marL="9525">
                        <a:lnSpc>
                          <a:spcPct val="100000"/>
                        </a:lnSpc>
                        <a:spcBef>
                          <a:spcPts val="180"/>
                        </a:spcBef>
                      </a:pPr>
                      <a:r>
                        <a:rPr lang="tr-TR" sz="1400" b="1" dirty="0">
                          <a:solidFill>
                            <a:srgbClr val="FFFFFF"/>
                          </a:solidFill>
                          <a:effectLst/>
                          <a:latin typeface="Times New Roman" panose="02020603050405020304" pitchFamily="18" charset="0"/>
                          <a:cs typeface="Times New Roman" panose="02020603050405020304" pitchFamily="18" charset="0"/>
                        </a:rPr>
                        <a:t>EK</a:t>
                      </a:r>
                      <a:r>
                        <a:rPr lang="tr-TR" sz="1400" b="1" spc="-10" dirty="0">
                          <a:solidFill>
                            <a:srgbClr val="FFFFFF"/>
                          </a:solidFill>
                          <a:effectLst/>
                          <a:latin typeface="Times New Roman" panose="02020603050405020304" pitchFamily="18" charset="0"/>
                          <a:cs typeface="Times New Roman" panose="02020603050405020304" pitchFamily="18" charset="0"/>
                        </a:rPr>
                        <a:t> GÖSTERGE</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2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742684902"/>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MAKAM</a:t>
                      </a:r>
                      <a:r>
                        <a:rPr lang="tr-TR" sz="1400" b="1" spc="-5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711256760"/>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GÖREV</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3921615805"/>
                  </a:ext>
                </a:extLst>
              </a:tr>
              <a:tr h="271390">
                <a:tc>
                  <a:txBody>
                    <a:bodyPr/>
                    <a:lstStyle/>
                    <a:p>
                      <a:pPr marL="9525">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TEMSİL</a:t>
                      </a:r>
                      <a:r>
                        <a:rPr lang="tr-TR" sz="1400" b="1" spc="-3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1599905859"/>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DİL</a:t>
                      </a:r>
                      <a:r>
                        <a:rPr lang="tr-TR" sz="1400" b="1" spc="-2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109861093"/>
                  </a:ext>
                </a:extLst>
              </a:tr>
              <a:tr h="271390">
                <a:tc>
                  <a:txBody>
                    <a:bodyPr/>
                    <a:lstStyle/>
                    <a:p>
                      <a:pPr marL="9525">
                        <a:lnSpc>
                          <a:spcPct val="100000"/>
                        </a:lnSpc>
                        <a:spcBef>
                          <a:spcPts val="185"/>
                        </a:spcBef>
                      </a:pPr>
                      <a:r>
                        <a:rPr lang="tr-TR" sz="1400" b="1" spc="-10" dirty="0">
                          <a:solidFill>
                            <a:srgbClr val="FFFFFF"/>
                          </a:solidFill>
                          <a:effectLst/>
                          <a:latin typeface="Times New Roman" panose="02020603050405020304" pitchFamily="18" charset="0"/>
                          <a:cs typeface="Times New Roman" panose="02020603050405020304" pitchFamily="18" charset="0"/>
                        </a:rPr>
                        <a:t>YÜKSEK</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ÖĞRETİM</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605913842"/>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EK</a:t>
                      </a:r>
                      <a:r>
                        <a:rPr lang="tr-TR" sz="1400" b="1" spc="-2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ÖDEME</a:t>
                      </a:r>
                      <a:r>
                        <a:rPr lang="tr-TR" sz="1400" b="1" spc="-5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(666</a:t>
                      </a:r>
                      <a:r>
                        <a:rPr lang="tr-TR" sz="1400" b="1" spc="-20" dirty="0">
                          <a:solidFill>
                            <a:srgbClr val="FFFFFF"/>
                          </a:solidFill>
                          <a:effectLst/>
                          <a:latin typeface="Times New Roman" panose="02020603050405020304" pitchFamily="18" charset="0"/>
                          <a:cs typeface="Times New Roman" panose="02020603050405020304" pitchFamily="18" charset="0"/>
                        </a:rPr>
                        <a:t> KHK)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125797152"/>
                  </a:ext>
                </a:extLst>
              </a:tr>
              <a:tr h="271390">
                <a:tc>
                  <a:txBody>
                    <a:bodyPr/>
                    <a:lstStyle/>
                    <a:p>
                      <a:pPr marL="9525">
                        <a:lnSpc>
                          <a:spcPct val="100000"/>
                        </a:lnSpc>
                        <a:spcBef>
                          <a:spcPts val="185"/>
                        </a:spcBef>
                      </a:pPr>
                      <a:r>
                        <a:rPr lang="tr-TR" sz="1400" b="1" spc="-10" dirty="0">
                          <a:solidFill>
                            <a:srgbClr val="FFFFFF"/>
                          </a:solidFill>
                          <a:effectLst/>
                          <a:latin typeface="Times New Roman" panose="02020603050405020304" pitchFamily="18" charset="0"/>
                          <a:cs typeface="Times New Roman" panose="02020603050405020304" pitchFamily="18" charset="0"/>
                        </a:rPr>
                        <a:t>ÜNİVERSİTE</a:t>
                      </a:r>
                      <a:r>
                        <a:rPr lang="tr-TR" sz="1400" b="1" spc="-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4025605983"/>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GELİŞTİRME</a:t>
                      </a:r>
                      <a:r>
                        <a:rPr lang="tr-TR" sz="1400" b="1" spc="-8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186143548"/>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EĞİTİM</a:t>
                      </a:r>
                      <a:r>
                        <a:rPr lang="tr-TR" sz="1400" b="1" spc="-3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ÖĞRETİM</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668185146"/>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İDARİ</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GÖREV</a:t>
                      </a:r>
                      <a:r>
                        <a:rPr lang="tr-TR" sz="1400" b="1" spc="-6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18743681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AKADEMİK</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20" dirty="0">
                          <a:solidFill>
                            <a:srgbClr val="FFFFFF"/>
                          </a:solidFill>
                          <a:effectLst/>
                          <a:latin typeface="Times New Roman" panose="02020603050405020304" pitchFamily="18" charset="0"/>
                          <a:cs typeface="Times New Roman" panose="02020603050405020304" pitchFamily="18" charset="0"/>
                        </a:rPr>
                        <a:t>TEŞVİK</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030580284"/>
                  </a:ext>
                </a:extLst>
              </a:tr>
              <a:tr h="271390">
                <a:tc>
                  <a:txBody>
                    <a:bodyPr/>
                    <a:lstStyle/>
                    <a:p>
                      <a:pPr marL="9525">
                        <a:lnSpc>
                          <a:spcPct val="100000"/>
                        </a:lnSpc>
                        <a:spcBef>
                          <a:spcPts val="190"/>
                        </a:spcBef>
                      </a:pPr>
                      <a:r>
                        <a:rPr lang="tr-TR" sz="1400" b="1" spc="-25" dirty="0">
                          <a:solidFill>
                            <a:srgbClr val="FFFFFF"/>
                          </a:solidFill>
                          <a:effectLst/>
                          <a:latin typeface="Times New Roman" panose="02020603050405020304" pitchFamily="18" charset="0"/>
                          <a:cs typeface="Times New Roman" panose="02020603050405020304" pitchFamily="18" charset="0"/>
                        </a:rPr>
                        <a:t>TOPLU</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SÖZLEŞME</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İKRAMİYESİ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6058510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AİLE</a:t>
                      </a:r>
                      <a:r>
                        <a:rPr lang="tr-TR" sz="1400" b="1" spc="-1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YARDIMI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50525376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ÇOCUK</a:t>
                      </a:r>
                      <a:r>
                        <a:rPr lang="tr-TR" sz="1400" b="1" spc="-3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YARDIMI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110214632"/>
                  </a:ext>
                </a:extLst>
              </a:tr>
            </a:tbl>
          </a:graphicData>
        </a:graphic>
      </p:graphicFrame>
    </p:spTree>
    <p:extLst>
      <p:ext uri="{BB962C8B-B14F-4D97-AF65-F5344CB8AC3E}">
        <p14:creationId xmlns:p14="http://schemas.microsoft.com/office/powerpoint/2010/main" val="165014518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540750"/>
            <a:ext cx="9603275" cy="1049235"/>
          </a:xfrm>
        </p:spPr>
        <p:txBody>
          <a:bodyPr>
            <a:normAutofit fontScale="90000"/>
          </a:bodyPr>
          <a:lstStyle/>
          <a:p>
            <a:pPr algn="ctr"/>
            <a:r>
              <a:rPr lang="tr-TR" sz="4000" b="1" cap="none" spc="-2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KEFALET</a:t>
            </a:r>
            <a:r>
              <a:rPr lang="tr-TR" sz="4000" b="1" cap="none" spc="-114"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cap="none"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dirty="0">
                <a:cs typeface="Calibri"/>
              </a:rPr>
              <a:t/>
            </a:r>
            <a:br>
              <a:rPr lang="tr-TR" dirty="0">
                <a:cs typeface="Calibri"/>
              </a:rPr>
            </a:br>
            <a:endParaRPr lang="tr-TR" dirty="0"/>
          </a:p>
        </p:txBody>
      </p:sp>
      <p:sp>
        <p:nvSpPr>
          <p:cNvPr id="3" name="İçerik Yer Tutucusu 2"/>
          <p:cNvSpPr>
            <a:spLocks noGrp="1"/>
          </p:cNvSpPr>
          <p:nvPr>
            <p:ph sz="quarter" idx="13"/>
          </p:nvPr>
        </p:nvSpPr>
        <p:spPr>
          <a:xfrm>
            <a:off x="913774" y="1215300"/>
            <a:ext cx="10363826" cy="3424107"/>
          </a:xfrm>
        </p:spPr>
        <p:txBody>
          <a:bodyPr>
            <a:normAutofit fontScale="92500" lnSpcReduction="10000"/>
          </a:bodyPr>
          <a:lstStyle/>
          <a:p>
            <a:pPr marL="0" indent="0" algn="just">
              <a:buNone/>
            </a:pPr>
            <a:r>
              <a:rPr lang="tr-TR" dirty="0" smtClean="0">
                <a:latin typeface="Times New Roman" panose="02020603050405020304" pitchFamily="18" charset="0"/>
                <a:cs typeface="Times New Roman" panose="02020603050405020304" pitchFamily="18" charset="0"/>
              </a:rPr>
              <a:t>5018 </a:t>
            </a:r>
            <a:r>
              <a:rPr lang="tr-TR" dirty="0">
                <a:latin typeface="Times New Roman" panose="02020603050405020304" pitchFamily="18" charset="0"/>
                <a:cs typeface="Times New Roman" panose="02020603050405020304" pitchFamily="18" charset="0"/>
              </a:rPr>
              <a:t>Sayılı Kamu Mali Yönetimi ve Kontrol Kanununa ekli (I) ve (II) sayılı cetvellerde yer alan kamu idareleri ile bu idarelere bağlı döner sermayeli kuruluşlarda para, menkul kıymet ve ayniyatı alıp veren ve elinde tutan; memur, sözleşmeli personel ve işçiler (geçici işçiler hariç) için müteselsil kefalet usulü kabul edilmiştir.</a:t>
            </a:r>
          </a:p>
          <a:p>
            <a:pPr algn="just"/>
            <a:r>
              <a:rPr lang="tr-TR" dirty="0">
                <a:latin typeface="Times New Roman" panose="02020603050405020304" pitchFamily="18" charset="0"/>
                <a:cs typeface="Times New Roman" panose="02020603050405020304" pitchFamily="18" charset="0"/>
              </a:rPr>
              <a:t>Kefalet Aidatı, giriş aidatı ve aylık aidat olmak üzere iki kısımdan oluşur.</a:t>
            </a:r>
          </a:p>
          <a:p>
            <a:pPr lvl="1" algn="just"/>
            <a:r>
              <a:rPr lang="tr-TR" b="1" dirty="0">
                <a:latin typeface="Times New Roman" panose="02020603050405020304" pitchFamily="18" charset="0"/>
                <a:cs typeface="Times New Roman" panose="02020603050405020304" pitchFamily="18" charset="0"/>
              </a:rPr>
              <a:t>Giriş Aidatı; </a:t>
            </a:r>
            <a:r>
              <a:rPr lang="tr-TR" dirty="0">
                <a:latin typeface="Times New Roman" panose="02020603050405020304" pitchFamily="18" charset="0"/>
                <a:cs typeface="Times New Roman" panose="02020603050405020304" pitchFamily="18" charset="0"/>
              </a:rPr>
              <a:t>1500 gösterge rakamının memur aylıklarına uygulanan katsayı ile çarpılması sonucu bulunur. Giriş aidatı, kefalete bağlı görevde tam olarak alınan ilk maaş veya ücretten başlamak üzere dört eşit taksitte kesilir.</a:t>
            </a:r>
          </a:p>
          <a:p>
            <a:pPr lvl="1" algn="just"/>
            <a:r>
              <a:rPr lang="tr-TR" b="1" dirty="0">
                <a:latin typeface="Times New Roman" panose="02020603050405020304" pitchFamily="18" charset="0"/>
                <a:cs typeface="Times New Roman" panose="02020603050405020304" pitchFamily="18" charset="0"/>
              </a:rPr>
              <a:t>Aylık Aidat; </a:t>
            </a:r>
            <a:r>
              <a:rPr lang="tr-TR" dirty="0">
                <a:latin typeface="Times New Roman" panose="02020603050405020304" pitchFamily="18" charset="0"/>
                <a:cs typeface="Times New Roman" panose="02020603050405020304" pitchFamily="18" charset="0"/>
              </a:rPr>
              <a:t>100 gösterge rakamının memur aylıklarına uygulanan katsayı ile çarpılması sonucu bulunur. Aylık aidat, giriş aidatının tamamının kesilmesini izleyen aydan itibaren her ay maaş veya ücretten kesilir.</a:t>
            </a:r>
          </a:p>
          <a:p>
            <a:pPr marL="0" indent="0" algn="just">
              <a:lnSpc>
                <a:spcPct val="100000"/>
              </a:lnSpc>
              <a:spcBef>
                <a:spcPts val="2060"/>
              </a:spcBef>
              <a:buNone/>
            </a:pPr>
            <a:endParaRPr lang="tr-TR" sz="1600" dirty="0">
              <a:cs typeface="Calibri"/>
            </a:endParaRPr>
          </a:p>
        </p:txBody>
      </p:sp>
      <p:sp>
        <p:nvSpPr>
          <p:cNvPr id="4" name="Dikdörtgen 3">
            <a:extLst>
              <a:ext uri="{FF2B5EF4-FFF2-40B4-BE49-F238E27FC236}">
                <a16:creationId xmlns:a16="http://schemas.microsoft.com/office/drawing/2014/main" id="{9D6406E7-0E99-F0E1-9040-18CF5836A315}"/>
              </a:ext>
            </a:extLst>
          </p:cNvPr>
          <p:cNvSpPr/>
          <p:nvPr/>
        </p:nvSpPr>
        <p:spPr>
          <a:xfrm>
            <a:off x="2173221" y="4639407"/>
            <a:ext cx="7084380" cy="101804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fontAlgn="base">
              <a:lnSpc>
                <a:spcPct val="200000"/>
              </a:lnSpc>
              <a:spcBef>
                <a:spcPct val="0"/>
              </a:spcBef>
              <a:spcAft>
                <a:spcPct val="0"/>
              </a:spcAft>
              <a:buClr>
                <a:schemeClr val="hlink"/>
              </a:buClr>
              <a:buSzPct val="80000"/>
            </a:pPr>
            <a:r>
              <a:rPr lang="tr-TR" b="1" dirty="0">
                <a:solidFill>
                  <a:srgbClr val="FFFFFF"/>
                </a:solidFill>
                <a:effectLst>
                  <a:outerShdw blurRad="38100" dist="38100" dir="2700000" algn="tl">
                    <a:srgbClr val="000000">
                      <a:alpha val="43137"/>
                    </a:srgbClr>
                  </a:outerShdw>
                </a:effectLst>
                <a:cs typeface="Calibri"/>
              </a:rPr>
              <a:t>GİRİŞ</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AİDATI</a:t>
            </a:r>
            <a:r>
              <a:rPr lang="tr-TR" b="1" spc="-3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t>
            </a:r>
            <a:r>
              <a:rPr lang="tr-TR" b="1" spc="-1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1500</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X</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MEMUR</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MAAŞ</a:t>
            </a:r>
            <a:r>
              <a:rPr lang="tr-TR" b="1" spc="-15" dirty="0">
                <a:solidFill>
                  <a:srgbClr val="FFFFFF"/>
                </a:solidFill>
                <a:effectLst>
                  <a:outerShdw blurRad="38100" dist="38100" dir="2700000" algn="tl">
                    <a:srgbClr val="000000">
                      <a:alpha val="43137"/>
                    </a:srgbClr>
                  </a:outerShdw>
                </a:effectLst>
                <a:cs typeface="Calibri"/>
              </a:rPr>
              <a:t> </a:t>
            </a:r>
            <a:r>
              <a:rPr lang="tr-TR" b="1" spc="-10" dirty="0">
                <a:solidFill>
                  <a:srgbClr val="FFFFFF"/>
                </a:solidFill>
                <a:effectLst>
                  <a:outerShdw blurRad="38100" dist="38100" dir="2700000" algn="tl">
                    <a:srgbClr val="000000">
                      <a:alpha val="43137"/>
                    </a:srgbClr>
                  </a:outerShdw>
                </a:effectLst>
                <a:cs typeface="Calibri"/>
              </a:rPr>
              <a:t>KATSAYISI</a:t>
            </a:r>
          </a:p>
          <a:p>
            <a:pPr algn="ctr" defTabSz="914400" fontAlgn="base">
              <a:lnSpc>
                <a:spcPct val="200000"/>
              </a:lnSpc>
              <a:spcBef>
                <a:spcPct val="0"/>
              </a:spcBef>
              <a:spcAft>
                <a:spcPct val="0"/>
              </a:spcAft>
              <a:buClr>
                <a:schemeClr val="hlink"/>
              </a:buClr>
              <a:buSzPct val="80000"/>
            </a:pPr>
            <a:r>
              <a:rPr lang="tr-TR" b="1" spc="-1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AİDAT</a:t>
            </a:r>
            <a:r>
              <a:rPr lang="tr-TR" b="1" spc="-4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100</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X</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MEMUR</a:t>
            </a:r>
            <a:r>
              <a:rPr lang="tr-TR" b="1" spc="-4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MAAŞ</a:t>
            </a:r>
            <a:r>
              <a:rPr lang="tr-TR" b="1" spc="-30" dirty="0">
                <a:solidFill>
                  <a:srgbClr val="FFFFFF"/>
                </a:solidFill>
                <a:effectLst>
                  <a:outerShdw blurRad="38100" dist="38100" dir="2700000" algn="tl">
                    <a:srgbClr val="000000">
                      <a:alpha val="43137"/>
                    </a:srgbClr>
                  </a:outerShdw>
                </a:effectLst>
                <a:cs typeface="Calibri"/>
              </a:rPr>
              <a:t> </a:t>
            </a:r>
            <a:r>
              <a:rPr lang="tr-TR" b="1" spc="-10" dirty="0">
                <a:solidFill>
                  <a:srgbClr val="FFFFFF"/>
                </a:solidFill>
                <a:effectLst>
                  <a:outerShdw blurRad="38100" dist="38100" dir="2700000" algn="tl">
                    <a:srgbClr val="000000">
                      <a:alpha val="43137"/>
                    </a:srgbClr>
                  </a:outerShdw>
                </a:effectLst>
                <a:cs typeface="Calibri"/>
              </a:rPr>
              <a:t>KATSAYISI</a:t>
            </a:r>
            <a:endParaRPr lang="tr-TR" b="1" dirty="0">
              <a:solidFill>
                <a:srgbClr val="FFFFFF"/>
              </a:solidFill>
              <a:effectLst>
                <a:outerShdw blurRad="38100" dist="38100" dir="2700000" algn="tl">
                  <a:srgbClr val="000000">
                    <a:alpha val="43137"/>
                  </a:srgbClr>
                </a:outerShdw>
              </a:effectLst>
              <a:cs typeface="Calibri"/>
            </a:endParaRPr>
          </a:p>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endPar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Tree>
    <p:extLst>
      <p:ext uri="{BB962C8B-B14F-4D97-AF65-F5344CB8AC3E}">
        <p14:creationId xmlns:p14="http://schemas.microsoft.com/office/powerpoint/2010/main" val="385451322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474929"/>
            <a:ext cx="9603275" cy="1049235"/>
          </a:xfrm>
        </p:spPr>
        <p:txBody>
          <a:bodyPr>
            <a:normAutofit fontScale="90000"/>
          </a:bodyPr>
          <a:lstStyle/>
          <a:p>
            <a:pPr algn="ctr"/>
            <a:r>
              <a:rPr lang="tr-TR" sz="4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BES</a:t>
            </a:r>
            <a:r>
              <a:rPr lang="tr-TR" sz="4400" b="1" spc="-6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4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KESİNTİSİ</a:t>
            </a:r>
            <a:r>
              <a:rPr lang="tr-TR" b="1" dirty="0">
                <a:effectLst>
                  <a:outerShdw blurRad="38100" dist="38100" dir="2700000" algn="tl">
                    <a:srgbClr val="000000">
                      <a:alpha val="43137"/>
                    </a:srgbClr>
                  </a:outerShdw>
                </a:effectLst>
                <a:cs typeface="Calibri"/>
              </a:rPr>
              <a:t/>
            </a:r>
            <a:br>
              <a:rPr lang="tr-TR" b="1" dirty="0">
                <a:effectLst>
                  <a:outerShdw blurRad="38100" dist="38100" dir="2700000" algn="tl">
                    <a:srgbClr val="000000">
                      <a:alpha val="43137"/>
                    </a:srgbClr>
                  </a:outerShdw>
                </a:effectLst>
                <a:cs typeface="Calibri"/>
              </a:rPr>
            </a:br>
            <a:endParaRPr lang="tr-TR" b="1" dirty="0">
              <a:effectLst>
                <a:outerShdw blurRad="38100" dist="38100" dir="2700000" algn="tl">
                  <a:srgbClr val="000000">
                    <a:alpha val="43137"/>
                  </a:srgbClr>
                </a:outerShdw>
              </a:effectLst>
            </a:endParaRPr>
          </a:p>
        </p:txBody>
      </p:sp>
      <p:sp>
        <p:nvSpPr>
          <p:cNvPr id="3" name="İçerik Yer Tutucusu 2"/>
          <p:cNvSpPr>
            <a:spLocks noGrp="1"/>
          </p:cNvSpPr>
          <p:nvPr>
            <p:ph sz="quarter" idx="13"/>
          </p:nvPr>
        </p:nvSpPr>
        <p:spPr>
          <a:xfrm>
            <a:off x="913774" y="1096260"/>
            <a:ext cx="10363826" cy="4222360"/>
          </a:xfrm>
        </p:spPr>
        <p:txBody>
          <a:bodyPr>
            <a:normAutofit fontScale="70000" lnSpcReduction="20000"/>
          </a:bodyPr>
          <a:lstStyle/>
          <a:p>
            <a:pPr algn="just"/>
            <a:r>
              <a:rPr lang="tr-TR" sz="1900" dirty="0"/>
              <a:t>4632 Sayılı Bireysel Emeklilik Tasarruf ve Yatırım Sistemi Kanunu Ek 2. Maddesi ile 5510 Sayılı Sosyal Sigortalar ve Genel Sağlık Sigortası Kanununun 4. Maddesinin Birinci Fıkrasının (A) ve (C) Bentlerine Göre Çalışmaya Başlayanlar ile 17/07/1964 Tarihli ve 506 Sayılı Sosyal Sigortalar Kanununun Geçici 20. Maddesi Kapsamında Kurulmuş Olan Sandıkların İştirakçisi Olarak Çalışmaya Başlayanlar, İşverenin Bu Kanun Hükümlerine Göre Düzenlediği Bir Emeklilik Sözleşmesiyle Emeklilik Planına Dâhil Edilir.</a:t>
            </a:r>
          </a:p>
          <a:p>
            <a:pPr algn="just"/>
            <a:r>
              <a:rPr lang="tr-TR" sz="1900" dirty="0"/>
              <a:t>Naklen Gelen ve Açıktan Atanan 45 Yaşını Doldurmamış Tüm Çalışanlar, zorunlu olarak Bireysel Emeklilik Sistemine dâhil edilmektedir.</a:t>
            </a:r>
          </a:p>
          <a:p>
            <a:pPr algn="just"/>
            <a:r>
              <a:rPr lang="tr-TR" sz="1900" dirty="0"/>
              <a:t>19.01.2022 tarihinde yapılan değişiklik ile 7351 Sayılı Kanunun 7. Maddesi ve 4632 Sayılı Kanunun Ek 2. Maddesinde yapılan düzenlemeye göre, 45 yaşını doldurmuş çalışanlar da talep etmeleri halinde emeklilik planlarına dâhil edilebilir.</a:t>
            </a:r>
          </a:p>
          <a:p>
            <a:pPr algn="just"/>
            <a:r>
              <a:rPr lang="tr-TR" sz="1900" dirty="0"/>
              <a:t>Çalışan, emeklilik planına dâhil olduğunun kendisine bildirildiği tarihten itibaren iki ay içinde sözleşmeden cayabilir.</a:t>
            </a:r>
          </a:p>
          <a:p>
            <a:pPr algn="just"/>
            <a:r>
              <a:rPr lang="tr-TR" sz="1900" dirty="0"/>
              <a:t>Çalışan Katkı Payı:</a:t>
            </a:r>
          </a:p>
          <a:p>
            <a:pPr algn="just"/>
            <a:r>
              <a:rPr lang="tr-TR" sz="1900" dirty="0"/>
              <a:t>Çalışanın 5510 Sayılı Kanunun 80. Maddesi çerçevesinde belirlenen prime esas kazancının %3'üne karşılık gelen tutardır. (Bu tutar, 5434 Sayılı Kanunda yer alan emeklilik keseneğine esas aylık olarak uygulanır.)</a:t>
            </a:r>
          </a:p>
          <a:p>
            <a:pPr algn="just"/>
            <a:r>
              <a:rPr lang="tr-TR" sz="1900" dirty="0"/>
              <a:t>Devlet Katkısı:</a:t>
            </a:r>
          </a:p>
          <a:p>
            <a:pPr algn="just"/>
            <a:r>
              <a:rPr lang="tr-TR" sz="1900" dirty="0"/>
              <a:t>Devlet Katkısı başlangıçta %25 olarak belirlenmişti. Ancak, 22 Ocak 2022 tarihinde yapılan değişiklik ile:</a:t>
            </a:r>
          </a:p>
          <a:p>
            <a:pPr lvl="1" algn="just"/>
            <a:r>
              <a:rPr lang="tr-TR" sz="1900" dirty="0"/>
              <a:t>Bu maddenin yürürlük tarihinden önce şirket hesaplarına intikal eden tutarlar için %25 devlet katkısı uygulanmaya devam edilecektir.</a:t>
            </a:r>
          </a:p>
          <a:p>
            <a:pPr lvl="1" algn="just"/>
            <a:r>
              <a:rPr lang="tr-TR" sz="1900" dirty="0"/>
              <a:t>Yürürlük tarihinden sonra şirket hesaplarına intikal eden tutarlar için ise %30 devlet katkısı uygulanacaktır.</a:t>
            </a:r>
          </a:p>
          <a:p>
            <a:pPr marL="0" indent="0">
              <a:buNone/>
            </a:pPr>
            <a:endParaRPr lang="tr-TR" dirty="0"/>
          </a:p>
        </p:txBody>
      </p:sp>
    </p:spTree>
    <p:extLst>
      <p:ext uri="{BB962C8B-B14F-4D97-AF65-F5344CB8AC3E}">
        <p14:creationId xmlns:p14="http://schemas.microsoft.com/office/powerpoint/2010/main" val="4600906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790681" y="749307"/>
            <a:ext cx="10363826" cy="3424107"/>
          </a:xfrm>
        </p:spPr>
        <p:txBody>
          <a:bodyPr>
            <a:normAutofit fontScale="70000" lnSpcReduction="20000"/>
          </a:bodyPr>
          <a:lstStyle/>
          <a:p>
            <a:pPr marL="0" indent="0">
              <a:buNone/>
            </a:pP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a:t>
            </a:r>
            <a:r>
              <a:rPr lang="tr-TR" b="1" dirty="0" smtClean="0">
                <a:latin typeface="Times New Roman" panose="02020603050405020304" pitchFamily="18" charset="0"/>
                <a:cs typeface="Times New Roman" panose="02020603050405020304" pitchFamily="18" charset="0"/>
              </a:rPr>
              <a:t>Azami </a:t>
            </a:r>
            <a:r>
              <a:rPr lang="tr-TR" b="1" dirty="0">
                <a:latin typeface="Times New Roman" panose="02020603050405020304" pitchFamily="18" charset="0"/>
                <a:cs typeface="Times New Roman" panose="02020603050405020304" pitchFamily="18" charset="0"/>
              </a:rPr>
              <a:t>Devlet Katkısı Tutarı:</a:t>
            </a:r>
            <a:endParaRPr lang="tr-TR" dirty="0">
              <a:latin typeface="Times New Roman" panose="02020603050405020304" pitchFamily="18" charset="0"/>
              <a:cs typeface="Times New Roman" panose="02020603050405020304" pitchFamily="18" charset="0"/>
            </a:endParaRPr>
          </a:p>
          <a:p>
            <a:r>
              <a:rPr lang="tr-TR" b="1" dirty="0">
                <a:latin typeface="Times New Roman" panose="02020603050405020304" pitchFamily="18" charset="0"/>
                <a:cs typeface="Times New Roman" panose="02020603050405020304" pitchFamily="18" charset="0"/>
              </a:rPr>
              <a:t>Azami Devlet Katkısı</a:t>
            </a:r>
            <a:r>
              <a:rPr lang="tr-TR" dirty="0">
                <a:latin typeface="Times New Roman" panose="02020603050405020304" pitchFamily="18" charset="0"/>
                <a:cs typeface="Times New Roman" panose="02020603050405020304" pitchFamily="18" charset="0"/>
              </a:rPr>
              <a:t>, ilgili yıla ait brüt asgari ücret tutarının </a:t>
            </a:r>
            <a:r>
              <a:rPr lang="tr-TR" b="1" dirty="0">
                <a:latin typeface="Times New Roman" panose="02020603050405020304" pitchFamily="18" charset="0"/>
                <a:cs typeface="Times New Roman" panose="02020603050405020304" pitchFamily="18" charset="0"/>
              </a:rPr>
              <a:t>%30’u</a:t>
            </a:r>
            <a:r>
              <a:rPr lang="tr-TR" dirty="0">
                <a:latin typeface="Times New Roman" panose="02020603050405020304" pitchFamily="18" charset="0"/>
                <a:cs typeface="Times New Roman" panose="02020603050405020304" pitchFamily="18" charset="0"/>
              </a:rPr>
              <a:t> kadardır.</a:t>
            </a:r>
          </a:p>
          <a:p>
            <a:r>
              <a:rPr lang="tr-TR" b="1" dirty="0">
                <a:latin typeface="Times New Roman" panose="02020603050405020304" pitchFamily="18" charset="0"/>
                <a:cs typeface="Times New Roman" panose="02020603050405020304" pitchFamily="18" charset="0"/>
              </a:rPr>
              <a:t>2022 yılı için</a:t>
            </a:r>
            <a:r>
              <a:rPr lang="tr-TR" dirty="0">
                <a:latin typeface="Times New Roman" panose="02020603050405020304" pitchFamily="18" charset="0"/>
                <a:cs typeface="Times New Roman" panose="02020603050405020304" pitchFamily="18" charset="0"/>
              </a:rPr>
              <a:t> azami devlet katkısı tutarı </a:t>
            </a:r>
            <a:r>
              <a:rPr lang="tr-TR" b="1" dirty="0">
                <a:latin typeface="Times New Roman" panose="02020603050405020304" pitchFamily="18" charset="0"/>
                <a:cs typeface="Times New Roman" panose="02020603050405020304" pitchFamily="18" charset="0"/>
              </a:rPr>
              <a:t>18.014,00 TL</a:t>
            </a:r>
            <a:r>
              <a:rPr lang="tr-TR" dirty="0">
                <a:latin typeface="Times New Roman" panose="02020603050405020304" pitchFamily="18" charset="0"/>
                <a:cs typeface="Times New Roman" panose="02020603050405020304" pitchFamily="18" charset="0"/>
              </a:rPr>
              <a:t>’dir.</a:t>
            </a:r>
          </a:p>
          <a:p>
            <a:r>
              <a:rPr lang="tr-TR" b="1" dirty="0">
                <a:latin typeface="Times New Roman" panose="02020603050405020304" pitchFamily="18" charset="0"/>
                <a:cs typeface="Times New Roman" panose="02020603050405020304" pitchFamily="18" charset="0"/>
              </a:rPr>
              <a:t>Devlet Katkısı Limit Hesabı</a:t>
            </a:r>
            <a:r>
              <a:rPr lang="tr-TR" dirty="0">
                <a:latin typeface="Times New Roman" panose="02020603050405020304" pitchFamily="18" charset="0"/>
                <a:cs typeface="Times New Roman" panose="02020603050405020304" pitchFamily="18" charset="0"/>
              </a:rPr>
              <a:t>, katılımcı bazında yapılmaktadır.</a:t>
            </a:r>
          </a:p>
          <a:p>
            <a:r>
              <a:rPr lang="tr-TR" b="1" dirty="0">
                <a:latin typeface="Times New Roman" panose="02020603050405020304" pitchFamily="18" charset="0"/>
                <a:cs typeface="Times New Roman" panose="02020603050405020304" pitchFamily="18" charset="0"/>
              </a:rPr>
              <a:t>Sistemde Geçirilen Süreye Göre Devlet Katkısı:</a:t>
            </a:r>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Bireysel emeklilik devlet katkısı hesabında kayıtlı tutarlar, sistemde geçirilen süreye göre farklı oranlarda ödenir: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3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%15’ini</a:t>
            </a:r>
            <a:r>
              <a:rPr lang="tr-TR" dirty="0">
                <a:latin typeface="Times New Roman" panose="02020603050405020304" pitchFamily="18" charset="0"/>
                <a:cs typeface="Times New Roman" panose="02020603050405020304" pitchFamily="18" charset="0"/>
              </a:rPr>
              <a:t> alır.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6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%35’ini</a:t>
            </a:r>
            <a:r>
              <a:rPr lang="tr-TR" dirty="0">
                <a:latin typeface="Times New Roman" panose="02020603050405020304" pitchFamily="18" charset="0"/>
                <a:cs typeface="Times New Roman" panose="02020603050405020304" pitchFamily="18" charset="0"/>
              </a:rPr>
              <a:t> alır.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10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%60’ını</a:t>
            </a:r>
            <a:r>
              <a:rPr lang="tr-TR" dirty="0">
                <a:latin typeface="Times New Roman" panose="02020603050405020304" pitchFamily="18" charset="0"/>
                <a:cs typeface="Times New Roman" panose="02020603050405020304" pitchFamily="18" charset="0"/>
              </a:rPr>
              <a:t> alır.</a:t>
            </a:r>
          </a:p>
          <a:p>
            <a:r>
              <a:rPr lang="tr-TR" b="1" dirty="0">
                <a:latin typeface="Times New Roman" panose="02020603050405020304" pitchFamily="18" charset="0"/>
                <a:cs typeface="Times New Roman" panose="02020603050405020304" pitchFamily="18" charset="0"/>
              </a:rPr>
              <a:t>Emekli olan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vefat eden</a:t>
            </a:r>
            <a:r>
              <a:rPr lang="tr-TR" dirty="0">
                <a:latin typeface="Times New Roman" panose="02020603050405020304" pitchFamily="18" charset="0"/>
                <a:cs typeface="Times New Roman" panose="02020603050405020304" pitchFamily="18" charset="0"/>
              </a:rPr>
              <a:t> veya </a:t>
            </a:r>
            <a:r>
              <a:rPr lang="tr-TR" b="1" dirty="0">
                <a:latin typeface="Times New Roman" panose="02020603050405020304" pitchFamily="18" charset="0"/>
                <a:cs typeface="Times New Roman" panose="02020603050405020304" pitchFamily="18" charset="0"/>
              </a:rPr>
              <a:t>maluliyet haline</a:t>
            </a:r>
            <a:r>
              <a:rPr lang="tr-TR" dirty="0">
                <a:latin typeface="Times New Roman" panose="02020603050405020304" pitchFamily="18" charset="0"/>
                <a:cs typeface="Times New Roman" panose="02020603050405020304" pitchFamily="18" charset="0"/>
              </a:rPr>
              <a:t> düşen katılımcılar ise katkının </a:t>
            </a:r>
            <a:r>
              <a:rPr lang="tr-TR" b="1" dirty="0">
                <a:latin typeface="Times New Roman" panose="02020603050405020304" pitchFamily="18" charset="0"/>
                <a:cs typeface="Times New Roman" panose="02020603050405020304" pitchFamily="18" charset="0"/>
              </a:rPr>
              <a:t>%100'ünü</a:t>
            </a:r>
            <a:r>
              <a:rPr lang="tr-TR" dirty="0">
                <a:latin typeface="Times New Roman" panose="02020603050405020304" pitchFamily="18" charset="0"/>
                <a:cs typeface="Times New Roman" panose="02020603050405020304" pitchFamily="18" charset="0"/>
              </a:rPr>
              <a:t> almaya hak kazanır.</a:t>
            </a:r>
          </a:p>
          <a:p>
            <a:pPr marL="0" indent="0">
              <a:buNone/>
            </a:pPr>
            <a:endParaRPr lang="tr-TR" dirty="0"/>
          </a:p>
        </p:txBody>
      </p:sp>
      <p:sp>
        <p:nvSpPr>
          <p:cNvPr id="4" name="Dikdörtgen 3">
            <a:extLst>
              <a:ext uri="{FF2B5EF4-FFF2-40B4-BE49-F238E27FC236}">
                <a16:creationId xmlns:a16="http://schemas.microsoft.com/office/drawing/2014/main" id="{9D6406E7-0E99-F0E1-9040-18CF5836A315}"/>
              </a:ext>
            </a:extLst>
          </p:cNvPr>
          <p:cNvSpPr/>
          <p:nvPr/>
        </p:nvSpPr>
        <p:spPr>
          <a:xfrm>
            <a:off x="2630420" y="4173414"/>
            <a:ext cx="7084380" cy="101804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2700" algn="ctr">
              <a:lnSpc>
                <a:spcPts val="2005"/>
              </a:lnSpc>
            </a:pPr>
            <a:r>
              <a:rPr lang="fi-FI" sz="2400" b="1" dirty="0">
                <a:solidFill>
                  <a:srgbClr val="FFFFFF"/>
                </a:solidFill>
                <a:cs typeface="Calibri"/>
              </a:rPr>
              <a:t>BES</a:t>
            </a:r>
            <a:r>
              <a:rPr lang="fi-FI" sz="2400" b="1" spc="-45" dirty="0">
                <a:solidFill>
                  <a:srgbClr val="FFFFFF"/>
                </a:solidFill>
                <a:cs typeface="Calibri"/>
              </a:rPr>
              <a:t> </a:t>
            </a:r>
            <a:r>
              <a:rPr lang="fi-FI" sz="2400" b="1" dirty="0">
                <a:solidFill>
                  <a:srgbClr val="FFFFFF"/>
                </a:solidFill>
                <a:cs typeface="Calibri"/>
              </a:rPr>
              <a:t>KESINTISI</a:t>
            </a:r>
            <a:r>
              <a:rPr lang="fi-FI" sz="2400" b="1" spc="-55" dirty="0">
                <a:solidFill>
                  <a:srgbClr val="FFFFFF"/>
                </a:solidFill>
                <a:cs typeface="Calibri"/>
              </a:rPr>
              <a:t> </a:t>
            </a:r>
            <a:r>
              <a:rPr lang="fi-FI" sz="2400" b="1" dirty="0">
                <a:solidFill>
                  <a:srgbClr val="FFFFFF"/>
                </a:solidFill>
                <a:cs typeface="Calibri"/>
              </a:rPr>
              <a:t>=</a:t>
            </a:r>
            <a:r>
              <a:rPr lang="fi-FI" sz="2400" b="1" spc="-40" dirty="0">
                <a:solidFill>
                  <a:srgbClr val="FFFFFF"/>
                </a:solidFill>
                <a:cs typeface="Calibri"/>
              </a:rPr>
              <a:t> </a:t>
            </a:r>
            <a:r>
              <a:rPr lang="fi-FI" sz="2400" b="1" dirty="0">
                <a:solidFill>
                  <a:srgbClr val="FFFFFF"/>
                </a:solidFill>
                <a:cs typeface="Calibri"/>
              </a:rPr>
              <a:t>PRIME</a:t>
            </a:r>
            <a:r>
              <a:rPr lang="fi-FI" sz="2400" b="1" spc="-60" dirty="0">
                <a:solidFill>
                  <a:srgbClr val="FFFFFF"/>
                </a:solidFill>
                <a:cs typeface="Calibri"/>
              </a:rPr>
              <a:t> </a:t>
            </a:r>
            <a:r>
              <a:rPr lang="fi-FI" sz="2400" b="1" dirty="0">
                <a:solidFill>
                  <a:srgbClr val="FFFFFF"/>
                </a:solidFill>
                <a:cs typeface="Calibri"/>
              </a:rPr>
              <a:t>ESAS</a:t>
            </a:r>
            <a:r>
              <a:rPr lang="fi-FI" sz="2400" b="1" spc="-45" dirty="0">
                <a:solidFill>
                  <a:srgbClr val="FFFFFF"/>
                </a:solidFill>
                <a:cs typeface="Calibri"/>
              </a:rPr>
              <a:t> </a:t>
            </a:r>
            <a:r>
              <a:rPr lang="fi-FI" sz="2400" b="1" dirty="0">
                <a:solidFill>
                  <a:srgbClr val="FFFFFF"/>
                </a:solidFill>
                <a:cs typeface="Calibri"/>
              </a:rPr>
              <a:t>KAZANÇ</a:t>
            </a:r>
            <a:r>
              <a:rPr lang="fi-FI" sz="2400" b="1" spc="-25" dirty="0">
                <a:solidFill>
                  <a:srgbClr val="FFFFFF"/>
                </a:solidFill>
                <a:cs typeface="Calibri"/>
              </a:rPr>
              <a:t> </a:t>
            </a:r>
            <a:r>
              <a:rPr lang="fi-FI" sz="2400" b="1" dirty="0">
                <a:solidFill>
                  <a:srgbClr val="FFFFFF"/>
                </a:solidFill>
                <a:cs typeface="Calibri"/>
              </a:rPr>
              <a:t>X</a:t>
            </a:r>
            <a:r>
              <a:rPr lang="fi-FI" sz="2400" b="1" spc="-35" dirty="0">
                <a:solidFill>
                  <a:srgbClr val="FFFFFF"/>
                </a:solidFill>
                <a:cs typeface="Calibri"/>
              </a:rPr>
              <a:t> </a:t>
            </a:r>
            <a:r>
              <a:rPr lang="fi-FI" sz="2400" b="1" spc="-20" dirty="0">
                <a:solidFill>
                  <a:srgbClr val="FFFFFF"/>
                </a:solidFill>
                <a:cs typeface="Calibri"/>
              </a:rPr>
              <a:t>0,03</a:t>
            </a:r>
            <a:endParaRPr lang="fi-FI" sz="2400" b="1" dirty="0">
              <a:solidFill>
                <a:srgbClr val="FFFFFF"/>
              </a:solidFill>
              <a:cs typeface="Calibri"/>
            </a:endParaRPr>
          </a:p>
        </p:txBody>
      </p:sp>
    </p:spTree>
    <p:extLst>
      <p:ext uri="{BB962C8B-B14F-4D97-AF65-F5344CB8AC3E}">
        <p14:creationId xmlns:p14="http://schemas.microsoft.com/office/powerpoint/2010/main" val="301255148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760558"/>
            <a:ext cx="9603275" cy="1049235"/>
          </a:xfrm>
        </p:spPr>
        <p:txBody>
          <a:bodyPr>
            <a:normAutofit fontScale="90000"/>
          </a:bodyPr>
          <a:lstStyle/>
          <a:p>
            <a:pPr algn="ctr">
              <a:lnSpc>
                <a:spcPct val="150000"/>
              </a:lnSpc>
            </a:pPr>
            <a:r>
              <a:rPr lang="tr-TR" sz="40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KİRA</a:t>
            </a:r>
            <a:r>
              <a:rPr lang="tr-TR" sz="4000" b="1" spc="-8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KESİNTİSİ</a:t>
            </a:r>
            <a:r>
              <a:rPr lang="tr-TR" sz="4000" b="1"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(LOJMAN)</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808670" y="1876905"/>
            <a:ext cx="10363826" cy="3424107"/>
          </a:xfrm>
        </p:spPr>
        <p:txBody>
          <a:bodyPr/>
          <a:lstStyle/>
          <a:p>
            <a:pPr marL="0" indent="0">
              <a:buNone/>
            </a:pPr>
            <a:r>
              <a:rPr lang="tr-TR" dirty="0" smtClean="0">
                <a:latin typeface="Times New Roman" panose="02020603050405020304" pitchFamily="18" charset="0"/>
                <a:cs typeface="Times New Roman" panose="02020603050405020304" pitchFamily="18" charset="0"/>
              </a:rPr>
              <a:t>Üniversitemiz </a:t>
            </a:r>
            <a:r>
              <a:rPr lang="tr-TR" dirty="0">
                <a:latin typeface="Times New Roman" panose="02020603050405020304" pitchFamily="18" charset="0"/>
                <a:cs typeface="Times New Roman" panose="02020603050405020304" pitchFamily="18" charset="0"/>
              </a:rPr>
              <a:t>Kamu Konutlarında İkamet Eden Personel Kira Kesintileri Hakkında Bilgilendirme</a:t>
            </a:r>
          </a:p>
          <a:p>
            <a:r>
              <a:rPr lang="tr-TR" dirty="0">
                <a:latin typeface="Times New Roman" panose="02020603050405020304" pitchFamily="18" charset="0"/>
                <a:cs typeface="Times New Roman" panose="02020603050405020304" pitchFamily="18" charset="0"/>
              </a:rPr>
              <a:t>2025 yılı için yapılacak olan kira kesintileri, 27 Aralık 2024 tarihli ve 419 sıra </a:t>
            </a:r>
            <a:r>
              <a:rPr lang="tr-TR" dirty="0">
                <a:latin typeface="Times New Roman" panose="02020603050405020304" pitchFamily="18" charset="0"/>
                <a:cs typeface="Times New Roman" panose="02020603050405020304" pitchFamily="18" charset="0"/>
              </a:rPr>
              <a:t>nolu</a:t>
            </a:r>
            <a:r>
              <a:rPr lang="tr-TR" dirty="0">
                <a:latin typeface="Times New Roman" panose="02020603050405020304" pitchFamily="18" charset="0"/>
                <a:cs typeface="Times New Roman" panose="02020603050405020304" pitchFamily="18" charset="0"/>
              </a:rPr>
              <a:t> Milli Emlak Genel Tebliği esas alınarak hesaplanmıştır.</a:t>
            </a:r>
          </a:p>
          <a:p>
            <a:r>
              <a:rPr lang="tr-TR" dirty="0">
                <a:latin typeface="Times New Roman" panose="02020603050405020304" pitchFamily="18" charset="0"/>
                <a:cs typeface="Times New Roman" panose="02020603050405020304" pitchFamily="18" charset="0"/>
              </a:rPr>
              <a:t>İlgili Komisyon, kamu konutlarında ikamet eden personelin oturduğu konutun özelliklerine göre belirlediği kira bedellerini tespit etmiştir.</a:t>
            </a:r>
          </a:p>
          <a:p>
            <a:r>
              <a:rPr lang="tr-TR" dirty="0">
                <a:latin typeface="Times New Roman" panose="02020603050405020304" pitchFamily="18" charset="0"/>
                <a:cs typeface="Times New Roman" panose="02020603050405020304" pitchFamily="18" charset="0"/>
              </a:rPr>
              <a:t>Tespit edilen kira bedelleri, her ay personelin maaşından kesilerek tahsil edilecektir.</a:t>
            </a:r>
          </a:p>
          <a:p>
            <a:endParaRPr lang="tr-TR" dirty="0"/>
          </a:p>
        </p:txBody>
      </p:sp>
    </p:spTree>
    <p:extLst>
      <p:ext uri="{BB962C8B-B14F-4D97-AF65-F5344CB8AC3E}">
        <p14:creationId xmlns:p14="http://schemas.microsoft.com/office/powerpoint/2010/main" val="216877868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839DB24-87A5-21FC-BBAD-8A277FCDD973}"/>
              </a:ext>
            </a:extLst>
          </p:cNvPr>
          <p:cNvSpPr>
            <a:spLocks noGrp="1"/>
          </p:cNvSpPr>
          <p:nvPr>
            <p:ph type="title"/>
          </p:nvPr>
        </p:nvSpPr>
        <p:spPr/>
        <p:txBody>
          <a:bodyPr/>
          <a:lstStyle/>
          <a:p>
            <a:pPr algn="ct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2025 yılı kira kesintileri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3AC12020-9803-C3C0-DDDA-728CDE4FBE09}"/>
              </a:ext>
            </a:extLst>
          </p:cNvPr>
          <p:cNvSpPr>
            <a:spLocks noGrp="1"/>
          </p:cNvSpPr>
          <p:nvPr>
            <p:ph sz="quarter" idx="13"/>
          </p:nvPr>
        </p:nvSpPr>
        <p:spPr>
          <a:xfrm>
            <a:off x="913774" y="1305098"/>
            <a:ext cx="10363826" cy="4486101"/>
          </a:xfrm>
        </p:spPr>
        <p:txBody>
          <a:bodyPr>
            <a:normAutofit/>
          </a:bodyPr>
          <a:lstStyle/>
          <a:p>
            <a:pPr marL="0" indent="0">
              <a:buNone/>
            </a:pPr>
            <a:r>
              <a:rPr lang="tr-TR" b="1" dirty="0" smtClean="0">
                <a:effectLst>
                  <a:outerShdw blurRad="38100" dist="38100" dir="2700000" algn="tl">
                    <a:srgbClr val="000000">
                      <a:alpha val="43137"/>
                    </a:srgbClr>
                  </a:outerShdw>
                </a:effectLst>
              </a:rPr>
              <a:t>         </a:t>
            </a: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DAİRELER                                       </a:t>
            </a: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KİRA </a:t>
            </a: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TUTARI</a:t>
            </a:r>
          </a:p>
          <a:p>
            <a:r>
              <a:rPr lang="tr-TR" dirty="0" smtClean="0">
                <a:latin typeface="Times New Roman" panose="02020603050405020304" pitchFamily="18" charset="0"/>
                <a:cs typeface="Times New Roman" panose="02020603050405020304" pitchFamily="18" charset="0"/>
              </a:rPr>
              <a:t> </a:t>
            </a:r>
            <a:r>
              <a:rPr lang="tr-TR" dirty="0">
                <a:latin typeface="Times New Roman" panose="02020603050405020304" pitchFamily="18" charset="0"/>
                <a:cs typeface="Times New Roman" panose="02020603050405020304" pitchFamily="18" charset="0"/>
              </a:rPr>
              <a:t>3+1 DAİRELER </a:t>
            </a:r>
            <a:r>
              <a:rPr lang="tr-TR" dirty="0" smtClean="0">
                <a:latin typeface="Times New Roman" panose="02020603050405020304" pitchFamily="18" charset="0"/>
                <a:cs typeface="Times New Roman" panose="02020603050405020304" pitchFamily="18" charset="0"/>
              </a:rPr>
              <a:t>                                     1.003,00TL </a:t>
            </a:r>
          </a:p>
          <a:p>
            <a:r>
              <a:rPr lang="tr-TR" dirty="0" smtClean="0">
                <a:latin typeface="Times New Roman" panose="02020603050405020304" pitchFamily="18" charset="0"/>
                <a:cs typeface="Times New Roman" panose="02020603050405020304" pitchFamily="18" charset="0"/>
              </a:rPr>
              <a:t>2+1 </a:t>
            </a:r>
            <a:r>
              <a:rPr lang="tr-TR" dirty="0">
                <a:latin typeface="Times New Roman" panose="02020603050405020304" pitchFamily="18" charset="0"/>
                <a:cs typeface="Times New Roman" panose="02020603050405020304" pitchFamily="18" charset="0"/>
              </a:rPr>
              <a:t>DAİRELER MERKEZ </a:t>
            </a:r>
            <a:r>
              <a:rPr lang="tr-TR" dirty="0" smtClean="0">
                <a:latin typeface="Times New Roman" panose="02020603050405020304" pitchFamily="18" charset="0"/>
                <a:cs typeface="Times New Roman" panose="02020603050405020304" pitchFamily="18" charset="0"/>
              </a:rPr>
              <a:t>                       852,00TL </a:t>
            </a:r>
          </a:p>
          <a:p>
            <a:r>
              <a:rPr lang="tr-TR" dirty="0" smtClean="0">
                <a:latin typeface="Times New Roman" panose="02020603050405020304" pitchFamily="18" charset="0"/>
                <a:cs typeface="Times New Roman" panose="02020603050405020304" pitchFamily="18" charset="0"/>
              </a:rPr>
              <a:t>2+1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KEZER                            902,00TL </a:t>
            </a:r>
          </a:p>
          <a:p>
            <a:r>
              <a:rPr lang="tr-TR" dirty="0" smtClean="0">
                <a:latin typeface="Times New Roman" panose="02020603050405020304" pitchFamily="18" charset="0"/>
                <a:cs typeface="Times New Roman" panose="02020603050405020304" pitchFamily="18" charset="0"/>
              </a:rPr>
              <a:t>1+1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                                         560,00TL </a:t>
            </a:r>
          </a:p>
          <a:p>
            <a:r>
              <a:rPr lang="tr-TR" dirty="0" smtClean="0">
                <a:latin typeface="Times New Roman" panose="02020603050405020304" pitchFamily="18" charset="0"/>
                <a:cs typeface="Times New Roman" panose="02020603050405020304" pitchFamily="18" charset="0"/>
              </a:rPr>
              <a:t>1+0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                                         376,00TL </a:t>
            </a:r>
          </a:p>
        </p:txBody>
      </p:sp>
    </p:spTree>
    <p:extLst>
      <p:ext uri="{BB962C8B-B14F-4D97-AF65-F5344CB8AC3E}">
        <p14:creationId xmlns:p14="http://schemas.microsoft.com/office/powerpoint/2010/main" val="41469906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26264" y="479204"/>
            <a:ext cx="9603275" cy="1049235"/>
          </a:xfrm>
        </p:spPr>
        <p:txBody>
          <a:bodyPr>
            <a:normAutofit fontScale="90000"/>
          </a:bodyPr>
          <a:lstStyle/>
          <a:p>
            <a:pPr algn="ctr"/>
            <a:r>
              <a:rPr lang="tr-TR" sz="4400" b="1" cap="none"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SENDİKA</a:t>
            </a:r>
            <a:r>
              <a:rPr lang="tr-TR" sz="4400" b="1" cap="none"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400" b="1" cap="none"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914087" y="1161356"/>
            <a:ext cx="10363826" cy="4823808"/>
          </a:xfrm>
        </p:spPr>
        <p:txBody>
          <a:bodyPr>
            <a:noAutofit/>
          </a:bodyPr>
          <a:lstStyle/>
          <a:p>
            <a:pPr marL="457200" lvl="1" indent="0" algn="ctr">
              <a:lnSpc>
                <a:spcPct val="100000"/>
              </a:lnSpc>
              <a:spcBef>
                <a:spcPts val="1135"/>
              </a:spcBef>
              <a:buNone/>
            </a:pPr>
            <a:r>
              <a:rPr lang="tr-TR" altLang="tr-TR" b="1" dirty="0">
                <a:latin typeface="Times New Roman" panose="02020603050405020304" pitchFamily="18" charset="0"/>
                <a:cs typeface="Times New Roman" panose="02020603050405020304" pitchFamily="18" charset="0"/>
              </a:rPr>
              <a:t>4688 Sayılı Kamu Görevlileri Sendikaları Kanunu’nun 5. ve 6. maddelerine göre yapılan düzenlemelerle </a:t>
            </a:r>
            <a:r>
              <a:rPr lang="tr-TR" altLang="tr-TR" b="1" dirty="0" smtClean="0">
                <a:latin typeface="Times New Roman" panose="02020603050405020304" pitchFamily="18" charset="0"/>
                <a:cs typeface="Times New Roman" panose="02020603050405020304" pitchFamily="18" charset="0"/>
              </a:rPr>
              <a:t>ilgili </a:t>
            </a:r>
            <a:r>
              <a:rPr lang="tr-TR" altLang="tr-TR" b="1" dirty="0">
                <a:latin typeface="Times New Roman" panose="02020603050405020304" pitchFamily="18" charset="0"/>
                <a:cs typeface="Times New Roman" panose="02020603050405020304" pitchFamily="18" charset="0"/>
              </a:rPr>
              <a:t>özet bilgileri şu şekilde aktarabiliriz</a:t>
            </a:r>
            <a:r>
              <a:rPr lang="tr-TR" altLang="tr-TR" b="1" dirty="0" smtClean="0">
                <a:latin typeface="Times New Roman" panose="02020603050405020304" pitchFamily="18" charset="0"/>
                <a:cs typeface="Times New Roman" panose="02020603050405020304" pitchFamily="18" charset="0"/>
              </a:rPr>
              <a:t>:</a:t>
            </a:r>
            <a:r>
              <a:rPr lang="tr-TR" b="1" dirty="0" smtClean="0">
                <a:latin typeface="Times New Roman" panose="02020603050405020304" pitchFamily="18" charset="0"/>
                <a:cs typeface="Times New Roman" panose="02020603050405020304" pitchFamily="18" charset="0"/>
              </a:rPr>
              <a:t> </a:t>
            </a:r>
          </a:p>
          <a:p>
            <a:pPr marL="0" lvl="0" indent="0" algn="just" eaLnBrk="0" fontAlgn="base" hangingPunct="0">
              <a:lnSpc>
                <a:spcPct val="100000"/>
              </a:lnSpc>
              <a:spcBef>
                <a:spcPct val="0"/>
              </a:spcBef>
              <a:spcAft>
                <a:spcPct val="0"/>
              </a:spcAft>
              <a:buClrTx/>
              <a:buSzTx/>
              <a:buNone/>
            </a:pPr>
            <a:endParaRPr lang="tr-TR" altLang="tr-TR" sz="1400" b="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None/>
            </a:pPr>
            <a:r>
              <a:rPr lang="tr-TR" altLang="tr-TR" sz="1400" b="1" dirty="0" smtClean="0">
                <a:latin typeface="Times New Roman" panose="02020603050405020304" pitchFamily="18" charset="0"/>
                <a:cs typeface="Times New Roman" panose="02020603050405020304" pitchFamily="18" charset="0"/>
              </a:rPr>
              <a:t>5</a:t>
            </a:r>
            <a:r>
              <a:rPr lang="tr-TR" altLang="tr-TR" sz="1400" b="1" dirty="0">
                <a:latin typeface="Times New Roman" panose="02020603050405020304" pitchFamily="18" charset="0"/>
                <a:cs typeface="Times New Roman" panose="02020603050405020304" pitchFamily="18" charset="0"/>
              </a:rPr>
              <a:t>. Madde - Sendikaya Üyelik</a:t>
            </a:r>
            <a:endParaRPr lang="tr-TR" altLang="tr-TR" sz="1400" dirty="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Kamu görevlileri, çalıştıkları işyerinin hizmet kolunda kurulmuş bir sendikaya üye olabilirler. Üyelik, kamu görevlisinin üye formunu doldurup imzalayarak sendikaya başvurması ve başvurunun sendika yetkili organı tarafından kabul edilmesiyle gerçekleşir.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Sendika üyeliği kesinleşen kamu görevlisine başvuru belgesinin bir örneği verilir, bir örneği sendikada saklanır, bir örneği ise işverene gönderilir ve dosyada saklanmak üzere 15 gün içinde işverene ulaştırılır.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Birden fazla sendikaya üye olma durumu geçersizdir ve sonraki üyelikler kabul edilmez.</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Üyelik, her ay ödenen damga vergisine tabi brüt gelirler toplamına sendikanın belirlediği oran üzerinden hesaplanan tutarda sendika aidatı kesilir.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Sendika aidatları, 15. derecenin birinci kademesinde olan devlet memurunun brüt gelirlerinin binde </a:t>
            </a:r>
            <a:r>
              <a:rPr lang="tr-TR" altLang="tr-TR" sz="1400" dirty="0" smtClean="0">
                <a:latin typeface="Times New Roman" panose="02020603050405020304" pitchFamily="18" charset="0"/>
                <a:cs typeface="Times New Roman" panose="02020603050405020304" pitchFamily="18" charset="0"/>
              </a:rPr>
              <a:t>dört’ünden</a:t>
            </a:r>
            <a:r>
              <a:rPr lang="tr-TR" altLang="tr-TR" sz="1400" dirty="0" smtClean="0">
                <a:latin typeface="Times New Roman" panose="02020603050405020304" pitchFamily="18" charset="0"/>
                <a:cs typeface="Times New Roman" panose="02020603050405020304" pitchFamily="18" charset="0"/>
              </a:rPr>
              <a:t> </a:t>
            </a:r>
            <a:r>
              <a:rPr lang="tr-TR" altLang="tr-TR" sz="1400" dirty="0">
                <a:latin typeface="Times New Roman" panose="02020603050405020304" pitchFamily="18" charset="0"/>
                <a:cs typeface="Times New Roman" panose="02020603050405020304" pitchFamily="18" charset="0"/>
              </a:rPr>
              <a:t>az, otuzda </a:t>
            </a:r>
            <a:r>
              <a:rPr lang="tr-TR" altLang="tr-TR" sz="1400" dirty="0" smtClean="0">
                <a:latin typeface="Times New Roman" panose="02020603050405020304" pitchFamily="18" charset="0"/>
                <a:cs typeface="Times New Roman" panose="02020603050405020304" pitchFamily="18" charset="0"/>
              </a:rPr>
              <a:t>bir’inden</a:t>
            </a:r>
            <a:r>
              <a:rPr lang="tr-TR" altLang="tr-TR" sz="1400" dirty="0" smtClean="0">
                <a:latin typeface="Times New Roman" panose="02020603050405020304" pitchFamily="18" charset="0"/>
                <a:cs typeface="Times New Roman" panose="02020603050405020304" pitchFamily="18" charset="0"/>
              </a:rPr>
              <a:t> </a:t>
            </a:r>
            <a:r>
              <a:rPr lang="tr-TR" altLang="tr-TR" sz="1400" dirty="0">
                <a:latin typeface="Times New Roman" panose="02020603050405020304" pitchFamily="18" charset="0"/>
                <a:cs typeface="Times New Roman" panose="02020603050405020304" pitchFamily="18" charset="0"/>
              </a:rPr>
              <a:t>fazla olamaz.</a:t>
            </a:r>
          </a:p>
          <a:p>
            <a:pPr marL="0" lvl="0" indent="0" algn="just" eaLnBrk="0" fontAlgn="base" hangingPunct="0">
              <a:lnSpc>
                <a:spcPct val="100000"/>
              </a:lnSpc>
              <a:spcBef>
                <a:spcPct val="0"/>
              </a:spcBef>
              <a:spcAft>
                <a:spcPct val="0"/>
              </a:spcAft>
              <a:buClrTx/>
              <a:buSzTx/>
              <a:buNone/>
            </a:pPr>
            <a:r>
              <a:rPr lang="tr-TR" altLang="tr-TR" sz="1400" b="1" dirty="0">
                <a:latin typeface="Times New Roman" panose="02020603050405020304" pitchFamily="18" charset="0"/>
                <a:cs typeface="Times New Roman" panose="02020603050405020304" pitchFamily="18" charset="0"/>
              </a:rPr>
              <a:t>6. Madde - Sendikadan Çekilme</a:t>
            </a:r>
            <a:endParaRPr lang="tr-TR" altLang="tr-TR" sz="1400" dirty="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Kamu görevlisi, sendikadan serbestçe çekilebilir. Çekilme için, kamu görevlisinin üç nüsha olarak doldurduğu ve imzaladığı üyelikten çekilme bildirimi kurumuna verilmelidir.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Kurumu, çekilme bildiriminin bir örneğini üyeye vererek, bir örneğini de 15 gün içinde sendikaya gönderir.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Çekilme işlemi, bildirim tarihi itibariyle başlar ve 30 gün sonra geçerli olur.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Çekilen kişi, bu süre içinde başka bir sendikaya üye olamaz. Ancak, yeni sendikaya üyelik, çekilme süresi bitiminden sonra geçerli olur.</a:t>
            </a:r>
          </a:p>
          <a:p>
            <a:pPr marL="457200" lvl="1" indent="0" algn="just">
              <a:lnSpc>
                <a:spcPct val="100000"/>
              </a:lnSpc>
              <a:spcBef>
                <a:spcPts val="1135"/>
              </a:spcBef>
              <a:buNone/>
            </a:pPr>
            <a:endParaRPr lang="tr-TR" sz="2000" dirty="0">
              <a:latin typeface="Times New Roman" panose="02020603050405020304" pitchFamily="18" charset="0"/>
              <a:cs typeface="Times New Roman" panose="02020603050405020304" pitchFamily="18" charset="0"/>
            </a:endParaRPr>
          </a:p>
        </p:txBody>
      </p:sp>
      <p:sp>
        <p:nvSpPr>
          <p:cNvPr id="14" name="Rectangle 11"/>
          <p:cNvSpPr>
            <a:spLocks noChangeArrowheads="1"/>
          </p:cNvSpPr>
          <p:nvPr/>
        </p:nvSpPr>
        <p:spPr bwMode="auto">
          <a:xfrm>
            <a:off x="0" y="45720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dirty="0"/>
          </a:p>
        </p:txBody>
      </p:sp>
      <p:sp>
        <p:nvSpPr>
          <p:cNvPr id="15" name="Rectangle 12"/>
          <p:cNvSpPr>
            <a:spLocks noChangeArrowheads="1"/>
          </p:cNvSpPr>
          <p:nvPr/>
        </p:nvSpPr>
        <p:spPr bwMode="auto">
          <a:xfrm>
            <a:off x="0" y="37850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1"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155296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839688"/>
            <a:ext cx="9603275" cy="1049235"/>
          </a:xfrm>
        </p:spPr>
        <p:txBody>
          <a:bodyPr>
            <a:normAutofit/>
          </a:bodyPr>
          <a:lstStyle/>
          <a:p>
            <a:pPr algn="ctr"/>
            <a:r>
              <a:rPr lang="tr-TR" sz="4400" b="1" cap="none"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İCRA KESİNTİSİ</a:t>
            </a:r>
          </a:p>
        </p:txBody>
      </p:sp>
      <p:sp>
        <p:nvSpPr>
          <p:cNvPr id="3" name="İçerik Yer Tutucusu 2"/>
          <p:cNvSpPr>
            <a:spLocks noGrp="1"/>
          </p:cNvSpPr>
          <p:nvPr>
            <p:ph sz="quarter" idx="13"/>
          </p:nvPr>
        </p:nvSpPr>
        <p:spPr>
          <a:xfrm>
            <a:off x="913774" y="1654915"/>
            <a:ext cx="10363826" cy="3424107"/>
          </a:xfrm>
        </p:spPr>
        <p:txBody>
          <a:bodyPr>
            <a:normAutofit fontScale="70000" lnSpcReduction="20000"/>
          </a:bodyPr>
          <a:lstStyle/>
          <a:p>
            <a:pPr algn="just"/>
            <a:r>
              <a:rPr lang="tr-TR" dirty="0">
                <a:latin typeface="Times New Roman" panose="02020603050405020304" pitchFamily="18" charset="0"/>
                <a:cs typeface="Times New Roman" panose="02020603050405020304" pitchFamily="18" charset="0"/>
              </a:rPr>
              <a:t>2004 Sayılı İcra ve İflas Kanunu'nun 83. maddesi, borçlu ve ailesinin geçimlerini sağlamak amacıyla maaşlar, tazminatlar ve diğer ödemeler üzerinde yapılan haciz işlemleriyle ilgili düzenlemeler getirmektedir. Bu maddeye göre, haciz edilecek tutar ile ilgili önemli hususlar şunlardır:</a:t>
            </a:r>
          </a:p>
          <a:p>
            <a:pPr algn="just"/>
            <a:r>
              <a:rPr lang="tr-TR" b="1" dirty="0">
                <a:latin typeface="Times New Roman" panose="02020603050405020304" pitchFamily="18" charset="0"/>
                <a:cs typeface="Times New Roman" panose="02020603050405020304" pitchFamily="18" charset="0"/>
              </a:rPr>
              <a:t>Haciz Edilemeyecek Miktar</a:t>
            </a:r>
            <a:r>
              <a:rPr lang="tr-TR" dirty="0">
                <a:latin typeface="Times New Roman" panose="02020603050405020304" pitchFamily="18" charset="0"/>
                <a:cs typeface="Times New Roman" panose="02020603050405020304" pitchFamily="18" charset="0"/>
              </a:rPr>
              <a:t>: Maaşlar, tahsisatlar, nafakalar, emekli maaşları, sigorta ödemeleri ve benzer gelirlerin haczi yapılırken, borçlu ve ailesinin geçimi için </a:t>
            </a:r>
            <a:r>
              <a:rPr lang="tr-TR" b="1" dirty="0">
                <a:latin typeface="Times New Roman" panose="02020603050405020304" pitchFamily="18" charset="0"/>
                <a:cs typeface="Times New Roman" panose="02020603050405020304" pitchFamily="18" charset="0"/>
              </a:rPr>
              <a:t>icra memuru tarafından gerekli görülen miktar</a:t>
            </a:r>
            <a:r>
              <a:rPr lang="tr-TR" dirty="0">
                <a:latin typeface="Times New Roman" panose="02020603050405020304" pitchFamily="18" charset="0"/>
                <a:cs typeface="Times New Roman" panose="02020603050405020304" pitchFamily="18" charset="0"/>
              </a:rPr>
              <a:t> tenzil edilerek (azaltılarak) haciz uygulanabilir. Ancak, haciz edilecek tutar </a:t>
            </a:r>
            <a:r>
              <a:rPr lang="tr-TR" b="1" dirty="0">
                <a:latin typeface="Times New Roman" panose="02020603050405020304" pitchFamily="18" charset="0"/>
                <a:cs typeface="Times New Roman" panose="02020603050405020304" pitchFamily="18" charset="0"/>
              </a:rPr>
              <a:t>bu gelirlerin dörtte birinden az olamaz</a:t>
            </a:r>
            <a:r>
              <a:rPr lang="tr-TR" dirty="0">
                <a:latin typeface="Times New Roman" panose="02020603050405020304" pitchFamily="18" charset="0"/>
                <a:cs typeface="Times New Roman" panose="02020603050405020304" pitchFamily="18" charset="0"/>
              </a:rPr>
              <a:t>. Yani, belirli bir gelir grubunun dörtte biri, borçlu için geçim hakkı olarak saklanır ve bu miktardan daha düşük bir haciz yapılmaz.</a:t>
            </a:r>
          </a:p>
          <a:p>
            <a:pPr algn="just"/>
            <a:r>
              <a:rPr lang="tr-TR" b="1" dirty="0">
                <a:latin typeface="Times New Roman" panose="02020603050405020304" pitchFamily="18" charset="0"/>
                <a:cs typeface="Times New Roman" panose="02020603050405020304" pitchFamily="18" charset="0"/>
              </a:rPr>
              <a:t>Birden Fazla Haciz Durumu</a:t>
            </a:r>
            <a:r>
              <a:rPr lang="tr-TR" dirty="0">
                <a:latin typeface="Times New Roman" panose="02020603050405020304" pitchFamily="18" charset="0"/>
                <a:cs typeface="Times New Roman" panose="02020603050405020304" pitchFamily="18" charset="0"/>
              </a:rPr>
              <a:t>: Eğer aynı kişi üzerinde birden fazla haciz kararı varsa, hacizler sıralamaya alınır. Bu sıraya, tebligat tarihine göre karar verilir. İlk sıradaki haczin kesintisi tamamlanmadan, sonraki hacizler için ödeme yapılmaz.</a:t>
            </a:r>
          </a:p>
          <a:p>
            <a:pPr algn="just"/>
            <a:r>
              <a:rPr lang="tr-TR" b="1" dirty="0">
                <a:latin typeface="Times New Roman" panose="02020603050405020304" pitchFamily="18" charset="0"/>
                <a:cs typeface="Times New Roman" panose="02020603050405020304" pitchFamily="18" charset="0"/>
              </a:rPr>
              <a:t>Aile Yardımı, Doğum Yardımı ve Ölüm Yardımı</a:t>
            </a:r>
            <a:r>
              <a:rPr lang="tr-TR" dirty="0">
                <a:latin typeface="Times New Roman" panose="02020603050405020304" pitchFamily="18" charset="0"/>
                <a:cs typeface="Times New Roman" panose="02020603050405020304" pitchFamily="18" charset="0"/>
              </a:rPr>
              <a:t>: Bu tür ödenekler </a:t>
            </a:r>
            <a:r>
              <a:rPr lang="tr-TR" b="1" dirty="0">
                <a:latin typeface="Times New Roman" panose="02020603050405020304" pitchFamily="18" charset="0"/>
                <a:cs typeface="Times New Roman" panose="02020603050405020304" pitchFamily="18" charset="0"/>
              </a:rPr>
              <a:t>borç için haciz edilemez</a:t>
            </a:r>
            <a:r>
              <a:rPr lang="tr-TR" dirty="0">
                <a:latin typeface="Times New Roman" panose="02020603050405020304" pitchFamily="18" charset="0"/>
                <a:cs typeface="Times New Roman" panose="02020603050405020304" pitchFamily="18" charset="0"/>
              </a:rPr>
              <a:t>. Yani, aile yardımları, doğum yardımları ve ölüm yardımları gibi belirli yardımlar, haciz kapsamının dışında tutulur.</a:t>
            </a:r>
          </a:p>
          <a:p>
            <a:pPr algn="just"/>
            <a:r>
              <a:rPr lang="tr-TR" dirty="0">
                <a:latin typeface="Times New Roman" panose="02020603050405020304" pitchFamily="18" charset="0"/>
                <a:cs typeface="Times New Roman" panose="02020603050405020304" pitchFamily="18" charset="0"/>
              </a:rPr>
              <a:t>Bu düzenlemeler, borçluların temel geçim ihtiyaçlarının karşılanması için korunmasını sağlar ve haciz işlemleri sırasında adil bir uygulama yapılmasına yönelik hükümler sunar.</a:t>
            </a:r>
          </a:p>
          <a:p>
            <a:pPr marL="0" indent="0">
              <a:buNone/>
            </a:pPr>
            <a:endParaRPr lang="tr-TR" dirty="0"/>
          </a:p>
        </p:txBody>
      </p:sp>
    </p:spTree>
    <p:extLst>
      <p:ext uri="{BB962C8B-B14F-4D97-AF65-F5344CB8AC3E}">
        <p14:creationId xmlns:p14="http://schemas.microsoft.com/office/powerpoint/2010/main" val="99875164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619881"/>
            <a:ext cx="9603275" cy="1049235"/>
          </a:xfrm>
        </p:spPr>
        <p:txBody>
          <a:bodyPr>
            <a:normAutofit fontScale="90000"/>
          </a:bodyPr>
          <a:lstStyle/>
          <a:p>
            <a:pPr algn="ctr"/>
            <a:r>
              <a:rPr lang="tr-TR" sz="5300" b="1" cap="none" spc="-10" dirty="0">
                <a:uFill>
                  <a:solidFill>
                    <a:srgbClr val="1F3863"/>
                  </a:solidFill>
                </a:uFill>
                <a:latin typeface="Times New Roman" panose="02020603050405020304" pitchFamily="18" charset="0"/>
                <a:cs typeface="Times New Roman" panose="02020603050405020304" pitchFamily="18" charset="0"/>
              </a:rPr>
              <a:t>NAFAKA</a:t>
            </a:r>
            <a:r>
              <a:rPr lang="tr-TR" sz="5300" b="1" cap="none" spc="-110" dirty="0">
                <a:uFill>
                  <a:solidFill>
                    <a:srgbClr val="1F3863"/>
                  </a:solidFill>
                </a:uFill>
                <a:latin typeface="Times New Roman" panose="02020603050405020304" pitchFamily="18" charset="0"/>
                <a:cs typeface="Times New Roman" panose="02020603050405020304" pitchFamily="18" charset="0"/>
              </a:rPr>
              <a:t> </a:t>
            </a:r>
            <a:r>
              <a:rPr lang="tr-TR" sz="5300" b="1" cap="none" spc="-10" dirty="0">
                <a:uFill>
                  <a:solidFill>
                    <a:srgbClr val="1F3863"/>
                  </a:solidFill>
                </a:uFill>
                <a:latin typeface="Times New Roman" panose="02020603050405020304" pitchFamily="18" charset="0"/>
                <a:cs typeface="Times New Roman" panose="02020603050405020304" pitchFamily="18" charset="0"/>
              </a:rPr>
              <a:t>KESİNTİSİ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913773" y="1305098"/>
            <a:ext cx="10757295" cy="4389120"/>
          </a:xfrm>
        </p:spPr>
        <p:txBody>
          <a:bodyPr>
            <a:normAutofit fontScale="55000" lnSpcReduction="20000"/>
          </a:bodyPr>
          <a:lstStyle/>
          <a:p>
            <a:r>
              <a:rPr lang="tr-TR" sz="2900" dirty="0">
                <a:latin typeface="Times New Roman" panose="02020603050405020304" pitchFamily="18" charset="0"/>
                <a:cs typeface="Times New Roman" panose="02020603050405020304" pitchFamily="18" charset="0"/>
              </a:rPr>
              <a:t>Türk Medeni Kanunu'na dayanarak, çalışanların nafaka yükümlülükleriyle ilgili belirlenen düzenlemeler şu şekildedir:</a:t>
            </a:r>
          </a:p>
          <a:p>
            <a:r>
              <a:rPr lang="tr-TR" sz="2900" b="1" dirty="0">
                <a:latin typeface="Times New Roman" panose="02020603050405020304" pitchFamily="18" charset="0"/>
                <a:cs typeface="Times New Roman" panose="02020603050405020304" pitchFamily="18" charset="0"/>
              </a:rPr>
              <a:t>Nafaka Kesintisi</a:t>
            </a:r>
            <a:r>
              <a:rPr lang="tr-TR" sz="2900" dirty="0">
                <a:latin typeface="Times New Roman" panose="02020603050405020304" pitchFamily="18" charset="0"/>
                <a:cs typeface="Times New Roman" panose="02020603050405020304" pitchFamily="18" charset="0"/>
              </a:rPr>
              <a:t>: Eğer bir çalışan boşanmış veya ayrı yaşamaktadır ve eşinin 18 yaşını doldurmamış, velayeti kendisinde olmayan bir çocuğu varsa, mahkeme tarafından belirlenen nafaka miktarı, çalışanının maaşından kesilir. Mahkeme kararı ile belirlenen nafaka miktarı her ay </a:t>
            </a:r>
            <a:r>
              <a:rPr lang="tr-TR" sz="2900" b="1" dirty="0">
                <a:latin typeface="Times New Roman" panose="02020603050405020304" pitchFamily="18" charset="0"/>
                <a:cs typeface="Times New Roman" panose="02020603050405020304" pitchFamily="18" charset="0"/>
              </a:rPr>
              <a:t>peşin olarak ödenir</a:t>
            </a:r>
            <a:r>
              <a:rPr lang="tr-TR" sz="2900" dirty="0">
                <a:latin typeface="Times New Roman" panose="02020603050405020304" pitchFamily="18" charset="0"/>
                <a:cs typeface="Times New Roman" panose="02020603050405020304" pitchFamily="18" charset="0"/>
              </a:rPr>
              <a:t>.</a:t>
            </a:r>
          </a:p>
          <a:p>
            <a:r>
              <a:rPr lang="tr-TR" sz="2900" b="1" dirty="0">
                <a:latin typeface="Times New Roman" panose="02020603050405020304" pitchFamily="18" charset="0"/>
                <a:cs typeface="Times New Roman" panose="02020603050405020304" pitchFamily="18" charset="0"/>
              </a:rPr>
              <a:t>Nafaka Alacaklarının Önceliği</a:t>
            </a:r>
            <a:r>
              <a:rPr lang="tr-TR" sz="2900" dirty="0">
                <a:latin typeface="Times New Roman" panose="02020603050405020304" pitchFamily="18" charset="0"/>
                <a:cs typeface="Times New Roman" panose="02020603050405020304" pitchFamily="18" charset="0"/>
              </a:rPr>
              <a:t>: Nafaka alacaklılarının hakları, </a:t>
            </a:r>
            <a:r>
              <a:rPr lang="tr-TR" sz="2900" b="1" dirty="0">
                <a:latin typeface="Times New Roman" panose="02020603050405020304" pitchFamily="18" charset="0"/>
                <a:cs typeface="Times New Roman" panose="02020603050405020304" pitchFamily="18" charset="0"/>
              </a:rPr>
              <a:t>¼'lik kesinti sınırlamasına dahil değildir</a:t>
            </a:r>
            <a:r>
              <a:rPr lang="tr-TR" sz="2900" dirty="0">
                <a:latin typeface="Times New Roman" panose="02020603050405020304" pitchFamily="18" charset="0"/>
                <a:cs typeface="Times New Roman" panose="02020603050405020304" pitchFamily="18" charset="0"/>
              </a:rPr>
              <a:t>. Bu demektir ki, nafaka ödemeleri, çalışan başka alacaklılara sahip olsa dahi </a:t>
            </a:r>
            <a:r>
              <a:rPr lang="tr-TR" sz="2900" b="1" dirty="0">
                <a:latin typeface="Times New Roman" panose="02020603050405020304" pitchFamily="18" charset="0"/>
                <a:cs typeface="Times New Roman" panose="02020603050405020304" pitchFamily="18" charset="0"/>
              </a:rPr>
              <a:t>öncelikli olarak kesilir</a:t>
            </a:r>
            <a:r>
              <a:rPr lang="tr-TR" sz="2900" dirty="0">
                <a:latin typeface="Times New Roman" panose="02020603050405020304" pitchFamily="18" charset="0"/>
                <a:cs typeface="Times New Roman" panose="02020603050405020304" pitchFamily="18" charset="0"/>
              </a:rPr>
              <a:t>. Diğer alacaklar için yapılacak kesinti ise, nafaka kesintisi sonrasında kalan tutarın </a:t>
            </a:r>
            <a:r>
              <a:rPr lang="tr-TR" sz="2900" b="1" dirty="0">
                <a:latin typeface="Times New Roman" panose="02020603050405020304" pitchFamily="18" charset="0"/>
                <a:cs typeface="Times New Roman" panose="02020603050405020304" pitchFamily="18" charset="0"/>
              </a:rPr>
              <a:t>¼'ü</a:t>
            </a:r>
            <a:r>
              <a:rPr lang="tr-TR" sz="2900" dirty="0">
                <a:latin typeface="Times New Roman" panose="02020603050405020304" pitchFamily="18" charset="0"/>
                <a:cs typeface="Times New Roman" panose="02020603050405020304" pitchFamily="18" charset="0"/>
              </a:rPr>
              <a:t> ile sınırlıdır.</a:t>
            </a:r>
          </a:p>
          <a:p>
            <a:r>
              <a:rPr lang="tr-TR" sz="2900" b="1" dirty="0">
                <a:latin typeface="Times New Roman" panose="02020603050405020304" pitchFamily="18" charset="0"/>
                <a:cs typeface="Times New Roman" panose="02020603050405020304" pitchFamily="18" charset="0"/>
              </a:rPr>
              <a:t>Birikmiş Nafaka Alacakları</a:t>
            </a:r>
            <a:r>
              <a:rPr lang="tr-TR" sz="2900" dirty="0">
                <a:latin typeface="Times New Roman" panose="02020603050405020304" pitchFamily="18" charset="0"/>
                <a:cs typeface="Times New Roman" panose="02020603050405020304" pitchFamily="18" charset="0"/>
              </a:rPr>
              <a:t>: Eğer nafaka alacağı yanında birikmiş nafaka alacakları da varsa, bu birikmiş nafaka alacakları da </a:t>
            </a:r>
            <a:r>
              <a:rPr lang="tr-TR" sz="2900" b="1" dirty="0">
                <a:latin typeface="Times New Roman" panose="02020603050405020304" pitchFamily="18" charset="0"/>
                <a:cs typeface="Times New Roman" panose="02020603050405020304" pitchFamily="18" charset="0"/>
              </a:rPr>
              <a:t>sıraya girer</a:t>
            </a:r>
            <a:r>
              <a:rPr lang="tr-TR" sz="2900" dirty="0">
                <a:latin typeface="Times New Roman" panose="02020603050405020304" pitchFamily="18" charset="0"/>
                <a:cs typeface="Times New Roman" panose="02020603050405020304" pitchFamily="18" charset="0"/>
              </a:rPr>
              <a:t> ve yine, diğer alacakların tabi olduğu </a:t>
            </a:r>
            <a:r>
              <a:rPr lang="tr-TR" sz="2900" b="1" dirty="0">
                <a:latin typeface="Times New Roman" panose="02020603050405020304" pitchFamily="18" charset="0"/>
                <a:cs typeface="Times New Roman" panose="02020603050405020304" pitchFamily="18" charset="0"/>
              </a:rPr>
              <a:t>¼'lük sınıra</a:t>
            </a:r>
            <a:r>
              <a:rPr lang="tr-TR" sz="2900" dirty="0">
                <a:latin typeface="Times New Roman" panose="02020603050405020304" pitchFamily="18" charset="0"/>
                <a:cs typeface="Times New Roman" panose="02020603050405020304" pitchFamily="18" charset="0"/>
              </a:rPr>
              <a:t> tabi olur.</a:t>
            </a:r>
          </a:p>
          <a:p>
            <a:r>
              <a:rPr lang="tr-TR" sz="2900" b="1" dirty="0">
                <a:latin typeface="Times New Roman" panose="02020603050405020304" pitchFamily="18" charset="0"/>
                <a:cs typeface="Times New Roman" panose="02020603050405020304" pitchFamily="18" charset="0"/>
              </a:rPr>
              <a:t>İlama Bağlı Nafaka Alacağı</a:t>
            </a:r>
            <a:r>
              <a:rPr lang="tr-TR" sz="2900" dirty="0">
                <a:latin typeface="Times New Roman" panose="02020603050405020304" pitchFamily="18" charset="0"/>
                <a:cs typeface="Times New Roman" panose="02020603050405020304" pitchFamily="18" charset="0"/>
              </a:rPr>
              <a:t>: Mahkeme kararı ile belirlenen nafaka alacağı, </a:t>
            </a:r>
            <a:r>
              <a:rPr lang="tr-TR" sz="2900" b="1" dirty="0">
                <a:latin typeface="Times New Roman" panose="02020603050405020304" pitchFamily="18" charset="0"/>
                <a:cs typeface="Times New Roman" panose="02020603050405020304" pitchFamily="18" charset="0"/>
              </a:rPr>
              <a:t>ilama dayalı</a:t>
            </a:r>
            <a:r>
              <a:rPr lang="tr-TR" sz="2900" dirty="0">
                <a:latin typeface="Times New Roman" panose="02020603050405020304" pitchFamily="18" charset="0"/>
                <a:cs typeface="Times New Roman" panose="02020603050405020304" pitchFamily="18" charset="0"/>
              </a:rPr>
              <a:t> olduğu için haczedilemez. Yani, nafaka alacağı, borçlunun diğer borçlarından farklı olarak haciz işlemlerine konu edilemez.</a:t>
            </a:r>
          </a:p>
          <a:p>
            <a:r>
              <a:rPr lang="tr-TR" sz="2900" dirty="0">
                <a:latin typeface="Times New Roman" panose="02020603050405020304" pitchFamily="18" charset="0"/>
                <a:cs typeface="Times New Roman" panose="02020603050405020304" pitchFamily="18" charset="0"/>
              </a:rPr>
              <a:t>Bu düzenlemeler, nafaka alacaklarının öncelikli olmasını ve nafaka yükümlülüğü olan kişilerin, hem mevcut hem de birikmiş nafakalarını düzenli olarak ödemelerini sağlar.</a:t>
            </a:r>
          </a:p>
          <a:p>
            <a:pPr marL="0" indent="0">
              <a:buNone/>
            </a:pPr>
            <a:endParaRPr lang="tr-TR" dirty="0"/>
          </a:p>
        </p:txBody>
      </p:sp>
    </p:spTree>
    <p:extLst>
      <p:ext uri="{BB962C8B-B14F-4D97-AF65-F5344CB8AC3E}">
        <p14:creationId xmlns:p14="http://schemas.microsoft.com/office/powerpoint/2010/main" val="306734439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56705" y="517759"/>
            <a:ext cx="10706793" cy="523220"/>
          </a:xfrm>
          <a:prstGeom prst="rect">
            <a:avLst/>
          </a:prstGeom>
        </p:spPr>
        <p:txBody>
          <a:bodyPr wrap="square">
            <a:spAutoFit/>
          </a:bodyPr>
          <a:lstStyle/>
          <a:p>
            <a:pPr algn="ctr"/>
            <a:r>
              <a:rPr lang="tr-TR" sz="28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a:t>
            </a:r>
            <a:r>
              <a:rPr lang="tr-TR" sz="2800" b="1" spc="-8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UYRUKLU</a:t>
            </a:r>
            <a:r>
              <a:rPr lang="tr-TR" sz="2800" b="1" spc="-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spc="-1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PERSONEL MAAŞI</a:t>
            </a: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Dikdörtgen 2"/>
          <p:cNvSpPr/>
          <p:nvPr/>
        </p:nvSpPr>
        <p:spPr>
          <a:xfrm>
            <a:off x="739833" y="1040979"/>
            <a:ext cx="10798232" cy="5522024"/>
          </a:xfrm>
          <a:prstGeom prst="rect">
            <a:avLst/>
          </a:prstGeom>
        </p:spPr>
        <p:txBody>
          <a:bodyPr wrap="square">
            <a:spAutoFit/>
          </a:bodyPr>
          <a:lstStyle/>
          <a:p>
            <a:pPr algn="just"/>
            <a:r>
              <a:rPr lang="tr-TR" sz="1700" dirty="0" smtClean="0">
                <a:latin typeface="Times New Roman" panose="02020603050405020304" pitchFamily="18" charset="0"/>
                <a:cs typeface="Times New Roman" panose="02020603050405020304" pitchFamily="18" charset="0"/>
              </a:rPr>
              <a:t>Yabancı </a:t>
            </a:r>
            <a:r>
              <a:rPr lang="tr-TR" sz="1700" dirty="0">
                <a:latin typeface="Times New Roman" panose="02020603050405020304" pitchFamily="18" charset="0"/>
                <a:cs typeface="Times New Roman" panose="02020603050405020304" pitchFamily="18" charset="0"/>
              </a:rPr>
              <a:t>uyruklu öğretim elemanlarının çalışma koşulları, 2547 Sayılı Yükseköğretim Kanunu, 2914 Sayılı Kanun, ve 78 Sayılı Kanun Hükmünde Kararnameye göre belirlenmiştir. Bu düzenlemelere göre:</a:t>
            </a:r>
          </a:p>
          <a:p>
            <a:pPr algn="just"/>
            <a:r>
              <a:rPr lang="tr-TR" sz="1700" b="1" dirty="0">
                <a:latin typeface="Times New Roman" panose="02020603050405020304" pitchFamily="18" charset="0"/>
                <a:cs typeface="Times New Roman" panose="02020603050405020304" pitchFamily="18" charset="0"/>
              </a:rPr>
              <a:t>Çalışma İzni ve Sözleşme</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Yabancı uyruklu öğretim elemanları, üniversitelerin teklifi ve Yükseköğretim Kurulu Başkanlığının onayı üzerine, Çalışma ve Sosyal Güvenlik Bakanlığı'ndan çalışma izni alarak göreve başlarlar.</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Çalışma izni alındıktan sonra, sözleşme imzalanır ve öğretim elemanı göreve başlar.</a:t>
            </a:r>
          </a:p>
          <a:p>
            <a:pPr algn="just"/>
            <a:r>
              <a:rPr lang="tr-TR" sz="1700" b="1" dirty="0">
                <a:latin typeface="Times New Roman" panose="02020603050405020304" pitchFamily="18" charset="0"/>
                <a:cs typeface="Times New Roman" panose="02020603050405020304" pitchFamily="18" charset="0"/>
              </a:rPr>
              <a:t>Hükümler</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Yabancı uyruklu öğretim elemanları, 2547 sayılı Yükseköğretim Kanunu’nda yer alan </a:t>
            </a:r>
            <a:r>
              <a:rPr lang="tr-TR" sz="1700" b="1" dirty="0">
                <a:latin typeface="Times New Roman" panose="02020603050405020304" pitchFamily="18" charset="0"/>
                <a:cs typeface="Times New Roman" panose="02020603050405020304" pitchFamily="18" charset="0"/>
              </a:rPr>
              <a:t>aylıklı öğretim elemanlarına yönelik hükümler</a:t>
            </a:r>
            <a:r>
              <a:rPr lang="tr-TR" sz="1700" dirty="0">
                <a:latin typeface="Times New Roman" panose="02020603050405020304" pitchFamily="18" charset="0"/>
                <a:cs typeface="Times New Roman" panose="02020603050405020304" pitchFamily="18" charset="0"/>
              </a:rPr>
              <a:t> ile aynı kurallara tabidir. Bu, maaş, çalışma şartları, izinler vb. konuları kapsar.</a:t>
            </a:r>
          </a:p>
          <a:p>
            <a:pPr algn="just"/>
            <a:r>
              <a:rPr lang="tr-TR" sz="1700" b="1" dirty="0">
                <a:latin typeface="Times New Roman" panose="02020603050405020304" pitchFamily="18" charset="0"/>
                <a:cs typeface="Times New Roman" panose="02020603050405020304" pitchFamily="18" charset="0"/>
              </a:rPr>
              <a:t>Ücret Unsurları</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Yabancı </a:t>
            </a:r>
            <a:r>
              <a:rPr lang="tr-TR" sz="1700" dirty="0">
                <a:latin typeface="Times New Roman" panose="02020603050405020304" pitchFamily="18" charset="0"/>
                <a:cs typeface="Times New Roman" panose="02020603050405020304" pitchFamily="18" charset="0"/>
              </a:rPr>
              <a:t>uyruklu öğretim elemanlarına ödenecek </a:t>
            </a:r>
            <a:r>
              <a:rPr lang="tr-TR" sz="1700" b="1" dirty="0">
                <a:latin typeface="Times New Roman" panose="02020603050405020304" pitchFamily="18" charset="0"/>
                <a:cs typeface="Times New Roman" panose="02020603050405020304" pitchFamily="18" charset="0"/>
              </a:rPr>
              <a:t>brüt sözleşme ücretleri</a:t>
            </a:r>
            <a:r>
              <a:rPr lang="tr-TR" sz="1700" dirty="0">
                <a:latin typeface="Times New Roman" panose="02020603050405020304" pitchFamily="18" charset="0"/>
                <a:cs typeface="Times New Roman" panose="02020603050405020304" pitchFamily="18" charset="0"/>
              </a:rPr>
              <a:t>, aynı kurumda görevli emsali kadrolu öğretim elemanlarının aldığı maaşlara </a:t>
            </a:r>
            <a:r>
              <a:rPr lang="tr-TR" sz="1700" dirty="0" smtClean="0">
                <a:latin typeface="Times New Roman" panose="02020603050405020304" pitchFamily="18" charset="0"/>
                <a:cs typeface="Times New Roman" panose="02020603050405020304" pitchFamily="18" charset="0"/>
              </a:rPr>
              <a:t>dayalıdır.</a:t>
            </a:r>
          </a:p>
          <a:p>
            <a:pPr marL="800100" lvl="1" indent="-342900" algn="just">
              <a:buFont typeface="Arial" panose="020B0604020202020204" pitchFamily="34" charset="0"/>
              <a:buChar char="•"/>
            </a:pPr>
            <a:r>
              <a:rPr lang="tr-TR" sz="1700" b="1" dirty="0" smtClean="0">
                <a:latin typeface="Times New Roman" panose="02020603050405020304" pitchFamily="18" charset="0"/>
                <a:cs typeface="Times New Roman" panose="02020603050405020304" pitchFamily="18" charset="0"/>
              </a:rPr>
              <a:t>Ücret </a:t>
            </a:r>
            <a:r>
              <a:rPr lang="tr-TR" sz="1700" b="1" dirty="0">
                <a:latin typeface="Times New Roman" panose="02020603050405020304" pitchFamily="18" charset="0"/>
                <a:cs typeface="Times New Roman" panose="02020603050405020304" pitchFamily="18" charset="0"/>
              </a:rPr>
              <a:t>sınırları</a:t>
            </a:r>
            <a:r>
              <a:rPr lang="tr-TR" sz="1700" dirty="0">
                <a:latin typeface="Times New Roman" panose="02020603050405020304" pitchFamily="18" charset="0"/>
                <a:cs typeface="Times New Roman" panose="02020603050405020304" pitchFamily="18" charset="0"/>
              </a:rPr>
              <a:t>:</a:t>
            </a:r>
          </a:p>
          <a:p>
            <a:pPr marL="1257300" lvl="2"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Öğretim üyeleri ve öğretim görevlileri için, emsal kadrolu öğretim elemanlarının maaşlarının </a:t>
            </a:r>
            <a:r>
              <a:rPr lang="tr-TR" sz="1700" b="1" dirty="0">
                <a:latin typeface="Times New Roman" panose="02020603050405020304" pitchFamily="18" charset="0"/>
                <a:cs typeface="Times New Roman" panose="02020603050405020304" pitchFamily="18" charset="0"/>
              </a:rPr>
              <a:t>6 katını</a:t>
            </a:r>
            <a:r>
              <a:rPr lang="tr-TR" sz="1700" dirty="0">
                <a:latin typeface="Times New Roman" panose="02020603050405020304" pitchFamily="18" charset="0"/>
                <a:cs typeface="Times New Roman" panose="02020603050405020304" pitchFamily="18" charset="0"/>
              </a:rPr>
              <a:t> geçemez.</a:t>
            </a:r>
          </a:p>
          <a:p>
            <a:pPr marL="1257300" lvl="2"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Araştırma görevlileri için, emsal kadrolu öğretim elemanlarının maaşlarının </a:t>
            </a:r>
            <a:r>
              <a:rPr lang="tr-TR" sz="1700" b="1" dirty="0">
                <a:latin typeface="Times New Roman" panose="02020603050405020304" pitchFamily="18" charset="0"/>
                <a:cs typeface="Times New Roman" panose="02020603050405020304" pitchFamily="18" charset="0"/>
              </a:rPr>
              <a:t>2 katını</a:t>
            </a:r>
            <a:r>
              <a:rPr lang="tr-TR" sz="1700" dirty="0">
                <a:latin typeface="Times New Roman" panose="02020603050405020304" pitchFamily="18" charset="0"/>
                <a:cs typeface="Times New Roman" panose="02020603050405020304" pitchFamily="18" charset="0"/>
              </a:rPr>
              <a:t> geçemez.</a:t>
            </a:r>
          </a:p>
          <a:p>
            <a:pPr marL="342900"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Bu kurallar, yabancı uyruklu öğretim elemanlarının üniversitelerdeki ücretlerinin, yerel personelle adil bir şekilde karşılaştırılmasına ve belirlenmesine yardımcı olur.</a:t>
            </a:r>
          </a:p>
          <a:p>
            <a:pPr marL="469266">
              <a:lnSpc>
                <a:spcPct val="100000"/>
              </a:lnSpc>
              <a:tabLst>
                <a:tab pos="927100" algn="l"/>
              </a:tabLst>
            </a:pPr>
            <a:endParaRPr lang="tr-TR" dirty="0">
              <a:latin typeface="Times New Roman" panose="02020603050405020304" pitchFamily="18" charset="0"/>
              <a:cs typeface="Times New Roman" panose="02020603050405020304" pitchFamily="18" charset="0"/>
            </a:endParaRPr>
          </a:p>
          <a:p>
            <a:pPr marL="12700" algn="just">
              <a:lnSpc>
                <a:spcPct val="100000"/>
              </a:lnSpc>
              <a:spcBef>
                <a:spcPts val="1325"/>
              </a:spcBef>
            </a:pPr>
            <a:endParaRPr lang="tr-TR" dirty="0"/>
          </a:p>
        </p:txBody>
      </p:sp>
    </p:spTree>
    <p:extLst>
      <p:ext uri="{BB962C8B-B14F-4D97-AF65-F5344CB8AC3E}">
        <p14:creationId xmlns:p14="http://schemas.microsoft.com/office/powerpoint/2010/main" val="40702179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789082" y="182881"/>
            <a:ext cx="10865361" cy="5893724"/>
          </a:xfrm>
        </p:spPr>
        <p:txBody>
          <a:bodyPr>
            <a:normAutofit fontScale="55000" lnSpcReduction="20000"/>
          </a:bodyPr>
          <a:lstStyle/>
          <a:p>
            <a:pPr algn="just"/>
            <a:r>
              <a:rPr lang="tr-TR" sz="2500" dirty="0">
                <a:latin typeface="Times New Roman" panose="02020603050405020304" pitchFamily="18" charset="0"/>
                <a:cs typeface="Times New Roman" panose="02020603050405020304" pitchFamily="18" charset="0"/>
              </a:rPr>
              <a:t>Yabancı uyruklu öğretim elemanları için belirlenen çalışma şartları ve ödeme koşullarına dair düzenlemeler şu şekildedir:</a:t>
            </a:r>
          </a:p>
          <a:p>
            <a:pPr algn="just"/>
            <a:r>
              <a:rPr lang="tr-TR" sz="2500" b="1" dirty="0">
                <a:latin typeface="Times New Roman" panose="02020603050405020304" pitchFamily="18" charset="0"/>
                <a:cs typeface="Times New Roman" panose="02020603050405020304" pitchFamily="18" charset="0"/>
              </a:rPr>
              <a:t>Ülkesinden Gelme ve Gitme Masrafları</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elemanlarının, görevlendirme süresine göre masrafları karşılanır.</a:t>
            </a:r>
          </a:p>
          <a:p>
            <a:pPr lvl="1" algn="just"/>
            <a:r>
              <a:rPr lang="tr-TR" sz="2500" dirty="0">
                <a:latin typeface="Times New Roman" panose="02020603050405020304" pitchFamily="18" charset="0"/>
                <a:cs typeface="Times New Roman" panose="02020603050405020304" pitchFamily="18" charset="0"/>
              </a:rPr>
              <a:t>Eğer görevlendirme süresi </a:t>
            </a:r>
            <a:r>
              <a:rPr lang="tr-TR" sz="2500" b="1" dirty="0">
                <a:latin typeface="Times New Roman" panose="02020603050405020304" pitchFamily="18" charset="0"/>
                <a:cs typeface="Times New Roman" panose="02020603050405020304" pitchFamily="18" charset="0"/>
              </a:rPr>
              <a:t>bir yarıyıl</a:t>
            </a:r>
            <a:r>
              <a:rPr lang="tr-TR" sz="2500" dirty="0">
                <a:latin typeface="Times New Roman" panose="02020603050405020304" pitchFamily="18" charset="0"/>
                <a:cs typeface="Times New Roman" panose="02020603050405020304" pitchFamily="18" charset="0"/>
              </a:rPr>
              <a:t> ise yalnızca kendisi için, </a:t>
            </a:r>
            <a:r>
              <a:rPr lang="tr-TR" sz="2500" b="1" dirty="0">
                <a:latin typeface="Times New Roman" panose="02020603050405020304" pitchFamily="18" charset="0"/>
                <a:cs typeface="Times New Roman" panose="02020603050405020304" pitchFamily="18" charset="0"/>
              </a:rPr>
              <a:t>iki yarıyıl veya daha uzun süreli</a:t>
            </a:r>
            <a:r>
              <a:rPr lang="tr-TR" sz="2500" dirty="0">
                <a:latin typeface="Times New Roman" panose="02020603050405020304" pitchFamily="18" charset="0"/>
                <a:cs typeface="Times New Roman" panose="02020603050405020304" pitchFamily="18" charset="0"/>
              </a:rPr>
              <a:t> bir görevlendirme durumunda hem kendisi hem de eşi için masraflar karşılanır.</a:t>
            </a:r>
          </a:p>
          <a:p>
            <a:pPr algn="just"/>
            <a:r>
              <a:rPr lang="tr-TR" sz="2500" b="1" dirty="0">
                <a:latin typeface="Times New Roman" panose="02020603050405020304" pitchFamily="18" charset="0"/>
                <a:cs typeface="Times New Roman" panose="02020603050405020304" pitchFamily="18" charset="0"/>
              </a:rPr>
              <a:t>Diğer İşler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2547 Sayılı Yükseköğretim Kanunu’nda belirtilen görevler dışında, yabancı uyruklu öğretim elemanlarının gelir getiren başka bir iş yapması yasaktır.</a:t>
            </a:r>
          </a:p>
          <a:p>
            <a:pPr lvl="1" algn="just"/>
            <a:r>
              <a:rPr lang="tr-TR" sz="2500" dirty="0">
                <a:latin typeface="Times New Roman" panose="02020603050405020304" pitchFamily="18" charset="0"/>
                <a:cs typeface="Times New Roman" panose="02020603050405020304" pitchFamily="18" charset="0"/>
              </a:rPr>
              <a:t>Eğer izin verilirse, yaptıkları diğer işlerden elde ettikleri gelir, maaşlarından kesilir.</a:t>
            </a:r>
          </a:p>
          <a:p>
            <a:pPr algn="just"/>
            <a:r>
              <a:rPr lang="tr-TR" sz="2500" b="1" dirty="0">
                <a:latin typeface="Times New Roman" panose="02020603050405020304" pitchFamily="18" charset="0"/>
                <a:cs typeface="Times New Roman" panose="02020603050405020304" pitchFamily="18" charset="0"/>
              </a:rPr>
              <a:t>Aile Yardımı</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devlet memurlarına verilen aile yardımı</a:t>
            </a:r>
            <a:r>
              <a:rPr lang="tr-TR" sz="2500" dirty="0">
                <a:latin typeface="Times New Roman" panose="02020603050405020304" pitchFamily="18" charset="0"/>
                <a:cs typeface="Times New Roman" panose="02020603050405020304" pitchFamily="18" charset="0"/>
              </a:rPr>
              <a:t> ödeneğinden aynı usul ve esaslarla yararlanabilirler.</a:t>
            </a:r>
          </a:p>
          <a:p>
            <a:pPr algn="just"/>
            <a:r>
              <a:rPr lang="tr-TR" sz="2500" b="1" dirty="0">
                <a:latin typeface="Times New Roman" panose="02020603050405020304" pitchFamily="18" charset="0"/>
                <a:cs typeface="Times New Roman" panose="02020603050405020304" pitchFamily="18" charset="0"/>
              </a:rPr>
              <a:t>Kesintiler ve Vergiler</a:t>
            </a:r>
            <a:r>
              <a:rPr lang="tr-TR" sz="2500" dirty="0">
                <a:latin typeface="Times New Roman" panose="02020603050405020304" pitchFamily="18" charset="0"/>
                <a:cs typeface="Times New Roman" panose="02020603050405020304" pitchFamily="18" charset="0"/>
              </a:rPr>
              <a:t>:</a:t>
            </a:r>
          </a:p>
          <a:p>
            <a:pPr lvl="1" algn="just"/>
            <a:r>
              <a:rPr lang="tr-TR" sz="2500" b="1" dirty="0">
                <a:latin typeface="Times New Roman" panose="02020603050405020304" pitchFamily="18" charset="0"/>
                <a:cs typeface="Times New Roman" panose="02020603050405020304" pitchFamily="18" charset="0"/>
              </a:rPr>
              <a:t>Brüt sözleşme ücreti</a:t>
            </a:r>
            <a:r>
              <a:rPr lang="tr-TR" sz="2500" dirty="0">
                <a:latin typeface="Times New Roman" panose="02020603050405020304" pitchFamily="18" charset="0"/>
                <a:cs typeface="Times New Roman" panose="02020603050405020304" pitchFamily="18" charset="0"/>
              </a:rPr>
              <a:t> üzerinden gelir vergisi, damga vergisi ve sosyal güvenlik kesintileri yapılır.</a:t>
            </a:r>
          </a:p>
          <a:p>
            <a:pPr lvl="1" algn="just"/>
            <a:r>
              <a:rPr lang="tr-TR" sz="2500" b="1" dirty="0">
                <a:latin typeface="Times New Roman" panose="02020603050405020304" pitchFamily="18" charset="0"/>
                <a:cs typeface="Times New Roman" panose="02020603050405020304" pitchFamily="18" charset="0"/>
              </a:rPr>
              <a:t>Döner sermaye</a:t>
            </a:r>
            <a:r>
              <a:rPr lang="tr-TR" sz="2500" dirty="0">
                <a:latin typeface="Times New Roman" panose="02020603050405020304" pitchFamily="18" charset="0"/>
                <a:cs typeface="Times New Roman" panose="02020603050405020304" pitchFamily="18" charset="0"/>
              </a:rPr>
              <a:t> ve </a:t>
            </a:r>
            <a:r>
              <a:rPr lang="tr-TR" sz="2500" b="1" dirty="0">
                <a:latin typeface="Times New Roman" panose="02020603050405020304" pitchFamily="18" charset="0"/>
                <a:cs typeface="Times New Roman" panose="02020603050405020304" pitchFamily="18" charset="0"/>
              </a:rPr>
              <a:t>akademik teşvik ödeneği</a:t>
            </a:r>
            <a:r>
              <a:rPr lang="tr-TR" sz="2500" dirty="0">
                <a:latin typeface="Times New Roman" panose="02020603050405020304" pitchFamily="18" charset="0"/>
                <a:cs typeface="Times New Roman" panose="02020603050405020304" pitchFamily="18" charset="0"/>
              </a:rPr>
              <a:t> gibi ek ödemeler yabancı uyruklu öğretim elemanlarına yapılmaz.</a:t>
            </a:r>
          </a:p>
          <a:p>
            <a:pPr lvl="1" algn="just"/>
            <a:r>
              <a:rPr lang="tr-TR" sz="2500" dirty="0">
                <a:latin typeface="Times New Roman" panose="02020603050405020304" pitchFamily="18" charset="0"/>
                <a:cs typeface="Times New Roman" panose="02020603050405020304" pitchFamily="18" charset="0"/>
              </a:rPr>
              <a:t>Ayrıca </a:t>
            </a:r>
            <a:r>
              <a:rPr lang="tr-TR" sz="2500" b="1" dirty="0">
                <a:latin typeface="Times New Roman" panose="02020603050405020304" pitchFamily="18" charset="0"/>
                <a:cs typeface="Times New Roman" panose="02020603050405020304" pitchFamily="18" charset="0"/>
              </a:rPr>
              <a:t>ek ders ücreti</a:t>
            </a:r>
            <a:r>
              <a:rPr lang="tr-TR" sz="2500" dirty="0">
                <a:latin typeface="Times New Roman" panose="02020603050405020304" pitchFamily="18" charset="0"/>
                <a:cs typeface="Times New Roman" panose="02020603050405020304" pitchFamily="18" charset="0"/>
              </a:rPr>
              <a:t> ödenmez.</a:t>
            </a:r>
          </a:p>
          <a:p>
            <a:pPr algn="just"/>
            <a:r>
              <a:rPr lang="tr-TR" sz="2500" b="1" dirty="0">
                <a:latin typeface="Times New Roman" panose="02020603050405020304" pitchFamily="18" charset="0"/>
                <a:cs typeface="Times New Roman" panose="02020603050405020304" pitchFamily="18" charset="0"/>
              </a:rPr>
              <a:t>Sendikal Haklar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sendika üyesi</a:t>
            </a:r>
            <a:r>
              <a:rPr lang="tr-TR" sz="2500" dirty="0">
                <a:latin typeface="Times New Roman" panose="02020603050405020304" pitchFamily="18" charset="0"/>
                <a:cs typeface="Times New Roman" panose="02020603050405020304" pitchFamily="18" charset="0"/>
              </a:rPr>
              <a:t> olabilirler.</a:t>
            </a:r>
          </a:p>
          <a:p>
            <a:pPr algn="just"/>
            <a:r>
              <a:rPr lang="tr-TR" sz="2500" b="1" dirty="0">
                <a:latin typeface="Times New Roman" panose="02020603050405020304" pitchFamily="18" charset="0"/>
                <a:cs typeface="Times New Roman" panose="02020603050405020304" pitchFamily="18" charset="0"/>
              </a:rPr>
              <a:t>Akademik Görevler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Anabilim Dalı</a:t>
            </a:r>
            <a:r>
              <a:rPr lang="tr-TR" sz="2500" dirty="0">
                <a:latin typeface="Times New Roman" panose="02020603050405020304" pitchFamily="18" charset="0"/>
                <a:cs typeface="Times New Roman" panose="02020603050405020304" pitchFamily="18" charset="0"/>
              </a:rPr>
              <a:t>, </a:t>
            </a:r>
            <a:r>
              <a:rPr lang="tr-TR" sz="2500" b="1" dirty="0">
                <a:latin typeface="Times New Roman" panose="02020603050405020304" pitchFamily="18" charset="0"/>
                <a:cs typeface="Times New Roman" panose="02020603050405020304" pitchFamily="18" charset="0"/>
              </a:rPr>
              <a:t>Anasanat</a:t>
            </a:r>
            <a:r>
              <a:rPr lang="tr-TR" sz="2500" b="1" dirty="0">
                <a:latin typeface="Times New Roman" panose="02020603050405020304" pitchFamily="18" charset="0"/>
                <a:cs typeface="Times New Roman" panose="02020603050405020304" pitchFamily="18" charset="0"/>
              </a:rPr>
              <a:t> Dalı</a:t>
            </a:r>
            <a:r>
              <a:rPr lang="tr-TR" sz="2500" dirty="0">
                <a:latin typeface="Times New Roman" panose="02020603050405020304" pitchFamily="18" charset="0"/>
                <a:cs typeface="Times New Roman" panose="02020603050405020304" pitchFamily="18" charset="0"/>
              </a:rPr>
              <a:t> veya </a:t>
            </a:r>
            <a:r>
              <a:rPr lang="tr-TR" sz="2500" b="1" dirty="0">
                <a:latin typeface="Times New Roman" panose="02020603050405020304" pitchFamily="18" charset="0"/>
                <a:cs typeface="Times New Roman" panose="02020603050405020304" pitchFamily="18" charset="0"/>
              </a:rPr>
              <a:t>Bölüm Başkanı</a:t>
            </a:r>
            <a:r>
              <a:rPr lang="tr-TR" sz="2500" dirty="0">
                <a:latin typeface="Times New Roman" panose="02020603050405020304" pitchFamily="18" charset="0"/>
                <a:cs typeface="Times New Roman" panose="02020603050405020304" pitchFamily="18" charset="0"/>
              </a:rPr>
              <a:t> olamazlar.</a:t>
            </a:r>
          </a:p>
          <a:p>
            <a:pPr lvl="1" algn="just"/>
            <a:r>
              <a:rPr lang="tr-TR" sz="2500" dirty="0">
                <a:latin typeface="Times New Roman" panose="02020603050405020304" pitchFamily="18" charset="0"/>
                <a:cs typeface="Times New Roman" panose="02020603050405020304" pitchFamily="18" charset="0"/>
              </a:rPr>
              <a:t>Ancak, </a:t>
            </a:r>
            <a:r>
              <a:rPr lang="tr-TR" sz="2500" b="1" dirty="0">
                <a:latin typeface="Times New Roman" panose="02020603050405020304" pitchFamily="18" charset="0"/>
                <a:cs typeface="Times New Roman" panose="02020603050405020304" pitchFamily="18" charset="0"/>
              </a:rPr>
              <a:t>tez danışmanlığı</a:t>
            </a:r>
            <a:r>
              <a:rPr lang="tr-TR" sz="2500" dirty="0">
                <a:latin typeface="Times New Roman" panose="02020603050405020304" pitchFamily="18" charset="0"/>
                <a:cs typeface="Times New Roman" panose="02020603050405020304" pitchFamily="18" charset="0"/>
              </a:rPr>
              <a:t> görevi alabilirler.</a:t>
            </a:r>
          </a:p>
          <a:p>
            <a:pPr marL="0" marR="7620" indent="0" algn="just">
              <a:lnSpc>
                <a:spcPct val="100000"/>
              </a:lnSpc>
              <a:spcBef>
                <a:spcPts val="1680"/>
              </a:spcBef>
              <a:buNone/>
            </a:pPr>
            <a:endParaRPr lang="tr-TR" dirty="0">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28397587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95992" y="372256"/>
            <a:ext cx="10643063" cy="5337359"/>
          </a:xfrm>
          <a:prstGeom prst="rect">
            <a:avLst/>
          </a:prstGeom>
        </p:spPr>
        <p:txBody>
          <a:bodyPr wrap="square">
            <a:spAutoFit/>
          </a:bodyPr>
          <a:lstStyle/>
          <a:p>
            <a:pPr marL="12700" algn="ctr">
              <a:lnSpc>
                <a:spcPct val="100000"/>
              </a:lnSpc>
              <a:spcBef>
                <a:spcPts val="95"/>
              </a:spcBef>
            </a:pPr>
            <a:r>
              <a:rPr lang="tr-TR" sz="2000" b="1" spc="-45" dirty="0">
                <a:uFill>
                  <a:solidFill>
                    <a:srgbClr val="1F3863"/>
                  </a:solidFill>
                </a:uFill>
                <a:latin typeface="Times New Roman" panose="02020603050405020304" pitchFamily="18" charset="0"/>
                <a:cs typeface="Times New Roman" panose="02020603050405020304" pitchFamily="18" charset="0"/>
              </a:rPr>
              <a:t>SOSYAL</a:t>
            </a:r>
            <a:r>
              <a:rPr lang="tr-TR" sz="2000" b="1" spc="-114" dirty="0">
                <a:uFill>
                  <a:solidFill>
                    <a:srgbClr val="1F3863"/>
                  </a:solidFill>
                </a:uFill>
                <a:latin typeface="Times New Roman" panose="02020603050405020304" pitchFamily="18" charset="0"/>
                <a:cs typeface="Times New Roman" panose="02020603050405020304" pitchFamily="18" charset="0"/>
              </a:rPr>
              <a:t> </a:t>
            </a:r>
            <a:r>
              <a:rPr lang="tr-TR" sz="2000" b="1" dirty="0">
                <a:uFill>
                  <a:solidFill>
                    <a:srgbClr val="1F3863"/>
                  </a:solidFill>
                </a:uFill>
                <a:latin typeface="Times New Roman" panose="02020603050405020304" pitchFamily="18" charset="0"/>
                <a:cs typeface="Times New Roman" panose="02020603050405020304" pitchFamily="18" charset="0"/>
              </a:rPr>
              <a:t>GÜVENLİK</a:t>
            </a:r>
            <a:r>
              <a:rPr lang="tr-TR" sz="2000" b="1" spc="-75" dirty="0">
                <a:uFill>
                  <a:solidFill>
                    <a:srgbClr val="1F3863"/>
                  </a:solidFill>
                </a:uFill>
                <a:latin typeface="Times New Roman" panose="02020603050405020304" pitchFamily="18" charset="0"/>
                <a:cs typeface="Times New Roman" panose="02020603050405020304" pitchFamily="18" charset="0"/>
              </a:rPr>
              <a:t> </a:t>
            </a:r>
            <a:r>
              <a:rPr lang="tr-TR" sz="2000" b="1" spc="-10" dirty="0" smtClean="0">
                <a:uFill>
                  <a:solidFill>
                    <a:srgbClr val="1F3863"/>
                  </a:solidFill>
                </a:uFill>
                <a:latin typeface="Times New Roman" panose="02020603050405020304" pitchFamily="18" charset="0"/>
                <a:cs typeface="Times New Roman" panose="02020603050405020304" pitchFamily="18" charset="0"/>
              </a:rPr>
              <a:t>AÇISINDAN</a:t>
            </a:r>
          </a:p>
          <a:p>
            <a:pPr algn="just"/>
            <a:r>
              <a:rPr lang="tr-TR" sz="2000" dirty="0" smtClean="0">
                <a:latin typeface="Times New Roman" panose="02020603050405020304" pitchFamily="18" charset="0"/>
                <a:cs typeface="Times New Roman" panose="02020603050405020304" pitchFamily="18" charset="0"/>
              </a:rPr>
              <a:t>5510 </a:t>
            </a:r>
            <a:r>
              <a:rPr lang="tr-TR" sz="2000" dirty="0">
                <a:latin typeface="Times New Roman" panose="02020603050405020304" pitchFamily="18" charset="0"/>
                <a:cs typeface="Times New Roman" panose="02020603050405020304" pitchFamily="18" charset="0"/>
              </a:rPr>
              <a:t>sayılı Sosyal Sigortalar ve Genel Sağlık Sigortası Kanunu’nun 4/a maddesi kapsamında, yabancı uyruklu öğretim elemanlarının sosyal güvenlik durumu şu şekildedir:</a:t>
            </a:r>
          </a:p>
          <a:p>
            <a:pPr algn="just"/>
            <a:r>
              <a:rPr lang="tr-TR" sz="2000" b="1" dirty="0">
                <a:latin typeface="Times New Roman" panose="02020603050405020304" pitchFamily="18" charset="0"/>
                <a:cs typeface="Times New Roman" panose="02020603050405020304" pitchFamily="18" charset="0"/>
              </a:rPr>
              <a:t>Sosyal Güvenlik Sigorta Kapsamı:</a:t>
            </a:r>
          </a:p>
          <a:p>
            <a:pPr lvl="1" algn="just"/>
            <a:r>
              <a:rPr lang="tr-TR" sz="2000" dirty="0">
                <a:latin typeface="Times New Roman" panose="02020603050405020304" pitchFamily="18" charset="0"/>
                <a:cs typeface="Times New Roman" panose="02020603050405020304" pitchFamily="18" charset="0"/>
              </a:rPr>
              <a:t>Sözleşmeli statüde çalışan yabancı uyruklu öğretim elemanları, 506 sayılı Sosyal Sigortalar Kanunu uyarınca tüm sigorta kollarına tabidir. Bu, sigorta primlerinin ve sosyal güvenlik hizmetlerinin yerine getirilmesini kapsar.</a:t>
            </a:r>
          </a:p>
          <a:p>
            <a:pPr lvl="1" algn="just"/>
            <a:r>
              <a:rPr lang="tr-TR" sz="2000" dirty="0">
                <a:latin typeface="Times New Roman" panose="02020603050405020304" pitchFamily="18" charset="0"/>
                <a:cs typeface="Times New Roman" panose="02020603050405020304" pitchFamily="18" charset="0"/>
              </a:rPr>
              <a:t>Ancak, Sosyal Güvenlik Sözleşmesi hükümleri saklı kalmak kaydıyla, ilgili yabancı uyruklu çalışanlar için uygulama yapılır. Bu, çalışanın geldiği ülkelerle yapılan sosyal güvenlik sözleşmeleri çerçevesinde belirlenir.</a:t>
            </a:r>
          </a:p>
          <a:p>
            <a:pPr algn="just"/>
            <a:r>
              <a:rPr lang="tr-TR" sz="2000" b="1" dirty="0">
                <a:latin typeface="Times New Roman" panose="02020603050405020304" pitchFamily="18" charset="0"/>
                <a:cs typeface="Times New Roman" panose="02020603050405020304" pitchFamily="18" charset="0"/>
              </a:rPr>
              <a:t>İşsizlik Sigortası:</a:t>
            </a:r>
          </a:p>
          <a:p>
            <a:pPr lvl="1" algn="just"/>
            <a:r>
              <a:rPr lang="tr-TR" sz="2000" dirty="0">
                <a:latin typeface="Times New Roman" panose="02020603050405020304" pitchFamily="18" charset="0"/>
                <a:cs typeface="Times New Roman" panose="02020603050405020304" pitchFamily="18" charset="0"/>
              </a:rPr>
              <a:t>4447 sayılı İşsizlik Sigortası Kanunu’na göre, 5754 sayılı Kanun ile yapılan değişiklikle 2547 sayılı Yükseköğretim Kanunu ve 2914 sayılı Yükseköğretim Personel Kanunu'na tabi olan sözleşmeli öğretim elemanları, işsizlik sigortası kapsamı dışında bırakılmıştır.</a:t>
            </a:r>
          </a:p>
          <a:p>
            <a:pPr lvl="1" algn="just"/>
            <a:r>
              <a:rPr lang="tr-TR" sz="2000" dirty="0">
                <a:latin typeface="Times New Roman" panose="02020603050405020304" pitchFamily="18" charset="0"/>
                <a:cs typeface="Times New Roman" panose="02020603050405020304" pitchFamily="18" charset="0"/>
              </a:rPr>
              <a:t>Bu nedenle, sözleşmeli yabancı uyruklu öğretim elemanlarından işsizlik sigortası kesintisi yapılmaz.</a:t>
            </a:r>
          </a:p>
          <a:p>
            <a:pPr marL="12700" algn="just">
              <a:lnSpc>
                <a:spcPct val="100000"/>
              </a:lnSpc>
              <a:spcBef>
                <a:spcPts val="95"/>
              </a:spcBef>
            </a:pP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486542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413821"/>
            <a:ext cx="10073952" cy="1049235"/>
          </a:xfrm>
        </p:spPr>
        <p:txBody>
          <a:bodyPr/>
          <a:lstStyle/>
          <a:p>
            <a:pPr algn="ct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SÖZLEŞMELİ PERSONEL MAAŞI</a:t>
            </a:r>
            <a:r>
              <a:rPr lang="tr-TR" dirty="0" smtClean="0"/>
              <a:t/>
            </a:r>
            <a:br>
              <a:rPr lang="tr-TR" dirty="0" smtClean="0"/>
            </a:br>
            <a:endParaRPr lang="tr-TR" dirty="0"/>
          </a:p>
        </p:txBody>
      </p:sp>
      <p:sp>
        <p:nvSpPr>
          <p:cNvPr id="3" name="İçerik Yer Tutucusu 2"/>
          <p:cNvSpPr>
            <a:spLocks noGrp="1"/>
          </p:cNvSpPr>
          <p:nvPr>
            <p:ph sz="quarter" idx="13"/>
          </p:nvPr>
        </p:nvSpPr>
        <p:spPr>
          <a:xfrm>
            <a:off x="913774" y="1278125"/>
            <a:ext cx="11131368" cy="4815104"/>
          </a:xfrm>
        </p:spPr>
        <p:txBody>
          <a:bodyPr>
            <a:normAutofit fontScale="40000" lnSpcReduction="20000"/>
          </a:bodyPr>
          <a:lstStyle/>
          <a:p>
            <a:pPr algn="just"/>
            <a:r>
              <a:rPr lang="tr-TR" sz="3500" b="1" dirty="0">
                <a:latin typeface="Times New Roman" panose="02020603050405020304" pitchFamily="18" charset="0"/>
                <a:cs typeface="Times New Roman" panose="02020603050405020304" pitchFamily="18" charset="0"/>
              </a:rPr>
              <a:t>6514 sayılı Kanunun 11. maddesi ve 2547 sayılı Yükseköğretim Kanunu'nun 36. maddesinin altıncı fıkrası</a:t>
            </a:r>
            <a:r>
              <a:rPr lang="tr-TR" sz="3500" dirty="0">
                <a:latin typeface="Times New Roman" panose="02020603050405020304" pitchFamily="18" charset="0"/>
                <a:cs typeface="Times New Roman" panose="02020603050405020304" pitchFamily="18" charset="0"/>
              </a:rPr>
              <a:t> kapsamında yapılan düzenlemelerle ilgili olarak:</a:t>
            </a:r>
          </a:p>
          <a:p>
            <a:pPr algn="just"/>
            <a:r>
              <a:rPr lang="tr-TR" sz="3500" b="1" dirty="0">
                <a:latin typeface="Times New Roman" panose="02020603050405020304" pitchFamily="18" charset="0"/>
                <a:cs typeface="Times New Roman" panose="02020603050405020304" pitchFamily="18" charset="0"/>
              </a:rPr>
              <a:t>Sözleşmeli Öğretim Üyesi İstihdamı</a:t>
            </a:r>
          </a:p>
          <a:p>
            <a:pPr algn="just"/>
            <a:r>
              <a:rPr lang="tr-TR" sz="3500" b="1" dirty="0" smtClean="0">
                <a:latin typeface="Times New Roman" panose="02020603050405020304" pitchFamily="18" charset="0"/>
                <a:cs typeface="Times New Roman" panose="02020603050405020304" pitchFamily="18" charset="0"/>
              </a:rPr>
              <a:t>Profesör </a:t>
            </a:r>
            <a:r>
              <a:rPr lang="tr-TR" sz="3500" b="1" dirty="0">
                <a:latin typeface="Times New Roman" panose="02020603050405020304" pitchFamily="18" charset="0"/>
                <a:cs typeface="Times New Roman" panose="02020603050405020304" pitchFamily="18" charset="0"/>
              </a:rPr>
              <a:t>ve Doçentler</a:t>
            </a:r>
            <a:r>
              <a:rPr lang="tr-TR" sz="3500" dirty="0">
                <a:latin typeface="Times New Roman" panose="02020603050405020304" pitchFamily="18" charset="0"/>
                <a:cs typeface="Times New Roman" panose="02020603050405020304" pitchFamily="18" charset="0"/>
              </a:rPr>
              <a:t>, devlet üniversitelerinin tıp ve diş hekimliği fakültelerinde, ilgili alandaki </a:t>
            </a:r>
            <a:r>
              <a:rPr lang="tr-TR" sz="3500" b="1" dirty="0">
                <a:latin typeface="Times New Roman" panose="02020603050405020304" pitchFamily="18" charset="0"/>
                <a:cs typeface="Times New Roman" panose="02020603050405020304" pitchFamily="18" charset="0"/>
              </a:rPr>
              <a:t>teorik ve uygulamalı eğitim, öğretim ve araştırma faaliyetlerinde</a:t>
            </a:r>
            <a:r>
              <a:rPr lang="tr-TR" sz="3500" dirty="0">
                <a:latin typeface="Times New Roman" panose="02020603050405020304" pitchFamily="18" charset="0"/>
                <a:cs typeface="Times New Roman" panose="02020603050405020304" pitchFamily="18" charset="0"/>
              </a:rPr>
              <a:t> bulunmak amacıyla sözleşmeli öğretim üyesi olarak istihdam edilebilirler.</a:t>
            </a:r>
          </a:p>
          <a:p>
            <a:pPr algn="just"/>
            <a:r>
              <a:rPr lang="tr-TR" sz="3500" b="1" dirty="0">
                <a:latin typeface="Times New Roman" panose="02020603050405020304" pitchFamily="18" charset="0"/>
                <a:cs typeface="Times New Roman" panose="02020603050405020304" pitchFamily="18" charset="0"/>
              </a:rPr>
              <a:t>Kadro ve pozisyon bulunmayan</a:t>
            </a:r>
            <a:r>
              <a:rPr lang="tr-TR" sz="3500" dirty="0">
                <a:latin typeface="Times New Roman" panose="02020603050405020304" pitchFamily="18" charset="0"/>
                <a:cs typeface="Times New Roman" panose="02020603050405020304" pitchFamily="18" charset="0"/>
              </a:rPr>
              <a:t> profesör ve doçentler, vakıf üniversiteleri de dahil olmak üzere bu pozisyonda görevlendirilebilir.</a:t>
            </a:r>
          </a:p>
          <a:p>
            <a:pPr algn="just"/>
            <a:r>
              <a:rPr lang="tr-TR" sz="3500" dirty="0">
                <a:latin typeface="Times New Roman" panose="02020603050405020304" pitchFamily="18" charset="0"/>
                <a:cs typeface="Times New Roman" panose="02020603050405020304" pitchFamily="18" charset="0"/>
              </a:rPr>
              <a:t>Bu istihdam, </a:t>
            </a:r>
            <a:r>
              <a:rPr lang="tr-TR" sz="3500" b="1" dirty="0">
                <a:latin typeface="Times New Roman" panose="02020603050405020304" pitchFamily="18" charset="0"/>
                <a:cs typeface="Times New Roman" panose="02020603050405020304" pitchFamily="18" charset="0"/>
              </a:rPr>
              <a:t>diğer kanunların sözleşmeli personel çalıştırılmasına ilişkin hükümlerine tabi tutulmaksızın</a:t>
            </a:r>
            <a:r>
              <a:rPr lang="tr-TR" sz="3500" dirty="0">
                <a:latin typeface="Times New Roman" panose="02020603050405020304" pitchFamily="18" charset="0"/>
                <a:cs typeface="Times New Roman" panose="02020603050405020304" pitchFamily="18" charset="0"/>
              </a:rPr>
              <a:t> yapılabilir. Bu durum, profesör ve doçentlerin kadro ve pozisyon şartına tabi olmadan çalıştırılabileceği anlamına gelir.</a:t>
            </a:r>
          </a:p>
          <a:p>
            <a:pPr algn="just"/>
            <a:r>
              <a:rPr lang="tr-TR" sz="3500" b="1" dirty="0">
                <a:latin typeface="Times New Roman" panose="02020603050405020304" pitchFamily="18" charset="0"/>
                <a:cs typeface="Times New Roman" panose="02020603050405020304" pitchFamily="18" charset="0"/>
              </a:rPr>
              <a:t>Ücret UNSURLARI</a:t>
            </a:r>
          </a:p>
          <a:p>
            <a:pPr algn="just"/>
            <a:r>
              <a:rPr lang="tr-TR" sz="3500" dirty="0">
                <a:latin typeface="Times New Roman" panose="02020603050405020304" pitchFamily="18" charset="0"/>
                <a:cs typeface="Times New Roman" panose="02020603050405020304" pitchFamily="18" charset="0"/>
              </a:rPr>
              <a:t>Sözleşmeli öğretim üyelerine, görev yapacakları faaliyetin niteliğine göre ücretler belirlenir:</a:t>
            </a:r>
          </a:p>
          <a:p>
            <a:pPr algn="just"/>
            <a:r>
              <a:rPr lang="tr-TR" sz="3500" b="1" dirty="0">
                <a:latin typeface="Times New Roman" panose="02020603050405020304" pitchFamily="18" charset="0"/>
                <a:cs typeface="Times New Roman" panose="02020603050405020304" pitchFamily="18" charset="0"/>
              </a:rPr>
              <a:t>Normal Ücret</a:t>
            </a:r>
            <a:r>
              <a:rPr lang="tr-TR" sz="3500" dirty="0">
                <a:latin typeface="Times New Roman" panose="02020603050405020304" pitchFamily="18" charset="0"/>
                <a:cs typeface="Times New Roman" panose="02020603050405020304" pitchFamily="18" charset="0"/>
              </a:rPr>
              <a:t>:</a:t>
            </a:r>
          </a:p>
          <a:p>
            <a:pPr lvl="1" algn="just"/>
            <a:r>
              <a:rPr lang="tr-TR" sz="3500" dirty="0">
                <a:latin typeface="Times New Roman" panose="02020603050405020304" pitchFamily="18" charset="0"/>
                <a:cs typeface="Times New Roman" panose="02020603050405020304" pitchFamily="18" charset="0"/>
              </a:rPr>
              <a:t>2914 sayılı Kanun’un </a:t>
            </a:r>
            <a:r>
              <a:rPr lang="tr-TR" sz="3500" b="1" dirty="0">
                <a:latin typeface="Times New Roman" panose="02020603050405020304" pitchFamily="18" charset="0"/>
                <a:cs typeface="Times New Roman" panose="02020603050405020304" pitchFamily="18" charset="0"/>
              </a:rPr>
              <a:t>11. maddesinin 4. fıkrasına</a:t>
            </a:r>
            <a:r>
              <a:rPr lang="tr-TR" sz="3500" dirty="0">
                <a:latin typeface="Times New Roman" panose="02020603050405020304" pitchFamily="18" charset="0"/>
                <a:cs typeface="Times New Roman" panose="02020603050405020304" pitchFamily="18" charset="0"/>
              </a:rPr>
              <a:t> göre, </a:t>
            </a:r>
            <a:r>
              <a:rPr lang="tr-TR" sz="3500" b="1" dirty="0">
                <a:latin typeface="Times New Roman" panose="02020603050405020304" pitchFamily="18" charset="0"/>
                <a:cs typeface="Times New Roman" panose="02020603050405020304" pitchFamily="18" charset="0"/>
              </a:rPr>
              <a:t>devamlı statüde çalışan profesör ve doçentlerin</a:t>
            </a:r>
            <a:r>
              <a:rPr lang="tr-TR" sz="3500" dirty="0">
                <a:latin typeface="Times New Roman" panose="02020603050405020304" pitchFamily="18" charset="0"/>
                <a:cs typeface="Times New Roman" panose="02020603050405020304" pitchFamily="18" charset="0"/>
              </a:rPr>
              <a:t> unvanlarına göre belirlenen ek ders ücretlerinin </a:t>
            </a:r>
            <a:r>
              <a:rPr lang="tr-TR" sz="3500" b="1" dirty="0">
                <a:latin typeface="Times New Roman" panose="02020603050405020304" pitchFamily="18" charset="0"/>
                <a:cs typeface="Times New Roman" panose="02020603050405020304" pitchFamily="18" charset="0"/>
              </a:rPr>
              <a:t>on katına kadar</a:t>
            </a:r>
            <a:r>
              <a:rPr lang="tr-TR" sz="3500" dirty="0">
                <a:latin typeface="Times New Roman" panose="02020603050405020304" pitchFamily="18" charset="0"/>
                <a:cs typeface="Times New Roman" panose="02020603050405020304" pitchFamily="18" charset="0"/>
              </a:rPr>
              <a:t> saatlik sözleşme ücreti ödenebilir.</a:t>
            </a:r>
          </a:p>
          <a:p>
            <a:pPr algn="just"/>
            <a:r>
              <a:rPr lang="tr-TR" sz="3500" b="1" dirty="0">
                <a:latin typeface="Times New Roman" panose="02020603050405020304" pitchFamily="18" charset="0"/>
                <a:cs typeface="Times New Roman" panose="02020603050405020304" pitchFamily="18" charset="0"/>
              </a:rPr>
              <a:t>Özellik Arz Eden Faaliyetler İçin</a:t>
            </a:r>
            <a:r>
              <a:rPr lang="tr-TR" sz="3500" dirty="0">
                <a:latin typeface="Times New Roman" panose="02020603050405020304" pitchFamily="18" charset="0"/>
                <a:cs typeface="Times New Roman" panose="02020603050405020304" pitchFamily="18" charset="0"/>
              </a:rPr>
              <a:t>:</a:t>
            </a:r>
          </a:p>
          <a:p>
            <a:pPr lvl="1" algn="just"/>
            <a:r>
              <a:rPr lang="tr-TR" sz="3500" dirty="0">
                <a:latin typeface="Times New Roman" panose="02020603050405020304" pitchFamily="18" charset="0"/>
                <a:cs typeface="Times New Roman" panose="02020603050405020304" pitchFamily="18" charset="0"/>
              </a:rPr>
              <a:t>Eğer yapılan faaliyet </a:t>
            </a:r>
            <a:r>
              <a:rPr lang="tr-TR" sz="3500" b="1" dirty="0">
                <a:latin typeface="Times New Roman" panose="02020603050405020304" pitchFamily="18" charset="0"/>
                <a:cs typeface="Times New Roman" panose="02020603050405020304" pitchFamily="18" charset="0"/>
              </a:rPr>
              <a:t>özellik arz ediyorsa</a:t>
            </a:r>
            <a:r>
              <a:rPr lang="tr-TR" sz="3500" dirty="0">
                <a:latin typeface="Times New Roman" panose="02020603050405020304" pitchFamily="18" charset="0"/>
                <a:cs typeface="Times New Roman" panose="02020603050405020304" pitchFamily="18" charset="0"/>
              </a:rPr>
              <a:t>, Maliye Bakanlığı'nın uygun görüşü ve Yükseköğretim Kurulu kararı ile </a:t>
            </a:r>
            <a:r>
              <a:rPr lang="tr-TR" sz="3500" b="1" dirty="0">
                <a:latin typeface="Times New Roman" panose="02020603050405020304" pitchFamily="18" charset="0"/>
                <a:cs typeface="Times New Roman" panose="02020603050405020304" pitchFamily="18" charset="0"/>
              </a:rPr>
              <a:t>2914 sayılı Kanun’un 11. maddesinin 4. fıkrasındaki</a:t>
            </a:r>
            <a:r>
              <a:rPr lang="tr-TR" sz="3500" dirty="0">
                <a:latin typeface="Times New Roman" panose="02020603050405020304" pitchFamily="18" charset="0"/>
                <a:cs typeface="Times New Roman" panose="02020603050405020304" pitchFamily="18" charset="0"/>
              </a:rPr>
              <a:t> ek ders ücretlerinin </a:t>
            </a:r>
            <a:r>
              <a:rPr lang="tr-TR" sz="3500" b="1" dirty="0">
                <a:latin typeface="Times New Roman" panose="02020603050405020304" pitchFamily="18" charset="0"/>
                <a:cs typeface="Times New Roman" panose="02020603050405020304" pitchFamily="18" charset="0"/>
              </a:rPr>
              <a:t>on beş katına kadar</a:t>
            </a:r>
            <a:r>
              <a:rPr lang="tr-TR" sz="3500" dirty="0">
                <a:latin typeface="Times New Roman" panose="02020603050405020304" pitchFamily="18" charset="0"/>
                <a:cs typeface="Times New Roman" panose="02020603050405020304" pitchFamily="18" charset="0"/>
              </a:rPr>
              <a:t> saatlik sözleşme ücreti ödenebilir.</a:t>
            </a:r>
          </a:p>
          <a:p>
            <a:pPr marL="0" indent="0">
              <a:buNone/>
            </a:pPr>
            <a:endParaRPr lang="tr-TR" dirty="0"/>
          </a:p>
        </p:txBody>
      </p:sp>
    </p:spTree>
    <p:extLst>
      <p:ext uri="{BB962C8B-B14F-4D97-AF65-F5344CB8AC3E}">
        <p14:creationId xmlns:p14="http://schemas.microsoft.com/office/powerpoint/2010/main" val="22290573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656080" y="596481"/>
            <a:ext cx="11297622" cy="5263992"/>
          </a:xfrm>
        </p:spPr>
        <p:txBody>
          <a:bodyPr>
            <a:normAutofit lnSpcReduction="10000"/>
          </a:bodyPr>
          <a:lstStyle/>
          <a:p>
            <a:r>
              <a:rPr lang="tr-TR" dirty="0" smtClean="0">
                <a:latin typeface="Times New Roman" panose="02020603050405020304" pitchFamily="18" charset="0"/>
                <a:cs typeface="Times New Roman" panose="02020603050405020304" pitchFamily="18" charset="0"/>
              </a:rPr>
              <a:t>Sözleşmeli </a:t>
            </a:r>
            <a:r>
              <a:rPr lang="tr-TR" dirty="0">
                <a:latin typeface="Times New Roman" panose="02020603050405020304" pitchFamily="18" charset="0"/>
                <a:cs typeface="Times New Roman" panose="02020603050405020304" pitchFamily="18" charset="0"/>
              </a:rPr>
              <a:t>Profesör ve Doçentlere Ödenecek Ücretle İlgili Düzenlemeler:</a:t>
            </a:r>
          </a:p>
          <a:p>
            <a:r>
              <a:rPr lang="tr-TR" dirty="0">
                <a:latin typeface="Times New Roman" panose="02020603050405020304" pitchFamily="18" charset="0"/>
                <a:cs typeface="Times New Roman" panose="02020603050405020304" pitchFamily="18" charset="0"/>
              </a:rPr>
              <a:t>Yıllık Ücret Limiti:</a:t>
            </a:r>
          </a:p>
          <a:p>
            <a:pPr lvl="1"/>
            <a:r>
              <a:rPr lang="tr-TR" dirty="0">
                <a:latin typeface="Times New Roman" panose="02020603050405020304" pitchFamily="18" charset="0"/>
                <a:cs typeface="Times New Roman" panose="02020603050405020304" pitchFamily="18" charset="0"/>
              </a:rPr>
              <a:t>Sözleşmeli profesör ve doçentlere ödenecek yıllık toplam ücret, üniversitenin özel bütçesinde personel giderleri için öngörülen başlangıç ödeneğinin yüzde 1'ini geçemez.</a:t>
            </a:r>
          </a:p>
          <a:p>
            <a:pPr lvl="1"/>
            <a:r>
              <a:rPr lang="tr-TR" dirty="0">
                <a:latin typeface="Times New Roman" panose="02020603050405020304" pitchFamily="18" charset="0"/>
                <a:cs typeface="Times New Roman" panose="02020603050405020304" pitchFamily="18" charset="0"/>
              </a:rPr>
              <a:t>Ancak, üniversitenin teklifi ve Yükseköğretim Kurulunun uygun görüşü ile, bu oran bir katına kadar artırılabilir.</a:t>
            </a:r>
          </a:p>
          <a:p>
            <a:pPr lvl="1"/>
            <a:r>
              <a:rPr lang="tr-TR" dirty="0">
                <a:latin typeface="Times New Roman" panose="02020603050405020304" pitchFamily="18" charset="0"/>
                <a:cs typeface="Times New Roman" panose="02020603050405020304" pitchFamily="18" charset="0"/>
              </a:rPr>
              <a:t>Artırılan tutar, üniversitenin döner sermaye bütçesinden karşılanır.</a:t>
            </a:r>
          </a:p>
          <a:p>
            <a:r>
              <a:rPr lang="tr-TR" dirty="0">
                <a:latin typeface="Times New Roman" panose="02020603050405020304" pitchFamily="18" charset="0"/>
                <a:cs typeface="Times New Roman" panose="02020603050405020304" pitchFamily="18" charset="0"/>
              </a:rPr>
              <a:t>Sözleşme Süresi ve Çalışma Saatleri:</a:t>
            </a:r>
          </a:p>
          <a:p>
            <a:pPr lvl="1"/>
            <a:r>
              <a:rPr lang="tr-TR" dirty="0">
                <a:latin typeface="Times New Roman" panose="02020603050405020304" pitchFamily="18" charset="0"/>
                <a:cs typeface="Times New Roman" panose="02020603050405020304" pitchFamily="18" charset="0"/>
              </a:rPr>
              <a:t>Sözleşmeler, aylık 80 saati geçmemek kaydıyla, bir yıl süreyle yapılabilir.</a:t>
            </a:r>
          </a:p>
          <a:p>
            <a:r>
              <a:rPr lang="tr-TR" dirty="0">
                <a:latin typeface="Times New Roman" panose="02020603050405020304" pitchFamily="18" charset="0"/>
                <a:cs typeface="Times New Roman" panose="02020603050405020304" pitchFamily="18" charset="0"/>
              </a:rPr>
              <a:t>Kesintiler:</a:t>
            </a:r>
          </a:p>
          <a:p>
            <a:pPr lvl="1"/>
            <a:r>
              <a:rPr lang="tr-TR" dirty="0">
                <a:latin typeface="Times New Roman" panose="02020603050405020304" pitchFamily="18" charset="0"/>
                <a:cs typeface="Times New Roman" panose="02020603050405020304" pitchFamily="18" charset="0"/>
              </a:rPr>
              <a:t>Brüt ücretten gelir vergisi, damga vergisi ve sosyal güvenlik prim kesintileri yapılır.</a:t>
            </a:r>
          </a:p>
          <a:p>
            <a:r>
              <a:rPr lang="tr-TR" dirty="0">
                <a:latin typeface="Times New Roman" panose="02020603050405020304" pitchFamily="18" charset="0"/>
                <a:cs typeface="Times New Roman" panose="02020603050405020304" pitchFamily="18" charset="0"/>
              </a:rPr>
              <a:t>Sosyal Güvenlik:</a:t>
            </a:r>
          </a:p>
          <a:p>
            <a:pPr lvl="1"/>
            <a:r>
              <a:rPr lang="tr-TR" dirty="0">
                <a:latin typeface="Times New Roman" panose="02020603050405020304" pitchFamily="18" charset="0"/>
                <a:cs typeface="Times New Roman" panose="02020603050405020304" pitchFamily="18" charset="0"/>
              </a:rPr>
              <a:t>Sözleşmeli profesör ve doçentler, 5510 sayılı Kanun'un 4/a maddesi kapsamında sigortalı sayılır. Yani, bu çalışanlar sosyal güvenlik kapsamındadır ve ilgili sigorta primleri düzenli olarak kesilir.</a:t>
            </a:r>
          </a:p>
          <a:p>
            <a:pPr marL="0" indent="0">
              <a:buNone/>
            </a:pPr>
            <a:endParaRPr lang="tr-TR" dirty="0"/>
          </a:p>
        </p:txBody>
      </p:sp>
    </p:spTree>
    <p:extLst>
      <p:ext uri="{BB962C8B-B14F-4D97-AF65-F5344CB8AC3E}">
        <p14:creationId xmlns:p14="http://schemas.microsoft.com/office/powerpoint/2010/main" val="24869131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504741142"/>
              </p:ext>
            </p:extLst>
          </p:nvPr>
        </p:nvGraphicFramePr>
        <p:xfrm>
          <a:off x="975946" y="114300"/>
          <a:ext cx="9829800" cy="5756568"/>
        </p:xfrm>
        <a:graphic>
          <a:graphicData uri="http://schemas.openxmlformats.org/drawingml/2006/table">
            <a:tbl>
              <a:tblPr/>
              <a:tblGrid>
                <a:gridCol w="3582945">
                  <a:extLst>
                    <a:ext uri="{9D8B030D-6E8A-4147-A177-3AD203B41FA5}">
                      <a16:colId xmlns:a16="http://schemas.microsoft.com/office/drawing/2014/main" val="3592129142"/>
                    </a:ext>
                  </a:extLst>
                </a:gridCol>
                <a:gridCol w="6246855">
                  <a:extLst>
                    <a:ext uri="{9D8B030D-6E8A-4147-A177-3AD203B41FA5}">
                      <a16:colId xmlns:a16="http://schemas.microsoft.com/office/drawing/2014/main" val="1965687740"/>
                    </a:ext>
                  </a:extLst>
                </a:gridCol>
              </a:tblGrid>
              <a:tr h="423826">
                <a:tc gridSpan="2">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8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MAAŞ HESABI </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141299603"/>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( 1500 + 8000 ) X AYLIK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72711901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AYLIK GÖSTERGESİ X TABAN AYLIK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049515194"/>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KIDEM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KIDEM YILI X 20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44910900"/>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GÖSTERGE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533565317"/>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58957636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PUANI X YAN ÖDEME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7199047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ÖZEL HİZMET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X  % TAZMİNAT ORANI </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7767743"/>
                  </a:ext>
                </a:extLst>
              </a:tr>
              <a:tr h="29817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073652618"/>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EŞ YARDIMI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2273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260609248"/>
                  </a:ext>
                </a:extLst>
              </a:tr>
              <a:tr h="42733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ÇOCUK YARDIMI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0-6 YAŞ İÇİN  500 X AYLIK KATSAYI,    6 YAŞINDAN BÜYÜK 250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08329320"/>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ÜNİVERSİTE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X ÜNİVERSİTE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345141731"/>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GELİŞTİRME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 EK GÖSTERGE) X AYLIK KATSAYI X GELİŞTİRME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70034319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EĞİTİM ÖĞRETİM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 12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88680417"/>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İDARİ GÖREV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 EK GÖSTERGE) X AYLIK KATSAYI X  İDARİ GÖREV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02322116"/>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982440887"/>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685474231"/>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552846131"/>
                  </a:ext>
                </a:extLst>
              </a:tr>
            </a:tbl>
          </a:graphicData>
        </a:graphic>
      </p:graphicFrame>
    </p:spTree>
    <p:extLst>
      <p:ext uri="{BB962C8B-B14F-4D97-AF65-F5344CB8AC3E}">
        <p14:creationId xmlns:p14="http://schemas.microsoft.com/office/powerpoint/2010/main" val="4939415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500586580"/>
              </p:ext>
            </p:extLst>
          </p:nvPr>
        </p:nvGraphicFramePr>
        <p:xfrm>
          <a:off x="324908" y="500592"/>
          <a:ext cx="11689715" cy="5072701"/>
        </p:xfrm>
        <a:graphic>
          <a:graphicData uri="http://schemas.openxmlformats.org/drawingml/2006/table">
            <a:tbl>
              <a:tblPr firstRow="1" bandRow="1">
                <a:tableStyleId>{2D5ABB26-0587-4C30-8999-92F81FD0307C}</a:tableStyleId>
              </a:tblPr>
              <a:tblGrid>
                <a:gridCol w="2510155">
                  <a:extLst>
                    <a:ext uri="{9D8B030D-6E8A-4147-A177-3AD203B41FA5}">
                      <a16:colId xmlns:a16="http://schemas.microsoft.com/office/drawing/2014/main" val="573912039"/>
                    </a:ext>
                  </a:extLst>
                </a:gridCol>
                <a:gridCol w="2484120">
                  <a:extLst>
                    <a:ext uri="{9D8B030D-6E8A-4147-A177-3AD203B41FA5}">
                      <a16:colId xmlns:a16="http://schemas.microsoft.com/office/drawing/2014/main" val="1501507597"/>
                    </a:ext>
                  </a:extLst>
                </a:gridCol>
                <a:gridCol w="6695440">
                  <a:extLst>
                    <a:ext uri="{9D8B030D-6E8A-4147-A177-3AD203B41FA5}">
                      <a16:colId xmlns:a16="http://schemas.microsoft.com/office/drawing/2014/main" val="1102145350"/>
                    </a:ext>
                  </a:extLst>
                </a:gridCol>
              </a:tblGrid>
              <a:tr h="408710">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5434</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5510</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2075">
                        <a:lnSpc>
                          <a:spcPct val="100000"/>
                        </a:lnSpc>
                        <a:spcBef>
                          <a:spcPts val="240"/>
                        </a:spcBef>
                      </a:pPr>
                      <a:r>
                        <a:rPr lang="tr-TR" sz="1600" b="1" spc="-10" dirty="0">
                          <a:solidFill>
                            <a:srgbClr val="FFFFFF"/>
                          </a:solidFill>
                          <a:latin typeface="Times New Roman" panose="02020603050405020304" pitchFamily="18" charset="0"/>
                          <a:cs typeface="Times New Roman" panose="02020603050405020304" pitchFamily="18" charset="0"/>
                        </a:rPr>
                        <a:t>FORMÜLÜ</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extLst>
                  <a:ext uri="{0D108BD9-81ED-4DB2-BD59-A6C34878D82A}">
                    <a16:rowId xmlns:a16="http://schemas.microsoft.com/office/drawing/2014/main" val="2789487572"/>
                  </a:ext>
                </a:extLst>
              </a:tr>
              <a:tr h="921198">
                <a:tc>
                  <a:txBody>
                    <a:bodyPr/>
                    <a:lstStyle/>
                    <a:p>
                      <a:pPr marL="91440">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SANDIĞI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KESENEĞİ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spcBef>
                          <a:spcPts val="5"/>
                        </a:spcBef>
                      </a:pP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%20,</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%16,</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%100)</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cs typeface="Times New Roman" panose="02020603050405020304" pitchFamily="18" charset="0"/>
                      </a:endParaRPr>
                    </a:p>
                    <a:p>
                      <a:pPr marL="92075" marR="556260">
                        <a:lnSpc>
                          <a:spcPct val="100000"/>
                        </a:lnSpc>
                        <a:spcBef>
                          <a:spcPts val="5"/>
                        </a:spcBef>
                      </a:pP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 </a:t>
                      </a:r>
                      <a:r>
                        <a:rPr lang="tr-TR" sz="1400" dirty="0">
                          <a:solidFill>
                            <a:srgbClr val="FFFFFF"/>
                          </a:solidFill>
                          <a:latin typeface="Times New Roman" panose="02020603050405020304" pitchFamily="18" charset="0"/>
                          <a:cs typeface="Times New Roman" panose="02020603050405020304" pitchFamily="18" charset="0"/>
                        </a:rPr>
                        <a:t>ORANI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%20</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%16</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4523776"/>
                  </a:ext>
                </a:extLst>
              </a:tr>
              <a:tr h="754160">
                <a:tc>
                  <a:txBody>
                    <a:bodyPr/>
                    <a:lstStyle/>
                    <a:p>
                      <a:pPr marL="91440" marR="66484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GENEL</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SAĞLIK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SİGORTASI (İŞVEREN: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%12)</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4033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TABAN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%12</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793343072"/>
                  </a:ext>
                </a:extLst>
              </a:tr>
              <a:tr h="647539">
                <a:tc>
                  <a:txBody>
                    <a:bodyPr/>
                    <a:lstStyle/>
                    <a:p>
                      <a:pPr marL="91440">
                        <a:lnSpc>
                          <a:spcPct val="100000"/>
                        </a:lnSpc>
                        <a:spcBef>
                          <a:spcPts val="1225"/>
                        </a:spcBef>
                      </a:pPr>
                      <a:r>
                        <a:rPr lang="tr-TR" sz="1400" spc="-10" dirty="0">
                          <a:solidFill>
                            <a:srgbClr val="FFFFFF"/>
                          </a:solidFill>
                          <a:latin typeface="Times New Roman" panose="02020603050405020304" pitchFamily="18" charset="0"/>
                          <a:cs typeface="Times New Roman" panose="02020603050405020304" pitchFamily="18" charset="0"/>
                        </a:rPr>
                        <a:t>BİREYSEL</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5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cs typeface="Times New Roman" panose="02020603050405020304" pitchFamily="18" charset="0"/>
                      </a:endParaRPr>
                    </a:p>
                    <a:p>
                      <a:pPr marL="92075">
                        <a:lnSpc>
                          <a:spcPct val="100000"/>
                        </a:lnSpc>
                      </a:pP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%3</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51244624"/>
                  </a:ext>
                </a:extLst>
              </a:tr>
              <a:tr h="99298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marR="22923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UZUN</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VADELİ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SİGORTA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KOLLARI </a:t>
                      </a:r>
                      <a:r>
                        <a:rPr lang="tr-TR" sz="1400" dirty="0">
                          <a:solidFill>
                            <a:srgbClr val="FFFFFF"/>
                          </a:solidFill>
                          <a:latin typeface="Times New Roman" panose="02020603050405020304" pitchFamily="18" charset="0"/>
                          <a:cs typeface="Times New Roman" panose="02020603050405020304" pitchFamily="18" charset="0"/>
                        </a:rPr>
                        <a:t>PRİMİ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%11,</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1225"/>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8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%11</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5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108503158"/>
                  </a:ext>
                </a:extLst>
              </a:tr>
              <a:tr h="64753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GENEL</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SAĞLIK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SİGORTASI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%7.5,</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%5)</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%7.5</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PAYI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%5</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9257315"/>
                  </a:ext>
                </a:extLst>
              </a:tr>
              <a:tr h="64753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1230"/>
                        </a:spcBef>
                      </a:pPr>
                      <a:r>
                        <a:rPr lang="tr-TR" sz="1400" spc="-10" dirty="0">
                          <a:solidFill>
                            <a:srgbClr val="FFFFFF"/>
                          </a:solidFill>
                          <a:latin typeface="Times New Roman" panose="02020603050405020304" pitchFamily="18" charset="0"/>
                          <a:cs typeface="Times New Roman" panose="02020603050405020304" pitchFamily="18" charset="0"/>
                        </a:rPr>
                        <a:t>BİREYSEL</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62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%3</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372373886"/>
                  </a:ext>
                </a:extLst>
              </a:tr>
            </a:tbl>
          </a:graphicData>
        </a:graphic>
      </p:graphicFrame>
      <p:sp>
        <p:nvSpPr>
          <p:cNvPr id="6" name="Dikdörtgen 5"/>
          <p:cNvSpPr/>
          <p:nvPr/>
        </p:nvSpPr>
        <p:spPr>
          <a:xfrm>
            <a:off x="262291" y="0"/>
            <a:ext cx="10837509" cy="523220"/>
          </a:xfrm>
          <a:prstGeom prst="rect">
            <a:avLst/>
          </a:prstGeom>
        </p:spPr>
        <p:txBody>
          <a:bodyPr wrap="square">
            <a:spAutoFit/>
          </a:bodyPr>
          <a:lstStyle/>
          <a:p>
            <a:pPr algn="ctr"/>
            <a:r>
              <a:rPr lang="tr-TR" sz="2800" b="1" dirty="0">
                <a:latin typeface="Times New Roman" panose="02020603050405020304" pitchFamily="18" charset="0"/>
                <a:cs typeface="Times New Roman" panose="02020603050405020304" pitchFamily="18" charset="0"/>
              </a:rPr>
              <a:t>MAAŞ</a:t>
            </a:r>
            <a:r>
              <a:rPr lang="tr-TR" sz="2800" b="1" spc="-114" dirty="0">
                <a:latin typeface="Times New Roman" panose="02020603050405020304" pitchFamily="18" charset="0"/>
                <a:cs typeface="Times New Roman" panose="02020603050405020304" pitchFamily="18" charset="0"/>
              </a:rPr>
              <a:t> </a:t>
            </a:r>
            <a:r>
              <a:rPr lang="tr-TR" sz="2800" b="1" dirty="0">
                <a:latin typeface="Times New Roman" panose="02020603050405020304" pitchFamily="18" charset="0"/>
                <a:cs typeface="Times New Roman" panose="02020603050405020304" pitchFamily="18" charset="0"/>
              </a:rPr>
              <a:t>KESİNTİ</a:t>
            </a:r>
            <a:r>
              <a:rPr lang="tr-TR" sz="2800" b="1" spc="-95" dirty="0">
                <a:latin typeface="Times New Roman" panose="02020603050405020304" pitchFamily="18" charset="0"/>
                <a:cs typeface="Times New Roman" panose="02020603050405020304" pitchFamily="18" charset="0"/>
              </a:rPr>
              <a:t> </a:t>
            </a:r>
            <a:r>
              <a:rPr lang="tr-TR" sz="2800" b="1" dirty="0">
                <a:latin typeface="Times New Roman" panose="02020603050405020304" pitchFamily="18" charset="0"/>
                <a:cs typeface="Times New Roman" panose="02020603050405020304" pitchFamily="18" charset="0"/>
              </a:rPr>
              <a:t>UNSURLARININ</a:t>
            </a:r>
            <a:r>
              <a:rPr lang="tr-TR" sz="2800" b="1" spc="-85" dirty="0">
                <a:latin typeface="Times New Roman" panose="02020603050405020304" pitchFamily="18" charset="0"/>
                <a:cs typeface="Times New Roman" panose="02020603050405020304" pitchFamily="18" charset="0"/>
              </a:rPr>
              <a:t> </a:t>
            </a:r>
            <a:r>
              <a:rPr lang="tr-TR" sz="2800" b="1" spc="-10" dirty="0">
                <a:latin typeface="Times New Roman" panose="02020603050405020304" pitchFamily="18" charset="0"/>
                <a:cs typeface="Times New Roman" panose="02020603050405020304" pitchFamily="18" charset="0"/>
              </a:rPr>
              <a:t>HESAPLAMASI</a:t>
            </a:r>
            <a:endParaRPr lang="tr-TR"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164956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4064252683"/>
              </p:ext>
            </p:extLst>
          </p:nvPr>
        </p:nvGraphicFramePr>
        <p:xfrm>
          <a:off x="206376" y="364066"/>
          <a:ext cx="11689715" cy="5342296"/>
        </p:xfrm>
        <a:graphic>
          <a:graphicData uri="http://schemas.openxmlformats.org/drawingml/2006/table">
            <a:tbl>
              <a:tblPr firstRow="1" bandRow="1">
                <a:tableStyleId>{2D5ABB26-0587-4C30-8999-92F81FD0307C}</a:tableStyleId>
              </a:tblPr>
              <a:tblGrid>
                <a:gridCol w="1552575">
                  <a:extLst>
                    <a:ext uri="{9D8B030D-6E8A-4147-A177-3AD203B41FA5}">
                      <a16:colId xmlns:a16="http://schemas.microsoft.com/office/drawing/2014/main" val="3405773601"/>
                    </a:ext>
                  </a:extLst>
                </a:gridCol>
                <a:gridCol w="1569720">
                  <a:extLst>
                    <a:ext uri="{9D8B030D-6E8A-4147-A177-3AD203B41FA5}">
                      <a16:colId xmlns:a16="http://schemas.microsoft.com/office/drawing/2014/main" val="644749677"/>
                    </a:ext>
                  </a:extLst>
                </a:gridCol>
                <a:gridCol w="1155700">
                  <a:extLst>
                    <a:ext uri="{9D8B030D-6E8A-4147-A177-3AD203B41FA5}">
                      <a16:colId xmlns:a16="http://schemas.microsoft.com/office/drawing/2014/main" val="3587687381"/>
                    </a:ext>
                  </a:extLst>
                </a:gridCol>
                <a:gridCol w="7411720">
                  <a:extLst>
                    <a:ext uri="{9D8B030D-6E8A-4147-A177-3AD203B41FA5}">
                      <a16:colId xmlns:a16="http://schemas.microsoft.com/office/drawing/2014/main" val="3868483501"/>
                    </a:ext>
                  </a:extLst>
                </a:gridCol>
              </a:tblGrid>
              <a:tr h="412967">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5434</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5510</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gridSpan="2">
                  <a:txBody>
                    <a:bodyPr/>
                    <a:lstStyle/>
                    <a:p>
                      <a:pPr marL="91440">
                        <a:lnSpc>
                          <a:spcPct val="100000"/>
                        </a:lnSpc>
                        <a:spcBef>
                          <a:spcPts val="240"/>
                        </a:spcBef>
                      </a:pPr>
                      <a:r>
                        <a:rPr lang="tr-TR" sz="1600" b="1" spc="-10" dirty="0">
                          <a:solidFill>
                            <a:srgbClr val="FFFFFF"/>
                          </a:solidFill>
                          <a:latin typeface="Times New Roman" panose="02020603050405020304" pitchFamily="18" charset="0"/>
                          <a:cs typeface="Times New Roman" panose="02020603050405020304" pitchFamily="18" charset="0"/>
                        </a:rPr>
                        <a:t>FORMÜLÜ</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76788430"/>
                  </a:ext>
                </a:extLst>
              </a:tr>
              <a:tr h="930793">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GELİR</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GELİR</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gridSpan="2">
                  <a:txBody>
                    <a:bodyPr/>
                    <a:lstStyle/>
                    <a:p>
                      <a:pPr marL="91440" marR="288290" algn="just">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 ÖDENEĞİ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%16</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SGK</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%9</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GSSP</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%5</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ÖZEL</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SİGORTA</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ENGELLİLİK</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İNDİRİMİ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HİZMET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BORÇLANMASI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GELİR</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 </a:t>
                      </a:r>
                      <a:r>
                        <a:rPr lang="tr-TR" sz="1400" spc="-20" dirty="0">
                          <a:solidFill>
                            <a:srgbClr val="FFFFFF"/>
                          </a:solidFill>
                          <a:latin typeface="Times New Roman" panose="02020603050405020304" pitchFamily="18" charset="0"/>
                          <a:cs typeface="Times New Roman" panose="02020603050405020304" pitchFamily="18" charset="0"/>
                        </a:rPr>
                        <a:t>ORANI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101215538"/>
                  </a:ext>
                </a:extLst>
              </a:tr>
              <a:tr h="930793">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marR="190500">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dirty="0">
                          <a:solidFill>
                            <a:srgbClr val="FFFFFF"/>
                          </a:solidFill>
                          <a:latin typeface="Times New Roman" panose="02020603050405020304" pitchFamily="18" charset="0"/>
                          <a:cs typeface="Times New Roman" panose="02020603050405020304" pitchFamily="18" charset="0"/>
                        </a:rPr>
                        <a:t> +</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ÖDEME</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MAKAM</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TAZM.</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TEMSİL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İDARİ</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YÜKSEKÖĞRETİM</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AKADEMİK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TEŞVİK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ÖDENEĞİ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GELİŞTİRME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EĞİTİM</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ÖĞRETİM</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YABANCI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DİL</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‰7.59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696638716"/>
                  </a:ext>
                </a:extLst>
              </a:tr>
              <a:tr h="418713">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VERGİSİNE</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TABİ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BRÜT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GELİRLER</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TOPLAMI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TÜZÜĞÜNDE</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BELİRTİLEN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ORAN</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935743192"/>
                  </a:ext>
                </a:extLst>
              </a:tr>
              <a:tr h="419431">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İCRA</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İCRA</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NET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MAAŞTAN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(ELE</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GEÇEN)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AİLE</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YARDIMI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DÜŞÜLDÜKTEN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SONRA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KALAN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KISMIN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1/4</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Ü</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ORANINDA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KESİNTİ</a:t>
                      </a:r>
                      <a:r>
                        <a:rPr lang="tr-TR" sz="1400" spc="2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YAPILIR.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770982174"/>
                  </a:ext>
                </a:extLst>
              </a:tr>
              <a:tr h="418713">
                <a:tc>
                  <a:txBody>
                    <a:bodyPr/>
                    <a:lstStyle/>
                    <a:p>
                      <a:pPr marL="91440">
                        <a:lnSpc>
                          <a:spcPct val="100000"/>
                        </a:lnSpc>
                        <a:spcBef>
                          <a:spcPts val="405"/>
                        </a:spcBef>
                      </a:pPr>
                      <a:r>
                        <a:rPr lang="tr-TR" sz="1400" spc="-10" dirty="0">
                          <a:solidFill>
                            <a:srgbClr val="FFFFFF"/>
                          </a:solidFill>
                          <a:latin typeface="Times New Roman" panose="02020603050405020304" pitchFamily="18" charset="0"/>
                          <a:cs typeface="Times New Roman" panose="02020603050405020304" pitchFamily="18" charset="0"/>
                        </a:rPr>
                        <a:t>NAFAKA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spc="-10" dirty="0">
                          <a:solidFill>
                            <a:srgbClr val="FFFFFF"/>
                          </a:solidFill>
                          <a:latin typeface="Times New Roman" panose="02020603050405020304" pitchFamily="18" charset="0"/>
                          <a:cs typeface="Times New Roman" panose="02020603050405020304" pitchFamily="18" charset="0"/>
                        </a:rPr>
                        <a:t>NAFAKA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MAHKEME</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KARARINDA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BELİRTİLEN</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MİKTAR</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KADAR</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YAPILIR.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471298667"/>
                  </a:ext>
                </a:extLst>
              </a:tr>
              <a:tr h="465396">
                <a:tc rowSpan="2">
                  <a:txBody>
                    <a:bodyPr/>
                    <a:lstStyle/>
                    <a:p>
                      <a:pPr>
                        <a:lnSpc>
                          <a:spcPct val="100000"/>
                        </a:lnSpc>
                        <a:spcBef>
                          <a:spcPts val="350"/>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KEFALET</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rowSpan="2">
                  <a:txBody>
                    <a:bodyPr/>
                    <a:lstStyle/>
                    <a:p>
                      <a:pPr>
                        <a:lnSpc>
                          <a:spcPct val="100000"/>
                        </a:lnSpc>
                        <a:spcBef>
                          <a:spcPts val="350"/>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KEFALET</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GİRİŞ</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AİDATI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1500</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KATSAYI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(KEFALETLİ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GÖREVİN</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İLK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AYI,</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EŞİT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TAKSİTTE</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ÖDENİR.)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71310509"/>
                  </a:ext>
                </a:extLst>
              </a:tr>
              <a:tr h="465396">
                <a:tc vMerge="1">
                  <a:txBody>
                    <a:bodyPr/>
                    <a:lstStyle/>
                    <a:p>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0F7FF"/>
                    </a:solidFill>
                  </a:tcPr>
                </a:tc>
                <a:tc vMerge="1">
                  <a:txBody>
                    <a:bodyPr/>
                    <a:lstStyle/>
                    <a:p>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0F7FF"/>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AİDAT</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100</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(GİRİŞ</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AİDATI</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TAKSİTLERİ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BİTTİKTEN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SONRA</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KEFALETLİ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SÜRESİNCE</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HER</a:t>
                      </a:r>
                      <a:r>
                        <a:rPr lang="tr-TR" sz="1400" spc="-25" dirty="0">
                          <a:solidFill>
                            <a:srgbClr val="FFFFFF"/>
                          </a:solidFill>
                          <a:latin typeface="Times New Roman" panose="02020603050405020304" pitchFamily="18" charset="0"/>
                          <a:cs typeface="Times New Roman" panose="02020603050405020304" pitchFamily="18" charset="0"/>
                        </a:rPr>
                        <a:t> AY)</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50956572"/>
                  </a:ext>
                </a:extLst>
              </a:tr>
              <a:tr h="465396">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KİRASI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KİRASI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İDARESİNİN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BELİRLEDİĞİ</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MİKTAR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057661674"/>
                  </a:ext>
                </a:extLst>
              </a:tr>
            </a:tbl>
          </a:graphicData>
        </a:graphic>
      </p:graphicFrame>
    </p:spTree>
    <p:extLst>
      <p:ext uri="{BB962C8B-B14F-4D97-AF65-F5344CB8AC3E}">
        <p14:creationId xmlns:p14="http://schemas.microsoft.com/office/powerpoint/2010/main" val="234589781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4074138765"/>
              </p:ext>
            </p:extLst>
          </p:nvPr>
        </p:nvGraphicFramePr>
        <p:xfrm>
          <a:off x="1130781" y="379378"/>
          <a:ext cx="10303683" cy="4979868"/>
        </p:xfrm>
        <a:graphic>
          <a:graphicData uri="http://schemas.openxmlformats.org/drawingml/2006/table">
            <a:tbl>
              <a:tblPr/>
              <a:tblGrid>
                <a:gridCol w="7974820">
                  <a:extLst>
                    <a:ext uri="{9D8B030D-6E8A-4147-A177-3AD203B41FA5}">
                      <a16:colId xmlns:a16="http://schemas.microsoft.com/office/drawing/2014/main" val="221746091"/>
                    </a:ext>
                  </a:extLst>
                </a:gridCol>
                <a:gridCol w="2328863">
                  <a:extLst>
                    <a:ext uri="{9D8B030D-6E8A-4147-A177-3AD203B41FA5}">
                      <a16:colId xmlns:a16="http://schemas.microsoft.com/office/drawing/2014/main" val="4189064948"/>
                    </a:ext>
                  </a:extLst>
                </a:gridCol>
              </a:tblGrid>
              <a:tr h="834774">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r>
                        <a:rPr kumimoji="0" lang="tr-TR" sz="20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MERKEZİ YÖNETİM BÜTÇE KANUNU (H) CETVELİ UYARINCA </a:t>
                      </a:r>
                      <a:r>
                        <a:rPr kumimoji="0" lang="tr-TR" sz="2000" b="1"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2025 </a:t>
                      </a:r>
                      <a:r>
                        <a:rPr kumimoji="0" lang="tr-TR" sz="20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YILINDA VERİLECEK GÜNDELİKLER</a:t>
                      </a:r>
                      <a:r>
                        <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117062895"/>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8000 VE DAHA YÜKSEK OLAN KADROLARDA BULUNANLAR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680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858950956"/>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5800 (DAHİL) - 8000 (HARİÇ) OLAN KADROLARDA BULUNANLAR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650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37533790"/>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3000 (DAHİL) - 5800 (HARİÇ) OLAN KADROLARDA BULUNANLAR</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635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67566268"/>
                  </a:ext>
                </a:extLst>
              </a:tr>
              <a:tr h="37421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AYLIK/KADRO DERECESİ 1-4 OLANLAR</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93939652"/>
                  </a:ext>
                </a:extLst>
              </a:tr>
              <a:tr h="37421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AYLIK/KADRO DERECESİ 5-15 OLANLAR</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314267143"/>
                  </a:ext>
                </a:extLst>
              </a:tr>
              <a:tr h="1410474">
                <a:tc gridSpan="2">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kumimoji="0" lang="tr-TR" sz="1600" b="0" i="0" u="none" strike="noStrike" kern="1200"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6245 SAYILI HARCIRAH KANUNUNUN 33 ÜNCÜ MADDESİNİN (B) FIKRASINA GÖRE YATACAK YER TEMİNİ İÇİN ÖDENECEK ÜCRETLERİN HESABINDA GÜNDELİKLERİNİN % 60 ARTIRIMLI MİKTARI, (D) FIKRASINA GÖRE YAPILACAK ÖDEMELERDE İSE GÖREVLENDİRMENİN İLK 10 GÜNÜ İÇİN GÜNDELİKLERİNİN % 60 ARTIRIMLI MİKTARI, TAKİP EDEN 80 GÜNÜ İÇİN GÜNDELİKLERİNİN %50 Sİ, MÜTEAKİP 90 GÜNÜ İÇİN İSE MÜSTEHAK OLDUKLARI GÜNDELİKLERİNİN %40’I ESAS ALINIR. </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476668771"/>
                  </a:ext>
                </a:extLst>
              </a:tr>
            </a:tbl>
          </a:graphicData>
        </a:graphic>
      </p:graphicFrame>
    </p:spTree>
    <p:extLst>
      <p:ext uri="{BB962C8B-B14F-4D97-AF65-F5344CB8AC3E}">
        <p14:creationId xmlns:p14="http://schemas.microsoft.com/office/powerpoint/2010/main" val="133000805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615097995"/>
              </p:ext>
            </p:extLst>
          </p:nvPr>
        </p:nvGraphicFramePr>
        <p:xfrm>
          <a:off x="0" y="0"/>
          <a:ext cx="12192000" cy="6728716"/>
        </p:xfrm>
        <a:graphic>
          <a:graphicData uri="http://schemas.openxmlformats.org/drawingml/2006/table">
            <a:tbl>
              <a:tblPr/>
              <a:tblGrid>
                <a:gridCol w="12192000">
                  <a:extLst>
                    <a:ext uri="{9D8B030D-6E8A-4147-A177-3AD203B41FA5}">
                      <a16:colId xmlns:a16="http://schemas.microsoft.com/office/drawing/2014/main" val="3239579310"/>
                    </a:ext>
                  </a:extLst>
                </a:gridCol>
              </a:tblGrid>
              <a:tr h="480322">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lang="tr-TR" sz="2400" b="1"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DERS ÜCRETİ</a:t>
                      </a:r>
                      <a:endParaRPr lang="tr-T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T="45717" marB="45717"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921427398"/>
                  </a:ext>
                </a:extLst>
              </a:tr>
              <a:tr h="5610512">
                <a:tc>
                  <a:txBody>
                    <a:bodyPr/>
                    <a:lstStyle/>
                    <a:p>
                      <a:r>
                        <a:rPr lang="tr-TR" sz="1600" b="1" dirty="0" smtClean="0">
                          <a:solidFill>
                            <a:schemeClr val="bg1"/>
                          </a:solidFill>
                          <a:latin typeface="Times New Roman" panose="02020603050405020304" pitchFamily="18" charset="0"/>
                          <a:cs typeface="Times New Roman" panose="02020603050405020304" pitchFamily="18" charset="0"/>
                        </a:rPr>
                        <a:t>Ek Ders Ücreti ve İlgili Düzenlemeler:</a:t>
                      </a:r>
                      <a:endParaRPr lang="tr-TR" sz="1600" dirty="0" smtClean="0">
                        <a:solidFill>
                          <a:schemeClr val="bg1"/>
                        </a:solidFill>
                        <a:latin typeface="Times New Roman" panose="02020603050405020304" pitchFamily="18" charset="0"/>
                        <a:cs typeface="Times New Roman" panose="02020603050405020304" pitchFamily="18" charset="0"/>
                      </a:endParaRPr>
                    </a:p>
                    <a:p>
                      <a:r>
                        <a:rPr lang="tr-TR" sz="1600" b="1" dirty="0" smtClean="0">
                          <a:solidFill>
                            <a:schemeClr val="bg1"/>
                          </a:solidFill>
                          <a:latin typeface="Times New Roman" panose="02020603050405020304" pitchFamily="18" charset="0"/>
                          <a:cs typeface="Times New Roman" panose="02020603050405020304" pitchFamily="18" charset="0"/>
                        </a:rPr>
                        <a:t>Ek Ders Ücreti Ödemesi: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2914 sayılı Yükseköğretim Personel Kanunu</a:t>
                      </a:r>
                      <a:r>
                        <a:rPr lang="tr-TR" sz="1600" dirty="0" smtClean="0">
                          <a:solidFill>
                            <a:schemeClr val="bg1"/>
                          </a:solidFill>
                          <a:latin typeface="Times New Roman" panose="02020603050405020304" pitchFamily="18" charset="0"/>
                          <a:cs typeface="Times New Roman" panose="02020603050405020304" pitchFamily="18" charset="0"/>
                        </a:rPr>
                        <a:t>'nun </a:t>
                      </a:r>
                      <a:r>
                        <a:rPr lang="tr-TR" sz="1600" b="1" dirty="0" smtClean="0">
                          <a:solidFill>
                            <a:schemeClr val="bg1"/>
                          </a:solidFill>
                          <a:latin typeface="Times New Roman" panose="02020603050405020304" pitchFamily="18" charset="0"/>
                          <a:cs typeface="Times New Roman" panose="02020603050405020304" pitchFamily="18" charset="0"/>
                        </a:rPr>
                        <a:t>11. maddesi</a:t>
                      </a:r>
                      <a:r>
                        <a:rPr lang="tr-TR" sz="1600" dirty="0" smtClean="0">
                          <a:solidFill>
                            <a:schemeClr val="bg1"/>
                          </a:solidFill>
                          <a:latin typeface="Times New Roman" panose="02020603050405020304" pitchFamily="18" charset="0"/>
                          <a:cs typeface="Times New Roman" panose="02020603050405020304" pitchFamily="18" charset="0"/>
                        </a:rPr>
                        <a:t> gereği, Yükseköğretim kurumlarında çalışan öğretim elemanlarına ek ders ücreti ödenir. Bu ödeme, öğretim elemanının haftalık ders yükü sınırını aşan teorik dersler ve diğer faaliyetler için yapılır.</a:t>
                      </a:r>
                    </a:p>
                    <a:p>
                      <a:pPr lvl="1"/>
                      <a:r>
                        <a:rPr lang="tr-TR" sz="1600" b="1" dirty="0" smtClean="0">
                          <a:solidFill>
                            <a:schemeClr val="bg1"/>
                          </a:solidFill>
                          <a:latin typeface="Times New Roman" panose="02020603050405020304" pitchFamily="18" charset="0"/>
                          <a:cs typeface="Times New Roman" panose="02020603050405020304" pitchFamily="18" charset="0"/>
                        </a:rPr>
                        <a:t>Teorik dersler dışındaki faaliyetler</a:t>
                      </a:r>
                      <a:r>
                        <a:rPr lang="tr-TR" sz="1600" dirty="0" smtClean="0">
                          <a:solidFill>
                            <a:schemeClr val="bg1"/>
                          </a:solidFill>
                          <a:latin typeface="Times New Roman" panose="02020603050405020304" pitchFamily="18" charset="0"/>
                          <a:cs typeface="Times New Roman" panose="02020603050405020304" pitchFamily="18" charset="0"/>
                        </a:rPr>
                        <a:t>, haftalık ders yükünü tamamlamasından sonra ek ders ücretinin hesaplanmasında dikkate alınır.</a:t>
                      </a:r>
                    </a:p>
                    <a:p>
                      <a:r>
                        <a:rPr lang="tr-TR" sz="1600" b="1" dirty="0" smtClean="0">
                          <a:solidFill>
                            <a:schemeClr val="bg1"/>
                          </a:solidFill>
                          <a:latin typeface="Times New Roman" panose="02020603050405020304" pitchFamily="18" charset="0"/>
                          <a:cs typeface="Times New Roman" panose="02020603050405020304" pitchFamily="18" charset="0"/>
                        </a:rPr>
                        <a:t>Normal ve İkinci Öğretim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Bir öğretim elemanı, hem normal örgün öğretim hem de ikinci öğretim dersleri veriyorsa, ek ders ücreti </a:t>
                      </a:r>
                      <a:r>
                        <a:rPr lang="tr-TR" sz="1600" b="1" dirty="0" smtClean="0">
                          <a:solidFill>
                            <a:schemeClr val="bg1"/>
                          </a:solidFill>
                          <a:latin typeface="Times New Roman" panose="02020603050405020304" pitchFamily="18" charset="0"/>
                          <a:cs typeface="Times New Roman" panose="02020603050405020304" pitchFamily="18" charset="0"/>
                        </a:rPr>
                        <a:t>en fazla 30 saat</a:t>
                      </a:r>
                      <a:r>
                        <a:rPr lang="tr-TR" sz="1600" dirty="0" smtClean="0">
                          <a:solidFill>
                            <a:schemeClr val="bg1"/>
                          </a:solidFill>
                          <a:latin typeface="Times New Roman" panose="02020603050405020304" pitchFamily="18" charset="0"/>
                          <a:cs typeface="Times New Roman" panose="02020603050405020304" pitchFamily="18" charset="0"/>
                        </a:rPr>
                        <a:t> olarak ödenebilir (20 saat normal öğretim, 10 saat ikinci öğretim).</a:t>
                      </a:r>
                    </a:p>
                    <a:p>
                      <a:pPr lvl="1"/>
                      <a:r>
                        <a:rPr lang="tr-TR" sz="1600" dirty="0" smtClean="0">
                          <a:solidFill>
                            <a:schemeClr val="bg1"/>
                          </a:solidFill>
                          <a:latin typeface="Times New Roman" panose="02020603050405020304" pitchFamily="18" charset="0"/>
                          <a:cs typeface="Times New Roman" panose="02020603050405020304" pitchFamily="18" charset="0"/>
                        </a:rPr>
                        <a:t>Ders yüklerinin hesaplanmasında, </a:t>
                      </a:r>
                      <a:r>
                        <a:rPr lang="tr-TR" sz="1600" b="1" dirty="0" smtClean="0">
                          <a:solidFill>
                            <a:schemeClr val="bg1"/>
                          </a:solidFill>
                          <a:latin typeface="Times New Roman" panose="02020603050405020304" pitchFamily="18" charset="0"/>
                          <a:cs typeface="Times New Roman" panose="02020603050405020304" pitchFamily="18" charset="0"/>
                        </a:rPr>
                        <a:t>öncelikle normal örgün öğretimde verilen ders ve faaliyetler</a:t>
                      </a:r>
                      <a:r>
                        <a:rPr lang="tr-TR" sz="1600" dirty="0" smtClean="0">
                          <a:solidFill>
                            <a:schemeClr val="bg1"/>
                          </a:solidFill>
                          <a:latin typeface="Times New Roman" panose="02020603050405020304" pitchFamily="18" charset="0"/>
                          <a:cs typeface="Times New Roman" panose="02020603050405020304" pitchFamily="18" charset="0"/>
                        </a:rPr>
                        <a:t> dikkate alınır.</a:t>
                      </a:r>
                    </a:p>
                    <a:p>
                      <a:r>
                        <a:rPr lang="tr-TR" sz="1600" b="1" dirty="0" smtClean="0">
                          <a:solidFill>
                            <a:schemeClr val="bg1"/>
                          </a:solidFill>
                          <a:latin typeface="Times New Roman" panose="02020603050405020304" pitchFamily="18" charset="0"/>
                          <a:cs typeface="Times New Roman" panose="02020603050405020304" pitchFamily="18" charset="0"/>
                        </a:rPr>
                        <a:t>Ders Saati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2547 sayılı Yükseköğretim Kanunu</a:t>
                      </a:r>
                      <a:r>
                        <a:rPr lang="tr-TR" sz="1600" dirty="0" smtClean="0">
                          <a:solidFill>
                            <a:schemeClr val="bg1"/>
                          </a:solidFill>
                          <a:latin typeface="Times New Roman" panose="02020603050405020304" pitchFamily="18" charset="0"/>
                          <a:cs typeface="Times New Roman" panose="02020603050405020304" pitchFamily="18" charset="0"/>
                        </a:rPr>
                        <a:t>'nun 31. maddesi uyarınca, ders saati ücreti karşılığında öğretim görevlisi olarak görevlendirilenler için </a:t>
                      </a:r>
                      <a:r>
                        <a:rPr lang="tr-TR" sz="1600" b="1" dirty="0" smtClean="0">
                          <a:solidFill>
                            <a:schemeClr val="bg1"/>
                          </a:solidFill>
                          <a:latin typeface="Times New Roman" panose="02020603050405020304" pitchFamily="18" charset="0"/>
                          <a:cs typeface="Times New Roman" panose="02020603050405020304" pitchFamily="18" charset="0"/>
                        </a:rPr>
                        <a:t>haftalık ders yükü zorunluluğu aranmaz</a:t>
                      </a:r>
                      <a:r>
                        <a:rPr lang="tr-TR" sz="1600" dirty="0" smtClean="0">
                          <a:solidFill>
                            <a:schemeClr val="bg1"/>
                          </a:solidFill>
                          <a:latin typeface="Times New Roman" panose="02020603050405020304" pitchFamily="18" charset="0"/>
                          <a:cs typeface="Times New Roman" panose="02020603050405020304" pitchFamily="18" charset="0"/>
                        </a:rPr>
                        <a:t>.</a:t>
                      </a:r>
                    </a:p>
                    <a:p>
                      <a:r>
                        <a:rPr lang="tr-TR" sz="1600" b="1" dirty="0" smtClean="0">
                          <a:solidFill>
                            <a:schemeClr val="bg1"/>
                          </a:solidFill>
                          <a:latin typeface="Times New Roman" panose="02020603050405020304" pitchFamily="18" charset="0"/>
                          <a:cs typeface="Times New Roman" panose="02020603050405020304" pitchFamily="18" charset="0"/>
                        </a:rPr>
                        <a:t>Yaz ve Yarı Yıl Tatillerinde Ek Ders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Yaz ve yarıyıl tatillerinde yapılan öğretim için </a:t>
                      </a:r>
                      <a:r>
                        <a:rPr lang="tr-TR" sz="1600" b="1" dirty="0" smtClean="0">
                          <a:solidFill>
                            <a:schemeClr val="bg1"/>
                          </a:solidFill>
                          <a:latin typeface="Times New Roman" panose="02020603050405020304" pitchFamily="18" charset="0"/>
                          <a:cs typeface="Times New Roman" panose="02020603050405020304" pitchFamily="18" charset="0"/>
                        </a:rPr>
                        <a:t>verilecek ek ders ücretinin hesabında</a:t>
                      </a:r>
                      <a:r>
                        <a:rPr lang="tr-TR" sz="1600" dirty="0" smtClean="0">
                          <a:solidFill>
                            <a:schemeClr val="bg1"/>
                          </a:solidFill>
                          <a:latin typeface="Times New Roman" panose="02020603050405020304" pitchFamily="18" charset="0"/>
                          <a:cs typeface="Times New Roman" panose="02020603050405020304" pitchFamily="18" charset="0"/>
                        </a:rPr>
                        <a:t> ders yükü dikkate alınmaz.</a:t>
                      </a:r>
                    </a:p>
                    <a:p>
                      <a:r>
                        <a:rPr lang="tr-TR" sz="1600" b="1" dirty="0" smtClean="0">
                          <a:solidFill>
                            <a:schemeClr val="bg1"/>
                          </a:solidFill>
                          <a:latin typeface="Times New Roman" panose="02020603050405020304" pitchFamily="18" charset="0"/>
                          <a:cs typeface="Times New Roman" panose="02020603050405020304" pitchFamily="18" charset="0"/>
                        </a:rPr>
                        <a:t>İkinci Öğretimde Ek Ders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3843 sayılı Kanun'un 10. maddesi</a:t>
                      </a:r>
                      <a:r>
                        <a:rPr lang="tr-TR" sz="1600" dirty="0" smtClean="0">
                          <a:solidFill>
                            <a:schemeClr val="bg1"/>
                          </a:solidFill>
                          <a:latin typeface="Times New Roman" panose="02020603050405020304" pitchFamily="18" charset="0"/>
                          <a:cs typeface="Times New Roman" panose="02020603050405020304" pitchFamily="18" charset="0"/>
                        </a:rPr>
                        <a:t> gereği, normal örgün öğretimde zorunlu ders yükünü doldurmuş olan öğretim elemanlarına, ikinci öğretimde verdikleri her ders için ek ders ücreti ödenir.</a:t>
                      </a:r>
                    </a:p>
                    <a:p>
                      <a:pPr lvl="1"/>
                      <a:r>
                        <a:rPr lang="tr-TR" sz="1600" dirty="0" smtClean="0">
                          <a:solidFill>
                            <a:schemeClr val="bg1"/>
                          </a:solidFill>
                          <a:latin typeface="Times New Roman" panose="02020603050405020304" pitchFamily="18" charset="0"/>
                          <a:cs typeface="Times New Roman" panose="02020603050405020304" pitchFamily="18" charset="0"/>
                        </a:rPr>
                        <a:t>Zorunlu ders yükünü dolduramayan öğretim elemanlarına ise </a:t>
                      </a:r>
                      <a:r>
                        <a:rPr lang="tr-TR" sz="1600" b="1" dirty="0" smtClean="0">
                          <a:solidFill>
                            <a:schemeClr val="bg1"/>
                          </a:solidFill>
                          <a:latin typeface="Times New Roman" panose="02020603050405020304" pitchFamily="18" charset="0"/>
                          <a:cs typeface="Times New Roman" panose="02020603050405020304" pitchFamily="18" charset="0"/>
                        </a:rPr>
                        <a:t>bu yükü doldurduktan sonra</a:t>
                      </a:r>
                      <a:r>
                        <a:rPr lang="tr-TR" sz="1600" dirty="0" smtClean="0">
                          <a:solidFill>
                            <a:schemeClr val="bg1"/>
                          </a:solidFill>
                          <a:latin typeface="Times New Roman" panose="02020603050405020304" pitchFamily="18" charset="0"/>
                          <a:cs typeface="Times New Roman" panose="02020603050405020304" pitchFamily="18" charset="0"/>
                        </a:rPr>
                        <a:t> verdikleri dersler için ek ders ücreti ödenir.</a:t>
                      </a:r>
                    </a:p>
                    <a:p>
                      <a:pPr lvl="1"/>
                      <a:r>
                        <a:rPr lang="tr-TR" sz="1600" dirty="0" smtClean="0">
                          <a:solidFill>
                            <a:schemeClr val="bg1"/>
                          </a:solidFill>
                          <a:latin typeface="Times New Roman" panose="02020603050405020304" pitchFamily="18" charset="0"/>
                          <a:cs typeface="Times New Roman" panose="02020603050405020304" pitchFamily="18" charset="0"/>
                        </a:rPr>
                        <a:t>İkinci öğretim için ödenen ek ders, sınav ve fazla çalışma ücretlerinin toplamı, </a:t>
                      </a:r>
                      <a:r>
                        <a:rPr lang="tr-TR" sz="1600" b="1" dirty="0" smtClean="0">
                          <a:solidFill>
                            <a:schemeClr val="bg1"/>
                          </a:solidFill>
                          <a:latin typeface="Times New Roman" panose="02020603050405020304" pitchFamily="18" charset="0"/>
                          <a:cs typeface="Times New Roman" panose="02020603050405020304" pitchFamily="18" charset="0"/>
                        </a:rPr>
                        <a:t>ikinci öğretim gelirinin %70'ini</a:t>
                      </a:r>
                      <a:r>
                        <a:rPr lang="tr-TR" sz="1600" dirty="0" smtClean="0">
                          <a:solidFill>
                            <a:schemeClr val="bg1"/>
                          </a:solidFill>
                          <a:latin typeface="Times New Roman" panose="02020603050405020304" pitchFamily="18" charset="0"/>
                          <a:cs typeface="Times New Roman" panose="02020603050405020304" pitchFamily="18" charset="0"/>
                        </a:rPr>
                        <a:t> aşamaz.</a:t>
                      </a:r>
                    </a:p>
                    <a:p>
                      <a:r>
                        <a:rPr lang="tr-TR" sz="1600" b="1" dirty="0" smtClean="0">
                          <a:solidFill>
                            <a:schemeClr val="bg1"/>
                          </a:solidFill>
                          <a:latin typeface="Times New Roman" panose="02020603050405020304" pitchFamily="18" charset="0"/>
                          <a:cs typeface="Times New Roman" panose="02020603050405020304" pitchFamily="18" charset="0"/>
                        </a:rPr>
                        <a:t>Ödenen Ek Ders Ücretinin Limitleri: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İkinci öğretimde ödenecek ek ders ücreti, sınav ve fazla çalışma ücretleri, </a:t>
                      </a:r>
                      <a:r>
                        <a:rPr lang="tr-TR" sz="1600" b="1" dirty="0" smtClean="0">
                          <a:solidFill>
                            <a:schemeClr val="bg1"/>
                          </a:solidFill>
                          <a:latin typeface="Times New Roman" panose="02020603050405020304" pitchFamily="18" charset="0"/>
                          <a:cs typeface="Times New Roman" panose="02020603050405020304" pitchFamily="18" charset="0"/>
                        </a:rPr>
                        <a:t>2914 sayılı Kanun</a:t>
                      </a:r>
                      <a:r>
                        <a:rPr lang="tr-TR" sz="1600" dirty="0" smtClean="0">
                          <a:solidFill>
                            <a:schemeClr val="bg1"/>
                          </a:solidFill>
                          <a:latin typeface="Times New Roman" panose="02020603050405020304" pitchFamily="18" charset="0"/>
                          <a:cs typeface="Times New Roman" panose="02020603050405020304" pitchFamily="18" charset="0"/>
                        </a:rPr>
                        <a:t>'un 11. maddesinde öngörülen hükümler çerçevesinde, Yükseköğretim Kurulu'nun görüşü, Milli Eğitim Bakanlığı'nın teklifi ve Bakanlar Kurulu'nca belirlenen ders ücreti ile </a:t>
                      </a:r>
                      <a:r>
                        <a:rPr lang="tr-TR" sz="1600" b="1" dirty="0" smtClean="0">
                          <a:solidFill>
                            <a:schemeClr val="bg1"/>
                          </a:solidFill>
                          <a:latin typeface="Times New Roman" panose="02020603050405020304" pitchFamily="18" charset="0"/>
                          <a:cs typeface="Times New Roman" panose="02020603050405020304" pitchFamily="18" charset="0"/>
                        </a:rPr>
                        <a:t>üç katını</a:t>
                      </a:r>
                      <a:r>
                        <a:rPr lang="tr-TR" sz="1600" dirty="0" smtClean="0">
                          <a:solidFill>
                            <a:schemeClr val="bg1"/>
                          </a:solidFill>
                          <a:latin typeface="Times New Roman" panose="02020603050405020304" pitchFamily="18" charset="0"/>
                          <a:cs typeface="Times New Roman" panose="02020603050405020304" pitchFamily="18" charset="0"/>
                        </a:rPr>
                        <a:t> aşmayacak şekilde ödenir.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lang="tr-TR" sz="1200" b="0" dirty="0">
                        <a:solidFill>
                          <a:srgbClr val="FFFFFF"/>
                        </a:solidFill>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lang="tr-TR" sz="1200" b="0" dirty="0">
                        <a:solidFill>
                          <a:schemeClr val="tx1"/>
                        </a:solidFill>
                        <a:latin typeface="Times New Roman" panose="02020603050405020304" pitchFamily="18" charset="0"/>
                        <a:cs typeface="Times New Roman" panose="02020603050405020304" pitchFamily="18" charset="0"/>
                      </a:endParaRPr>
                    </a:p>
                  </a:txBody>
                  <a:tcPr marT="45717" marB="45717"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452351457"/>
                  </a:ext>
                </a:extLst>
              </a:tr>
            </a:tbl>
          </a:graphicData>
        </a:graphic>
      </p:graphicFrame>
    </p:spTree>
    <p:extLst>
      <p:ext uri="{BB962C8B-B14F-4D97-AF65-F5344CB8AC3E}">
        <p14:creationId xmlns:p14="http://schemas.microsoft.com/office/powerpoint/2010/main" val="190143122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13" y="0"/>
            <a:ext cx="12191999" cy="263471"/>
          </a:xfrm>
          <a:solidFill>
            <a:srgbClr val="0070C0"/>
          </a:solidFill>
        </p:spPr>
        <p:txBody>
          <a:bodyPr>
            <a:normAutofit fontScale="90000"/>
          </a:bodyPr>
          <a:lstStyle/>
          <a:p>
            <a:pPr algn="ctr"/>
            <a:r>
              <a:rPr lang="tr-TR" sz="1600" b="1" dirty="0">
                <a:solidFill>
                  <a:srgbClr val="FFFFFF"/>
                </a:solidFill>
                <a:latin typeface="Times New Roman" panose="02020603050405020304" pitchFamily="18" charset="0"/>
                <a:cs typeface="Times New Roman" panose="02020603050405020304" pitchFamily="18" charset="0"/>
              </a:rPr>
              <a:t>Ders Yükleri ve Ücret Karşılığı Okutabilecekleri Ek Ders Saatleri</a:t>
            </a:r>
            <a:r>
              <a:rPr lang="tr-TR" b="1" dirty="0">
                <a:solidFill>
                  <a:srgbClr val="FFFFFF"/>
                </a:solidFill>
                <a:latin typeface="Times New Roman" panose="02020603050405020304" pitchFamily="18" charset="0"/>
                <a:cs typeface="Times New Roman" panose="02020603050405020304" pitchFamily="18" charset="0"/>
              </a:rPr>
              <a:t/>
            </a:r>
            <a:br>
              <a:rPr lang="tr-TR" b="1" dirty="0">
                <a:solidFill>
                  <a:srgbClr val="FFFFFF"/>
                </a:solidFill>
                <a:latin typeface="Times New Roman" panose="02020603050405020304" pitchFamily="18" charset="0"/>
                <a:cs typeface="Times New Roman" panose="02020603050405020304" pitchFamily="18" charset="0"/>
              </a:rPr>
            </a:br>
            <a:endParaRPr lang="tr-TR" dirty="0">
              <a:solidFill>
                <a:srgbClr val="FFFFFF"/>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0" y="263471"/>
            <a:ext cx="12191686" cy="5858359"/>
          </a:xfrm>
          <a:solidFill>
            <a:srgbClr val="0070C0"/>
          </a:solidFill>
        </p:spPr>
        <p:txBody>
          <a:bodyPr>
            <a:normAutofit/>
          </a:bodyPr>
          <a:lstStyle/>
          <a:p>
            <a:r>
              <a:rPr lang="tr-TR" sz="1400" b="1" dirty="0">
                <a:solidFill>
                  <a:srgbClr val="FFFFFF"/>
                </a:solidFill>
                <a:latin typeface="Times New Roman" panose="02020603050405020304" pitchFamily="18" charset="0"/>
                <a:cs typeface="Times New Roman" panose="02020603050405020304" pitchFamily="18" charset="0"/>
              </a:rPr>
              <a:t>Madde 1- a)</a:t>
            </a:r>
            <a:r>
              <a:rPr lang="tr-TR" sz="1400" dirty="0">
                <a:solidFill>
                  <a:srgbClr val="FFFFFF"/>
                </a:solidFill>
                <a:latin typeface="Times New Roman" panose="02020603050405020304" pitchFamily="18" charset="0"/>
                <a:cs typeface="Times New Roman" panose="02020603050405020304" pitchFamily="18" charset="0"/>
              </a:rPr>
              <a:t> Maaş karşılığı haftalık ders yükü, öğretim üyeleri için 10 saat, öğretim görevlileri ve okutmanlar için 12 saattir. Öğretim elemanları, haftalık ders yükünün dışında gerek kadrosunun bulunduğu, gerekse diğer yükseköğretim kurumlarında, güz ve bahar yarı yıllarında mecburi ve isteğe bağlı olarak, ek ders ücreti ödenmek kaydıyla ders verebilir. Mecburi ve isteğe bağlı dersler ile diğer faaliyetler için haftalık ders programında yer alması ve fiilen yapılması şartıyla öğretim elemanının toplam olarak ücret karşılığı verebileceği ek ders; normal örgün öğretimde en çok 20 saat, ikinci öğretimde ise en çok 10 saattir. Buna göre öğretim elemanlarının toplam ders yükü ve ek ders saatleri (saat/hafta) aşağıda belirtilmiştir</a:t>
            </a:r>
            <a:r>
              <a:rPr lang="tr-TR" sz="1400" dirty="0" smtClean="0">
                <a:solidFill>
                  <a:srgbClr val="FFFFFF"/>
                </a:solidFill>
                <a:latin typeface="Times New Roman" panose="02020603050405020304" pitchFamily="18" charset="0"/>
                <a:cs typeface="Times New Roman" panose="02020603050405020304" pitchFamily="18" charset="0"/>
              </a:rPr>
              <a:t>.</a:t>
            </a:r>
          </a:p>
          <a:p>
            <a:endParaRPr lang="tr-TR" sz="1400" dirty="0">
              <a:solidFill>
                <a:srgbClr val="FFFFFF"/>
              </a:solidFill>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val="1746377531"/>
              </p:ext>
            </p:extLst>
          </p:nvPr>
        </p:nvGraphicFramePr>
        <p:xfrm>
          <a:off x="2419925" y="1658315"/>
          <a:ext cx="7389093" cy="2562702"/>
        </p:xfrm>
        <a:graphic>
          <a:graphicData uri="http://schemas.openxmlformats.org/drawingml/2006/table">
            <a:tbl>
              <a:tblPr>
                <a:tableStyleId>{5C22544A-7EE6-4342-B048-85BDC9FD1C3A}</a:tableStyleId>
              </a:tblPr>
              <a:tblGrid>
                <a:gridCol w="1385102">
                  <a:extLst>
                    <a:ext uri="{9D8B030D-6E8A-4147-A177-3AD203B41FA5}">
                      <a16:colId xmlns:a16="http://schemas.microsoft.com/office/drawing/2014/main" val="636053769"/>
                    </a:ext>
                  </a:extLst>
                </a:gridCol>
                <a:gridCol w="1039530">
                  <a:extLst>
                    <a:ext uri="{9D8B030D-6E8A-4147-A177-3AD203B41FA5}">
                      <a16:colId xmlns:a16="http://schemas.microsoft.com/office/drawing/2014/main" val="813776870"/>
                    </a:ext>
                  </a:extLst>
                </a:gridCol>
                <a:gridCol w="993173">
                  <a:extLst>
                    <a:ext uri="{9D8B030D-6E8A-4147-A177-3AD203B41FA5}">
                      <a16:colId xmlns:a16="http://schemas.microsoft.com/office/drawing/2014/main" val="3528909611"/>
                    </a:ext>
                  </a:extLst>
                </a:gridCol>
                <a:gridCol w="993173">
                  <a:extLst>
                    <a:ext uri="{9D8B030D-6E8A-4147-A177-3AD203B41FA5}">
                      <a16:colId xmlns:a16="http://schemas.microsoft.com/office/drawing/2014/main" val="350199870"/>
                    </a:ext>
                  </a:extLst>
                </a:gridCol>
                <a:gridCol w="991769">
                  <a:extLst>
                    <a:ext uri="{9D8B030D-6E8A-4147-A177-3AD203B41FA5}">
                      <a16:colId xmlns:a16="http://schemas.microsoft.com/office/drawing/2014/main" val="3045533017"/>
                    </a:ext>
                  </a:extLst>
                </a:gridCol>
                <a:gridCol w="993173">
                  <a:extLst>
                    <a:ext uri="{9D8B030D-6E8A-4147-A177-3AD203B41FA5}">
                      <a16:colId xmlns:a16="http://schemas.microsoft.com/office/drawing/2014/main" val="1937386351"/>
                    </a:ext>
                  </a:extLst>
                </a:gridCol>
                <a:gridCol w="993173">
                  <a:extLst>
                    <a:ext uri="{9D8B030D-6E8A-4147-A177-3AD203B41FA5}">
                      <a16:colId xmlns:a16="http://schemas.microsoft.com/office/drawing/2014/main" val="4019915771"/>
                    </a:ext>
                  </a:extLst>
                </a:gridCol>
              </a:tblGrid>
              <a:tr h="419107">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3">
                  <a:txBody>
                    <a:bodyPr/>
                    <a:lstStyle/>
                    <a:p>
                      <a:pPr marL="439420" indent="-439420" algn="ctr">
                        <a:spcAft>
                          <a:spcPts val="0"/>
                        </a:spcAft>
                      </a:pPr>
                      <a:r>
                        <a:rPr lang="tr-TR" sz="1200" b="1" dirty="0">
                          <a:effectLst/>
                          <a:latin typeface="Times New Roman" panose="02020603050405020304" pitchFamily="18" charset="0"/>
                          <a:cs typeface="Times New Roman" panose="02020603050405020304" pitchFamily="18" charset="0"/>
                        </a:rPr>
                        <a:t>         Maksimum Ek Ders             Saati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endParaRPr lang="tr-TR"/>
                    </a:p>
                  </a:txBody>
                  <a:tcPr/>
                </a:tc>
                <a:tc hMerge="1">
                  <a:txBody>
                    <a:bodyPr/>
                    <a:lstStyle/>
                    <a:p>
                      <a:endParaRPr lang="tr-TR"/>
                    </a:p>
                  </a:txBody>
                  <a:tcP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433603053"/>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Normal Örgün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endParaRPr lang="tr-TR"/>
                    </a:p>
                  </a:txBody>
                  <a:tcPr/>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II</a:t>
                      </a:r>
                      <a:r>
                        <a:rPr lang="tr-TR" sz="1200" b="1" dirty="0" smtClean="0">
                          <a:effectLst/>
                          <a:latin typeface="Times New Roman" panose="02020603050405020304" pitchFamily="18" charset="0"/>
                          <a:cs typeface="Times New Roman" panose="02020603050405020304" pitchFamily="18" charset="0"/>
                        </a:rPr>
                        <a:t>. Örgün</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273539807"/>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u="none" strike="noStrike"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2">
                  <a:txBody>
                    <a:bodyPr/>
                    <a:lstStyle/>
                    <a:p>
                      <a:pPr algn="ctr">
                        <a:spcAft>
                          <a:spcPts val="0"/>
                        </a:spcAft>
                      </a:pPr>
                      <a:r>
                        <a:rPr lang="tr-TR" sz="1200" b="1" dirty="0" smtClean="0">
                          <a:effectLst/>
                          <a:latin typeface="Times New Roman" panose="02020603050405020304" pitchFamily="18" charset="0"/>
                          <a:cs typeface="Times New Roman" panose="02020603050405020304" pitchFamily="18" charset="0"/>
                        </a:rPr>
                        <a:t>Eğitim</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r>
                        <a:rPr lang="tr-TR" sz="1200" b="1" dirty="0" smtClean="0">
                          <a:effectLst/>
                          <a:latin typeface="Times New Roman" panose="02020603050405020304" pitchFamily="18" charset="0"/>
                          <a:cs typeface="Times New Roman" panose="02020603050405020304" pitchFamily="18" charset="0"/>
                        </a:rPr>
                        <a:t>Eğitim</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indent="461010">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4079127202"/>
                  </a:ext>
                </a:extLst>
              </a:tr>
              <a:tr h="419107">
                <a:tc rowSpan="2">
                  <a:txBody>
                    <a:bodyPr/>
                    <a:lstStyle/>
                    <a:p>
                      <a:pPr algn="l">
                        <a:spcAft>
                          <a:spcPts val="0"/>
                        </a:spcAft>
                      </a:pPr>
                      <a:r>
                        <a:rPr lang="tr-TR" sz="1200" b="1" dirty="0">
                          <a:effectLst/>
                          <a:latin typeface="Times New Roman" panose="02020603050405020304" pitchFamily="18" charset="0"/>
                          <a:cs typeface="Times New Roman" panose="02020603050405020304" pitchFamily="18" charset="0"/>
                        </a:rPr>
                        <a:t>Görev </a:t>
                      </a:r>
                      <a:r>
                        <a:rPr lang="tr-TR" sz="1200" b="1" dirty="0" smtClean="0">
                          <a:effectLst/>
                          <a:latin typeface="Times New Roman" panose="02020603050405020304" pitchFamily="18" charset="0"/>
                          <a:cs typeface="Times New Roman" panose="02020603050405020304" pitchFamily="18" charset="0"/>
                        </a:rPr>
                        <a:t>Unvanları</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row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Haftalık </a:t>
                      </a:r>
                      <a:r>
                        <a:rPr lang="tr-TR" sz="1200" b="1" dirty="0" smtClean="0">
                          <a:effectLst/>
                          <a:latin typeface="Times New Roman" panose="02020603050405020304" pitchFamily="18" charset="0"/>
                          <a:cs typeface="Times New Roman" panose="02020603050405020304" pitchFamily="18" charset="0"/>
                        </a:rPr>
                        <a:t>Ders Yükü</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p>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row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Genel </a:t>
                      </a:r>
                      <a:r>
                        <a:rPr lang="tr-TR" sz="1200" b="1" dirty="0" smtClean="0">
                          <a:effectLst/>
                          <a:latin typeface="Times New Roman" panose="02020603050405020304" pitchFamily="18" charset="0"/>
                          <a:cs typeface="Times New Roman" panose="02020603050405020304" pitchFamily="18" charset="0"/>
                        </a:rPr>
                        <a:t>Toplam</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1009363358"/>
                  </a:ext>
                </a:extLst>
              </a:tr>
              <a:tr h="215561">
                <a:tc v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vMerge="1">
                  <a:txBody>
                    <a:bodyPr/>
                    <a:lstStyle/>
                    <a:p>
                      <a:pPr algn="ct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Mecburi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İstekle</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İstekle</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Toplam</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vMerge="1">
                  <a:txBody>
                    <a:bodyPr/>
                    <a:lstStyle/>
                    <a:p>
                      <a:pPr algn="ct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214947814"/>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Prof.</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818102339"/>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Doç.</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16</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424790330"/>
                  </a:ext>
                </a:extLst>
              </a:tr>
              <a:tr h="215561">
                <a:tc>
                  <a:txBody>
                    <a:bodyPr/>
                    <a:lstStyle/>
                    <a:p>
                      <a:pPr>
                        <a:spcAft>
                          <a:spcPts val="0"/>
                        </a:spcAft>
                      </a:pPr>
                      <a:r>
                        <a:rPr lang="tr-TR" sz="1200" b="1" dirty="0" smtClean="0">
                          <a:effectLst/>
                          <a:latin typeface="Times New Roman" panose="02020603050405020304" pitchFamily="18" charset="0"/>
                          <a:cs typeface="Times New Roman" panose="02020603050405020304" pitchFamily="18" charset="0"/>
                        </a:rPr>
                        <a:t>Dr. Öğr. Üyesi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153787594"/>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Öğr</a:t>
                      </a:r>
                      <a:r>
                        <a:rPr lang="tr-TR" sz="1200" b="1" dirty="0" smtClean="0">
                          <a:effectLst/>
                          <a:latin typeface="Times New Roman" panose="02020603050405020304" pitchFamily="18" charset="0"/>
                          <a:cs typeface="Times New Roman" panose="02020603050405020304" pitchFamily="18" charset="0"/>
                        </a:rPr>
                        <a:t>. Gör</a:t>
                      </a:r>
                      <a:r>
                        <a:rPr lang="tr-TR" sz="1200" b="1" dirty="0">
                          <a:effectLst/>
                          <a:latin typeface="Times New Roman" panose="02020603050405020304" pitchFamily="18" charset="0"/>
                          <a:cs typeface="Times New Roman" panose="02020603050405020304" pitchFamily="18" charset="0"/>
                        </a:rPr>
                        <a:t>.</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906222747"/>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Okutman</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900435899"/>
                  </a:ext>
                </a:extLst>
              </a:tr>
            </a:tbl>
          </a:graphicData>
        </a:graphic>
      </p:graphicFrame>
      <p:sp>
        <p:nvSpPr>
          <p:cNvPr id="6" name="Dikdörtgen 5"/>
          <p:cNvSpPr/>
          <p:nvPr/>
        </p:nvSpPr>
        <p:spPr>
          <a:xfrm>
            <a:off x="314" y="4154502"/>
            <a:ext cx="12191686" cy="1985159"/>
          </a:xfrm>
          <a:prstGeom prst="rect">
            <a:avLst/>
          </a:prstGeom>
        </p:spPr>
        <p:txBody>
          <a:bodyPr wrap="square">
            <a:spAutoFit/>
          </a:bodyPr>
          <a:lstStyle/>
          <a:p>
            <a:pPr indent="449580" algn="just">
              <a:spcAft>
                <a:spcPts val="0"/>
              </a:spcAft>
            </a:pPr>
            <a:r>
              <a:rPr lang="tr-TR" sz="1100" dirty="0">
                <a:latin typeface="Times New Roman" panose="02020603050405020304" pitchFamily="18" charset="0"/>
                <a:ea typeface="Times New Roman" panose="02020603050405020304" pitchFamily="18" charset="0"/>
              </a:rPr>
              <a:t> </a:t>
            </a: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b)</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Yaz ve yarıyıl tatillerinde yapılan eğitim-öğretim faaliyetleri için ödenecek ek ders ücretinin tespitinde, haftalık ders yükünü doldurmuş olmak koşulu aranmaz</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c)</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Rektör, dekan, enstitü ve yüksekokul müdürleri için haftalık ders yükü zorunluluğu aranmaz, bunların yardımcıları ile bölüm başkanlarının haftalık ders yükü yukarıda belirtilen yükün yarısı kadardır</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spcAft>
                <a:spcPts val="0"/>
              </a:spcAft>
            </a:pP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Rektör, dekan, enstitü ve yüksekokul müdürlüğü ile bölüm başkanlığına Yükseköğretim Kanunda belirtilen şekilde usulüne uygun olarak yapılan vekaleten görevlendirmeler haricinde söz konusu görevlerin vekaleten yürütülmesi halinde ders yükü muafiyeti ve indirimi uygulanmaz</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d)</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2547 sayılı Yükseköğretim Kanununun 31 inci maddesi uyarınca ders saati ücreti karşılığında öğretim görevlisi olarak görevlendirilenler için haftalık ders yükü zorunluluğu aranmaz.</a:t>
            </a:r>
          </a:p>
        </p:txBody>
      </p:sp>
    </p:spTree>
    <p:extLst>
      <p:ext uri="{BB962C8B-B14F-4D97-AF65-F5344CB8AC3E}">
        <p14:creationId xmlns:p14="http://schemas.microsoft.com/office/powerpoint/2010/main" val="81313770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565702754"/>
              </p:ext>
            </p:extLst>
          </p:nvPr>
        </p:nvGraphicFramePr>
        <p:xfrm>
          <a:off x="0" y="170480"/>
          <a:ext cx="12191999" cy="5964453"/>
        </p:xfrm>
        <a:graphic>
          <a:graphicData uri="http://schemas.openxmlformats.org/drawingml/2006/table">
            <a:tbl>
              <a:tblPr/>
              <a:tblGrid>
                <a:gridCol w="8708897">
                  <a:extLst>
                    <a:ext uri="{9D8B030D-6E8A-4147-A177-3AD203B41FA5}">
                      <a16:colId xmlns:a16="http://schemas.microsoft.com/office/drawing/2014/main" val="1596508942"/>
                    </a:ext>
                  </a:extLst>
                </a:gridCol>
                <a:gridCol w="3483102">
                  <a:extLst>
                    <a:ext uri="{9D8B030D-6E8A-4147-A177-3AD203B41FA5}">
                      <a16:colId xmlns:a16="http://schemas.microsoft.com/office/drawing/2014/main" val="2734197601"/>
                    </a:ext>
                  </a:extLst>
                </a:gridCol>
              </a:tblGrid>
              <a:tr h="994074">
                <a:tc gridSpan="2">
                  <a:txBody>
                    <a:bodyPr/>
                    <a:lstStyle/>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ÖĞRETİM ELEMANLARININ TOPLAM DERS  YÜKÜ VE EK DERS SAATLERİ TABLOSU</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942861079"/>
                  </a:ext>
                </a:extLst>
              </a:tr>
              <a:tr h="994074">
                <a:tc gridSpan="2">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2914 SAYILI KANUN 11’ İNCİ  MADDE (EK DERS SAAT ÜCRETİ)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3678582697"/>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PROFESÖR</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300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53838826"/>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DOÇENT</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250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48673963"/>
                  </a:ext>
                </a:extLst>
              </a:tr>
              <a:tr h="795261">
                <a:tc>
                  <a:txBody>
                    <a:bodyPr/>
                    <a:lstStyle/>
                    <a:p>
                      <a:pPr marL="0" marR="0" lvl="0" indent="0" algn="l" defTabSz="914400" rtl="0" eaLnBrk="1" fontAlgn="base"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DR. ÖĞR. ÜYESİ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200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498057936"/>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ÖĞRETİM GÖREVLİSİ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160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71627802"/>
                  </a:ext>
                </a:extLst>
              </a:tr>
              <a:tr h="795261">
                <a:tc>
                  <a:txBody>
                    <a:bodyPr/>
                    <a:lstStyle/>
                    <a:p>
                      <a:pPr marL="0" marR="0" lvl="0" indent="0" algn="l" defTabSz="914400" rtl="0" eaLnBrk="1" fontAlgn="base"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DR. ARAŞTIRMA GÖREVLİSİ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160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287959039"/>
                  </a:ext>
                </a:extLst>
              </a:tr>
            </a:tbl>
          </a:graphicData>
        </a:graphic>
      </p:graphicFrame>
    </p:spTree>
    <p:extLst>
      <p:ext uri="{BB962C8B-B14F-4D97-AF65-F5344CB8AC3E}">
        <p14:creationId xmlns:p14="http://schemas.microsoft.com/office/powerpoint/2010/main" val="13603497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087671788"/>
              </p:ext>
            </p:extLst>
          </p:nvPr>
        </p:nvGraphicFramePr>
        <p:xfrm>
          <a:off x="453448" y="197214"/>
          <a:ext cx="11151119" cy="5913064"/>
        </p:xfrm>
        <a:graphic>
          <a:graphicData uri="http://schemas.openxmlformats.org/drawingml/2006/table">
            <a:tbl>
              <a:tblPr/>
              <a:tblGrid>
                <a:gridCol w="9177911">
                  <a:extLst>
                    <a:ext uri="{9D8B030D-6E8A-4147-A177-3AD203B41FA5}">
                      <a16:colId xmlns:a16="http://schemas.microsoft.com/office/drawing/2014/main" val="3932960666"/>
                    </a:ext>
                  </a:extLst>
                </a:gridCol>
                <a:gridCol w="1973208">
                  <a:extLst>
                    <a:ext uri="{9D8B030D-6E8A-4147-A177-3AD203B41FA5}">
                      <a16:colId xmlns:a16="http://schemas.microsoft.com/office/drawing/2014/main" val="459362352"/>
                    </a:ext>
                  </a:extLst>
                </a:gridCol>
              </a:tblGrid>
              <a:tr h="197807">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1" i="0" u="none" strike="noStrike" cap="none" normalizeH="0" baseline="0" dirty="0">
                          <a:ln>
                            <a:noFill/>
                          </a:ln>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SINAV ÜCRETİ</a:t>
                      </a: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4284561193"/>
                  </a:ext>
                </a:extLst>
              </a:tr>
              <a:tr h="2590104">
                <a:tc gridSpan="2">
                  <a:txBody>
                    <a:bodyPr/>
                    <a:lstStyle/>
                    <a:p>
                      <a:r>
                        <a:rPr lang="tr-TR" sz="1400" b="0" dirty="0" smtClean="0">
                          <a:solidFill>
                            <a:schemeClr val="bg1"/>
                          </a:solidFill>
                          <a:latin typeface="Times New Roman" panose="02020603050405020304" pitchFamily="18" charset="0"/>
                          <a:cs typeface="Times New Roman" panose="02020603050405020304" pitchFamily="18" charset="0"/>
                        </a:rPr>
                        <a:t>Sınav Ücretlerinin Hesaplanması ve Düzenlemeler:</a:t>
                      </a:r>
                    </a:p>
                    <a:p>
                      <a:r>
                        <a:rPr lang="tr-TR" sz="1400" b="0" dirty="0" smtClean="0">
                          <a:solidFill>
                            <a:schemeClr val="bg1"/>
                          </a:solidFill>
                          <a:latin typeface="Times New Roman" panose="02020603050405020304" pitchFamily="18" charset="0"/>
                          <a:cs typeface="Times New Roman" panose="02020603050405020304" pitchFamily="18" charset="0"/>
                        </a:rPr>
                        <a:t>Sınav Ücreti Ödemesi:</a:t>
                      </a:r>
                    </a:p>
                    <a:p>
                      <a:pPr lvl="1"/>
                      <a:r>
                        <a:rPr lang="tr-TR" sz="1400" b="0" dirty="0" smtClean="0">
                          <a:solidFill>
                            <a:schemeClr val="bg1"/>
                          </a:solidFill>
                          <a:latin typeface="Times New Roman" panose="02020603050405020304" pitchFamily="18" charset="0"/>
                          <a:cs typeface="Times New Roman" panose="02020603050405020304" pitchFamily="18" charset="0"/>
                        </a:rPr>
                        <a:t>Dersi veren öğretim elemanına, her ders için yarıyıl ve yıl sonu genel sınav dönemlerinde her 50 öğrenci için 300 gösterge rakamı ile memur aylık katsayısı çarpımı sonucu bulunan tutar kadar sınav ücreti ödenir.</a:t>
                      </a:r>
                    </a:p>
                    <a:p>
                      <a:pPr lvl="1"/>
                      <a:r>
                        <a:rPr lang="tr-TR" sz="1400" b="0" dirty="0" smtClean="0">
                          <a:solidFill>
                            <a:schemeClr val="bg1"/>
                          </a:solidFill>
                          <a:latin typeface="Times New Roman" panose="02020603050405020304" pitchFamily="18" charset="0"/>
                          <a:cs typeface="Times New Roman" panose="02020603050405020304" pitchFamily="18" charset="0"/>
                        </a:rPr>
                        <a:t>Ancak, 500 öğrenciden fazla öğrenci bulunduğunda, 500 öğrenci sınırlaması dikkate alınır ve bu sınav ücreti hesabında 500'den fazla öğrenci dikkate alınmaz.</a:t>
                      </a:r>
                    </a:p>
                    <a:p>
                      <a:r>
                        <a:rPr lang="tr-TR" sz="1400" b="0" dirty="0" smtClean="0">
                          <a:solidFill>
                            <a:schemeClr val="bg1"/>
                          </a:solidFill>
                          <a:latin typeface="Times New Roman" panose="02020603050405020304" pitchFamily="18" charset="0"/>
                          <a:cs typeface="Times New Roman" panose="02020603050405020304" pitchFamily="18" charset="0"/>
                        </a:rPr>
                        <a:t>Alttan Ders Alanlar ve Diğer Sınavlar:</a:t>
                      </a:r>
                    </a:p>
                    <a:p>
                      <a:pPr lvl="1"/>
                      <a:r>
                        <a:rPr lang="tr-TR" sz="1400" b="0" dirty="0" smtClean="0">
                          <a:solidFill>
                            <a:schemeClr val="bg1"/>
                          </a:solidFill>
                          <a:latin typeface="Times New Roman" panose="02020603050405020304" pitchFamily="18" charset="0"/>
                          <a:cs typeface="Times New Roman" panose="02020603050405020304" pitchFamily="18" charset="0"/>
                        </a:rPr>
                        <a:t>Alttan ders alan öğrenciler, ara sınavlar ve bütünleme sınavları için öğretim elemanına sınav ücreti ödenmez.</a:t>
                      </a:r>
                    </a:p>
                    <a:p>
                      <a:r>
                        <a:rPr lang="tr-TR" sz="1400" b="0" dirty="0" smtClean="0">
                          <a:solidFill>
                            <a:schemeClr val="bg1"/>
                          </a:solidFill>
                          <a:latin typeface="Times New Roman" panose="02020603050405020304" pitchFamily="18" charset="0"/>
                          <a:cs typeface="Times New Roman" panose="02020603050405020304" pitchFamily="18" charset="0"/>
                        </a:rPr>
                        <a:t>İkinci Öğretimde Sınav Ücreti:</a:t>
                      </a:r>
                    </a:p>
                    <a:p>
                      <a:pPr lvl="1"/>
                      <a:r>
                        <a:rPr lang="tr-TR" sz="1400" b="0" dirty="0" smtClean="0">
                          <a:solidFill>
                            <a:schemeClr val="bg1"/>
                          </a:solidFill>
                          <a:latin typeface="Times New Roman" panose="02020603050405020304" pitchFamily="18" charset="0"/>
                          <a:cs typeface="Times New Roman" panose="02020603050405020304" pitchFamily="18" charset="0"/>
                        </a:rPr>
                        <a:t>İkinci öğretimde, sınavı dersi veren öğretim elemanı yapmazsa, sınav ücreti ödenmez.</a:t>
                      </a:r>
                    </a:p>
                    <a:p>
                      <a:r>
                        <a:rPr lang="tr-TR" sz="1400" b="0" dirty="0" smtClean="0">
                          <a:solidFill>
                            <a:schemeClr val="bg1"/>
                          </a:solidFill>
                          <a:latin typeface="Times New Roman" panose="02020603050405020304" pitchFamily="18" charset="0"/>
                          <a:cs typeface="Times New Roman" panose="02020603050405020304" pitchFamily="18" charset="0"/>
                        </a:rPr>
                        <a:t>Teorik Dersler ve Uygulama Sınavları:</a:t>
                      </a:r>
                    </a:p>
                    <a:p>
                      <a:pPr lvl="1"/>
                      <a:r>
                        <a:rPr lang="tr-TR" sz="1400" b="0" dirty="0" smtClean="0">
                          <a:solidFill>
                            <a:schemeClr val="bg1"/>
                          </a:solidFill>
                          <a:latin typeface="Times New Roman" panose="02020603050405020304" pitchFamily="18" charset="0"/>
                          <a:cs typeface="Times New Roman" panose="02020603050405020304" pitchFamily="18" charset="0"/>
                        </a:rPr>
                        <a:t>Teorik dersler kapsamında yapılan sınavlar için sınav ücreti ödenir. Teorik olmayan derslerde, uygulamalı sınavlar için sınav ücreti ödenmesine imkan bulunmamaktadır. Bu nedenle, sadece teorik derslerin sınavları için sınav ücreti hesaplanır.</a:t>
                      </a:r>
                    </a:p>
                    <a:p>
                      <a:r>
                        <a:rPr lang="tr-TR" sz="1400" b="0" dirty="0" smtClean="0">
                          <a:solidFill>
                            <a:schemeClr val="bg1"/>
                          </a:solidFill>
                          <a:latin typeface="Times New Roman" panose="02020603050405020304" pitchFamily="18" charset="0"/>
                          <a:cs typeface="Times New Roman" panose="02020603050405020304" pitchFamily="18" charset="0"/>
                        </a:rPr>
                        <a:t>Ortak Derslerin Sınav Ücreti Hesabı:</a:t>
                      </a:r>
                    </a:p>
                    <a:p>
                      <a:pPr lvl="1"/>
                      <a:r>
                        <a:rPr lang="tr-TR" sz="1400" b="0" dirty="0" smtClean="0">
                          <a:solidFill>
                            <a:schemeClr val="bg1"/>
                          </a:solidFill>
                          <a:latin typeface="Times New Roman" panose="02020603050405020304" pitchFamily="18" charset="0"/>
                          <a:cs typeface="Times New Roman" panose="02020603050405020304" pitchFamily="18" charset="0"/>
                        </a:rPr>
                        <a:t>Müfredat programlarında tek bir ders olarak yer alan ve farklı bölüm veya sınıfların öğrencilerine ortak olarak okutulan dersler için sınav ücreti hesaplanırken, bu derslerin sınavına giren toplam öğrenci sayısı esas alınır.</a:t>
                      </a:r>
                    </a:p>
                    <a:p>
                      <a:pPr lvl="1"/>
                      <a:r>
                        <a:rPr lang="tr-TR" sz="1400" b="0" dirty="0" smtClean="0">
                          <a:solidFill>
                            <a:schemeClr val="bg1"/>
                          </a:solidFill>
                          <a:latin typeface="Times New Roman" panose="02020603050405020304" pitchFamily="18" charset="0"/>
                          <a:cs typeface="Times New Roman" panose="02020603050405020304" pitchFamily="18" charset="0"/>
                        </a:rPr>
                        <a:t>Ancak, dersin farklı bölümler veya sınıflar için ayrı ayrı okutulması ve müfredat programında ayrı yer alması durumunda, sadece fiilen sınava giren öğrenci sayısı dikkate alınarak sınav ücreti ödenir.</a:t>
                      </a:r>
                    </a:p>
                    <a:p>
                      <a:r>
                        <a:rPr lang="tr-TR" sz="1400" b="0" dirty="0" smtClean="0">
                          <a:solidFill>
                            <a:schemeClr val="bg1"/>
                          </a:solidFill>
                          <a:latin typeface="Times New Roman" panose="02020603050405020304" pitchFamily="18" charset="0"/>
                          <a:cs typeface="Times New Roman" panose="02020603050405020304" pitchFamily="18" charset="0"/>
                        </a:rPr>
                        <a:t>İkinci Öğretimde Ödenen Ücretlerin Sınırı:</a:t>
                      </a:r>
                    </a:p>
                    <a:p>
                      <a:pPr lvl="1"/>
                      <a:r>
                        <a:rPr lang="tr-TR" sz="1400" b="0" dirty="0" smtClean="0">
                          <a:solidFill>
                            <a:schemeClr val="bg1"/>
                          </a:solidFill>
                          <a:latin typeface="Times New Roman" panose="02020603050405020304" pitchFamily="18" charset="0"/>
                          <a:cs typeface="Times New Roman" panose="02020603050405020304" pitchFamily="18" charset="0"/>
                        </a:rPr>
                        <a:t>İkinci öğretimde ödenen ek ders, sınav ve fazla çalışma ücretlerinin toplamı, ikinci öğretim gelirinin %70'ini aşamaz.</a:t>
                      </a:r>
                    </a:p>
                    <a:p>
                      <a:pPr lvl="1"/>
                      <a:r>
                        <a:rPr lang="tr-TR" sz="1400" b="0" dirty="0" smtClean="0">
                          <a:solidFill>
                            <a:schemeClr val="bg1"/>
                          </a:solidFill>
                          <a:latin typeface="Times New Roman" panose="02020603050405020304" pitchFamily="18" charset="0"/>
                          <a:cs typeface="Times New Roman" panose="02020603050405020304" pitchFamily="18" charset="0"/>
                        </a:rPr>
                        <a:t>Ayrıca, 2914 sayılı Yükseköğretim Personel Kanunu'nun 11. maddesinde öngörülen hükümler çerçevesinde ek ders ücreti ile ara sınav, yarıyıl ve yıl sonu sınavları için ödenecek ücretlerin toplamı üç katını aşamaz.</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3054523912"/>
                  </a:ext>
                </a:extLst>
              </a:tr>
              <a:tr h="157926">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888791137"/>
                  </a:ext>
                </a:extLst>
              </a:tr>
              <a:tr h="163546">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079090983"/>
                  </a:ext>
                </a:extLst>
              </a:tr>
            </a:tbl>
          </a:graphicData>
        </a:graphic>
      </p:graphicFrame>
    </p:spTree>
    <p:extLst>
      <p:ext uri="{BB962C8B-B14F-4D97-AF65-F5344CB8AC3E}">
        <p14:creationId xmlns:p14="http://schemas.microsoft.com/office/powerpoint/2010/main" val="368928515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479664" y="0"/>
            <a:ext cx="9476512" cy="490538"/>
          </a:xfrm>
          <a:solidFill>
            <a:srgbClr val="0070C0"/>
          </a:solidFill>
        </p:spPr>
        <p:txBody>
          <a:bodyPr rtlCol="0">
            <a:normAutofit fontScale="90000"/>
          </a:bodyPr>
          <a:lstStyle/>
          <a:p>
            <a:pPr>
              <a:defRPr/>
            </a:pPr>
            <a:r>
              <a:rPr lang="tr-TR" altLang="tr-TR" sz="4000" dirty="0">
                <a:solidFill>
                  <a:srgbClr val="FFFFFF"/>
                </a:solidFill>
                <a:latin typeface="Times New Roman" panose="02020603050405020304" pitchFamily="18" charset="0"/>
                <a:cs typeface="Times New Roman" panose="02020603050405020304" pitchFamily="18" charset="0"/>
              </a:rPr>
              <a:t>		SINAV ÜCRETİ TABLOSU</a:t>
            </a:r>
          </a:p>
        </p:txBody>
      </p:sp>
      <p:graphicFrame>
        <p:nvGraphicFramePr>
          <p:cNvPr id="25744" name="Group 144"/>
          <p:cNvGraphicFramePr>
            <a:graphicFrameLocks noGrp="1"/>
          </p:cNvGraphicFramePr>
          <p:nvPr>
            <p:ph type="tbl" idx="1"/>
            <p:extLst>
              <p:ext uri="{D42A27DB-BD31-4B8C-83A1-F6EECF244321}">
                <p14:modId xmlns:p14="http://schemas.microsoft.com/office/powerpoint/2010/main" val="3529977788"/>
              </p:ext>
            </p:extLst>
          </p:nvPr>
        </p:nvGraphicFramePr>
        <p:xfrm>
          <a:off x="1479667" y="539895"/>
          <a:ext cx="9476509" cy="3200400"/>
        </p:xfrm>
        <a:graphic>
          <a:graphicData uri="http://schemas.openxmlformats.org/drawingml/2006/table">
            <a:tbl>
              <a:tblPr/>
              <a:tblGrid>
                <a:gridCol w="1096682">
                  <a:extLst>
                    <a:ext uri="{9D8B030D-6E8A-4147-A177-3AD203B41FA5}">
                      <a16:colId xmlns:a16="http://schemas.microsoft.com/office/drawing/2014/main" val="20000"/>
                    </a:ext>
                  </a:extLst>
                </a:gridCol>
                <a:gridCol w="2721219">
                  <a:extLst>
                    <a:ext uri="{9D8B030D-6E8A-4147-A177-3AD203B41FA5}">
                      <a16:colId xmlns:a16="http://schemas.microsoft.com/office/drawing/2014/main" val="20001"/>
                    </a:ext>
                  </a:extLst>
                </a:gridCol>
                <a:gridCol w="787360">
                  <a:extLst>
                    <a:ext uri="{9D8B030D-6E8A-4147-A177-3AD203B41FA5}">
                      <a16:colId xmlns:a16="http://schemas.microsoft.com/office/drawing/2014/main" val="20002"/>
                    </a:ext>
                  </a:extLst>
                </a:gridCol>
                <a:gridCol w="2850721">
                  <a:extLst>
                    <a:ext uri="{9D8B030D-6E8A-4147-A177-3AD203B41FA5}">
                      <a16:colId xmlns:a16="http://schemas.microsoft.com/office/drawing/2014/main" val="20003"/>
                    </a:ext>
                  </a:extLst>
                </a:gridCol>
                <a:gridCol w="2020527">
                  <a:extLst>
                    <a:ext uri="{9D8B030D-6E8A-4147-A177-3AD203B41FA5}">
                      <a16:colId xmlns:a16="http://schemas.microsoft.com/office/drawing/2014/main" val="20004"/>
                    </a:ext>
                  </a:extLst>
                </a:gridCol>
              </a:tblGrid>
              <a:tr h="3876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Öğrenci Sayısı</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Normal Öğretim Göstergesi</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Tutarı</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İkinci Öğretim Göstergesi</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Tutarı</a:t>
                      </a:r>
                    </a:p>
                  </a:txBody>
                  <a:tcPr marL="91436" marR="9143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0-50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300      (300*1,012556)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300*2     (600*1,012556)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1"/>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51-100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600      (600*1,012556)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600*2    (1200*1,012556)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2"/>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101-150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900      (900*1,012556)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900*2    (1800*1,012556)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3"/>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151-200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1200    (1200*1,012556)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1200*2   (2400*1,012556)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4"/>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201-250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1500    (1500*1,012556)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1500*2   (3000*1,012556)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5"/>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251-300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1800    (1800*1,012556)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1800*2   (3600*1,012556)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6"/>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301-350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2100    (2100*1,012556)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2100*2   (4200*1,012556)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7"/>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351-400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2400    (2400*1,012556)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2400*2   (4800*1,012556)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8"/>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401-450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2700    (2700*1,012556)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2700*2   (5400*1,012556)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9"/>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451-500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3000    (3000*1,012556)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3000*2   (6000*1,012556)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10"/>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643178694"/>
              </p:ext>
            </p:extLst>
          </p:nvPr>
        </p:nvGraphicFramePr>
        <p:xfrm>
          <a:off x="1479664" y="3947853"/>
          <a:ext cx="9476512" cy="960120"/>
        </p:xfrm>
        <a:graphic>
          <a:graphicData uri="http://schemas.openxmlformats.org/drawingml/2006/table">
            <a:tbl>
              <a:tblPr>
                <a:tableStyleId>{5C22544A-7EE6-4342-B048-85BDC9FD1C3A}</a:tableStyleId>
              </a:tblPr>
              <a:tblGrid>
                <a:gridCol w="5644408">
                  <a:extLst>
                    <a:ext uri="{9D8B030D-6E8A-4147-A177-3AD203B41FA5}">
                      <a16:colId xmlns:a16="http://schemas.microsoft.com/office/drawing/2014/main" val="2980652792"/>
                    </a:ext>
                  </a:extLst>
                </a:gridCol>
                <a:gridCol w="3832104">
                  <a:extLst>
                    <a:ext uri="{9D8B030D-6E8A-4147-A177-3AD203B41FA5}">
                      <a16:colId xmlns:a16="http://schemas.microsoft.com/office/drawing/2014/main" val="4248905502"/>
                    </a:ext>
                  </a:extLst>
                </a:gridCol>
              </a:tblGrid>
              <a:tr h="0">
                <a:tc>
                  <a:txBody>
                    <a:bodyPr/>
                    <a:lstStyle/>
                    <a:p>
                      <a:pPr algn="just">
                        <a:spcAft>
                          <a:spcPts val="0"/>
                        </a:spcAft>
                      </a:pPr>
                      <a:r>
                        <a:rPr lang="tr-TR" sz="1050" u="sng" dirty="0">
                          <a:solidFill>
                            <a:srgbClr val="FFFFFF"/>
                          </a:solidFill>
                          <a:effectLst/>
                        </a:rPr>
                        <a:t>Öğrenci Sayısı</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u="sng" kern="0" dirty="0">
                          <a:solidFill>
                            <a:srgbClr val="FFFFFF"/>
                          </a:solidFill>
                          <a:effectLst/>
                        </a:rPr>
                        <a:t>Ders Yükü</a:t>
                      </a:r>
                      <a:endParaRPr lang="tr-TR" sz="1050" b="1" kern="0" dirty="0">
                        <a:solidFill>
                          <a:srgbClr val="FFFFFF"/>
                        </a:solidFill>
                        <a:effectLst/>
                        <a:latin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4238354276"/>
                  </a:ext>
                </a:extLst>
              </a:tr>
              <a:tr h="0">
                <a:tc>
                  <a:txBody>
                    <a:bodyPr/>
                    <a:lstStyle/>
                    <a:p>
                      <a:pPr algn="just">
                        <a:spcAft>
                          <a:spcPts val="0"/>
                        </a:spcAft>
                      </a:pPr>
                      <a:r>
                        <a:rPr lang="tr-TR" sz="1050" dirty="0">
                          <a:solidFill>
                            <a:srgbClr val="FFFFFF"/>
                          </a:solidFill>
                          <a:effectLst/>
                        </a:rPr>
                        <a:t>1- 50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1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826830242"/>
                  </a:ext>
                </a:extLst>
              </a:tr>
              <a:tr h="0">
                <a:tc>
                  <a:txBody>
                    <a:bodyPr/>
                    <a:lstStyle/>
                    <a:p>
                      <a:pPr algn="just">
                        <a:spcAft>
                          <a:spcPts val="0"/>
                        </a:spcAft>
                      </a:pPr>
                      <a:r>
                        <a:rPr lang="tr-TR" sz="1050" dirty="0">
                          <a:solidFill>
                            <a:srgbClr val="FFFFFF"/>
                          </a:solidFill>
                          <a:effectLst/>
                        </a:rPr>
                        <a:t>51- 100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2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368810555"/>
                  </a:ext>
                </a:extLst>
              </a:tr>
              <a:tr h="0">
                <a:tc>
                  <a:txBody>
                    <a:bodyPr/>
                    <a:lstStyle/>
                    <a:p>
                      <a:pPr algn="just">
                        <a:spcAft>
                          <a:spcPts val="0"/>
                        </a:spcAft>
                      </a:pPr>
                      <a:r>
                        <a:rPr lang="tr-TR" sz="1050" dirty="0">
                          <a:solidFill>
                            <a:srgbClr val="FFFFFF"/>
                          </a:solidFill>
                          <a:effectLst/>
                        </a:rPr>
                        <a:t>101- 150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3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182086416"/>
                  </a:ext>
                </a:extLst>
              </a:tr>
              <a:tr h="0">
                <a:tc>
                  <a:txBody>
                    <a:bodyPr/>
                    <a:lstStyle/>
                    <a:p>
                      <a:pPr algn="just">
                        <a:spcAft>
                          <a:spcPts val="0"/>
                        </a:spcAft>
                      </a:pPr>
                      <a:r>
                        <a:rPr lang="tr-TR" sz="1050" dirty="0">
                          <a:solidFill>
                            <a:srgbClr val="FFFFFF"/>
                          </a:solidFill>
                          <a:effectLst/>
                        </a:rPr>
                        <a:t>151- 200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4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1811553505"/>
                  </a:ext>
                </a:extLst>
              </a:tr>
              <a:tr h="0">
                <a:tc>
                  <a:txBody>
                    <a:bodyPr/>
                    <a:lstStyle/>
                    <a:p>
                      <a:pPr algn="just">
                        <a:spcAft>
                          <a:spcPts val="0"/>
                        </a:spcAft>
                      </a:pPr>
                      <a:r>
                        <a:rPr lang="tr-TR" sz="1050" dirty="0">
                          <a:solidFill>
                            <a:srgbClr val="FFFFFF"/>
                          </a:solidFill>
                          <a:effectLst/>
                        </a:rPr>
                        <a:t>201 ve daha çok</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5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495383076"/>
                  </a:ext>
                </a:extLst>
              </a:tr>
            </a:tbl>
          </a:graphicData>
        </a:graphic>
      </p:graphicFrame>
      <p:sp>
        <p:nvSpPr>
          <p:cNvPr id="2" name="Dikdörtgen 1"/>
          <p:cNvSpPr/>
          <p:nvPr/>
        </p:nvSpPr>
        <p:spPr>
          <a:xfrm>
            <a:off x="1479663" y="5069812"/>
            <a:ext cx="9476513" cy="892552"/>
          </a:xfrm>
          <a:prstGeom prst="rect">
            <a:avLst/>
          </a:prstGeom>
          <a:solidFill>
            <a:srgbClr val="0070C0"/>
          </a:solidFill>
        </p:spPr>
        <p:txBody>
          <a:bodyPr wrap="square">
            <a:spAutoFit/>
          </a:bodyPr>
          <a:lstStyle/>
          <a:p>
            <a:r>
              <a:rPr lang="tr-TR" sz="1100" dirty="0" smtClean="0">
                <a:solidFill>
                  <a:srgbClr val="FFFFFF"/>
                </a:solidFill>
                <a:latin typeface="Times New Roman" panose="02020603050405020304" pitchFamily="18" charset="0"/>
                <a:cs typeface="Times New Roman" panose="02020603050405020304" pitchFamily="18" charset="0"/>
              </a:rPr>
              <a:t>- 500 </a:t>
            </a:r>
            <a:r>
              <a:rPr lang="tr-TR" sz="1100" dirty="0">
                <a:solidFill>
                  <a:srgbClr val="FFFFFF"/>
                </a:solidFill>
                <a:latin typeface="Times New Roman" panose="02020603050405020304" pitchFamily="18" charset="0"/>
                <a:cs typeface="Times New Roman" panose="02020603050405020304" pitchFamily="18" charset="0"/>
              </a:rPr>
              <a:t>öğrenciden fazlası </a:t>
            </a:r>
            <a:r>
              <a:rPr lang="tr-TR" sz="1100" u="sng" dirty="0">
                <a:solidFill>
                  <a:srgbClr val="FFFFFF"/>
                </a:solidFill>
                <a:latin typeface="Times New Roman" panose="02020603050405020304" pitchFamily="18" charset="0"/>
                <a:cs typeface="Times New Roman" panose="02020603050405020304" pitchFamily="18" charset="0"/>
              </a:rPr>
              <a:t>dikkate alınmaz</a:t>
            </a:r>
            <a:r>
              <a:rPr lang="tr-TR" sz="1100" u="sng" dirty="0" smtClean="0">
                <a:solidFill>
                  <a:srgbClr val="FFFFFF"/>
                </a:solidFill>
                <a:latin typeface="Times New Roman" panose="02020603050405020304" pitchFamily="18" charset="0"/>
                <a:cs typeface="Times New Roman" panose="02020603050405020304" pitchFamily="18" charset="0"/>
              </a:rPr>
              <a:t>.</a:t>
            </a:r>
          </a:p>
          <a:p>
            <a:r>
              <a:rPr lang="tr-TR" sz="1100" dirty="0">
                <a:solidFill>
                  <a:srgbClr val="FFFFFF"/>
                </a:solidFill>
                <a:latin typeface="Times New Roman" panose="02020603050405020304" pitchFamily="18" charset="0"/>
                <a:cs typeface="Times New Roman" panose="02020603050405020304" pitchFamily="18" charset="0"/>
              </a:rPr>
              <a:t> </a:t>
            </a:r>
            <a:r>
              <a:rPr lang="tr-TR" sz="1100" dirty="0" smtClean="0">
                <a:solidFill>
                  <a:srgbClr val="FFFFFF"/>
                </a:solidFill>
                <a:latin typeface="Times New Roman" panose="02020603050405020304" pitchFamily="18" charset="0"/>
                <a:cs typeface="Times New Roman" panose="02020603050405020304" pitchFamily="18" charset="0"/>
              </a:rPr>
              <a:t>-Sınavın </a:t>
            </a:r>
            <a:r>
              <a:rPr lang="tr-TR" sz="1100" dirty="0">
                <a:solidFill>
                  <a:srgbClr val="FFFFFF"/>
                </a:solidFill>
                <a:latin typeface="Times New Roman" panose="02020603050405020304" pitchFamily="18" charset="0"/>
                <a:cs typeface="Times New Roman" panose="02020603050405020304" pitchFamily="18" charset="0"/>
              </a:rPr>
              <a:t>dersi veren öğretim elemanı tarafından yapılmaması halinde </a:t>
            </a:r>
            <a:r>
              <a:rPr lang="tr-TR" sz="1100" b="1" u="sng" dirty="0">
                <a:solidFill>
                  <a:srgbClr val="FFFFFF"/>
                </a:solidFill>
                <a:latin typeface="Times New Roman" panose="02020603050405020304" pitchFamily="18" charset="0"/>
                <a:cs typeface="Times New Roman" panose="02020603050405020304" pitchFamily="18" charset="0"/>
              </a:rPr>
              <a:t>sınav ücreti </a:t>
            </a:r>
            <a:r>
              <a:rPr lang="tr-TR" sz="1100" b="1" u="sng" dirty="0" smtClean="0">
                <a:solidFill>
                  <a:srgbClr val="FFFFFF"/>
                </a:solidFill>
                <a:latin typeface="Times New Roman" panose="02020603050405020304" pitchFamily="18" charset="0"/>
                <a:cs typeface="Times New Roman" panose="02020603050405020304" pitchFamily="18" charset="0"/>
              </a:rPr>
              <a:t>ödenmez</a:t>
            </a:r>
          </a:p>
          <a:p>
            <a:r>
              <a:rPr lang="tr-TR" altLang="tr-TR" sz="1100" b="1"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altLang="tr-TR" sz="11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Laboratuvar</a:t>
            </a:r>
            <a:r>
              <a:rPr lang="tr-TR" altLang="tr-TR" sz="11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uygulamalı dersler, güzel sanat ve beden eğitimi derslerindeki öğrencilerin yarı yıl içindeki faaliyetlerinin değerlendirilmesi de </a:t>
            </a:r>
            <a:r>
              <a:rPr lang="tr-TR" altLang="tr-TR" sz="1100" b="1" u="sng"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ara sınav olarak kabul edilir</a:t>
            </a:r>
            <a:r>
              <a:rPr lang="tr-TR" altLang="tr-TR" sz="1100" b="1"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100" dirty="0">
                <a:solidFill>
                  <a:srgbClr val="FFFFFF"/>
                </a:solidFill>
                <a:latin typeface="Times New Roman" panose="02020603050405020304" pitchFamily="18" charset="0"/>
                <a:cs typeface="Times New Roman" panose="02020603050405020304" pitchFamily="18" charset="0"/>
              </a:rPr>
              <a:t> </a:t>
            </a:r>
            <a:r>
              <a:rPr lang="tr-TR" sz="1100" dirty="0" smtClean="0">
                <a:solidFill>
                  <a:srgbClr val="FFFFFF"/>
                </a:solidFill>
                <a:latin typeface="Times New Roman" panose="02020603050405020304" pitchFamily="18" charset="0"/>
                <a:cs typeface="Times New Roman" panose="02020603050405020304" pitchFamily="18" charset="0"/>
              </a:rPr>
              <a:t> Ara </a:t>
            </a:r>
            <a:r>
              <a:rPr lang="tr-TR" sz="1100" dirty="0">
                <a:solidFill>
                  <a:srgbClr val="FFFFFF"/>
                </a:solidFill>
                <a:latin typeface="Times New Roman" panose="02020603050405020304" pitchFamily="18" charset="0"/>
                <a:cs typeface="Times New Roman" panose="02020603050405020304" pitchFamily="18" charset="0"/>
              </a:rPr>
              <a:t>sınavlar ve bütünleme sınavları için </a:t>
            </a:r>
            <a:r>
              <a:rPr lang="tr-TR" sz="1100" b="1" u="sng" dirty="0">
                <a:solidFill>
                  <a:srgbClr val="FFFFFF"/>
                </a:solidFill>
                <a:latin typeface="Times New Roman" panose="02020603050405020304" pitchFamily="18" charset="0"/>
                <a:cs typeface="Times New Roman" panose="02020603050405020304" pitchFamily="18" charset="0"/>
              </a:rPr>
              <a:t>sınav ücreti ödenmez.</a:t>
            </a:r>
          </a:p>
          <a:p>
            <a:endParaRPr lang="tr-TR" altLang="tr-TR" sz="800" dirty="0">
              <a:latin typeface="Arial" panose="020B0604020202020204" pitchFamily="34" charset="0"/>
            </a:endParaRPr>
          </a:p>
        </p:txBody>
      </p:sp>
    </p:spTree>
    <p:extLst>
      <p:ext uri="{BB962C8B-B14F-4D97-AF65-F5344CB8AC3E}">
        <p14:creationId xmlns:p14="http://schemas.microsoft.com/office/powerpoint/2010/main" val="213780395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514300868"/>
              </p:ext>
            </p:extLst>
          </p:nvPr>
        </p:nvGraphicFramePr>
        <p:xfrm>
          <a:off x="349135" y="199506"/>
          <a:ext cx="11188930" cy="5619403"/>
        </p:xfrm>
        <a:graphic>
          <a:graphicData uri="http://schemas.openxmlformats.org/drawingml/2006/table">
            <a:tbl>
              <a:tblPr/>
              <a:tblGrid>
                <a:gridCol w="11188930">
                  <a:extLst>
                    <a:ext uri="{9D8B030D-6E8A-4147-A177-3AD203B41FA5}">
                      <a16:colId xmlns:a16="http://schemas.microsoft.com/office/drawing/2014/main" val="2102409555"/>
                    </a:ext>
                  </a:extLst>
                </a:gridCol>
              </a:tblGrid>
              <a:tr h="333865">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YAZ OKULU ÜCRETLERİ </a:t>
                      </a:r>
                    </a:p>
                  </a:txBody>
                  <a:tcPr marL="91439" marR="91439" marT="45721" marB="4572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176294383"/>
                  </a:ext>
                </a:extLst>
              </a:tr>
              <a:tr h="5285538">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Yükseköğretim </a:t>
                      </a: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Kurumlarının Açmış Oldukları Yaz Okullarına Katılacak Öğrencilerden, Toplam İki Yüz Seksen Ders Saatine Karşılık Olmak Ve 2547 Sayılı Kanunun 46’ncı Maddesi Uyarınca Fakülte Ve Programlar İtibarıyla Tespit Edilen Yıllık Öğrenci Katkı Payının İki Katını Aşmamak Üzere  Her Yıl Yükseköğretim Kurulunca Belirlenecek Miktarda Yaz Okulu Öğretim Ücreti Alınır.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a:t>
                      </a: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Yaz </a:t>
                      </a: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Okulu Öğretim Ücretleri, Öğrenciler Tarafından Peşin Olarak Yükseköğretim Kurumları Adına Kamu Bankalarından Birinde Açılacak Hesaba Yatırılır. Bu Miktarlar, Rektörlükçe En Geç On Beş Gün İçinde İlgili Yükseköğretim Kurumu Bütçesine Öz Gelir Olarak Kaydedilerek Strateji Geliştirme Dairesi Başkanlığının Hesabına Yatırılır Ve Maliye Bakanlığınca Bu Ödeneklerin Kullanılmasına İlişkin Olarak Belirlenen Esas Ve Usuller Çerçevesinde Kullanılır.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Strateji Geliştirme Dairesi Başkanlığı Hesabına Yatırılan Yukarıda Belirtilen Tutarların;</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1- En Fazla %70’i Yaz Okulunda Ders Vermekle Görevlendirilen Öğretim Elemanlarına Ders Ve Sınav Ücreti Olarak Ödenebilir.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2-  Kalan Kısmı, Yükseköğretim Kurumlarının Başta Elektrik, Su, Yakacak Giderleri Olmak Üzere Mal Ve Hizmet Alımlarında Kullanılır. Söz Konusu Ödeneğin Harcanmayan Kısmı, Mal Ve Hizmet Alımlarında Kullanılmak Üzere Ertesi Yılın Bütçesine Ödenek Kaydedilir.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a:t>
                      </a: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Öğretim </a:t>
                      </a: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Elemanlarına, Kurum Bütçesi, Döner Sermaye, Bilimsel Araştırma Projesi Ve Sair Kaynaklardan Ayrıca Ders Ve Sınav Ücreti Ödenemez; Herhangi Bir Ödeme Yapılamaz. </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Yaz Okullarında Ders Vermekle Görevlendirilen Öğretim Elemanları İçin Haftalık Zorunlu Ders Yükü Aranmaz. Öğretim Elemanlarının Unvanları İtibarıyla Haftada Verebilecekleri Ücretli Azami Ders Saati; 2547 Sayılı Kanunun 36’ncı Maddesinde Öngörülen Haftalık Zorunlu Ders Saati İle 2914 Sayılı Kanunun 11’inci Maddesinde Belirlenen Ödenebilecek Ek Ders Saatinin Toplamını (Öğretim Üyeleri İçin 30, Öğretim Görevlileri Ve Okutmanlar İçin 32 Saati) Geçemez.</a:t>
                      </a:r>
                      <a:endParaRPr kumimoji="0" lang="tr-TR"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marL="91439" marR="91439" marT="45721" marB="4572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976312109"/>
                  </a:ext>
                </a:extLst>
              </a:tr>
            </a:tbl>
          </a:graphicData>
        </a:graphic>
      </p:graphicFrame>
    </p:spTree>
    <p:extLst>
      <p:ext uri="{BB962C8B-B14F-4D97-AF65-F5344CB8AC3E}">
        <p14:creationId xmlns:p14="http://schemas.microsoft.com/office/powerpoint/2010/main" val="80449610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33498" y="172752"/>
            <a:ext cx="9983551" cy="575393"/>
          </a:xfrm>
        </p:spPr>
        <p:txBody>
          <a:bodyPr/>
          <a:lstStyle/>
          <a:p>
            <a:pPr algn="ctr"/>
            <a:r>
              <a:rPr lang="tr-TR" b="1" dirty="0" smtClean="0">
                <a:latin typeface="Times New Roman" panose="02020603050405020304" pitchFamily="18" charset="0"/>
                <a:cs typeface="Times New Roman" panose="02020603050405020304" pitchFamily="18" charset="0"/>
              </a:rPr>
              <a:t>önemli bilgiler</a:t>
            </a:r>
            <a:endParaRPr lang="tr-TR" b="1"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533498" y="829237"/>
            <a:ext cx="10363826" cy="5222428"/>
          </a:xfrm>
        </p:spPr>
        <p:txBody>
          <a:bodyPr>
            <a:normAutofit fontScale="85000" lnSpcReduction="10000"/>
          </a:bodyPr>
          <a:lstStyle/>
          <a:p>
            <a:pPr marL="0" indent="0">
              <a:buNone/>
            </a:pPr>
            <a:r>
              <a:rPr lang="tr-TR" dirty="0" smtClean="0">
                <a:latin typeface="Times New Roman" panose="02020603050405020304" pitchFamily="18" charset="0"/>
                <a:cs typeface="Times New Roman" panose="02020603050405020304" pitchFamily="18" charset="0"/>
              </a:rPr>
              <a:t>Bu </a:t>
            </a:r>
            <a:r>
              <a:rPr lang="tr-TR" dirty="0">
                <a:latin typeface="Times New Roman" panose="02020603050405020304" pitchFamily="18" charset="0"/>
                <a:cs typeface="Times New Roman" panose="02020603050405020304" pitchFamily="18" charset="0"/>
              </a:rPr>
              <a:t>açıklama, kamu sektöründe çalışan personelin atama, ücret, aile yardımı ve diğer ilgili işlemlerinin yönetilmesindeki prosedürleri kapsamaktadır. Öne çıkan ana başlıkları özetleyecek olursak:</a:t>
            </a:r>
          </a:p>
          <a:p>
            <a:r>
              <a:rPr lang="tr-TR" b="1" dirty="0">
                <a:latin typeface="Times New Roman" panose="02020603050405020304" pitchFamily="18" charset="0"/>
                <a:cs typeface="Times New Roman" panose="02020603050405020304" pitchFamily="18" charset="0"/>
              </a:rPr>
              <a:t>1. Açıktan veya Naklen Atama ile Ücretsiz İzin Dönüşleri:</a:t>
            </a:r>
          </a:p>
          <a:p>
            <a:r>
              <a:rPr lang="tr-TR" dirty="0">
                <a:latin typeface="Times New Roman" panose="02020603050405020304" pitchFamily="18" charset="0"/>
                <a:cs typeface="Times New Roman" panose="02020603050405020304" pitchFamily="18" charset="0"/>
              </a:rPr>
              <a:t>Personelin </a:t>
            </a:r>
            <a:r>
              <a:rPr lang="tr-TR" b="1" dirty="0">
                <a:latin typeface="Times New Roman" panose="02020603050405020304" pitchFamily="18" charset="0"/>
                <a:cs typeface="Times New Roman" panose="02020603050405020304" pitchFamily="18" charset="0"/>
              </a:rPr>
              <a:t>statüsü</a:t>
            </a:r>
            <a:r>
              <a:rPr lang="tr-TR" dirty="0">
                <a:latin typeface="Times New Roman" panose="02020603050405020304" pitchFamily="18" charset="0"/>
                <a:cs typeface="Times New Roman" panose="02020603050405020304" pitchFamily="18" charset="0"/>
              </a:rPr>
              <a:t> (5434 - 5510), </a:t>
            </a:r>
            <a:r>
              <a:rPr lang="tr-TR" b="1" dirty="0">
                <a:latin typeface="Times New Roman" panose="02020603050405020304" pitchFamily="18" charset="0"/>
                <a:cs typeface="Times New Roman" panose="02020603050405020304" pitchFamily="18" charset="0"/>
              </a:rPr>
              <a:t>emekli sicil </a:t>
            </a:r>
            <a:r>
              <a:rPr lang="tr-TR" b="1" dirty="0">
                <a:latin typeface="Times New Roman" panose="02020603050405020304" pitchFamily="18" charset="0"/>
                <a:cs typeface="Times New Roman" panose="02020603050405020304" pitchFamily="18" charset="0"/>
              </a:rPr>
              <a:t>no</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T.C. kimlik </a:t>
            </a:r>
            <a:r>
              <a:rPr lang="tr-TR" b="1" dirty="0">
                <a:latin typeface="Times New Roman" panose="02020603050405020304" pitchFamily="18" charset="0"/>
                <a:cs typeface="Times New Roman" panose="02020603050405020304" pitchFamily="18" charset="0"/>
              </a:rPr>
              <a:t>no</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atandığı unvan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derece</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kademe bilgileri</a:t>
            </a:r>
            <a:r>
              <a:rPr lang="tr-TR" dirty="0">
                <a:latin typeface="Times New Roman" panose="02020603050405020304" pitchFamily="18" charset="0"/>
                <a:cs typeface="Times New Roman" panose="02020603050405020304" pitchFamily="18" charset="0"/>
              </a:rPr>
              <a:t> kontrol edildikten sonra, personelin </a:t>
            </a:r>
            <a:r>
              <a:rPr lang="tr-TR" b="1" dirty="0">
                <a:latin typeface="Times New Roman" panose="02020603050405020304" pitchFamily="18" charset="0"/>
                <a:cs typeface="Times New Roman" panose="02020603050405020304" pitchFamily="18" charset="0"/>
              </a:rPr>
              <a:t>aile yardım bildirimlerinin</a:t>
            </a:r>
            <a:r>
              <a:rPr lang="tr-TR" dirty="0">
                <a:latin typeface="Times New Roman" panose="02020603050405020304" pitchFamily="18" charset="0"/>
                <a:cs typeface="Times New Roman" panose="02020603050405020304" pitchFamily="18" charset="0"/>
              </a:rPr>
              <a:t> güncellenmesi sağlanmalıdır.</a:t>
            </a:r>
          </a:p>
          <a:p>
            <a:r>
              <a:rPr lang="tr-TR" b="1" dirty="0">
                <a:latin typeface="Times New Roman" panose="02020603050405020304" pitchFamily="18" charset="0"/>
                <a:cs typeface="Times New Roman" panose="02020603050405020304" pitchFamily="18" charset="0"/>
              </a:rPr>
              <a:t>2. Aile Yardımı ve Eş/Çocuk Yardımı:</a:t>
            </a:r>
          </a:p>
          <a:p>
            <a:r>
              <a:rPr lang="tr-TR" dirty="0">
                <a:latin typeface="Times New Roman" panose="02020603050405020304" pitchFamily="18" charset="0"/>
                <a:cs typeface="Times New Roman" panose="02020603050405020304" pitchFamily="18" charset="0"/>
              </a:rPr>
              <a:t>Eş ve çocuk yardımlarının </a:t>
            </a:r>
            <a:r>
              <a:rPr lang="tr-TR" b="1" dirty="0">
                <a:latin typeface="Times New Roman" panose="02020603050405020304" pitchFamily="18" charset="0"/>
                <a:cs typeface="Times New Roman" panose="02020603050405020304" pitchFamily="18" charset="0"/>
              </a:rPr>
              <a:t>kesileceği haller</a:t>
            </a:r>
            <a:r>
              <a:rPr lang="tr-TR" dirty="0">
                <a:latin typeface="Times New Roman" panose="02020603050405020304" pitchFamily="18" charset="0"/>
                <a:cs typeface="Times New Roman" panose="02020603050405020304" pitchFamily="18" charset="0"/>
              </a:rPr>
              <a:t> göz önünde bulundurularak, </a:t>
            </a:r>
            <a:r>
              <a:rPr lang="tr-TR" b="1" dirty="0">
                <a:latin typeface="Times New Roman" panose="02020603050405020304" pitchFamily="18" charset="0"/>
                <a:cs typeface="Times New Roman" panose="02020603050405020304" pitchFamily="18" charset="0"/>
              </a:rPr>
              <a:t>durumunda değişiklik</a:t>
            </a:r>
            <a:r>
              <a:rPr lang="tr-TR" dirty="0">
                <a:latin typeface="Times New Roman" panose="02020603050405020304" pitchFamily="18" charset="0"/>
                <a:cs typeface="Times New Roman" panose="02020603050405020304" pitchFamily="18" charset="0"/>
              </a:rPr>
              <a:t> olan personelin aile yardım bildirimlerinin güncellenmesi gerekir.</a:t>
            </a:r>
          </a:p>
          <a:p>
            <a:r>
              <a:rPr lang="tr-TR" b="1" dirty="0">
                <a:latin typeface="Times New Roman" panose="02020603050405020304" pitchFamily="18" charset="0"/>
                <a:cs typeface="Times New Roman" panose="02020603050405020304" pitchFamily="18" charset="0"/>
              </a:rPr>
              <a:t>3. Unvan Değişiklikleri:</a:t>
            </a:r>
          </a:p>
          <a:p>
            <a:r>
              <a:rPr lang="tr-TR" dirty="0">
                <a:latin typeface="Times New Roman" panose="02020603050405020304" pitchFamily="18" charset="0"/>
                <a:cs typeface="Times New Roman" panose="02020603050405020304" pitchFamily="18" charset="0"/>
              </a:rPr>
              <a:t>Unvan değişikliklerinde, personelin </a:t>
            </a:r>
            <a:r>
              <a:rPr lang="tr-TR" b="1" dirty="0">
                <a:latin typeface="Times New Roman" panose="02020603050405020304" pitchFamily="18" charset="0"/>
                <a:cs typeface="Times New Roman" panose="02020603050405020304" pitchFamily="18" charset="0"/>
              </a:rPr>
              <a:t>kadro derecesi</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kazanılmış hak aylığı</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emekliliğe esas aylık</a:t>
            </a:r>
            <a:r>
              <a:rPr lang="tr-TR" dirty="0">
                <a:latin typeface="Times New Roman" panose="02020603050405020304" pitchFamily="18" charset="0"/>
                <a:cs typeface="Times New Roman" panose="02020603050405020304" pitchFamily="18" charset="0"/>
              </a:rPr>
              <a:t> bilgilerine göre maaş unsurlarının </a:t>
            </a:r>
            <a:r>
              <a:rPr lang="tr-TR" b="1" dirty="0">
                <a:latin typeface="Times New Roman" panose="02020603050405020304" pitchFamily="18" charset="0"/>
                <a:cs typeface="Times New Roman" panose="02020603050405020304" pitchFamily="18" charset="0"/>
              </a:rPr>
              <a:t>KBS (Kamu Bilişim Sistemi)</a:t>
            </a:r>
            <a:r>
              <a:rPr lang="tr-TR" dirty="0">
                <a:latin typeface="Times New Roman" panose="02020603050405020304" pitchFamily="18" charset="0"/>
                <a:cs typeface="Times New Roman" panose="02020603050405020304" pitchFamily="18" charset="0"/>
              </a:rPr>
              <a:t> tanımlanması sağlanmalıdır.</a:t>
            </a:r>
          </a:p>
          <a:p>
            <a:r>
              <a:rPr lang="tr-TR" b="1" dirty="0">
                <a:latin typeface="Times New Roman" panose="02020603050405020304" pitchFamily="18" charset="0"/>
                <a:cs typeface="Times New Roman" panose="02020603050405020304" pitchFamily="18" charset="0"/>
              </a:rPr>
              <a:t>4. Profesör Kadrosu Atamaları:</a:t>
            </a:r>
          </a:p>
          <a:p>
            <a:r>
              <a:rPr lang="tr-TR" b="1" dirty="0">
                <a:latin typeface="Times New Roman" panose="02020603050405020304" pitchFamily="18" charset="0"/>
                <a:cs typeface="Times New Roman" panose="02020603050405020304" pitchFamily="18" charset="0"/>
              </a:rPr>
              <a:t>Profesörlükte geçirilen süreler</a:t>
            </a:r>
            <a:r>
              <a:rPr lang="tr-TR" dirty="0">
                <a:latin typeface="Times New Roman" panose="02020603050405020304" pitchFamily="18" charset="0"/>
                <a:cs typeface="Times New Roman" panose="02020603050405020304" pitchFamily="18" charset="0"/>
              </a:rPr>
              <a:t> takip edilerek, 3 yılını dolduran profesörlere </a:t>
            </a:r>
            <a:r>
              <a:rPr lang="tr-TR" b="1" dirty="0">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Makam ve Görev Tazminatı</a:t>
            </a:r>
            <a:r>
              <a:rPr lang="tr-TR" dirty="0">
                <a:latin typeface="Times New Roman" panose="02020603050405020304" pitchFamily="18" charset="0"/>
                <a:cs typeface="Times New Roman" panose="02020603050405020304" pitchFamily="18" charset="0"/>
              </a:rPr>
              <a:t> ödenmesi, 4 yılını dolduran profesörlere ise </a:t>
            </a:r>
            <a:r>
              <a:rPr lang="tr-TR" b="1" dirty="0">
                <a:latin typeface="Times New Roman" panose="02020603050405020304" pitchFamily="18" charset="0"/>
                <a:cs typeface="Times New Roman" panose="02020603050405020304" pitchFamily="18" charset="0"/>
              </a:rPr>
              <a:t>Ek Göstergelerinin</a:t>
            </a:r>
            <a:r>
              <a:rPr lang="tr-TR" dirty="0">
                <a:latin typeface="Times New Roman" panose="02020603050405020304" pitchFamily="18" charset="0"/>
                <a:cs typeface="Times New Roman" panose="02020603050405020304" pitchFamily="18" charset="0"/>
              </a:rPr>
              <a:t> verilmesi sağlanmalıdır.</a:t>
            </a:r>
          </a:p>
          <a:p>
            <a:pPr marL="299085" marR="7620" indent="-287020">
              <a:lnSpc>
                <a:spcPct val="100000"/>
              </a:lnSpc>
              <a:spcBef>
                <a:spcPts val="2160"/>
              </a:spcBef>
              <a:buFont typeface="Wingdings"/>
              <a:buChar char=""/>
              <a:tabLst>
                <a:tab pos="299085" algn="l"/>
              </a:tabLst>
            </a:pPr>
            <a:endParaRPr lang="tr-TR" dirty="0" smtClean="0">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316482526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913774" y="432262"/>
            <a:ext cx="10363826" cy="5358937"/>
          </a:xfrm>
        </p:spPr>
        <p:txBody>
          <a:bodyPr>
            <a:normAutofit fontScale="92500" lnSpcReduction="20000"/>
          </a:bodyPr>
          <a:lstStyle/>
          <a:p>
            <a:r>
              <a:rPr lang="tr-TR" b="1" dirty="0">
                <a:latin typeface="Times New Roman" panose="02020603050405020304" pitchFamily="18" charset="0"/>
                <a:cs typeface="Times New Roman" panose="02020603050405020304" pitchFamily="18" charset="0"/>
              </a:rPr>
              <a:t>5. İdari Görev Alan Profesörler:</a:t>
            </a:r>
          </a:p>
          <a:p>
            <a:r>
              <a:rPr lang="tr-TR" b="1" dirty="0">
                <a:latin typeface="Times New Roman" panose="02020603050405020304" pitchFamily="18" charset="0"/>
                <a:cs typeface="Times New Roman" panose="02020603050405020304" pitchFamily="18" charset="0"/>
              </a:rPr>
              <a:t>İdari görev</a:t>
            </a:r>
            <a:r>
              <a:rPr lang="tr-TR" dirty="0">
                <a:latin typeface="Times New Roman" panose="02020603050405020304" pitchFamily="18" charset="0"/>
                <a:cs typeface="Times New Roman" panose="02020603050405020304" pitchFamily="18" charset="0"/>
              </a:rPr>
              <a:t> alan profesörlerin, </a:t>
            </a:r>
            <a:r>
              <a:rPr lang="tr-TR" b="1" dirty="0">
                <a:latin typeface="Times New Roman" panose="02020603050405020304" pitchFamily="18" charset="0"/>
                <a:cs typeface="Times New Roman" panose="02020603050405020304" pitchFamily="18" charset="0"/>
              </a:rPr>
              <a:t>ek gösterge</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idari </a:t>
            </a:r>
            <a:r>
              <a:rPr lang="tr-TR" b="1" dirty="0" smtClean="0">
                <a:latin typeface="Times New Roman" panose="02020603050405020304" pitchFamily="18" charset="0"/>
                <a:cs typeface="Times New Roman" panose="02020603050405020304" pitchFamily="18" charset="0"/>
              </a:rPr>
              <a:t>görev </a:t>
            </a:r>
            <a:r>
              <a:rPr lang="tr-TR" b="1" dirty="0">
                <a:latin typeface="Times New Roman" panose="02020603050405020304" pitchFamily="18" charset="0"/>
                <a:cs typeface="Times New Roman" panose="02020603050405020304" pitchFamily="18" charset="0"/>
              </a:rPr>
              <a:t>ödeneği</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gibi maaş unsurlarının </a:t>
            </a:r>
            <a:r>
              <a:rPr lang="tr-TR" b="1" dirty="0">
                <a:latin typeface="Times New Roman" panose="02020603050405020304" pitchFamily="18" charset="0"/>
                <a:cs typeface="Times New Roman" panose="02020603050405020304" pitchFamily="18" charset="0"/>
              </a:rPr>
              <a:t>idari görev unvanına</a:t>
            </a:r>
            <a:r>
              <a:rPr lang="tr-TR" dirty="0">
                <a:latin typeface="Times New Roman" panose="02020603050405020304" pitchFamily="18" charset="0"/>
                <a:cs typeface="Times New Roman" panose="02020603050405020304" pitchFamily="18" charset="0"/>
              </a:rPr>
              <a:t> göre verilmesi gerekmektedir.</a:t>
            </a:r>
          </a:p>
          <a:p>
            <a:r>
              <a:rPr lang="tr-TR" b="1" dirty="0">
                <a:latin typeface="Times New Roman" panose="02020603050405020304" pitchFamily="18" charset="0"/>
                <a:cs typeface="Times New Roman" panose="02020603050405020304" pitchFamily="18" charset="0"/>
              </a:rPr>
              <a:t>6. Doçent Kadrosu ve Makam Tazminatı:</a:t>
            </a:r>
          </a:p>
          <a:p>
            <a:r>
              <a:rPr lang="tr-TR" b="1" dirty="0">
                <a:latin typeface="Times New Roman" panose="02020603050405020304" pitchFamily="18" charset="0"/>
                <a:cs typeface="Times New Roman" panose="02020603050405020304" pitchFamily="18" charset="0"/>
              </a:rPr>
              <a:t>Doçent kadrosuna atanan akademik personelin</a:t>
            </a:r>
            <a:r>
              <a:rPr lang="tr-TR" dirty="0">
                <a:latin typeface="Times New Roman" panose="02020603050405020304" pitchFamily="18" charset="0"/>
                <a:cs typeface="Times New Roman" panose="02020603050405020304" pitchFamily="18" charset="0"/>
              </a:rPr>
              <a:t> kazanılmış hak aylığı 1. derece olmayanlara </a:t>
            </a:r>
            <a:r>
              <a:rPr lang="tr-TR" b="1" dirty="0">
                <a:latin typeface="Times New Roman" panose="02020603050405020304" pitchFamily="18" charset="0"/>
                <a:cs typeface="Times New Roman" panose="02020603050405020304" pitchFamily="18" charset="0"/>
              </a:rPr>
              <a:t>makam ve görev tazminatı</a:t>
            </a:r>
            <a:r>
              <a:rPr lang="tr-TR" dirty="0">
                <a:latin typeface="Times New Roman" panose="02020603050405020304" pitchFamily="18" charset="0"/>
                <a:cs typeface="Times New Roman" panose="02020603050405020304" pitchFamily="18" charset="0"/>
              </a:rPr>
              <a:t> verilmemesi gerektiği belirtilmektedir.</a:t>
            </a:r>
          </a:p>
          <a:p>
            <a:r>
              <a:rPr lang="tr-TR" b="1" dirty="0">
                <a:latin typeface="Times New Roman" panose="02020603050405020304" pitchFamily="18" charset="0"/>
                <a:cs typeface="Times New Roman" panose="02020603050405020304" pitchFamily="18" charset="0"/>
              </a:rPr>
              <a:t>7. Ücretsiz İzin Durumları:</a:t>
            </a:r>
          </a:p>
          <a:p>
            <a:r>
              <a:rPr lang="tr-TR" dirty="0">
                <a:latin typeface="Times New Roman" panose="02020603050405020304" pitchFamily="18" charset="0"/>
                <a:cs typeface="Times New Roman" panose="02020603050405020304" pitchFamily="18" charset="0"/>
              </a:rPr>
              <a:t>Ücretsiz izine ayrılan personelin </a:t>
            </a:r>
            <a:r>
              <a:rPr lang="tr-TR" b="1" dirty="0">
                <a:latin typeface="Times New Roman" panose="02020603050405020304" pitchFamily="18" charset="0"/>
                <a:cs typeface="Times New Roman" panose="02020603050405020304" pitchFamily="18" charset="0"/>
              </a:rPr>
              <a:t>statüsü</a:t>
            </a:r>
            <a:r>
              <a:rPr lang="tr-TR" dirty="0">
                <a:latin typeface="Times New Roman" panose="02020603050405020304" pitchFamily="18" charset="0"/>
                <a:cs typeface="Times New Roman" panose="02020603050405020304" pitchFamily="18" charset="0"/>
              </a:rPr>
              <a:t> (5510 – 5434) kontrol edilerek, </a:t>
            </a:r>
            <a:r>
              <a:rPr lang="tr-TR" b="1" dirty="0">
                <a:latin typeface="Times New Roman" panose="02020603050405020304" pitchFamily="18" charset="0"/>
                <a:cs typeface="Times New Roman" panose="02020603050405020304" pitchFamily="18" charset="0"/>
              </a:rPr>
              <a:t>kimlere ve ne kadar süre</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GSSP</a:t>
            </a:r>
            <a:r>
              <a:rPr lang="tr-TR" dirty="0">
                <a:latin typeface="Times New Roman" panose="02020603050405020304" pitchFamily="18" charset="0"/>
                <a:cs typeface="Times New Roman" panose="02020603050405020304" pitchFamily="18" charset="0"/>
              </a:rPr>
              <a:t> (Genel Sağlık Sigortası Primi) ödeneceği ya da ödenemeyeceği belirlenmelidir.</a:t>
            </a:r>
          </a:p>
          <a:p>
            <a:r>
              <a:rPr lang="tr-TR" b="1" dirty="0">
                <a:latin typeface="Times New Roman" panose="02020603050405020304" pitchFamily="18" charset="0"/>
                <a:cs typeface="Times New Roman" panose="02020603050405020304" pitchFamily="18" charset="0"/>
              </a:rPr>
              <a:t>8. Kıdem Değişiklikleri:</a:t>
            </a:r>
          </a:p>
          <a:p>
            <a:r>
              <a:rPr lang="tr-TR" b="1" dirty="0">
                <a:latin typeface="Times New Roman" panose="02020603050405020304" pitchFamily="18" charset="0"/>
                <a:cs typeface="Times New Roman" panose="02020603050405020304" pitchFamily="18" charset="0"/>
              </a:rPr>
              <a:t>Kıdemi değişen</a:t>
            </a:r>
            <a:r>
              <a:rPr lang="tr-TR" dirty="0">
                <a:latin typeface="Times New Roman" panose="02020603050405020304" pitchFamily="18" charset="0"/>
                <a:cs typeface="Times New Roman" panose="02020603050405020304" pitchFamily="18" charset="0"/>
              </a:rPr>
              <a:t> personelin bilgileri kontrol edilmeli ve gerekli güncellemeler yapılmalıdır.</a:t>
            </a:r>
          </a:p>
          <a:p>
            <a:r>
              <a:rPr lang="tr-TR" b="1" dirty="0">
                <a:latin typeface="Times New Roman" panose="02020603050405020304" pitchFamily="18" charset="0"/>
                <a:cs typeface="Times New Roman" panose="02020603050405020304" pitchFamily="18" charset="0"/>
              </a:rPr>
              <a:t>9. Sözleşmeli Personel Ücret Değişiklikleri:</a:t>
            </a:r>
          </a:p>
          <a:p>
            <a:r>
              <a:rPr lang="tr-TR" b="1" dirty="0">
                <a:latin typeface="Times New Roman" panose="02020603050405020304" pitchFamily="18" charset="0"/>
                <a:cs typeface="Times New Roman" panose="02020603050405020304" pitchFamily="18" charset="0"/>
              </a:rPr>
              <a:t>Sözleşmeli personelin sözleşme yenileme dönemi</a:t>
            </a:r>
            <a:r>
              <a:rPr lang="tr-TR" dirty="0">
                <a:latin typeface="Times New Roman" panose="02020603050405020304" pitchFamily="18" charset="0"/>
                <a:cs typeface="Times New Roman" panose="02020603050405020304" pitchFamily="18" charset="0"/>
              </a:rPr>
              <a:t>, yeni </a:t>
            </a:r>
            <a:r>
              <a:rPr lang="tr-TR" b="1" dirty="0">
                <a:latin typeface="Times New Roman" panose="02020603050405020304" pitchFamily="18" charset="0"/>
                <a:cs typeface="Times New Roman" panose="02020603050405020304" pitchFamily="18" charset="0"/>
              </a:rPr>
              <a:t>ücreti</a:t>
            </a:r>
            <a:r>
              <a:rPr lang="tr-TR" dirty="0">
                <a:latin typeface="Times New Roman" panose="02020603050405020304" pitchFamily="18" charset="0"/>
                <a:cs typeface="Times New Roman" panose="02020603050405020304" pitchFamily="18" charset="0"/>
              </a:rPr>
              <a:t> ve yeni ücretle ödeme yapılacak gün sayısına dikkat edilmelidir.</a:t>
            </a:r>
          </a:p>
          <a:p>
            <a:pPr marL="12065" marR="7620" indent="0">
              <a:lnSpc>
                <a:spcPct val="100000"/>
              </a:lnSpc>
              <a:spcBef>
                <a:spcPts val="2160"/>
              </a:spcBef>
              <a:buNone/>
              <a:tabLst>
                <a:tab pos="299085" algn="l"/>
              </a:tabLst>
            </a:pPr>
            <a:endParaRPr lang="tr-TR" spc="-10" dirty="0">
              <a:solidFill>
                <a:srgbClr val="1F3863"/>
              </a:solidFill>
              <a:cs typeface="Calibri"/>
            </a:endParaRPr>
          </a:p>
          <a:p>
            <a:endParaRPr lang="tr-TR" dirty="0"/>
          </a:p>
        </p:txBody>
      </p:sp>
    </p:spTree>
    <p:extLst>
      <p:ext uri="{BB962C8B-B14F-4D97-AF65-F5344CB8AC3E}">
        <p14:creationId xmlns:p14="http://schemas.microsoft.com/office/powerpoint/2010/main" val="73179887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141317" y="99753"/>
            <a:ext cx="12050684" cy="6301047"/>
          </a:xfrm>
        </p:spPr>
        <p:txBody>
          <a:bodyPr>
            <a:normAutofit fontScale="47500" lnSpcReduction="20000"/>
          </a:bodyPr>
          <a:lstStyle/>
          <a:p>
            <a:pPr marL="0" indent="0" algn="just">
              <a:buNone/>
            </a:pPr>
            <a:r>
              <a:rPr lang="tr-TR" sz="2300" dirty="0">
                <a:latin typeface="Times New Roman" panose="02020603050405020304" pitchFamily="18" charset="0"/>
                <a:cs typeface="Times New Roman" panose="02020603050405020304" pitchFamily="18" charset="0"/>
              </a:rPr>
              <a:t> </a:t>
            </a:r>
            <a:r>
              <a:rPr lang="tr-TR" sz="2300" b="1" dirty="0" smtClean="0">
                <a:latin typeface="Times New Roman" panose="02020603050405020304" pitchFamily="18" charset="0"/>
                <a:cs typeface="Times New Roman" panose="02020603050405020304" pitchFamily="18" charset="0"/>
              </a:rPr>
              <a:t>YABANCI </a:t>
            </a:r>
            <a:r>
              <a:rPr lang="tr-TR" sz="2300" b="1" dirty="0" smtClean="0">
                <a:latin typeface="Times New Roman" panose="02020603050405020304" pitchFamily="18" charset="0"/>
                <a:cs typeface="Times New Roman" panose="02020603050405020304" pitchFamily="18" charset="0"/>
              </a:rPr>
              <a:t>DİL BİLGİLERİ, SENDİKA İŞLEMLERİ, MAAŞ ÖDEMELERİ VE İCRA KESİNTİLERİYLE İLGİLİ OLARAK BELİRTİLEN DÜZENLEMELER ŞU ŞEKİLDEDİR:</a:t>
            </a:r>
          </a:p>
          <a:p>
            <a:pPr marL="0" indent="0" algn="just">
              <a:buNone/>
            </a:pPr>
            <a:r>
              <a:rPr lang="tr-TR" sz="2300" b="1" dirty="0" smtClean="0">
                <a:latin typeface="Times New Roman" panose="02020603050405020304" pitchFamily="18" charset="0"/>
                <a:cs typeface="Times New Roman" panose="02020603050405020304" pitchFamily="18" charset="0"/>
              </a:rPr>
              <a:t>1</a:t>
            </a:r>
            <a:r>
              <a:rPr lang="tr-TR" sz="2300" b="1" dirty="0">
                <a:latin typeface="Times New Roman" panose="02020603050405020304" pitchFamily="18" charset="0"/>
                <a:cs typeface="Times New Roman" panose="02020603050405020304" pitchFamily="18" charset="0"/>
              </a:rPr>
              <a:t>. Yabancı Dil Bilgilerinin ve Engellilik İndirim Raporlarının Kontrolü:</a:t>
            </a:r>
          </a:p>
          <a:p>
            <a:pPr marL="0" indent="0" algn="just">
              <a:buNone/>
            </a:pPr>
            <a:r>
              <a:rPr lang="tr-TR" sz="2300" dirty="0">
                <a:latin typeface="Times New Roman" panose="02020603050405020304" pitchFamily="18" charset="0"/>
                <a:cs typeface="Times New Roman" panose="02020603050405020304" pitchFamily="18" charset="0"/>
              </a:rPr>
              <a:t>Yabancı dil bilgileri düzenli aralıklarla kontrol edilmelidir. Öğretim elemanlarına verilen yabancı dil tazminatının, dil bilgisi puanlarına göre verilmesi sağlanmalıdır.</a:t>
            </a:r>
          </a:p>
          <a:p>
            <a:pPr marL="0" indent="0" algn="just">
              <a:buNone/>
            </a:pPr>
            <a:r>
              <a:rPr lang="tr-TR" sz="2300" dirty="0">
                <a:latin typeface="Times New Roman" panose="02020603050405020304" pitchFamily="18" charset="0"/>
                <a:cs typeface="Times New Roman" panose="02020603050405020304" pitchFamily="18" charset="0"/>
              </a:rPr>
              <a:t>Süreli engellilik raporları belirli dönemlerde kontrol edilerek, geçerliliği ve ödeme durumları gözden geçirilmelidir.</a:t>
            </a:r>
          </a:p>
          <a:p>
            <a:pPr marL="0" indent="0" algn="just">
              <a:buNone/>
            </a:pPr>
            <a:r>
              <a:rPr lang="tr-TR" sz="2300" dirty="0">
                <a:latin typeface="Times New Roman" panose="02020603050405020304" pitchFamily="18" charset="0"/>
                <a:cs typeface="Times New Roman" panose="02020603050405020304" pitchFamily="18" charset="0"/>
              </a:rPr>
              <a:t>Yabancı Dil Tazminatı: 96-100 puan almış öğretim elemanlarına onay almadan A1 (1200) dil puanı verilmelidir.</a:t>
            </a:r>
          </a:p>
          <a:p>
            <a:pPr marL="0" indent="0" algn="just">
              <a:buNone/>
            </a:pPr>
            <a:r>
              <a:rPr lang="tr-TR" sz="2300" b="1" dirty="0">
                <a:latin typeface="Times New Roman" panose="02020603050405020304" pitchFamily="18" charset="0"/>
                <a:cs typeface="Times New Roman" panose="02020603050405020304" pitchFamily="18" charset="0"/>
              </a:rPr>
              <a:t>2. Sendika Üyelik ve İstifa İşlemleri:</a:t>
            </a:r>
          </a:p>
          <a:p>
            <a:pPr marL="0" indent="0" algn="just">
              <a:buNone/>
            </a:pPr>
            <a:r>
              <a:rPr lang="tr-TR" sz="2300" dirty="0">
                <a:latin typeface="Times New Roman" panose="02020603050405020304" pitchFamily="18" charset="0"/>
                <a:cs typeface="Times New Roman" panose="02020603050405020304" pitchFamily="18" charset="0"/>
              </a:rPr>
              <a:t>Sendika üyelik ve istifa işlemleri mevzuat doğrultusunda yapılmalıdır.</a:t>
            </a:r>
          </a:p>
          <a:p>
            <a:pPr marL="0" indent="0" algn="just">
              <a:buNone/>
            </a:pPr>
            <a:r>
              <a:rPr lang="tr-TR" sz="2300" dirty="0">
                <a:latin typeface="Times New Roman" panose="02020603050405020304" pitchFamily="18" charset="0"/>
                <a:cs typeface="Times New Roman" panose="02020603050405020304" pitchFamily="18" charset="0"/>
              </a:rPr>
              <a:t>Sendika üye formları, ilgili sendikanın yazısı ile kuruma gönderilmeli ve işlemler doğru şekilde yapılmalıdır.</a:t>
            </a:r>
          </a:p>
          <a:p>
            <a:pPr marL="0" indent="0" algn="just">
              <a:buNone/>
            </a:pPr>
            <a:r>
              <a:rPr lang="tr-TR" sz="2300" dirty="0">
                <a:latin typeface="Times New Roman" panose="02020603050405020304" pitchFamily="18" charset="0"/>
                <a:cs typeface="Times New Roman" panose="02020603050405020304" pitchFamily="18" charset="0"/>
              </a:rPr>
              <a:t>Sendika istifa formları, çalışanların kadrosunun olduğu kuruma verilerek, üyelikten çıkış işlemleri yapılmalıdır.</a:t>
            </a:r>
          </a:p>
          <a:p>
            <a:pPr marL="0" indent="0" algn="just">
              <a:buNone/>
            </a:pPr>
            <a:r>
              <a:rPr lang="tr-TR" sz="2300" dirty="0">
                <a:latin typeface="Times New Roman" panose="02020603050405020304" pitchFamily="18" charset="0"/>
                <a:cs typeface="Times New Roman" panose="02020603050405020304" pitchFamily="18" charset="0"/>
              </a:rPr>
              <a:t>İdari görevi olan öğretim üyelerinin sendika üyelikleri, mevzuat doğrultusunda askıya alınmalıdır (bu personele sendika üyeliği yasaklıysa).</a:t>
            </a:r>
          </a:p>
          <a:p>
            <a:pPr marL="0" indent="0" algn="just">
              <a:buNone/>
            </a:pPr>
            <a:r>
              <a:rPr lang="tr-TR" sz="2300" b="1" dirty="0">
                <a:latin typeface="Times New Roman" panose="02020603050405020304" pitchFamily="18" charset="0"/>
                <a:cs typeface="Times New Roman" panose="02020603050405020304" pitchFamily="18" charset="0"/>
              </a:rPr>
              <a:t>3. Maaş Ödemeleri ve Harcama Belgeleri:</a:t>
            </a:r>
          </a:p>
          <a:p>
            <a:pPr marL="0" indent="0" algn="just">
              <a:buNone/>
            </a:pPr>
            <a:r>
              <a:rPr lang="tr-TR" sz="2300" dirty="0">
                <a:latin typeface="Times New Roman" panose="02020603050405020304" pitchFamily="18" charset="0"/>
                <a:cs typeface="Times New Roman" panose="02020603050405020304" pitchFamily="18" charset="0"/>
              </a:rPr>
              <a:t>Maaş ödemeleri ile ilgili, Merkezi Yönetim Harcama Belgeleri Yönetmeliği doğrultusunda gerekli belgeler ödeme dosyasına eklenmelidir.</a:t>
            </a:r>
          </a:p>
          <a:p>
            <a:pPr marL="0" indent="0" algn="just">
              <a:buNone/>
            </a:pPr>
            <a:r>
              <a:rPr lang="tr-TR" sz="2300" dirty="0">
                <a:latin typeface="Times New Roman" panose="02020603050405020304" pitchFamily="18" charset="0"/>
                <a:cs typeface="Times New Roman" panose="02020603050405020304" pitchFamily="18" charset="0"/>
              </a:rPr>
              <a:t>Matrah bilgileri ve ödeme tutarları doğru şekilde kontrol edilmelidir.</a:t>
            </a:r>
          </a:p>
          <a:p>
            <a:pPr marL="0" indent="0" algn="just">
              <a:buNone/>
            </a:pPr>
            <a:r>
              <a:rPr lang="tr-TR" sz="2300" b="1" dirty="0">
                <a:latin typeface="Times New Roman" panose="02020603050405020304" pitchFamily="18" charset="0"/>
                <a:cs typeface="Times New Roman" panose="02020603050405020304" pitchFamily="18" charset="0"/>
              </a:rPr>
              <a:t>4. İcra Kesintileri:</a:t>
            </a:r>
          </a:p>
          <a:p>
            <a:pPr marL="0" indent="0" algn="just">
              <a:buNone/>
            </a:pPr>
            <a:r>
              <a:rPr lang="tr-TR" sz="2300" dirty="0">
                <a:latin typeface="Times New Roman" panose="02020603050405020304" pitchFamily="18" charset="0"/>
                <a:cs typeface="Times New Roman" panose="02020603050405020304" pitchFamily="18" charset="0"/>
              </a:rPr>
              <a:t>İcra kesintilerinde, önceki borçların güncellenmiş tutarı, sıraya bakılmaksızın ilk sıraya alınarak kesinti yapılmalıdır.</a:t>
            </a:r>
          </a:p>
          <a:p>
            <a:pPr marL="0" indent="0" algn="just">
              <a:buNone/>
            </a:pPr>
            <a:r>
              <a:rPr lang="tr-TR" sz="2300" dirty="0">
                <a:latin typeface="Times New Roman" panose="02020603050405020304" pitchFamily="18" charset="0"/>
                <a:cs typeface="Times New Roman" panose="02020603050405020304" pitchFamily="18" charset="0"/>
              </a:rPr>
              <a:t>Nafaka kesintisi, her ay mahkeme kararı doğrultusunda düzenli olarak yapılmalıdır.</a:t>
            </a:r>
          </a:p>
          <a:p>
            <a:pPr marL="0" indent="0" algn="just">
              <a:buNone/>
            </a:pPr>
            <a:r>
              <a:rPr lang="tr-TR" sz="2300" dirty="0">
                <a:latin typeface="Times New Roman" panose="02020603050405020304" pitchFamily="18" charset="0"/>
                <a:cs typeface="Times New Roman" panose="02020603050405020304" pitchFamily="18" charset="0"/>
              </a:rPr>
              <a:t>İlama bağlı nafaka alacakları, diğer icra borçları gibi sıraya alınarak kesilmelidir.</a:t>
            </a:r>
          </a:p>
          <a:p>
            <a:pPr marL="0" indent="0" algn="just">
              <a:buNone/>
            </a:pPr>
            <a:r>
              <a:rPr lang="tr-TR" sz="2300" b="1" dirty="0">
                <a:latin typeface="Times New Roman" panose="02020603050405020304" pitchFamily="18" charset="0"/>
                <a:cs typeface="Times New Roman" panose="02020603050405020304" pitchFamily="18" charset="0"/>
              </a:rPr>
              <a:t>5. SGK Yönetici ve Kullanıcı Değişikliği:</a:t>
            </a:r>
          </a:p>
          <a:p>
            <a:pPr marL="0" indent="0" algn="just">
              <a:buNone/>
            </a:pPr>
            <a:r>
              <a:rPr lang="tr-TR" sz="2300" dirty="0">
                <a:latin typeface="Times New Roman" panose="02020603050405020304" pitchFamily="18" charset="0"/>
                <a:cs typeface="Times New Roman" panose="02020603050405020304" pitchFamily="18" charset="0"/>
              </a:rPr>
              <a:t>Harcama yetkilisi ve gerçekleştirme görevlisi değişikliklerinde, SGK yöneticisi ve kullanıcı değişiklikleri yapılmalıdır.</a:t>
            </a:r>
          </a:p>
          <a:p>
            <a:pPr marL="0" indent="0">
              <a:buNone/>
            </a:pPr>
            <a:endParaRPr lang="tr-TR" dirty="0"/>
          </a:p>
        </p:txBody>
      </p:sp>
    </p:spTree>
    <p:extLst>
      <p:ext uri="{BB962C8B-B14F-4D97-AF65-F5344CB8AC3E}">
        <p14:creationId xmlns:p14="http://schemas.microsoft.com/office/powerpoint/2010/main" val="233816508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0" y="74815"/>
            <a:ext cx="12192000" cy="6043351"/>
          </a:xfrm>
        </p:spPr>
        <p:txBody>
          <a:bodyPr>
            <a:normAutofit fontScale="47500" lnSpcReduction="20000"/>
          </a:bodyPr>
          <a:lstStyle/>
          <a:p>
            <a:pPr marL="0" indent="0" algn="just">
              <a:buNone/>
            </a:pPr>
            <a:r>
              <a:rPr lang="tr-TR" sz="2700" dirty="0">
                <a:latin typeface="Times New Roman" panose="02020603050405020304" pitchFamily="18" charset="0"/>
                <a:cs typeface="Times New Roman" panose="02020603050405020304" pitchFamily="18" charset="0"/>
              </a:rPr>
              <a:t>Akademik personelin maaş ve tazminat hesaplamalarıyla ilgili belirtilen süreçler ve adımlar, genellikle KBS (Kurum Bilgi Sistemi) maaş modülünde otomatik olarak gerçekleştirilemeyen ancak manuel müdahale gerektiren işlemleri içermektedir. Aşağıda belirttiğiniz tüm adımları sistematik bir şekilde ele alarak açıklamaktayım:</a:t>
            </a:r>
          </a:p>
          <a:p>
            <a:pPr marL="0" indent="0" algn="just">
              <a:buNone/>
            </a:pPr>
            <a:r>
              <a:rPr lang="tr-TR" sz="2700" b="1" dirty="0">
                <a:latin typeface="Times New Roman" panose="02020603050405020304" pitchFamily="18" charset="0"/>
                <a:cs typeface="Times New Roman" panose="02020603050405020304" pitchFamily="18" charset="0"/>
              </a:rPr>
              <a:t>1. Unvan Değişikliği ve Kademe/Derece </a:t>
            </a:r>
            <a:r>
              <a:rPr lang="tr-TR" sz="2700" b="1" dirty="0">
                <a:latin typeface="Times New Roman" panose="02020603050405020304" pitchFamily="18" charset="0"/>
                <a:cs typeface="Times New Roman" panose="02020603050405020304" pitchFamily="18" charset="0"/>
              </a:rPr>
              <a:t>Terfisi</a:t>
            </a:r>
            <a:r>
              <a:rPr lang="tr-TR" sz="2700" b="1" dirty="0">
                <a:latin typeface="Times New Roman" panose="02020603050405020304" pitchFamily="18" charset="0"/>
                <a:cs typeface="Times New Roman" panose="02020603050405020304" pitchFamily="18" charset="0"/>
              </a:rPr>
              <a:t>:</a:t>
            </a:r>
          </a:p>
          <a:p>
            <a:pPr marL="0" indent="0" algn="just">
              <a:buNone/>
            </a:pPr>
            <a:r>
              <a:rPr lang="tr-TR" sz="2700" dirty="0">
                <a:latin typeface="Times New Roman" panose="02020603050405020304" pitchFamily="18" charset="0"/>
                <a:cs typeface="Times New Roman" panose="02020603050405020304" pitchFamily="18" charset="0"/>
              </a:rPr>
              <a:t>Eğer akademik personel aynı ay içinde hem unvan değişikliği hem de kademe/derece/ek gösterge </a:t>
            </a:r>
            <a:r>
              <a:rPr lang="tr-TR" sz="2700" dirty="0">
                <a:latin typeface="Times New Roman" panose="02020603050405020304" pitchFamily="18" charset="0"/>
                <a:cs typeface="Times New Roman" panose="02020603050405020304" pitchFamily="18" charset="0"/>
              </a:rPr>
              <a:t>terfisi</a:t>
            </a:r>
            <a:r>
              <a:rPr lang="tr-TR" sz="2700" dirty="0">
                <a:latin typeface="Times New Roman" panose="02020603050405020304" pitchFamily="18" charset="0"/>
                <a:cs typeface="Times New Roman" panose="02020603050405020304" pitchFamily="18" charset="0"/>
              </a:rPr>
              <a:t> alıyorsa, KBS maaş modülü bu değişiklikleri otomatik olarak birlikte hesaplayamaz.</a:t>
            </a:r>
          </a:p>
          <a:p>
            <a:pPr marL="0" indent="0" algn="just">
              <a:buNone/>
            </a:pPr>
            <a:r>
              <a:rPr lang="tr-TR" sz="2700" dirty="0">
                <a:latin typeface="Times New Roman" panose="02020603050405020304" pitchFamily="18" charset="0"/>
                <a:cs typeface="Times New Roman" panose="02020603050405020304" pitchFamily="18" charset="0"/>
              </a:rPr>
              <a:t>İşlem Adımları:</a:t>
            </a:r>
          </a:p>
          <a:p>
            <a:pPr marL="457200" lvl="1" indent="0" algn="just">
              <a:buNone/>
            </a:pPr>
            <a:r>
              <a:rPr lang="tr-TR" sz="2700" dirty="0">
                <a:latin typeface="Times New Roman" panose="02020603050405020304" pitchFamily="18" charset="0"/>
                <a:cs typeface="Times New Roman" panose="02020603050405020304" pitchFamily="18" charset="0"/>
              </a:rPr>
              <a:t>Terfi işlemi, terfi modülünden yapılmalı, makam tazminatı ve görev tazminatı cetvelinden manuel olarak hesaplanmalı.</a:t>
            </a:r>
          </a:p>
          <a:p>
            <a:pPr marL="457200" lvl="1" indent="0" algn="just">
              <a:buNone/>
            </a:pPr>
            <a:r>
              <a:rPr lang="tr-TR" sz="2700" dirty="0">
                <a:latin typeface="Times New Roman" panose="02020603050405020304" pitchFamily="18" charset="0"/>
                <a:cs typeface="Times New Roman" panose="02020603050405020304" pitchFamily="18" charset="0"/>
              </a:rPr>
              <a:t>Harcama birimi, maaş veri girişini tamamladıktan sonra ve tüm hesaplamalar yapıldıktan sonra, ödeme emri belgesini oluşturmadan önce, görev tazminatı ve ek ödeme tutarları manuel olarak KBS maaş bordro girişinden Diğer Tazminatlar kısmına ek bordro olarak eklenmelidir.</a:t>
            </a:r>
          </a:p>
          <a:p>
            <a:pPr marL="457200" lvl="1" indent="0" algn="just">
              <a:buNone/>
            </a:pPr>
            <a:r>
              <a:rPr lang="tr-TR" sz="2700" dirty="0">
                <a:latin typeface="Times New Roman" panose="02020603050405020304" pitchFamily="18" charset="0"/>
                <a:cs typeface="Times New Roman" panose="02020603050405020304" pitchFamily="18" charset="0"/>
              </a:rPr>
              <a:t>Yasal kesintiler (gelir vergisi, SGK, vb.) de bu ek bordroya uygulanarak manuel olarak hesaplanmalı ve sistem hesaplaması geçmeden ödeme emri belgesi oluşturulup onaya sunulmalıdır.</a:t>
            </a:r>
          </a:p>
          <a:p>
            <a:pPr marL="0" indent="0" algn="just">
              <a:buNone/>
            </a:pPr>
            <a:r>
              <a:rPr lang="tr-TR" sz="2700" b="1" dirty="0">
                <a:latin typeface="Times New Roman" panose="02020603050405020304" pitchFamily="18" charset="0"/>
                <a:cs typeface="Times New Roman" panose="02020603050405020304" pitchFamily="18" charset="0"/>
              </a:rPr>
              <a:t>2. Profesör Kadrosunda Makam Görev Tazminatı ve Üniversite Ödeneği:</a:t>
            </a:r>
          </a:p>
          <a:p>
            <a:pPr marL="0" indent="0" algn="just">
              <a:buNone/>
            </a:pPr>
            <a:r>
              <a:rPr lang="tr-TR" sz="2700" dirty="0">
                <a:latin typeface="Times New Roman" panose="02020603050405020304" pitchFamily="18" charset="0"/>
                <a:cs typeface="Times New Roman" panose="02020603050405020304" pitchFamily="18" charset="0"/>
              </a:rPr>
              <a:t>Profesör kadrosunda olan öğretim üyelerinin üç yılını doldurması durumunda makam görev tazminatı ve üniversite ödeneği verilmesi gerekir.</a:t>
            </a:r>
          </a:p>
          <a:p>
            <a:pPr marL="0" indent="0" algn="just">
              <a:buNone/>
            </a:pPr>
            <a:r>
              <a:rPr lang="tr-TR" sz="2700" dirty="0">
                <a:latin typeface="Times New Roman" panose="02020603050405020304" pitchFamily="18" charset="0"/>
                <a:cs typeface="Times New Roman" panose="02020603050405020304" pitchFamily="18" charset="0"/>
              </a:rPr>
              <a:t>Dört yılını doldurmuş olan profesörlere ise, ek gösterge verilmesi gerekmektedir.</a:t>
            </a:r>
          </a:p>
          <a:p>
            <a:pPr marL="0" indent="0" algn="just">
              <a:buNone/>
            </a:pPr>
            <a:r>
              <a:rPr lang="tr-TR" sz="2700" dirty="0">
                <a:latin typeface="Times New Roman" panose="02020603050405020304" pitchFamily="18" charset="0"/>
                <a:cs typeface="Times New Roman" panose="02020603050405020304" pitchFamily="18" charset="0"/>
              </a:rPr>
              <a:t>KBS'de</a:t>
            </a:r>
            <a:r>
              <a:rPr lang="tr-TR" sz="2700" dirty="0">
                <a:latin typeface="Times New Roman" panose="02020603050405020304" pitchFamily="18" charset="0"/>
                <a:cs typeface="Times New Roman" panose="02020603050405020304" pitchFamily="18" charset="0"/>
              </a:rPr>
              <a:t>, geriye dönük ödeme yapılırken görev tazminatını ve ek ödemeyi tanımlamalar yapıldığı halde bu oranlar doğru hesaplanmaz.</a:t>
            </a:r>
          </a:p>
          <a:p>
            <a:pPr marL="0" indent="0" algn="just">
              <a:buNone/>
            </a:pPr>
            <a:r>
              <a:rPr lang="tr-TR" sz="2700" dirty="0">
                <a:latin typeface="Times New Roman" panose="02020603050405020304" pitchFamily="18" charset="0"/>
                <a:cs typeface="Times New Roman" panose="02020603050405020304" pitchFamily="18" charset="0"/>
              </a:rPr>
              <a:t>Harcama birimi, maaş veri girişini ve hesaplamaları tamamladıktan sonra ödeme emri belgesini oluşturmadan önce makam tazminatı ve ek ödeme tutarları manuel olarak KBS maaş bordro girişinden Diğer tazminatlar kısmına eklenmelidir.</a:t>
            </a:r>
          </a:p>
          <a:p>
            <a:pPr marL="0" indent="0" algn="just">
              <a:buNone/>
            </a:pPr>
            <a:r>
              <a:rPr lang="tr-TR" sz="2700" b="1" dirty="0">
                <a:latin typeface="Times New Roman" panose="02020603050405020304" pitchFamily="18" charset="0"/>
                <a:cs typeface="Times New Roman" panose="02020603050405020304" pitchFamily="18" charset="0"/>
              </a:rPr>
              <a:t>3. İdari Görevli Profesörlerin Tazminat Değişiklikleri:</a:t>
            </a:r>
          </a:p>
          <a:p>
            <a:pPr marL="0" indent="0" algn="just">
              <a:buNone/>
            </a:pPr>
            <a:r>
              <a:rPr lang="tr-TR" sz="2700" dirty="0">
                <a:latin typeface="Times New Roman" panose="02020603050405020304" pitchFamily="18" charset="0"/>
                <a:cs typeface="Times New Roman" panose="02020603050405020304" pitchFamily="18" charset="0"/>
              </a:rPr>
              <a:t>Rektör, rektör yardımcısı, dekan, dekan yardımcısı ve yüksekokul müdürü gibi idari görevde bulunan profesörlerin ek gösterge ve idari görev ödeneği oranlarındaki değişiklikler düzenli olarak takip edilmelidir.</a:t>
            </a:r>
          </a:p>
          <a:p>
            <a:pPr marL="0" indent="0" algn="just">
              <a:buNone/>
            </a:pPr>
            <a:r>
              <a:rPr lang="tr-TR" sz="2700" dirty="0">
                <a:latin typeface="Times New Roman" panose="02020603050405020304" pitchFamily="18" charset="0"/>
                <a:cs typeface="Times New Roman" panose="02020603050405020304" pitchFamily="18" charset="0"/>
              </a:rPr>
              <a:t>Bu değişiklikler de KBS maaş modülüne yansıtılmalı ve ödeme sürecinde doğru şekilde hesaplanmalıdır.</a:t>
            </a:r>
          </a:p>
          <a:p>
            <a:pPr marL="12065" marR="5080" indent="0" algn="just">
              <a:lnSpc>
                <a:spcPct val="100000"/>
              </a:lnSpc>
              <a:spcBef>
                <a:spcPts val="2160"/>
              </a:spcBef>
              <a:buNone/>
              <a:tabLst>
                <a:tab pos="299085" algn="l"/>
              </a:tabLst>
            </a:pPr>
            <a:endParaRPr lang="tr-TR" dirty="0">
              <a:cs typeface="Calibri"/>
            </a:endParaRPr>
          </a:p>
          <a:p>
            <a:pPr marL="0" indent="0">
              <a:buNone/>
            </a:pPr>
            <a:endParaRPr lang="tr-TR" dirty="0"/>
          </a:p>
        </p:txBody>
      </p:sp>
    </p:spTree>
    <p:extLst>
      <p:ext uri="{BB962C8B-B14F-4D97-AF65-F5344CB8AC3E}">
        <p14:creationId xmlns:p14="http://schemas.microsoft.com/office/powerpoint/2010/main" val="267197922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0" y="66502"/>
            <a:ext cx="11277600" cy="5724697"/>
          </a:xfrm>
        </p:spPr>
        <p:txBody>
          <a:bodyPr/>
          <a:lstStyle/>
          <a:p>
            <a:pPr marL="0" indent="0" algn="just">
              <a:buNone/>
            </a:pPr>
            <a:r>
              <a:rPr lang="tr-TR" b="1" dirty="0">
                <a:latin typeface="Times New Roman" panose="02020603050405020304" pitchFamily="18" charset="0"/>
                <a:cs typeface="Times New Roman" panose="02020603050405020304" pitchFamily="18" charset="0"/>
              </a:rPr>
              <a:t>4. Ücretsiz İzin Dönüşü ve Kısıtlı Maaş Durumu:</a:t>
            </a:r>
          </a:p>
          <a:p>
            <a:pPr marL="0" indent="0" algn="just">
              <a:buNone/>
            </a:pPr>
            <a:r>
              <a:rPr lang="tr-TR" dirty="0">
                <a:latin typeface="Times New Roman" panose="02020603050405020304" pitchFamily="18" charset="0"/>
                <a:cs typeface="Times New Roman" panose="02020603050405020304" pitchFamily="18" charset="0"/>
              </a:rPr>
              <a:t>Ücretsiz izine ayrılan ve dönüş yapan personel için, kısıtlı maaş ile birlikte terfi işlemi aynı ayda yapılamaz.</a:t>
            </a:r>
          </a:p>
          <a:p>
            <a:pPr marL="0" indent="0" algn="just">
              <a:buNone/>
            </a:pPr>
            <a:r>
              <a:rPr lang="tr-TR" dirty="0">
                <a:latin typeface="Times New Roman" panose="02020603050405020304" pitchFamily="18" charset="0"/>
                <a:cs typeface="Times New Roman" panose="02020603050405020304" pitchFamily="18" charset="0"/>
              </a:rPr>
              <a:t>İşlem Adımları:</a:t>
            </a:r>
          </a:p>
          <a:p>
            <a:pPr marL="457200" lvl="1" indent="0" algn="just">
              <a:buNone/>
            </a:pPr>
            <a:r>
              <a:rPr lang="tr-TR" dirty="0">
                <a:latin typeface="Times New Roman" panose="02020603050405020304" pitchFamily="18" charset="0"/>
                <a:cs typeface="Times New Roman" panose="02020603050405020304" pitchFamily="18" charset="0"/>
              </a:rPr>
              <a:t>Öncelikle kısıtlı maaş bilgi girişi yapılmalı ve hesaplama tamamlanmalıdır.</a:t>
            </a:r>
          </a:p>
          <a:p>
            <a:pPr marL="457200" lvl="1" indent="0" algn="just">
              <a:buNone/>
            </a:pPr>
            <a:r>
              <a:rPr lang="tr-TR" dirty="0">
                <a:latin typeface="Times New Roman" panose="02020603050405020304" pitchFamily="18" charset="0"/>
                <a:cs typeface="Times New Roman" panose="02020603050405020304" pitchFamily="18" charset="0"/>
              </a:rPr>
              <a:t>Kısıtlı maaşın bordrosu sistem çıktısı alınarak, terfi işlemi gerçekleştirilmelidir.</a:t>
            </a:r>
          </a:p>
          <a:p>
            <a:pPr marL="457200" lvl="1" indent="0" algn="just">
              <a:buNone/>
            </a:pPr>
            <a:r>
              <a:rPr lang="tr-TR" dirty="0">
                <a:latin typeface="Times New Roman" panose="02020603050405020304" pitchFamily="18" charset="0"/>
                <a:cs typeface="Times New Roman" panose="02020603050405020304" pitchFamily="18" charset="0"/>
              </a:rPr>
              <a:t>Son olarak, ödeme emri belgesi oluşturmadan önce, kısıtlı maaş bordrosu KBS maaş bordro girişinden Diğer Tazminatlar kısmına ek bordro olarak giriş yapılmalıdır.</a:t>
            </a:r>
          </a:p>
          <a:p>
            <a:pPr marL="0" indent="0" algn="just">
              <a:buNone/>
            </a:pPr>
            <a:r>
              <a:rPr lang="tr-TR" b="1" dirty="0">
                <a:latin typeface="Times New Roman" panose="02020603050405020304" pitchFamily="18" charset="0"/>
                <a:cs typeface="Times New Roman" panose="02020603050405020304" pitchFamily="18" charset="0"/>
              </a:rPr>
              <a:t>5. Geriye Dönük Ödeme İşlemleri:</a:t>
            </a:r>
          </a:p>
          <a:p>
            <a:pPr marL="0" indent="0" algn="just">
              <a:buNone/>
            </a:pPr>
            <a:r>
              <a:rPr lang="tr-TR" dirty="0">
                <a:latin typeface="Times New Roman" panose="02020603050405020304" pitchFamily="18" charset="0"/>
                <a:cs typeface="Times New Roman" panose="02020603050405020304" pitchFamily="18" charset="0"/>
              </a:rPr>
              <a:t>KBS maaş modülünde, geriye dönük ödemede makam ve görev tazminatları ile ilgili sorunlar yaşanabileceğinden, gerekli manuel müdahaleler yapılmalı.</a:t>
            </a:r>
          </a:p>
          <a:p>
            <a:pPr marL="0" indent="0" algn="just">
              <a:buNone/>
            </a:pPr>
            <a:r>
              <a:rPr lang="tr-TR" dirty="0">
                <a:latin typeface="Times New Roman" panose="02020603050405020304" pitchFamily="18" charset="0"/>
                <a:cs typeface="Times New Roman" panose="02020603050405020304" pitchFamily="18" charset="0"/>
              </a:rPr>
              <a:t>Bu müdahaleler doğru hesaplamalar yapıldıktan sonra </a:t>
            </a:r>
            <a:r>
              <a:rPr lang="tr-TR" dirty="0">
                <a:latin typeface="Times New Roman" panose="02020603050405020304" pitchFamily="18" charset="0"/>
                <a:cs typeface="Times New Roman" panose="02020603050405020304" pitchFamily="18" charset="0"/>
              </a:rPr>
              <a:t>KBS'de</a:t>
            </a:r>
            <a:r>
              <a:rPr lang="tr-TR" dirty="0">
                <a:latin typeface="Times New Roman" panose="02020603050405020304" pitchFamily="18" charset="0"/>
                <a:cs typeface="Times New Roman" panose="02020603050405020304" pitchFamily="18" charset="0"/>
              </a:rPr>
              <a:t> güncel bordro oluşturulup onaya sunulmalıdır.</a:t>
            </a:r>
          </a:p>
          <a:p>
            <a:pPr marL="0" indent="0">
              <a:buNone/>
            </a:pPr>
            <a:endParaRPr lang="tr-TR" dirty="0"/>
          </a:p>
        </p:txBody>
      </p:sp>
    </p:spTree>
    <p:extLst>
      <p:ext uri="{BB962C8B-B14F-4D97-AF65-F5344CB8AC3E}">
        <p14:creationId xmlns:p14="http://schemas.microsoft.com/office/powerpoint/2010/main" val="344426998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ikdörtgen 4"/>
          <p:cNvSpPr/>
          <p:nvPr/>
        </p:nvSpPr>
        <p:spPr>
          <a:xfrm>
            <a:off x="390698" y="908526"/>
            <a:ext cx="11801301" cy="3785652"/>
          </a:xfrm>
          <a:prstGeom prst="rect">
            <a:avLst/>
          </a:prstGeom>
        </p:spPr>
        <p:txBody>
          <a:bodyPr wrap="square">
            <a:spAutoFit/>
          </a:bodyPr>
          <a:lstStyle/>
          <a:p>
            <a:pPr algn="ctr">
              <a:lnSpc>
                <a:spcPct val="150000"/>
              </a:lnSpc>
            </a:pP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Hazırlanmasında</a:t>
            </a:r>
          </a:p>
          <a:p>
            <a:pPr algn="ctr">
              <a:lnSpc>
                <a:spcPct val="150000"/>
              </a:lnSpc>
            </a:pP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 Emeği Geçen Başkanlığımız Personeli </a:t>
            </a: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 </a:t>
            </a:r>
            <a:endParaRPr lang="tr-TR" sz="3200" b="1" dirty="0">
              <a:latin typeface="Times New Roman" panose="02020603050405020304" pitchFamily="18" charset="0"/>
              <a:ea typeface="MingLiU_HKSCS-ExtB" panose="02020500000000000000" pitchFamily="18" charset="-120"/>
              <a:cs typeface="Times New Roman" panose="02020603050405020304" pitchFamily="18" charset="0"/>
            </a:endParaRPr>
          </a:p>
          <a:p>
            <a:pPr algn="ctr">
              <a:lnSpc>
                <a:spcPct val="150000"/>
              </a:lnSpc>
            </a:pP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Bilgisayar İşletmeni Öznur </a:t>
            </a: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KUYUSUZ’a</a:t>
            </a:r>
            <a:endPar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endParaRPr>
          </a:p>
          <a:p>
            <a:pPr algn="ctr">
              <a:lnSpc>
                <a:spcPct val="150000"/>
              </a:lnSpc>
            </a:pP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Teşekkür Ederiz</a:t>
            </a:r>
            <a:b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b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SİÜ</a:t>
            </a:r>
            <a:r>
              <a:rPr lang="tr-TR" sz="3200" b="1" dirty="0" smtClean="0">
                <a:latin typeface="Times New Roman" panose="02020603050405020304" pitchFamily="18" charset="0"/>
                <a:ea typeface="MingLiU_HKSCS-ExtB" panose="02020500000000000000" pitchFamily="18" charset="-120"/>
                <a:cs typeface="Times New Roman" panose="02020603050405020304" pitchFamily="18" charset="0"/>
              </a:rPr>
              <a:t> Strateji Geliştirme Daire Başkanlığı</a:t>
            </a:r>
            <a:endParaRPr lang="tr-TR" altLang="tr-TR" sz="3200" b="1" dirty="0">
              <a:latin typeface="Times New Roman" panose="02020603050405020304" pitchFamily="18" charset="0"/>
              <a:ea typeface="MingLiU_HKSCS-ExtB"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560797967"/>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eri">
  <a:themeElements>
    <a:clrScheme name="Özel 1">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07 - 20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4626</TotalTime>
  <Words>12728</Words>
  <Application>Microsoft Office PowerPoint</Application>
  <PresentationFormat>Geniş ekran</PresentationFormat>
  <Paragraphs>1872</Paragraphs>
  <Slides>83</Slides>
  <Notes>0</Notes>
  <HiddenSlides>0</HiddenSlides>
  <MMClips>0</MMClips>
  <ScaleCrop>false</ScaleCrop>
  <HeadingPairs>
    <vt:vector size="6" baseType="variant">
      <vt:variant>
        <vt:lpstr>Kullanılan Yazı Tipleri</vt:lpstr>
      </vt:variant>
      <vt:variant>
        <vt:i4>9</vt:i4>
      </vt:variant>
      <vt:variant>
        <vt:lpstr>Tema</vt:lpstr>
      </vt:variant>
      <vt:variant>
        <vt:i4>1</vt:i4>
      </vt:variant>
      <vt:variant>
        <vt:lpstr>Slayt Başlıkları</vt:lpstr>
      </vt:variant>
      <vt:variant>
        <vt:i4>83</vt:i4>
      </vt:variant>
    </vt:vector>
  </HeadingPairs>
  <TitlesOfParts>
    <vt:vector size="93" baseType="lpstr">
      <vt:lpstr>MingLiU_HKSCS-ExtB</vt:lpstr>
      <vt:lpstr>Arial</vt:lpstr>
      <vt:lpstr>Arial Black</vt:lpstr>
      <vt:lpstr>Arial MT</vt:lpstr>
      <vt:lpstr>Calibri</vt:lpstr>
      <vt:lpstr>Consolas</vt:lpstr>
      <vt:lpstr>Palatino Linotype</vt:lpstr>
      <vt:lpstr>Times New Roman</vt:lpstr>
      <vt:lpstr>Wingdings</vt:lpstr>
      <vt:lpstr>Galeri</vt:lpstr>
      <vt:lpstr>PowerPoint Sunusu</vt:lpstr>
      <vt:lpstr>PowerPoint Sunusu</vt:lpstr>
      <vt:lpstr>PowerPoint Sunusu</vt:lpstr>
      <vt:lpstr>Taban aylığı</vt:lpstr>
      <vt:lpstr>GÖSTERGE AYLIĞI </vt:lpstr>
      <vt:lpstr>EK GÖSTERGE AYLIĞI</vt:lpstr>
      <vt:lpstr>PowerPoint Sunusu</vt:lpstr>
      <vt:lpstr>PowerPoint Sunusu</vt:lpstr>
      <vt:lpstr>KIDEM AYLIĞI</vt:lpstr>
      <vt:lpstr>VEKALET VE İKİNCİ GÖREV AYLIKLARI </vt:lpstr>
      <vt:lpstr>AİLE YARDIMI ÖDENEĞİ </vt:lpstr>
      <vt:lpstr>PowerPoint Sunusu</vt:lpstr>
      <vt:lpstr>PowerPoint Sunusu</vt:lpstr>
      <vt:lpstr>AİLE YARDIM ÖDENEĞİ</vt:lpstr>
      <vt:lpstr>PowerPoint Sunusu</vt:lpstr>
      <vt:lpstr>YABANCI DİL TAZMİNATI</vt:lpstr>
      <vt:lpstr>YAN ÖDEME AYLIĞI</vt:lpstr>
      <vt:lpstr>PowerPoint Sunusu</vt:lpstr>
      <vt:lpstr>PowerPoint Sunusu</vt:lpstr>
      <vt:lpstr>PowerPoint Sunusu</vt:lpstr>
      <vt:lpstr>ÖZEL HİZMET TAZMİNATI</vt:lpstr>
      <vt:lpstr>PowerPoint Sunusu</vt:lpstr>
      <vt:lpstr>PowerPoint Sunusu</vt:lpstr>
      <vt:lpstr>PowerPoint Sunusu</vt:lpstr>
      <vt:lpstr>PowerPoint Sunusu</vt:lpstr>
      <vt:lpstr>Makam tazminatı</vt:lpstr>
      <vt:lpstr>PowerPoint Sunusu</vt:lpstr>
      <vt:lpstr>Görev tazminatı</vt:lpstr>
      <vt:lpstr>PowerPoint Sunusu</vt:lpstr>
      <vt:lpstr>Temsil tazminatı</vt:lpstr>
      <vt:lpstr>EK ÖDEME </vt:lpstr>
      <vt:lpstr>PowerPoint Sunusu</vt:lpstr>
      <vt:lpstr>EK ÖDEME YÜZDE ORANLARI</vt:lpstr>
      <vt:lpstr>ÜNİVERSİTE ÖDENEĞİ </vt:lpstr>
      <vt:lpstr>PowerPoint Sunusu</vt:lpstr>
      <vt:lpstr>İDARİ GÖREV ÖDENEĞİ </vt:lpstr>
      <vt:lpstr>YÜKSEKÖĞRETİM TAZMİNATI </vt:lpstr>
      <vt:lpstr>GELİŞTİRME ÖDENEĞİ</vt:lpstr>
      <vt:lpstr>PowerPoint Sunusu</vt:lpstr>
      <vt:lpstr>EĞİTİM  ÖĞRETİM ÖDENEĞİ </vt:lpstr>
      <vt:lpstr>Akademik teşvik ödeneği</vt:lpstr>
      <vt:lpstr>SENDİKA AİDATI </vt:lpstr>
      <vt:lpstr>KESİNTİLER</vt:lpstr>
      <vt:lpstr>Gelir vergisi </vt:lpstr>
      <vt:lpstr>PowerPoint Sunusu</vt:lpstr>
      <vt:lpstr>DAMGA VERGİSİ KESİNTİSİ </vt:lpstr>
      <vt:lpstr>PowerPoint Sunusu</vt:lpstr>
      <vt:lpstr>5434 SAYILI KANUNA TABİ PERSONELİN SGK PRİM KESİNTİLERİ </vt:lpstr>
      <vt:lpstr>GENEL SAĞLIK SİGORTASI KESİNTİSİ</vt:lpstr>
      <vt:lpstr>SOSYAL GÜVENLİK KESİNTİSİ (Ek Emeklilik) Matrahı)</vt:lpstr>
      <vt:lpstr>5510 SAYILI KANUNA TABİ PERSONELİN SGK PRİM KESİNTİLERİ</vt:lpstr>
      <vt:lpstr>PowerPoint Sunusu</vt:lpstr>
      <vt:lpstr>5510 SAYILI KANUNA TABİ PERSONELİN SGK PRİM KESİNTİLERİ </vt:lpstr>
      <vt:lpstr>PowerPoint Sunusu</vt:lpstr>
      <vt:lpstr>KEFALET AİDATI </vt:lpstr>
      <vt:lpstr>BES KESİNTİSİ </vt:lpstr>
      <vt:lpstr>PowerPoint Sunusu</vt:lpstr>
      <vt:lpstr>KİRA KESİNTİSİ (LOJMAN) </vt:lpstr>
      <vt:lpstr>2025 yılı kira kesintileri</vt:lpstr>
      <vt:lpstr>SENDİKA AİDATI </vt:lpstr>
      <vt:lpstr>İCRA KESİNTİSİ</vt:lpstr>
      <vt:lpstr>NAFAKA KESİNTİSİ </vt:lpstr>
      <vt:lpstr>PowerPoint Sunusu</vt:lpstr>
      <vt:lpstr>PowerPoint Sunusu</vt:lpstr>
      <vt:lpstr>PowerPoint Sunusu</vt:lpstr>
      <vt:lpstr>SÖZLEŞMELİ PERSONEL MAAŞI </vt:lpstr>
      <vt:lpstr>PowerPoint Sunusu</vt:lpstr>
      <vt:lpstr>PowerPoint Sunusu</vt:lpstr>
      <vt:lpstr>PowerPoint Sunusu</vt:lpstr>
      <vt:lpstr>PowerPoint Sunusu</vt:lpstr>
      <vt:lpstr>PowerPoint Sunusu</vt:lpstr>
      <vt:lpstr>PowerPoint Sunusu</vt:lpstr>
      <vt:lpstr>Ders Yükleri ve Ücret Karşılığı Okutabilecekleri Ek Ders Saatleri </vt:lpstr>
      <vt:lpstr>PowerPoint Sunusu</vt:lpstr>
      <vt:lpstr>PowerPoint Sunusu</vt:lpstr>
      <vt:lpstr>  SINAV ÜCRETİ TABLOSU</vt:lpstr>
      <vt:lpstr>PowerPoint Sunusu</vt:lpstr>
      <vt:lpstr>önemli bilgiler</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hcgjk cgcjjxjhxc</dc:creator>
  <cp:lastModifiedBy>Bilgisayar</cp:lastModifiedBy>
  <cp:revision>471</cp:revision>
  <dcterms:created xsi:type="dcterms:W3CDTF">2025-01-04T23:00:11Z</dcterms:created>
  <dcterms:modified xsi:type="dcterms:W3CDTF">2025-02-19T14:45:09Z</dcterms:modified>
</cp:coreProperties>
</file>