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43"/>
  </p:notesMasterIdLst>
  <p:handoutMasterIdLst>
    <p:handoutMasterId r:id="rId44"/>
  </p:handoutMasterIdLst>
  <p:sldIdLst>
    <p:sldId id="256" r:id="rId2"/>
    <p:sldId id="396" r:id="rId3"/>
    <p:sldId id="397" r:id="rId4"/>
    <p:sldId id="398" r:id="rId5"/>
    <p:sldId id="399" r:id="rId6"/>
    <p:sldId id="400" r:id="rId7"/>
    <p:sldId id="401" r:id="rId8"/>
    <p:sldId id="447" r:id="rId9"/>
    <p:sldId id="403" r:id="rId10"/>
    <p:sldId id="404" r:id="rId11"/>
    <p:sldId id="484" r:id="rId12"/>
    <p:sldId id="448" r:id="rId13"/>
    <p:sldId id="449" r:id="rId14"/>
    <p:sldId id="450" r:id="rId15"/>
    <p:sldId id="411" r:id="rId16"/>
    <p:sldId id="412" r:id="rId17"/>
    <p:sldId id="413" r:id="rId18"/>
    <p:sldId id="414" r:id="rId19"/>
    <p:sldId id="415" r:id="rId20"/>
    <p:sldId id="416" r:id="rId21"/>
    <p:sldId id="417" r:id="rId22"/>
    <p:sldId id="418" r:id="rId23"/>
    <p:sldId id="419" r:id="rId24"/>
    <p:sldId id="509" r:id="rId25"/>
    <p:sldId id="421" r:id="rId26"/>
    <p:sldId id="507" r:id="rId27"/>
    <p:sldId id="456" r:id="rId28"/>
    <p:sldId id="459" r:id="rId29"/>
    <p:sldId id="432" r:id="rId30"/>
    <p:sldId id="469" r:id="rId31"/>
    <p:sldId id="505" r:id="rId32"/>
    <p:sldId id="487" r:id="rId33"/>
    <p:sldId id="490" r:id="rId34"/>
    <p:sldId id="508" r:id="rId35"/>
    <p:sldId id="495" r:id="rId36"/>
    <p:sldId id="497" r:id="rId37"/>
    <p:sldId id="506" r:id="rId38"/>
    <p:sldId id="510" r:id="rId39"/>
    <p:sldId id="511" r:id="rId40"/>
    <p:sldId id="500" r:id="rId41"/>
    <p:sldId id="501" r:id="rId42"/>
  </p:sldIdLst>
  <p:sldSz cx="12192000" cy="6858000"/>
  <p:notesSz cx="6797675" cy="9926638"/>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8FD4443E-F989-4FC4-A0C8-D5A2AF1F390B}" styleName="Koyu Stil 1 - Vurgu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CF1AB2-1976-4502-BF36-3FF5EA218861}" styleName="Orta Stil 4 - Vurgu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35758FB7-9AC5-4552-8A53-C91805E547FA}" styleName="Tema Uygulanmış Stil 1 - Vurgu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D27102A9-8310-4765-A935-A1911B00CA55}" styleName="Açık Stil 1 - Vurgu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115" d="100"/>
          <a:sy n="115" d="100"/>
        </p:scale>
        <p:origin x="43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_rels/data9.xml.rels><?xml version="1.0" encoding="UTF-8" standalone="yes"?>
<Relationships xmlns="http://schemas.openxmlformats.org/package/2006/relationships"><Relationship Id="rId1" Type="http://schemas.openxmlformats.org/officeDocument/2006/relationships/image" Target="../media/image23.png"/></Relationships>
</file>

<file path=ppt/diagrams/_rels/drawing9.xml.rels><?xml version="1.0" encoding="UTF-8" standalone="yes"?>
<Relationships xmlns="http://schemas.openxmlformats.org/package/2006/relationships"><Relationship Id="rId1" Type="http://schemas.openxmlformats.org/officeDocument/2006/relationships/image" Target="../media/image23.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BF7A62-418B-4FF6-96BF-D50062CCB063}"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tr-TR"/>
        </a:p>
      </dgm:t>
    </dgm:pt>
    <dgm:pt modelId="{473C8431-1B5A-4B1A-BBFE-5A9CE5634829}">
      <dgm:prSet/>
      <dgm:spPr/>
      <dgm:t>
        <a:bodyPr/>
        <a:lstStyle/>
        <a:p>
          <a:pPr algn="ctr" rtl="0"/>
          <a:r>
            <a:rPr lang="tr-TR" b="1" dirty="0" smtClean="0">
              <a:solidFill>
                <a:schemeClr val="tx1"/>
              </a:solidFill>
            </a:rPr>
            <a:t>STRATEJİ GELİŞTİRME DAİRE BAŞKANLIĞI </a:t>
          </a:r>
          <a:endParaRPr lang="tr-TR" dirty="0">
            <a:solidFill>
              <a:schemeClr val="tx1"/>
            </a:solidFill>
          </a:endParaRPr>
        </a:p>
      </dgm:t>
    </dgm:pt>
    <dgm:pt modelId="{3FA32178-23E2-4D09-9CE6-7B28891B64FB}" type="parTrans" cxnId="{48F057BC-35F2-4840-B547-CF332BE5B7CD}">
      <dgm:prSet/>
      <dgm:spPr/>
      <dgm:t>
        <a:bodyPr/>
        <a:lstStyle/>
        <a:p>
          <a:pPr algn="ctr"/>
          <a:endParaRPr lang="tr-TR"/>
        </a:p>
      </dgm:t>
    </dgm:pt>
    <dgm:pt modelId="{29311340-54B3-4C9C-9EE7-3E763E144ECD}" type="sibTrans" cxnId="{48F057BC-35F2-4840-B547-CF332BE5B7CD}">
      <dgm:prSet/>
      <dgm:spPr/>
      <dgm:t>
        <a:bodyPr/>
        <a:lstStyle/>
        <a:p>
          <a:pPr algn="ctr"/>
          <a:endParaRPr lang="tr-TR"/>
        </a:p>
      </dgm:t>
    </dgm:pt>
    <dgm:pt modelId="{E0581E04-6566-4E53-A3BC-000EAE2020A2}">
      <dgm:prSet/>
      <dgm:spPr/>
      <dgm:t>
        <a:bodyPr/>
        <a:lstStyle/>
        <a:p>
          <a:pPr algn="ctr" rtl="0"/>
          <a:r>
            <a:rPr lang="tr-TR" dirty="0" smtClean="0">
              <a:solidFill>
                <a:schemeClr val="tx1"/>
              </a:solidFill>
            </a:rPr>
            <a:t>BRİFİNG DOSYASI </a:t>
          </a:r>
          <a:endParaRPr lang="tr-TR" dirty="0">
            <a:solidFill>
              <a:schemeClr val="tx1"/>
            </a:solidFill>
          </a:endParaRPr>
        </a:p>
      </dgm:t>
    </dgm:pt>
    <dgm:pt modelId="{3B093F96-F4BB-4ACA-B31F-EBB138FC9F8C}" type="parTrans" cxnId="{7A197674-BFC0-4253-92C3-1BA7E5824EC3}">
      <dgm:prSet/>
      <dgm:spPr/>
      <dgm:t>
        <a:bodyPr/>
        <a:lstStyle/>
        <a:p>
          <a:pPr algn="ctr"/>
          <a:endParaRPr lang="tr-TR"/>
        </a:p>
      </dgm:t>
    </dgm:pt>
    <dgm:pt modelId="{B2424950-2217-4B52-8A22-AECB6AD99934}" type="sibTrans" cxnId="{7A197674-BFC0-4253-92C3-1BA7E5824EC3}">
      <dgm:prSet/>
      <dgm:spPr/>
      <dgm:t>
        <a:bodyPr/>
        <a:lstStyle/>
        <a:p>
          <a:pPr algn="ctr"/>
          <a:endParaRPr lang="tr-TR"/>
        </a:p>
      </dgm:t>
    </dgm:pt>
    <dgm:pt modelId="{231F5C62-4C42-4219-ACB9-A968CDAA0F94}">
      <dgm:prSet/>
      <dgm:spPr/>
      <dgm:t>
        <a:bodyPr/>
        <a:lstStyle/>
        <a:p>
          <a:pPr algn="ctr" rtl="0"/>
          <a:r>
            <a:rPr lang="tr-TR" dirty="0" smtClean="0">
              <a:solidFill>
                <a:schemeClr val="tx1"/>
              </a:solidFill>
            </a:rPr>
            <a:t>31.12.2024</a:t>
          </a:r>
          <a:endParaRPr lang="tr-TR" dirty="0">
            <a:solidFill>
              <a:schemeClr val="tx1"/>
            </a:solidFill>
          </a:endParaRPr>
        </a:p>
      </dgm:t>
    </dgm:pt>
    <dgm:pt modelId="{64B6538B-7A8B-49AB-ABAC-6A3E4FBCC6ED}" type="parTrans" cxnId="{B325FAB4-D35F-4C31-9E14-8609DC2D38BE}">
      <dgm:prSet/>
      <dgm:spPr/>
      <dgm:t>
        <a:bodyPr/>
        <a:lstStyle/>
        <a:p>
          <a:pPr algn="ctr"/>
          <a:endParaRPr lang="tr-TR"/>
        </a:p>
      </dgm:t>
    </dgm:pt>
    <dgm:pt modelId="{F85EE067-0FC9-4F55-BA55-7FB1E0AA136C}" type="sibTrans" cxnId="{B325FAB4-D35F-4C31-9E14-8609DC2D38BE}">
      <dgm:prSet/>
      <dgm:spPr/>
      <dgm:t>
        <a:bodyPr/>
        <a:lstStyle/>
        <a:p>
          <a:pPr algn="ctr"/>
          <a:endParaRPr lang="tr-TR"/>
        </a:p>
      </dgm:t>
    </dgm:pt>
    <dgm:pt modelId="{6A5955AA-B5D1-4A84-99C8-330D8E0FE7B3}" type="pres">
      <dgm:prSet presAssocID="{BFBF7A62-418B-4FF6-96BF-D50062CCB063}" presName="linear" presStyleCnt="0">
        <dgm:presLayoutVars>
          <dgm:animLvl val="lvl"/>
          <dgm:resizeHandles val="exact"/>
        </dgm:presLayoutVars>
      </dgm:prSet>
      <dgm:spPr/>
      <dgm:t>
        <a:bodyPr/>
        <a:lstStyle/>
        <a:p>
          <a:endParaRPr lang="tr-TR"/>
        </a:p>
      </dgm:t>
    </dgm:pt>
    <dgm:pt modelId="{8CCA66B3-E7F0-4EC1-B98D-2E4DF6DDE439}" type="pres">
      <dgm:prSet presAssocID="{473C8431-1B5A-4B1A-BBFE-5A9CE5634829}" presName="parentText" presStyleLbl="node1" presStyleIdx="0" presStyleCnt="3" custScaleX="96617" custScaleY="71110" custLinFactNeighborX="282" custLinFactNeighborY="68925">
        <dgm:presLayoutVars>
          <dgm:chMax val="0"/>
          <dgm:bulletEnabled val="1"/>
        </dgm:presLayoutVars>
      </dgm:prSet>
      <dgm:spPr/>
      <dgm:t>
        <a:bodyPr/>
        <a:lstStyle/>
        <a:p>
          <a:endParaRPr lang="tr-TR"/>
        </a:p>
      </dgm:t>
    </dgm:pt>
    <dgm:pt modelId="{DDF14971-234C-4CC2-BA68-FF2B232AC196}" type="pres">
      <dgm:prSet presAssocID="{29311340-54B3-4C9C-9EE7-3E763E144ECD}" presName="spacer" presStyleCnt="0"/>
      <dgm:spPr/>
    </dgm:pt>
    <dgm:pt modelId="{575D79B7-ED57-4FB5-81F8-52B82841E3B2}" type="pres">
      <dgm:prSet presAssocID="{E0581E04-6566-4E53-A3BC-000EAE2020A2}" presName="parentText" presStyleLbl="node1" presStyleIdx="1" presStyleCnt="3" custScaleX="68421" custScaleY="44927">
        <dgm:presLayoutVars>
          <dgm:chMax val="0"/>
          <dgm:bulletEnabled val="1"/>
        </dgm:presLayoutVars>
      </dgm:prSet>
      <dgm:spPr/>
      <dgm:t>
        <a:bodyPr/>
        <a:lstStyle/>
        <a:p>
          <a:endParaRPr lang="tr-TR"/>
        </a:p>
      </dgm:t>
    </dgm:pt>
    <dgm:pt modelId="{095A96F8-C8D4-411E-80B6-C79E1448D234}" type="pres">
      <dgm:prSet presAssocID="{B2424950-2217-4B52-8A22-AECB6AD99934}" presName="spacer" presStyleCnt="0"/>
      <dgm:spPr/>
    </dgm:pt>
    <dgm:pt modelId="{843807B2-6736-4227-8935-2C18790C7817}" type="pres">
      <dgm:prSet presAssocID="{231F5C62-4C42-4219-ACB9-A968CDAA0F94}" presName="parentText" presStyleLbl="node1" presStyleIdx="2" presStyleCnt="3" custScaleX="35338" custScaleY="78718" custLinFactNeighborX="1786" custLinFactNeighborY="16653">
        <dgm:presLayoutVars>
          <dgm:chMax val="0"/>
          <dgm:bulletEnabled val="1"/>
        </dgm:presLayoutVars>
      </dgm:prSet>
      <dgm:spPr/>
      <dgm:t>
        <a:bodyPr/>
        <a:lstStyle/>
        <a:p>
          <a:endParaRPr lang="tr-TR"/>
        </a:p>
      </dgm:t>
    </dgm:pt>
  </dgm:ptLst>
  <dgm:cxnLst>
    <dgm:cxn modelId="{48F057BC-35F2-4840-B547-CF332BE5B7CD}" srcId="{BFBF7A62-418B-4FF6-96BF-D50062CCB063}" destId="{473C8431-1B5A-4B1A-BBFE-5A9CE5634829}" srcOrd="0" destOrd="0" parTransId="{3FA32178-23E2-4D09-9CE6-7B28891B64FB}" sibTransId="{29311340-54B3-4C9C-9EE7-3E763E144ECD}"/>
    <dgm:cxn modelId="{3A67FF5D-E922-460B-A6B7-3494D30CF8D4}" type="presOf" srcId="{E0581E04-6566-4E53-A3BC-000EAE2020A2}" destId="{575D79B7-ED57-4FB5-81F8-52B82841E3B2}" srcOrd="0" destOrd="0" presId="urn:microsoft.com/office/officeart/2005/8/layout/vList2"/>
    <dgm:cxn modelId="{B2311B8E-3A01-497D-83A5-CD6D2441B747}" type="presOf" srcId="{473C8431-1B5A-4B1A-BBFE-5A9CE5634829}" destId="{8CCA66B3-E7F0-4EC1-B98D-2E4DF6DDE439}" srcOrd="0" destOrd="0" presId="urn:microsoft.com/office/officeart/2005/8/layout/vList2"/>
    <dgm:cxn modelId="{7A197674-BFC0-4253-92C3-1BA7E5824EC3}" srcId="{BFBF7A62-418B-4FF6-96BF-D50062CCB063}" destId="{E0581E04-6566-4E53-A3BC-000EAE2020A2}" srcOrd="1" destOrd="0" parTransId="{3B093F96-F4BB-4ACA-B31F-EBB138FC9F8C}" sibTransId="{B2424950-2217-4B52-8A22-AECB6AD99934}"/>
    <dgm:cxn modelId="{B325FAB4-D35F-4C31-9E14-8609DC2D38BE}" srcId="{BFBF7A62-418B-4FF6-96BF-D50062CCB063}" destId="{231F5C62-4C42-4219-ACB9-A968CDAA0F94}" srcOrd="2" destOrd="0" parTransId="{64B6538B-7A8B-49AB-ABAC-6A3E4FBCC6ED}" sibTransId="{F85EE067-0FC9-4F55-BA55-7FB1E0AA136C}"/>
    <dgm:cxn modelId="{2BE340B7-DEF7-4D9E-BBD3-01AC1C1B06EC}" type="presOf" srcId="{231F5C62-4C42-4219-ACB9-A968CDAA0F94}" destId="{843807B2-6736-4227-8935-2C18790C7817}" srcOrd="0" destOrd="0" presId="urn:microsoft.com/office/officeart/2005/8/layout/vList2"/>
    <dgm:cxn modelId="{18FA2FDF-195D-4CC9-B650-90E8866392EF}" type="presOf" srcId="{BFBF7A62-418B-4FF6-96BF-D50062CCB063}" destId="{6A5955AA-B5D1-4A84-99C8-330D8E0FE7B3}" srcOrd="0" destOrd="0" presId="urn:microsoft.com/office/officeart/2005/8/layout/vList2"/>
    <dgm:cxn modelId="{CF23475C-88E5-4A20-8FEE-65ACA3A31888}" type="presParOf" srcId="{6A5955AA-B5D1-4A84-99C8-330D8E0FE7B3}" destId="{8CCA66B3-E7F0-4EC1-B98D-2E4DF6DDE439}" srcOrd="0" destOrd="0" presId="urn:microsoft.com/office/officeart/2005/8/layout/vList2"/>
    <dgm:cxn modelId="{8DD02B70-BAFC-4A24-B38B-23445101AACE}" type="presParOf" srcId="{6A5955AA-B5D1-4A84-99C8-330D8E0FE7B3}" destId="{DDF14971-234C-4CC2-BA68-FF2B232AC196}" srcOrd="1" destOrd="0" presId="urn:microsoft.com/office/officeart/2005/8/layout/vList2"/>
    <dgm:cxn modelId="{56B204B7-D7AF-48D9-9D4F-58E69670EF19}" type="presParOf" srcId="{6A5955AA-B5D1-4A84-99C8-330D8E0FE7B3}" destId="{575D79B7-ED57-4FB5-81F8-52B82841E3B2}" srcOrd="2" destOrd="0" presId="urn:microsoft.com/office/officeart/2005/8/layout/vList2"/>
    <dgm:cxn modelId="{B67621E6-862D-40BF-98A4-A3CB1E3E355D}" type="presParOf" srcId="{6A5955AA-B5D1-4A84-99C8-330D8E0FE7B3}" destId="{095A96F8-C8D4-411E-80B6-C79E1448D234}" srcOrd="3" destOrd="0" presId="urn:microsoft.com/office/officeart/2005/8/layout/vList2"/>
    <dgm:cxn modelId="{1E7D9D77-B5F7-4F90-B334-40E57D93833A}" type="presParOf" srcId="{6A5955AA-B5D1-4A84-99C8-330D8E0FE7B3}" destId="{843807B2-6736-4227-8935-2C18790C781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94E319-BF92-4590-AA86-A3B5A04933EE}"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tr-TR"/>
        </a:p>
      </dgm:t>
    </dgm:pt>
    <dgm:pt modelId="{43A9F922-E464-483D-AF9C-7B2C20E205B4}">
      <dgm:prSet custT="1"/>
      <dgm:spPr/>
      <dgm:t>
        <a:bodyPr/>
        <a:lstStyle/>
        <a:p>
          <a:pPr rtl="0"/>
          <a:r>
            <a:rPr lang="en-US" sz="3200" b="1" dirty="0" smtClean="0"/>
            <a:t>Misyon</a:t>
          </a:r>
          <a:endParaRPr lang="tr-TR" sz="3200" dirty="0"/>
        </a:p>
      </dgm:t>
    </dgm:pt>
    <dgm:pt modelId="{5EE08D7D-1376-45FD-881F-63DEEEC911F1}" type="parTrans" cxnId="{C280A613-9938-4E08-9B6A-D0082A9742B6}">
      <dgm:prSet/>
      <dgm:spPr/>
      <dgm:t>
        <a:bodyPr/>
        <a:lstStyle/>
        <a:p>
          <a:endParaRPr lang="tr-TR"/>
        </a:p>
      </dgm:t>
    </dgm:pt>
    <dgm:pt modelId="{15731597-18CD-4EA1-B8BE-DB4FA45BEADE}" type="sibTrans" cxnId="{C280A613-9938-4E08-9B6A-D0082A9742B6}">
      <dgm:prSet/>
      <dgm:spPr/>
      <dgm:t>
        <a:bodyPr/>
        <a:lstStyle/>
        <a:p>
          <a:endParaRPr lang="tr-TR"/>
        </a:p>
      </dgm:t>
    </dgm:pt>
    <dgm:pt modelId="{FAC6F189-8B24-401B-B2CD-DB64DC8498D1}">
      <dgm:prSet custT="1"/>
      <dgm:spPr/>
      <dgm:t>
        <a:bodyPr/>
        <a:lstStyle/>
        <a:p>
          <a:pPr algn="just"/>
          <a:r>
            <a:rPr lang="tr-TR" sz="1400" dirty="0" smtClean="0"/>
            <a:t>Stratejik amaçlar ve hedefler doğrultusunda, paydaşlarımızla işbirliği içinde kaynakları etkili, ekonomik ve verimli bir şekilde elde etmek ve kullanmak.</a:t>
          </a:r>
          <a:endParaRPr lang="tr-TR" sz="1300" dirty="0"/>
        </a:p>
      </dgm:t>
    </dgm:pt>
    <dgm:pt modelId="{CE6B6BEA-2D6B-47E4-947C-AAB801D67AB0}" type="parTrans" cxnId="{56F1CA4C-6B78-45FC-99C6-015FD11B433A}">
      <dgm:prSet/>
      <dgm:spPr/>
      <dgm:t>
        <a:bodyPr/>
        <a:lstStyle/>
        <a:p>
          <a:endParaRPr lang="tr-TR"/>
        </a:p>
      </dgm:t>
    </dgm:pt>
    <dgm:pt modelId="{2513D584-9180-414E-B7CA-AF9BD66B6F6C}" type="sibTrans" cxnId="{56F1CA4C-6B78-45FC-99C6-015FD11B433A}">
      <dgm:prSet/>
      <dgm:spPr/>
      <dgm:t>
        <a:bodyPr/>
        <a:lstStyle/>
        <a:p>
          <a:endParaRPr lang="tr-TR"/>
        </a:p>
      </dgm:t>
    </dgm:pt>
    <dgm:pt modelId="{95C7C314-180E-4259-8277-3FAD14B05EC0}">
      <dgm:prSet custT="1"/>
      <dgm:spPr/>
      <dgm:t>
        <a:bodyPr/>
        <a:lstStyle/>
        <a:p>
          <a:pPr rtl="0"/>
          <a:r>
            <a:rPr lang="en-US" sz="3200" b="1" dirty="0" err="1" smtClean="0"/>
            <a:t>Vizyon</a:t>
          </a:r>
          <a:endParaRPr lang="tr-TR" sz="3200" dirty="0"/>
        </a:p>
      </dgm:t>
    </dgm:pt>
    <dgm:pt modelId="{A629F651-8FF7-4915-9C17-06061328ECCF}" type="parTrans" cxnId="{756ED275-72F5-4EB3-99BB-94C61D31480B}">
      <dgm:prSet/>
      <dgm:spPr/>
      <dgm:t>
        <a:bodyPr/>
        <a:lstStyle/>
        <a:p>
          <a:endParaRPr lang="tr-TR"/>
        </a:p>
      </dgm:t>
    </dgm:pt>
    <dgm:pt modelId="{ED659C70-6988-42EA-98B7-B5F162EBD1D5}" type="sibTrans" cxnId="{756ED275-72F5-4EB3-99BB-94C61D31480B}">
      <dgm:prSet/>
      <dgm:spPr/>
      <dgm:t>
        <a:bodyPr/>
        <a:lstStyle/>
        <a:p>
          <a:endParaRPr lang="tr-TR"/>
        </a:p>
      </dgm:t>
    </dgm:pt>
    <dgm:pt modelId="{774A3750-FA2D-4D71-8DED-EF98B28CA9EE}">
      <dgm:prSet custT="1"/>
      <dgm:spPr/>
      <dgm:t>
        <a:bodyPr/>
        <a:lstStyle/>
        <a:p>
          <a:pPr algn="just" rtl="0"/>
          <a:r>
            <a:rPr lang="tr-TR" sz="1400" dirty="0" smtClean="0"/>
            <a:t>İşinde uzman, yenilikçi ve özverili kadromuzla, </a:t>
          </a:r>
          <a:r>
            <a:rPr lang="tr-TR" sz="1400" b="1" dirty="0" smtClean="0"/>
            <a:t>toplam kalite yönetim anlayışı</a:t>
          </a:r>
          <a:r>
            <a:rPr lang="tr-TR" sz="1400" dirty="0" smtClean="0"/>
            <a:t> ile hizmet veren, </a:t>
          </a:r>
          <a:r>
            <a:rPr lang="tr-TR" sz="1400" b="1" dirty="0" smtClean="0"/>
            <a:t>saydamlık ilkesiyle</a:t>
          </a:r>
          <a:r>
            <a:rPr lang="tr-TR" sz="1400" dirty="0" smtClean="0"/>
            <a:t> paydaşları bilgilendiren ve hesap verebilme süreçlerini etkin bir şekilde sağlayan bir başkanlık olmak.</a:t>
          </a:r>
          <a:endParaRPr lang="tr-TR" sz="1400" dirty="0"/>
        </a:p>
      </dgm:t>
    </dgm:pt>
    <dgm:pt modelId="{EE626BC0-18A9-4478-942B-646148FE0490}" type="parTrans" cxnId="{6E837771-8189-410D-8FD7-8BB22F066A4D}">
      <dgm:prSet/>
      <dgm:spPr/>
      <dgm:t>
        <a:bodyPr/>
        <a:lstStyle/>
        <a:p>
          <a:endParaRPr lang="tr-TR"/>
        </a:p>
      </dgm:t>
    </dgm:pt>
    <dgm:pt modelId="{C4464634-8E32-4564-9087-B4A1EE1E3457}" type="sibTrans" cxnId="{6E837771-8189-410D-8FD7-8BB22F066A4D}">
      <dgm:prSet/>
      <dgm:spPr/>
      <dgm:t>
        <a:bodyPr/>
        <a:lstStyle/>
        <a:p>
          <a:endParaRPr lang="tr-TR"/>
        </a:p>
      </dgm:t>
    </dgm:pt>
    <dgm:pt modelId="{E4CF6F8B-DC82-4619-B1EF-D448586EAD7C}">
      <dgm:prSet custT="1"/>
      <dgm:spPr/>
      <dgm:t>
        <a:bodyPr/>
        <a:lstStyle/>
        <a:p>
          <a:pPr algn="just"/>
          <a:r>
            <a:rPr lang="tr-TR" sz="1400" b="1" dirty="0" smtClean="0"/>
            <a:t>Ana Hedefler:</a:t>
          </a:r>
          <a:endParaRPr lang="tr-TR" sz="1400" b="1" dirty="0"/>
        </a:p>
      </dgm:t>
    </dgm:pt>
    <dgm:pt modelId="{F3684410-AEAD-4E50-8BCA-194CE467A001}" type="parTrans" cxnId="{ED4210FA-9911-4FA9-99E1-81A41F8A7373}">
      <dgm:prSet/>
      <dgm:spPr/>
      <dgm:t>
        <a:bodyPr/>
        <a:lstStyle/>
        <a:p>
          <a:endParaRPr lang="tr-TR"/>
        </a:p>
      </dgm:t>
    </dgm:pt>
    <dgm:pt modelId="{133613CA-1283-4536-A145-D0486DB3F83F}" type="sibTrans" cxnId="{ED4210FA-9911-4FA9-99E1-81A41F8A7373}">
      <dgm:prSet/>
      <dgm:spPr/>
      <dgm:t>
        <a:bodyPr/>
        <a:lstStyle/>
        <a:p>
          <a:endParaRPr lang="tr-TR"/>
        </a:p>
      </dgm:t>
    </dgm:pt>
    <dgm:pt modelId="{78249833-D622-48B4-94C3-D01088C51CBE}">
      <dgm:prSet custT="1"/>
      <dgm:spPr/>
      <dgm:t>
        <a:bodyPr/>
        <a:lstStyle/>
        <a:p>
          <a:pPr algn="just"/>
          <a:r>
            <a:rPr lang="tr-TR" sz="1400" b="1" dirty="0" smtClean="0"/>
            <a:t>Kaynak Yönetimi:</a:t>
          </a:r>
          <a:r>
            <a:rPr lang="tr-TR" sz="1400" dirty="0" smtClean="0"/>
            <a:t> Kaynakların etkin, ekonomik ve verimli şekilde elde edilmesi ve kullanılması.</a:t>
          </a:r>
          <a:endParaRPr lang="tr-TR" sz="1400" dirty="0"/>
        </a:p>
      </dgm:t>
    </dgm:pt>
    <dgm:pt modelId="{99665C6D-36E8-4631-AC45-0A820DF8E4A9}" type="parTrans" cxnId="{9B4E8AF7-5C9E-4A5E-8E79-081EC79ADAC9}">
      <dgm:prSet/>
      <dgm:spPr/>
      <dgm:t>
        <a:bodyPr/>
        <a:lstStyle/>
        <a:p>
          <a:endParaRPr lang="tr-TR"/>
        </a:p>
      </dgm:t>
    </dgm:pt>
    <dgm:pt modelId="{6C6A5FF3-5E63-456E-94F6-A4D8067BE0F1}" type="sibTrans" cxnId="{9B4E8AF7-5C9E-4A5E-8E79-081EC79ADAC9}">
      <dgm:prSet/>
      <dgm:spPr/>
      <dgm:t>
        <a:bodyPr/>
        <a:lstStyle/>
        <a:p>
          <a:endParaRPr lang="tr-TR"/>
        </a:p>
      </dgm:t>
    </dgm:pt>
    <dgm:pt modelId="{839114B4-113D-4D01-99A5-43C1D93C155E}">
      <dgm:prSet custT="1"/>
      <dgm:spPr/>
      <dgm:t>
        <a:bodyPr/>
        <a:lstStyle/>
        <a:p>
          <a:pPr algn="just"/>
          <a:r>
            <a:rPr lang="tr-TR" sz="1400" b="1" dirty="0" smtClean="0"/>
            <a:t>Mali Saydamlık:</a:t>
          </a:r>
          <a:r>
            <a:rPr lang="tr-TR" sz="1400" dirty="0" smtClean="0"/>
            <a:t> Mali saydamlığın artırılması, hesap verebilirlik süreçlerinin güçlendirilmesi.</a:t>
          </a:r>
          <a:endParaRPr lang="tr-TR" sz="1400" dirty="0"/>
        </a:p>
      </dgm:t>
    </dgm:pt>
    <dgm:pt modelId="{4D5435A4-B4C1-4FDD-A815-5C1813CF8AF7}" type="parTrans" cxnId="{B793562C-4013-4785-9051-F98A4DD7560E}">
      <dgm:prSet/>
      <dgm:spPr/>
      <dgm:t>
        <a:bodyPr/>
        <a:lstStyle/>
        <a:p>
          <a:endParaRPr lang="tr-TR"/>
        </a:p>
      </dgm:t>
    </dgm:pt>
    <dgm:pt modelId="{5DC35919-A1EB-48FD-8595-FB6C303A40BF}" type="sibTrans" cxnId="{B793562C-4013-4785-9051-F98A4DD7560E}">
      <dgm:prSet/>
      <dgm:spPr/>
      <dgm:t>
        <a:bodyPr/>
        <a:lstStyle/>
        <a:p>
          <a:endParaRPr lang="tr-TR"/>
        </a:p>
      </dgm:t>
    </dgm:pt>
    <dgm:pt modelId="{23AE7991-1D9E-4E17-A643-D37145404B2A}">
      <dgm:prSet custT="1"/>
      <dgm:spPr/>
      <dgm:t>
        <a:bodyPr/>
        <a:lstStyle/>
        <a:p>
          <a:pPr algn="just"/>
          <a:r>
            <a:rPr lang="tr-TR" sz="1400" b="1" dirty="0" smtClean="0"/>
            <a:t>Kanun Uygulama:</a:t>
          </a:r>
          <a:r>
            <a:rPr lang="tr-TR" sz="1400" dirty="0" smtClean="0"/>
            <a:t> Mali kanunların etkin bir şekilde uygulanması.</a:t>
          </a:r>
          <a:endParaRPr lang="tr-TR" sz="1400" dirty="0"/>
        </a:p>
      </dgm:t>
    </dgm:pt>
    <dgm:pt modelId="{147F5CCB-8841-494B-800C-9CF8504BF674}" type="parTrans" cxnId="{A9D0EE1A-08F3-4BB5-B55A-152C1E78A587}">
      <dgm:prSet/>
      <dgm:spPr/>
      <dgm:t>
        <a:bodyPr/>
        <a:lstStyle/>
        <a:p>
          <a:endParaRPr lang="tr-TR"/>
        </a:p>
      </dgm:t>
    </dgm:pt>
    <dgm:pt modelId="{F7E0EEAB-AB86-46C7-AE66-EDC85B94674C}" type="sibTrans" cxnId="{A9D0EE1A-08F3-4BB5-B55A-152C1E78A587}">
      <dgm:prSet/>
      <dgm:spPr/>
      <dgm:t>
        <a:bodyPr/>
        <a:lstStyle/>
        <a:p>
          <a:endParaRPr lang="tr-TR"/>
        </a:p>
      </dgm:t>
    </dgm:pt>
    <dgm:pt modelId="{39178341-77FF-4CB8-A4FF-9604C7FEF682}">
      <dgm:prSet custT="1"/>
      <dgm:spPr/>
      <dgm:t>
        <a:bodyPr/>
        <a:lstStyle/>
        <a:p>
          <a:pPr algn="just"/>
          <a:r>
            <a:rPr lang="tr-TR" sz="1400" b="1" dirty="0" smtClean="0"/>
            <a:t>Danışmanlık Hizmeti:</a:t>
          </a:r>
          <a:r>
            <a:rPr lang="tr-TR" sz="1400" dirty="0" smtClean="0"/>
            <a:t> Üst yönetime ve harcama yetkililerine mali süreçler konusunda danışmanlık sağlamak.</a:t>
          </a:r>
          <a:endParaRPr lang="tr-TR" sz="1400" dirty="0"/>
        </a:p>
      </dgm:t>
    </dgm:pt>
    <dgm:pt modelId="{A4E1DF62-E2C6-4969-A814-438F9C8CF1AC}" type="parTrans" cxnId="{EB61446F-04FC-4530-8110-5D84CF06855F}">
      <dgm:prSet/>
      <dgm:spPr/>
      <dgm:t>
        <a:bodyPr/>
        <a:lstStyle/>
        <a:p>
          <a:endParaRPr lang="tr-TR"/>
        </a:p>
      </dgm:t>
    </dgm:pt>
    <dgm:pt modelId="{2E823F66-A07E-405A-958C-EF866164181E}" type="sibTrans" cxnId="{EB61446F-04FC-4530-8110-5D84CF06855F}">
      <dgm:prSet/>
      <dgm:spPr/>
      <dgm:t>
        <a:bodyPr/>
        <a:lstStyle/>
        <a:p>
          <a:endParaRPr lang="tr-TR"/>
        </a:p>
      </dgm:t>
    </dgm:pt>
    <dgm:pt modelId="{129F2F6B-3CFE-4812-8A0D-A6B783E5E7C8}">
      <dgm:prSet custT="1"/>
      <dgm:spPr/>
      <dgm:t>
        <a:bodyPr/>
        <a:lstStyle/>
        <a:p>
          <a:pPr algn="just"/>
          <a:r>
            <a:rPr lang="tr-TR" sz="1400" b="1" dirty="0" smtClean="0"/>
            <a:t>Uzman Kadro:</a:t>
          </a:r>
          <a:r>
            <a:rPr lang="tr-TR" sz="1400" dirty="0" smtClean="0"/>
            <a:t> İşinde uzman, yenilikçi ve özverili bir ekip.</a:t>
          </a:r>
          <a:endParaRPr lang="tr-TR" sz="1400" dirty="0"/>
        </a:p>
      </dgm:t>
    </dgm:pt>
    <dgm:pt modelId="{1437C4C1-D3F6-4A2E-AD4E-1E4C4DA67841}" type="parTrans" cxnId="{62CDA51D-390F-43D9-BBBD-6C375C5FD024}">
      <dgm:prSet/>
      <dgm:spPr/>
      <dgm:t>
        <a:bodyPr/>
        <a:lstStyle/>
        <a:p>
          <a:endParaRPr lang="tr-TR"/>
        </a:p>
      </dgm:t>
    </dgm:pt>
    <dgm:pt modelId="{6EEC91AD-1295-4A25-B781-EC412AB6B620}" type="sibTrans" cxnId="{62CDA51D-390F-43D9-BBBD-6C375C5FD024}">
      <dgm:prSet/>
      <dgm:spPr/>
      <dgm:t>
        <a:bodyPr/>
        <a:lstStyle/>
        <a:p>
          <a:endParaRPr lang="tr-TR"/>
        </a:p>
      </dgm:t>
    </dgm:pt>
    <dgm:pt modelId="{75CB8AB6-A145-439E-8A3B-86BB81E7D46E}">
      <dgm:prSet custT="1"/>
      <dgm:spPr/>
      <dgm:t>
        <a:bodyPr/>
        <a:lstStyle/>
        <a:p>
          <a:pPr algn="just"/>
          <a:r>
            <a:rPr lang="tr-TR" sz="1400" b="1" dirty="0" smtClean="0"/>
            <a:t>Toplam Kalite Yönetimi:</a:t>
          </a:r>
          <a:r>
            <a:rPr lang="tr-TR" sz="1400" dirty="0" smtClean="0"/>
            <a:t> Sürekli iyileştirme ve mükemmeliyet odaklı hizmet anlayışı.</a:t>
          </a:r>
          <a:endParaRPr lang="tr-TR" sz="1400" dirty="0"/>
        </a:p>
      </dgm:t>
    </dgm:pt>
    <dgm:pt modelId="{1AE04FF7-C6B7-4BCA-9D71-5FDD1F37810B}" type="parTrans" cxnId="{0B1B82D6-28A9-448F-A17F-6ED6AE1AF47D}">
      <dgm:prSet/>
      <dgm:spPr/>
      <dgm:t>
        <a:bodyPr/>
        <a:lstStyle/>
        <a:p>
          <a:endParaRPr lang="tr-TR"/>
        </a:p>
      </dgm:t>
    </dgm:pt>
    <dgm:pt modelId="{A6E990AB-3082-4EF7-8C20-E8BFE1307973}" type="sibTrans" cxnId="{0B1B82D6-28A9-448F-A17F-6ED6AE1AF47D}">
      <dgm:prSet/>
      <dgm:spPr/>
      <dgm:t>
        <a:bodyPr/>
        <a:lstStyle/>
        <a:p>
          <a:endParaRPr lang="tr-TR"/>
        </a:p>
      </dgm:t>
    </dgm:pt>
    <dgm:pt modelId="{F022138D-7F31-43AA-84A2-1A08EF4DCB5C}">
      <dgm:prSet custT="1"/>
      <dgm:spPr/>
      <dgm:t>
        <a:bodyPr/>
        <a:lstStyle/>
        <a:p>
          <a:pPr algn="just"/>
          <a:r>
            <a:rPr lang="tr-TR" sz="1400" b="1" dirty="0" smtClean="0"/>
            <a:t>Saydamlık:</a:t>
          </a:r>
          <a:r>
            <a:rPr lang="tr-TR" sz="1400" dirty="0" smtClean="0"/>
            <a:t> Paydaşları doğru ve düzenli bir şekilde bilgilendirme.</a:t>
          </a:r>
          <a:endParaRPr lang="tr-TR" sz="1400" dirty="0"/>
        </a:p>
      </dgm:t>
    </dgm:pt>
    <dgm:pt modelId="{514D57D2-A7FE-410C-A4BF-A76DE6EDADC0}" type="parTrans" cxnId="{8586700B-57E1-4E57-B592-88B896456D4E}">
      <dgm:prSet/>
      <dgm:spPr/>
      <dgm:t>
        <a:bodyPr/>
        <a:lstStyle/>
        <a:p>
          <a:endParaRPr lang="tr-TR"/>
        </a:p>
      </dgm:t>
    </dgm:pt>
    <dgm:pt modelId="{7CE5BD82-689F-416E-B2AD-E85F34B19E1D}" type="sibTrans" cxnId="{8586700B-57E1-4E57-B592-88B896456D4E}">
      <dgm:prSet/>
      <dgm:spPr/>
      <dgm:t>
        <a:bodyPr/>
        <a:lstStyle/>
        <a:p>
          <a:endParaRPr lang="tr-TR"/>
        </a:p>
      </dgm:t>
    </dgm:pt>
    <dgm:pt modelId="{57BF5F6F-083C-4D3E-90FC-7AEFC7DC69A7}">
      <dgm:prSet custT="1"/>
      <dgm:spPr/>
      <dgm:t>
        <a:bodyPr/>
        <a:lstStyle/>
        <a:p>
          <a:pPr algn="just"/>
          <a:r>
            <a:rPr lang="tr-TR" sz="1400" b="1" dirty="0" smtClean="0"/>
            <a:t>Hesap Verebilirlik:</a:t>
          </a:r>
          <a:r>
            <a:rPr lang="tr-TR" sz="1400" dirty="0" smtClean="0"/>
            <a:t> Etkin hesap verebilme süreçlerinin sağlanması.</a:t>
          </a:r>
          <a:endParaRPr lang="tr-TR" sz="1400" dirty="0"/>
        </a:p>
      </dgm:t>
    </dgm:pt>
    <dgm:pt modelId="{A67CD66E-E518-4842-975C-6D75CF54ED1C}" type="parTrans" cxnId="{38AB303C-D404-4F82-9317-364B2864CC2B}">
      <dgm:prSet/>
      <dgm:spPr/>
      <dgm:t>
        <a:bodyPr/>
        <a:lstStyle/>
        <a:p>
          <a:endParaRPr lang="tr-TR"/>
        </a:p>
      </dgm:t>
    </dgm:pt>
    <dgm:pt modelId="{40CABDA9-C595-4414-92BA-270FE82D5736}" type="sibTrans" cxnId="{38AB303C-D404-4F82-9317-364B2864CC2B}">
      <dgm:prSet/>
      <dgm:spPr/>
      <dgm:t>
        <a:bodyPr/>
        <a:lstStyle/>
        <a:p>
          <a:endParaRPr lang="tr-TR"/>
        </a:p>
      </dgm:t>
    </dgm:pt>
    <dgm:pt modelId="{8ED46D6C-B4A4-4210-A4B3-EE88B4322D91}">
      <dgm:prSet custT="1"/>
      <dgm:spPr/>
      <dgm:t>
        <a:bodyPr/>
        <a:lstStyle/>
        <a:p>
          <a:pPr algn="just" rtl="0"/>
          <a:r>
            <a:rPr lang="tr-TR" sz="1400" b="1" dirty="0" smtClean="0"/>
            <a:t>Anahtar Noktalar:</a:t>
          </a:r>
          <a:endParaRPr lang="tr-TR" sz="1400" dirty="0"/>
        </a:p>
      </dgm:t>
    </dgm:pt>
    <dgm:pt modelId="{29F37D63-863F-400E-A7C8-DA3EF185F140}" type="parTrans" cxnId="{DC950286-56A9-45BD-A9A0-50A9CAEF50A1}">
      <dgm:prSet/>
      <dgm:spPr/>
    </dgm:pt>
    <dgm:pt modelId="{9254CDDC-8B95-4CE1-8DF6-ADF604208EA9}" type="sibTrans" cxnId="{DC950286-56A9-45BD-A9A0-50A9CAEF50A1}">
      <dgm:prSet/>
      <dgm:spPr/>
    </dgm:pt>
    <dgm:pt modelId="{D9F6598D-7614-4892-BC91-917E307C8F13}" type="pres">
      <dgm:prSet presAssocID="{A094E319-BF92-4590-AA86-A3B5A04933EE}" presName="Name0" presStyleCnt="0">
        <dgm:presLayoutVars>
          <dgm:dir/>
          <dgm:animLvl val="lvl"/>
          <dgm:resizeHandles val="exact"/>
        </dgm:presLayoutVars>
      </dgm:prSet>
      <dgm:spPr/>
      <dgm:t>
        <a:bodyPr/>
        <a:lstStyle/>
        <a:p>
          <a:endParaRPr lang="tr-TR"/>
        </a:p>
      </dgm:t>
    </dgm:pt>
    <dgm:pt modelId="{499A8AD4-6750-42E0-A2E0-FC6AC0490D09}" type="pres">
      <dgm:prSet presAssocID="{43A9F922-E464-483D-AF9C-7B2C20E205B4}" presName="linNode" presStyleCnt="0"/>
      <dgm:spPr/>
    </dgm:pt>
    <dgm:pt modelId="{6219CB1C-29F5-4ECB-A6F2-C292E85F2F40}" type="pres">
      <dgm:prSet presAssocID="{43A9F922-E464-483D-AF9C-7B2C20E205B4}" presName="parentText" presStyleLbl="node1" presStyleIdx="0" presStyleCnt="2" custScaleX="80574">
        <dgm:presLayoutVars>
          <dgm:chMax val="1"/>
          <dgm:bulletEnabled val="1"/>
        </dgm:presLayoutVars>
      </dgm:prSet>
      <dgm:spPr/>
      <dgm:t>
        <a:bodyPr/>
        <a:lstStyle/>
        <a:p>
          <a:endParaRPr lang="tr-TR"/>
        </a:p>
      </dgm:t>
    </dgm:pt>
    <dgm:pt modelId="{5DDA5F83-AEE7-494A-8258-9F6F2949DC3E}" type="pres">
      <dgm:prSet presAssocID="{43A9F922-E464-483D-AF9C-7B2C20E205B4}" presName="descendantText" presStyleLbl="alignAccFollowNode1" presStyleIdx="0" presStyleCnt="2" custScaleY="157027">
        <dgm:presLayoutVars>
          <dgm:bulletEnabled val="1"/>
        </dgm:presLayoutVars>
      </dgm:prSet>
      <dgm:spPr/>
      <dgm:t>
        <a:bodyPr/>
        <a:lstStyle/>
        <a:p>
          <a:endParaRPr lang="tr-TR"/>
        </a:p>
      </dgm:t>
    </dgm:pt>
    <dgm:pt modelId="{94E1F1F0-C75B-4366-AF75-7D8037F8DABA}" type="pres">
      <dgm:prSet presAssocID="{15731597-18CD-4EA1-B8BE-DB4FA45BEADE}" presName="sp" presStyleCnt="0"/>
      <dgm:spPr/>
    </dgm:pt>
    <dgm:pt modelId="{A502D55B-1669-458A-B48B-7C2D546BF977}" type="pres">
      <dgm:prSet presAssocID="{95C7C314-180E-4259-8277-3FAD14B05EC0}" presName="linNode" presStyleCnt="0"/>
      <dgm:spPr/>
    </dgm:pt>
    <dgm:pt modelId="{8094F4F5-EC3D-4807-89BE-1F6FB64B9944}" type="pres">
      <dgm:prSet presAssocID="{95C7C314-180E-4259-8277-3FAD14B05EC0}" presName="parentText" presStyleLbl="node1" presStyleIdx="1" presStyleCnt="2" custScaleX="82770">
        <dgm:presLayoutVars>
          <dgm:chMax val="1"/>
          <dgm:bulletEnabled val="1"/>
        </dgm:presLayoutVars>
      </dgm:prSet>
      <dgm:spPr/>
      <dgm:t>
        <a:bodyPr/>
        <a:lstStyle/>
        <a:p>
          <a:endParaRPr lang="tr-TR"/>
        </a:p>
      </dgm:t>
    </dgm:pt>
    <dgm:pt modelId="{9E964777-1529-41CE-B277-9787EBBDE88C}" type="pres">
      <dgm:prSet presAssocID="{95C7C314-180E-4259-8277-3FAD14B05EC0}" presName="descendantText" presStyleLbl="alignAccFollowNode1" presStyleIdx="1" presStyleCnt="2" custScaleY="139226">
        <dgm:presLayoutVars>
          <dgm:bulletEnabled val="1"/>
        </dgm:presLayoutVars>
      </dgm:prSet>
      <dgm:spPr/>
      <dgm:t>
        <a:bodyPr/>
        <a:lstStyle/>
        <a:p>
          <a:endParaRPr lang="tr-TR"/>
        </a:p>
      </dgm:t>
    </dgm:pt>
  </dgm:ptLst>
  <dgm:cxnLst>
    <dgm:cxn modelId="{95E4DFA8-B8CB-43AC-A12F-B55FFCA2A9D4}" type="presOf" srcId="{E4CF6F8B-DC82-4619-B1EF-D448586EAD7C}" destId="{5DDA5F83-AEE7-494A-8258-9F6F2949DC3E}" srcOrd="0" destOrd="1" presId="urn:microsoft.com/office/officeart/2005/8/layout/vList5"/>
    <dgm:cxn modelId="{E1404737-0D91-4988-8BD7-2E6A5A7F5B03}" type="presOf" srcId="{A094E319-BF92-4590-AA86-A3B5A04933EE}" destId="{D9F6598D-7614-4892-BC91-917E307C8F13}" srcOrd="0" destOrd="0" presId="urn:microsoft.com/office/officeart/2005/8/layout/vList5"/>
    <dgm:cxn modelId="{ED4210FA-9911-4FA9-99E1-81A41F8A7373}" srcId="{43A9F922-E464-483D-AF9C-7B2C20E205B4}" destId="{E4CF6F8B-DC82-4619-B1EF-D448586EAD7C}" srcOrd="1" destOrd="0" parTransId="{F3684410-AEAD-4E50-8BCA-194CE467A001}" sibTransId="{133613CA-1283-4536-A145-D0486DB3F83F}"/>
    <dgm:cxn modelId="{64DDEDE1-C5F3-4EAF-890A-4F55F217F7AF}" type="presOf" srcId="{23AE7991-1D9E-4E17-A643-D37145404B2A}" destId="{5DDA5F83-AEE7-494A-8258-9F6F2949DC3E}" srcOrd="0" destOrd="4" presId="urn:microsoft.com/office/officeart/2005/8/layout/vList5"/>
    <dgm:cxn modelId="{479BC93F-72E1-48E3-B02A-6384B62D42C8}" type="presOf" srcId="{57BF5F6F-083C-4D3E-90FC-7AEFC7DC69A7}" destId="{9E964777-1529-41CE-B277-9787EBBDE88C}" srcOrd="0" destOrd="5" presId="urn:microsoft.com/office/officeart/2005/8/layout/vList5"/>
    <dgm:cxn modelId="{F5B5A06C-9B8D-4963-8DD8-D6A6111461A7}" type="presOf" srcId="{839114B4-113D-4D01-99A5-43C1D93C155E}" destId="{5DDA5F83-AEE7-494A-8258-9F6F2949DC3E}" srcOrd="0" destOrd="3" presId="urn:microsoft.com/office/officeart/2005/8/layout/vList5"/>
    <dgm:cxn modelId="{2B177094-C6E6-4A77-A302-4BFAA88CE029}" type="presOf" srcId="{F022138D-7F31-43AA-84A2-1A08EF4DCB5C}" destId="{9E964777-1529-41CE-B277-9787EBBDE88C}" srcOrd="0" destOrd="4" presId="urn:microsoft.com/office/officeart/2005/8/layout/vList5"/>
    <dgm:cxn modelId="{2EAFEF77-3947-46D3-AEB4-F4BCDEB96BF0}" type="presOf" srcId="{78249833-D622-48B4-94C3-D01088C51CBE}" destId="{5DDA5F83-AEE7-494A-8258-9F6F2949DC3E}" srcOrd="0" destOrd="2" presId="urn:microsoft.com/office/officeart/2005/8/layout/vList5"/>
    <dgm:cxn modelId="{0B1B82D6-28A9-448F-A17F-6ED6AE1AF47D}" srcId="{95C7C314-180E-4259-8277-3FAD14B05EC0}" destId="{75CB8AB6-A145-439E-8A3B-86BB81E7D46E}" srcOrd="3" destOrd="0" parTransId="{1AE04FF7-C6B7-4BCA-9D71-5FDD1F37810B}" sibTransId="{A6E990AB-3082-4EF7-8C20-E8BFE1307973}"/>
    <dgm:cxn modelId="{756ED275-72F5-4EB3-99BB-94C61D31480B}" srcId="{A094E319-BF92-4590-AA86-A3B5A04933EE}" destId="{95C7C314-180E-4259-8277-3FAD14B05EC0}" srcOrd="1" destOrd="0" parTransId="{A629F651-8FF7-4915-9C17-06061328ECCF}" sibTransId="{ED659C70-6988-42EA-98B7-B5F162EBD1D5}"/>
    <dgm:cxn modelId="{D562BDA1-B1CC-4638-A614-EDFD17F2C411}" type="presOf" srcId="{129F2F6B-3CFE-4812-8A0D-A6B783E5E7C8}" destId="{9E964777-1529-41CE-B277-9787EBBDE88C}" srcOrd="0" destOrd="2" presId="urn:microsoft.com/office/officeart/2005/8/layout/vList5"/>
    <dgm:cxn modelId="{A9D0EE1A-08F3-4BB5-B55A-152C1E78A587}" srcId="{43A9F922-E464-483D-AF9C-7B2C20E205B4}" destId="{23AE7991-1D9E-4E17-A643-D37145404B2A}" srcOrd="4" destOrd="0" parTransId="{147F5CCB-8841-494B-800C-9CF8504BF674}" sibTransId="{F7E0EEAB-AB86-46C7-AE66-EDC85B94674C}"/>
    <dgm:cxn modelId="{C280A613-9938-4E08-9B6A-D0082A9742B6}" srcId="{A094E319-BF92-4590-AA86-A3B5A04933EE}" destId="{43A9F922-E464-483D-AF9C-7B2C20E205B4}" srcOrd="0" destOrd="0" parTransId="{5EE08D7D-1376-45FD-881F-63DEEEC911F1}" sibTransId="{15731597-18CD-4EA1-B8BE-DB4FA45BEADE}"/>
    <dgm:cxn modelId="{B793562C-4013-4785-9051-F98A4DD7560E}" srcId="{43A9F922-E464-483D-AF9C-7B2C20E205B4}" destId="{839114B4-113D-4D01-99A5-43C1D93C155E}" srcOrd="3" destOrd="0" parTransId="{4D5435A4-B4C1-4FDD-A815-5C1813CF8AF7}" sibTransId="{5DC35919-A1EB-48FD-8595-FB6C303A40BF}"/>
    <dgm:cxn modelId="{38AB303C-D404-4F82-9317-364B2864CC2B}" srcId="{95C7C314-180E-4259-8277-3FAD14B05EC0}" destId="{57BF5F6F-083C-4D3E-90FC-7AEFC7DC69A7}" srcOrd="5" destOrd="0" parTransId="{A67CD66E-E518-4842-975C-6D75CF54ED1C}" sibTransId="{40CABDA9-C595-4414-92BA-270FE82D5736}"/>
    <dgm:cxn modelId="{5F6A5616-3969-4285-9882-6E023A75A7C7}" type="presOf" srcId="{FAC6F189-8B24-401B-B2CD-DB64DC8498D1}" destId="{5DDA5F83-AEE7-494A-8258-9F6F2949DC3E}" srcOrd="0" destOrd="0" presId="urn:microsoft.com/office/officeart/2005/8/layout/vList5"/>
    <dgm:cxn modelId="{EB61446F-04FC-4530-8110-5D84CF06855F}" srcId="{43A9F922-E464-483D-AF9C-7B2C20E205B4}" destId="{39178341-77FF-4CB8-A4FF-9604C7FEF682}" srcOrd="5" destOrd="0" parTransId="{A4E1DF62-E2C6-4969-A814-438F9C8CF1AC}" sibTransId="{2E823F66-A07E-405A-958C-EF866164181E}"/>
    <dgm:cxn modelId="{9B4E8AF7-5C9E-4A5E-8E79-081EC79ADAC9}" srcId="{43A9F922-E464-483D-AF9C-7B2C20E205B4}" destId="{78249833-D622-48B4-94C3-D01088C51CBE}" srcOrd="2" destOrd="0" parTransId="{99665C6D-36E8-4631-AC45-0A820DF8E4A9}" sibTransId="{6C6A5FF3-5E63-456E-94F6-A4D8067BE0F1}"/>
    <dgm:cxn modelId="{8586700B-57E1-4E57-B592-88B896456D4E}" srcId="{95C7C314-180E-4259-8277-3FAD14B05EC0}" destId="{F022138D-7F31-43AA-84A2-1A08EF4DCB5C}" srcOrd="4" destOrd="0" parTransId="{514D57D2-A7FE-410C-A4BF-A76DE6EDADC0}" sibTransId="{7CE5BD82-689F-416E-B2AD-E85F34B19E1D}"/>
    <dgm:cxn modelId="{56F1CA4C-6B78-45FC-99C6-015FD11B433A}" srcId="{43A9F922-E464-483D-AF9C-7B2C20E205B4}" destId="{FAC6F189-8B24-401B-B2CD-DB64DC8498D1}" srcOrd="0" destOrd="0" parTransId="{CE6B6BEA-2D6B-47E4-947C-AAB801D67AB0}" sibTransId="{2513D584-9180-414E-B7CA-AF9BD66B6F6C}"/>
    <dgm:cxn modelId="{1B2E59C9-B922-4E48-8CC6-3A475BA81F81}" type="presOf" srcId="{75CB8AB6-A145-439E-8A3B-86BB81E7D46E}" destId="{9E964777-1529-41CE-B277-9787EBBDE88C}" srcOrd="0" destOrd="3" presId="urn:microsoft.com/office/officeart/2005/8/layout/vList5"/>
    <dgm:cxn modelId="{6E837771-8189-410D-8FD7-8BB22F066A4D}" srcId="{95C7C314-180E-4259-8277-3FAD14B05EC0}" destId="{774A3750-FA2D-4D71-8DED-EF98B28CA9EE}" srcOrd="0" destOrd="0" parTransId="{EE626BC0-18A9-4478-942B-646148FE0490}" sibTransId="{C4464634-8E32-4564-9087-B4A1EE1E3457}"/>
    <dgm:cxn modelId="{62CDA51D-390F-43D9-BBBD-6C375C5FD024}" srcId="{95C7C314-180E-4259-8277-3FAD14B05EC0}" destId="{129F2F6B-3CFE-4812-8A0D-A6B783E5E7C8}" srcOrd="2" destOrd="0" parTransId="{1437C4C1-D3F6-4A2E-AD4E-1E4C4DA67841}" sibTransId="{6EEC91AD-1295-4A25-B781-EC412AB6B620}"/>
    <dgm:cxn modelId="{10E86989-39AD-4477-9206-783312DFD907}" type="presOf" srcId="{43A9F922-E464-483D-AF9C-7B2C20E205B4}" destId="{6219CB1C-29F5-4ECB-A6F2-C292E85F2F40}" srcOrd="0" destOrd="0" presId="urn:microsoft.com/office/officeart/2005/8/layout/vList5"/>
    <dgm:cxn modelId="{F97CDED9-25A4-40E4-972B-972DD4EFFF44}" type="presOf" srcId="{774A3750-FA2D-4D71-8DED-EF98B28CA9EE}" destId="{9E964777-1529-41CE-B277-9787EBBDE88C}" srcOrd="0" destOrd="0" presId="urn:microsoft.com/office/officeart/2005/8/layout/vList5"/>
    <dgm:cxn modelId="{27713358-D23F-45D3-978F-242ECA948124}" type="presOf" srcId="{39178341-77FF-4CB8-A4FF-9604C7FEF682}" destId="{5DDA5F83-AEE7-494A-8258-9F6F2949DC3E}" srcOrd="0" destOrd="5" presId="urn:microsoft.com/office/officeart/2005/8/layout/vList5"/>
    <dgm:cxn modelId="{DC950286-56A9-45BD-A9A0-50A9CAEF50A1}" srcId="{95C7C314-180E-4259-8277-3FAD14B05EC0}" destId="{8ED46D6C-B4A4-4210-A4B3-EE88B4322D91}" srcOrd="1" destOrd="0" parTransId="{29F37D63-863F-400E-A7C8-DA3EF185F140}" sibTransId="{9254CDDC-8B95-4CE1-8DF6-ADF604208EA9}"/>
    <dgm:cxn modelId="{723B9067-B684-46AF-A863-15244B38BA11}" type="presOf" srcId="{95C7C314-180E-4259-8277-3FAD14B05EC0}" destId="{8094F4F5-EC3D-4807-89BE-1F6FB64B9944}" srcOrd="0" destOrd="0" presId="urn:microsoft.com/office/officeart/2005/8/layout/vList5"/>
    <dgm:cxn modelId="{3D203854-AC23-41CF-8A46-1C678ACA6C38}" type="presOf" srcId="{8ED46D6C-B4A4-4210-A4B3-EE88B4322D91}" destId="{9E964777-1529-41CE-B277-9787EBBDE88C}" srcOrd="0" destOrd="1" presId="urn:microsoft.com/office/officeart/2005/8/layout/vList5"/>
    <dgm:cxn modelId="{240D2F35-2345-41B0-ACDD-662078BBCEC9}" type="presParOf" srcId="{D9F6598D-7614-4892-BC91-917E307C8F13}" destId="{499A8AD4-6750-42E0-A2E0-FC6AC0490D09}" srcOrd="0" destOrd="0" presId="urn:microsoft.com/office/officeart/2005/8/layout/vList5"/>
    <dgm:cxn modelId="{75B41F3D-3EB1-4E78-A87F-C91C00469F8E}" type="presParOf" srcId="{499A8AD4-6750-42E0-A2E0-FC6AC0490D09}" destId="{6219CB1C-29F5-4ECB-A6F2-C292E85F2F40}" srcOrd="0" destOrd="0" presId="urn:microsoft.com/office/officeart/2005/8/layout/vList5"/>
    <dgm:cxn modelId="{F1039574-D4A9-4903-A0E6-B172D4985C00}" type="presParOf" srcId="{499A8AD4-6750-42E0-A2E0-FC6AC0490D09}" destId="{5DDA5F83-AEE7-494A-8258-9F6F2949DC3E}" srcOrd="1" destOrd="0" presId="urn:microsoft.com/office/officeart/2005/8/layout/vList5"/>
    <dgm:cxn modelId="{D57F8361-3958-41B0-B72E-E69C0D2169FB}" type="presParOf" srcId="{D9F6598D-7614-4892-BC91-917E307C8F13}" destId="{94E1F1F0-C75B-4366-AF75-7D8037F8DABA}" srcOrd="1" destOrd="0" presId="urn:microsoft.com/office/officeart/2005/8/layout/vList5"/>
    <dgm:cxn modelId="{40C6AE95-CBAB-45A5-93A1-A6AA51F0F213}" type="presParOf" srcId="{D9F6598D-7614-4892-BC91-917E307C8F13}" destId="{A502D55B-1669-458A-B48B-7C2D546BF977}" srcOrd="2" destOrd="0" presId="urn:microsoft.com/office/officeart/2005/8/layout/vList5"/>
    <dgm:cxn modelId="{F0D5CAEF-FB8F-4FEE-87B9-D0966F8BA3D0}" type="presParOf" srcId="{A502D55B-1669-458A-B48B-7C2D546BF977}" destId="{8094F4F5-EC3D-4807-89BE-1F6FB64B9944}" srcOrd="0" destOrd="0" presId="urn:microsoft.com/office/officeart/2005/8/layout/vList5"/>
    <dgm:cxn modelId="{42668FA8-8CDA-44D2-9868-2FE363DB45D4}" type="presParOf" srcId="{A502D55B-1669-458A-B48B-7C2D546BF977}" destId="{9E964777-1529-41CE-B277-9787EBBDE88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42D982C-087A-4589-B147-168487789DC0}" type="doc">
      <dgm:prSet loTypeId="urn:microsoft.com/office/officeart/2005/8/layout/vList2" loCatId="list" qsTypeId="urn:microsoft.com/office/officeart/2005/8/quickstyle/simple1" qsCatId="simple" csTypeId="urn:microsoft.com/office/officeart/2005/8/colors/accent3_3" csCatId="accent3" phldr="1"/>
      <dgm:spPr/>
      <dgm:t>
        <a:bodyPr/>
        <a:lstStyle/>
        <a:p>
          <a:endParaRPr lang="tr-TR"/>
        </a:p>
      </dgm:t>
    </dgm:pt>
    <dgm:pt modelId="{BAF70621-299C-4243-BB87-5F487FD4321E}">
      <dgm:prSet/>
      <dgm:spPr>
        <a:solidFill>
          <a:srgbClr val="0070C0"/>
        </a:solidFill>
      </dgm:spPr>
      <dgm:t>
        <a:bodyPr/>
        <a:lstStyle/>
        <a:p>
          <a:r>
            <a:rPr lang="tr-TR" b="1" dirty="0" smtClean="0"/>
            <a:t>Strateji ve Politika Belirleme:</a:t>
          </a:r>
          <a:r>
            <a:rPr lang="tr-TR" dirty="0" smtClean="0"/>
            <a:t> Ulusal kalkınma strateji ve politikaları, yıllık program ve hükümet programı çerçevesinde idarenin orta ve uzun vadeli strateji ve politikalarını belirlemek.</a:t>
          </a:r>
          <a:endParaRPr lang="tr-TR" dirty="0"/>
        </a:p>
      </dgm:t>
    </dgm:pt>
    <dgm:pt modelId="{14C3A40C-DEF4-4BF5-8149-FC1BCE473629}" type="parTrans" cxnId="{A50B4DB2-F471-4BBB-9C9B-A72782291434}">
      <dgm:prSet/>
      <dgm:spPr/>
      <dgm:t>
        <a:bodyPr/>
        <a:lstStyle/>
        <a:p>
          <a:endParaRPr lang="tr-TR"/>
        </a:p>
      </dgm:t>
    </dgm:pt>
    <dgm:pt modelId="{0E987E77-0F89-4BCD-8F3A-D8109E5AFA17}" type="sibTrans" cxnId="{A50B4DB2-F471-4BBB-9C9B-A72782291434}">
      <dgm:prSet/>
      <dgm:spPr/>
      <dgm:t>
        <a:bodyPr/>
        <a:lstStyle/>
        <a:p>
          <a:endParaRPr lang="tr-TR"/>
        </a:p>
      </dgm:t>
    </dgm:pt>
    <dgm:pt modelId="{B36D1DF7-1652-4984-9CE2-59F30868FA2F}">
      <dgm:prSet/>
      <dgm:spPr>
        <a:solidFill>
          <a:srgbClr val="0070C0"/>
        </a:solidFill>
      </dgm:spPr>
      <dgm:t>
        <a:bodyPr/>
        <a:lstStyle/>
        <a:p>
          <a:r>
            <a:rPr lang="tr-TR" b="1" dirty="0" smtClean="0"/>
            <a:t>Performans ve Kalite Ölçütleri:</a:t>
          </a:r>
          <a:r>
            <a:rPr lang="tr-TR" dirty="0" smtClean="0"/>
            <a:t> İdarenin görev alanına giren konularda performans ve kalite ölçütleri geliştirmek.</a:t>
          </a:r>
          <a:endParaRPr lang="tr-TR" dirty="0"/>
        </a:p>
      </dgm:t>
    </dgm:pt>
    <dgm:pt modelId="{F3E10EE4-2DAD-4E05-BFE6-D7A3D88B4F7A}" type="parTrans" cxnId="{69584C72-9166-4F4C-9138-BD9BA4998CC0}">
      <dgm:prSet/>
      <dgm:spPr/>
      <dgm:t>
        <a:bodyPr/>
        <a:lstStyle/>
        <a:p>
          <a:endParaRPr lang="tr-TR"/>
        </a:p>
      </dgm:t>
    </dgm:pt>
    <dgm:pt modelId="{C205F13D-F7F9-4071-AC7B-7B9DF294400E}" type="sibTrans" cxnId="{69584C72-9166-4F4C-9138-BD9BA4998CC0}">
      <dgm:prSet/>
      <dgm:spPr/>
      <dgm:t>
        <a:bodyPr/>
        <a:lstStyle/>
        <a:p>
          <a:endParaRPr lang="tr-TR"/>
        </a:p>
      </dgm:t>
    </dgm:pt>
    <dgm:pt modelId="{D1170E16-4CE4-4B42-B351-0CE5C3D1851B}">
      <dgm:prSet/>
      <dgm:spPr>
        <a:solidFill>
          <a:srgbClr val="0070C0"/>
        </a:solidFill>
      </dgm:spPr>
      <dgm:t>
        <a:bodyPr/>
        <a:lstStyle/>
        <a:p>
          <a:r>
            <a:rPr lang="tr-TR" b="1" dirty="0" smtClean="0"/>
            <a:t>Veri Toplama ve Analiz:</a:t>
          </a:r>
          <a:r>
            <a:rPr lang="tr-TR" dirty="0" smtClean="0"/>
            <a:t> İdarenin hizmetlerini geliştirmek için performansla ilgili bilgi ve verileri toplamak, analiz etmek ve yorumlamak.</a:t>
          </a:r>
          <a:endParaRPr lang="tr-TR" dirty="0"/>
        </a:p>
      </dgm:t>
    </dgm:pt>
    <dgm:pt modelId="{B7AABF1D-8BFB-49F8-8D99-D606164B8BF3}" type="parTrans" cxnId="{70528313-F336-4227-893A-A6242F84D9A0}">
      <dgm:prSet/>
      <dgm:spPr/>
      <dgm:t>
        <a:bodyPr/>
        <a:lstStyle/>
        <a:p>
          <a:endParaRPr lang="tr-TR"/>
        </a:p>
      </dgm:t>
    </dgm:pt>
    <dgm:pt modelId="{BE7445DD-5E8D-4F73-9F0B-9ADF439DA31F}" type="sibTrans" cxnId="{70528313-F336-4227-893A-A6242F84D9A0}">
      <dgm:prSet/>
      <dgm:spPr/>
      <dgm:t>
        <a:bodyPr/>
        <a:lstStyle/>
        <a:p>
          <a:endParaRPr lang="tr-TR"/>
        </a:p>
      </dgm:t>
    </dgm:pt>
    <dgm:pt modelId="{A9014D49-DC29-46BE-A494-F51743C2342F}">
      <dgm:prSet/>
      <dgm:spPr>
        <a:solidFill>
          <a:srgbClr val="0070C0"/>
        </a:solidFill>
      </dgm:spPr>
      <dgm:t>
        <a:bodyPr/>
        <a:lstStyle/>
        <a:p>
          <a:r>
            <a:rPr lang="tr-TR" b="1" dirty="0" smtClean="0"/>
            <a:t>Dış Faktörlerin İncelenmesi:</a:t>
          </a:r>
          <a:r>
            <a:rPr lang="tr-TR" dirty="0" smtClean="0"/>
            <a:t> İdarenin görev alanına giren konularda, hizmetleri etkileyecek dış faktörleri incelemek ve kurum içi kapasite araştırması yapmak.</a:t>
          </a:r>
          <a:endParaRPr lang="tr-TR" dirty="0"/>
        </a:p>
      </dgm:t>
    </dgm:pt>
    <dgm:pt modelId="{FE66B41B-0004-4B30-B781-8DF030960CBA}" type="parTrans" cxnId="{48B2342D-287C-4EE1-B476-4B866D519AFF}">
      <dgm:prSet/>
      <dgm:spPr/>
      <dgm:t>
        <a:bodyPr/>
        <a:lstStyle/>
        <a:p>
          <a:endParaRPr lang="tr-TR"/>
        </a:p>
      </dgm:t>
    </dgm:pt>
    <dgm:pt modelId="{DA3681CF-1747-4F34-876B-7C014E9B5586}" type="sibTrans" cxnId="{48B2342D-287C-4EE1-B476-4B866D519AFF}">
      <dgm:prSet/>
      <dgm:spPr/>
      <dgm:t>
        <a:bodyPr/>
        <a:lstStyle/>
        <a:p>
          <a:endParaRPr lang="tr-TR"/>
        </a:p>
      </dgm:t>
    </dgm:pt>
    <dgm:pt modelId="{4FB06014-B467-4877-A3C2-A8ED49556D7E}">
      <dgm:prSet/>
      <dgm:spPr>
        <a:solidFill>
          <a:srgbClr val="0070C0"/>
        </a:solidFill>
      </dgm:spPr>
      <dgm:t>
        <a:bodyPr/>
        <a:lstStyle/>
        <a:p>
          <a:r>
            <a:rPr lang="tr-TR" b="1" dirty="0" smtClean="0"/>
            <a:t>Hizmet Etkililiği ve Tatmin:</a:t>
          </a:r>
          <a:r>
            <a:rPr lang="tr-TR" dirty="0" smtClean="0"/>
            <a:t> Hizmetlerin etkililiğini ve tatmin düzeyini analiz etmek ve araştırmalar yapmak.</a:t>
          </a:r>
          <a:endParaRPr lang="tr-TR" dirty="0"/>
        </a:p>
      </dgm:t>
    </dgm:pt>
    <dgm:pt modelId="{5CF89F4D-FC51-4D71-A8F2-F8E7F1C6DEB9}" type="parTrans" cxnId="{CEAAB172-A4E6-4A5A-85A5-9817EEDE12AB}">
      <dgm:prSet/>
      <dgm:spPr/>
      <dgm:t>
        <a:bodyPr/>
        <a:lstStyle/>
        <a:p>
          <a:endParaRPr lang="tr-TR"/>
        </a:p>
      </dgm:t>
    </dgm:pt>
    <dgm:pt modelId="{87CD5854-FB24-442E-93E3-D8FC9DE53ADD}" type="sibTrans" cxnId="{CEAAB172-A4E6-4A5A-85A5-9817EEDE12AB}">
      <dgm:prSet/>
      <dgm:spPr/>
      <dgm:t>
        <a:bodyPr/>
        <a:lstStyle/>
        <a:p>
          <a:endParaRPr lang="tr-TR"/>
        </a:p>
      </dgm:t>
    </dgm:pt>
    <dgm:pt modelId="{946CFE81-F747-48D3-8EEF-DF238D09BCE2}">
      <dgm:prSet/>
      <dgm:spPr>
        <a:solidFill>
          <a:srgbClr val="0070C0"/>
        </a:solidFill>
      </dgm:spPr>
      <dgm:t>
        <a:bodyPr/>
        <a:lstStyle/>
        <a:p>
          <a:r>
            <a:rPr lang="tr-TR" b="1" dirty="0" smtClean="0"/>
            <a:t>Yönetim Bilgi Sistemleri:</a:t>
          </a:r>
          <a:r>
            <a:rPr lang="tr-TR" dirty="0" smtClean="0"/>
            <a:t> Yönetim bilgi sistemlerine ilişkin hizmetleri yerine getirmek.</a:t>
          </a:r>
          <a:endParaRPr lang="tr-TR" dirty="0"/>
        </a:p>
      </dgm:t>
    </dgm:pt>
    <dgm:pt modelId="{25C54F21-CAB1-4AA0-AD91-D42817E4F2A6}" type="parTrans" cxnId="{F2A82D69-BC1C-4BB6-B261-41C0F725B9A2}">
      <dgm:prSet/>
      <dgm:spPr/>
      <dgm:t>
        <a:bodyPr/>
        <a:lstStyle/>
        <a:p>
          <a:endParaRPr lang="tr-TR"/>
        </a:p>
      </dgm:t>
    </dgm:pt>
    <dgm:pt modelId="{4C5ACD81-28B6-47A3-B13C-BDA3AA8FC7B6}" type="sibTrans" cxnId="{F2A82D69-BC1C-4BB6-B261-41C0F725B9A2}">
      <dgm:prSet/>
      <dgm:spPr/>
      <dgm:t>
        <a:bodyPr/>
        <a:lstStyle/>
        <a:p>
          <a:endParaRPr lang="tr-TR"/>
        </a:p>
      </dgm:t>
    </dgm:pt>
    <dgm:pt modelId="{8477D705-F02A-4BE3-9C6C-878775B0753E}">
      <dgm:prSet/>
      <dgm:spPr>
        <a:solidFill>
          <a:srgbClr val="0070C0"/>
        </a:solidFill>
      </dgm:spPr>
      <dgm:t>
        <a:bodyPr/>
        <a:lstStyle/>
        <a:p>
          <a:r>
            <a:rPr lang="tr-TR" b="1" dirty="0" smtClean="0"/>
            <a:t>Strateji Plan Hazırlama:</a:t>
          </a:r>
          <a:r>
            <a:rPr lang="tr-TR" dirty="0" smtClean="0"/>
            <a:t> Strateji Planı Hazırlama sekretarya hizmetlerini yürütmek.</a:t>
          </a:r>
          <a:endParaRPr lang="tr-TR" dirty="0"/>
        </a:p>
      </dgm:t>
    </dgm:pt>
    <dgm:pt modelId="{2D6100D2-BC88-4202-B92B-3F5E7E8A6E20}" type="parTrans" cxnId="{E1A04D60-90FE-4304-ABC9-F9B2C9C71826}">
      <dgm:prSet/>
      <dgm:spPr/>
      <dgm:t>
        <a:bodyPr/>
        <a:lstStyle/>
        <a:p>
          <a:endParaRPr lang="tr-TR"/>
        </a:p>
      </dgm:t>
    </dgm:pt>
    <dgm:pt modelId="{0EE33CC9-4298-4B5D-A27C-491013C93AE5}" type="sibTrans" cxnId="{E1A04D60-90FE-4304-ABC9-F9B2C9C71826}">
      <dgm:prSet/>
      <dgm:spPr/>
      <dgm:t>
        <a:bodyPr/>
        <a:lstStyle/>
        <a:p>
          <a:endParaRPr lang="tr-TR"/>
        </a:p>
      </dgm:t>
    </dgm:pt>
    <dgm:pt modelId="{01EDC3FC-1F1C-4415-A835-CD4DA7D3A977}">
      <dgm:prSet/>
      <dgm:spPr>
        <a:solidFill>
          <a:srgbClr val="0070C0"/>
        </a:solidFill>
      </dgm:spPr>
      <dgm:t>
        <a:bodyPr/>
        <a:lstStyle/>
        <a:p>
          <a:r>
            <a:rPr lang="tr-TR" b="1" dirty="0" smtClean="0"/>
            <a:t>Bütçe ve Performans İzleme:</a:t>
          </a:r>
          <a:r>
            <a:rPr lang="tr-TR" dirty="0" smtClean="0"/>
            <a:t> İdarenin stratejik plan ve performans programının hazırlanmasını koordine etmek ve bütçe tahminlerini hazırlamak.</a:t>
          </a:r>
          <a:endParaRPr lang="tr-TR" dirty="0"/>
        </a:p>
      </dgm:t>
    </dgm:pt>
    <dgm:pt modelId="{A494C5DB-5D07-4483-BC74-0E205A0995C5}" type="parTrans" cxnId="{DAFF6735-34F9-4813-9771-B1AA4ABC2E01}">
      <dgm:prSet/>
      <dgm:spPr/>
      <dgm:t>
        <a:bodyPr/>
        <a:lstStyle/>
        <a:p>
          <a:endParaRPr lang="tr-TR"/>
        </a:p>
      </dgm:t>
    </dgm:pt>
    <dgm:pt modelId="{1707C1E4-66E0-4B4C-9DE5-E9D9CE87176F}" type="sibTrans" cxnId="{DAFF6735-34F9-4813-9771-B1AA4ABC2E01}">
      <dgm:prSet/>
      <dgm:spPr/>
      <dgm:t>
        <a:bodyPr/>
        <a:lstStyle/>
        <a:p>
          <a:endParaRPr lang="tr-TR"/>
        </a:p>
      </dgm:t>
    </dgm:pt>
    <dgm:pt modelId="{D3633290-20B1-4BA6-A522-F50DFF6C6891}" type="pres">
      <dgm:prSet presAssocID="{E42D982C-087A-4589-B147-168487789DC0}" presName="linear" presStyleCnt="0">
        <dgm:presLayoutVars>
          <dgm:animLvl val="lvl"/>
          <dgm:resizeHandles val="exact"/>
        </dgm:presLayoutVars>
      </dgm:prSet>
      <dgm:spPr/>
      <dgm:t>
        <a:bodyPr/>
        <a:lstStyle/>
        <a:p>
          <a:endParaRPr lang="tr-TR"/>
        </a:p>
      </dgm:t>
    </dgm:pt>
    <dgm:pt modelId="{A919F35A-A8B0-4744-8D6B-1C9B70B6DAF9}" type="pres">
      <dgm:prSet presAssocID="{BAF70621-299C-4243-BB87-5F487FD4321E}" presName="parentText" presStyleLbl="node1" presStyleIdx="0" presStyleCnt="8">
        <dgm:presLayoutVars>
          <dgm:chMax val="0"/>
          <dgm:bulletEnabled val="1"/>
        </dgm:presLayoutVars>
      </dgm:prSet>
      <dgm:spPr/>
      <dgm:t>
        <a:bodyPr/>
        <a:lstStyle/>
        <a:p>
          <a:endParaRPr lang="tr-TR"/>
        </a:p>
      </dgm:t>
    </dgm:pt>
    <dgm:pt modelId="{D30BFAE7-4BA8-49D0-A8F6-5DB5D06CB318}" type="pres">
      <dgm:prSet presAssocID="{0E987E77-0F89-4BCD-8F3A-D8109E5AFA17}" presName="spacer" presStyleCnt="0"/>
      <dgm:spPr/>
    </dgm:pt>
    <dgm:pt modelId="{90E198F1-6945-492E-84C6-05A2F9CB3115}" type="pres">
      <dgm:prSet presAssocID="{B36D1DF7-1652-4984-9CE2-59F30868FA2F}" presName="parentText" presStyleLbl="node1" presStyleIdx="1" presStyleCnt="8">
        <dgm:presLayoutVars>
          <dgm:chMax val="0"/>
          <dgm:bulletEnabled val="1"/>
        </dgm:presLayoutVars>
      </dgm:prSet>
      <dgm:spPr/>
      <dgm:t>
        <a:bodyPr/>
        <a:lstStyle/>
        <a:p>
          <a:endParaRPr lang="tr-TR"/>
        </a:p>
      </dgm:t>
    </dgm:pt>
    <dgm:pt modelId="{45C56691-A1A7-4534-A409-F80B4DB12276}" type="pres">
      <dgm:prSet presAssocID="{C205F13D-F7F9-4071-AC7B-7B9DF294400E}" presName="spacer" presStyleCnt="0"/>
      <dgm:spPr/>
    </dgm:pt>
    <dgm:pt modelId="{F73D40F3-02F4-4DA6-B2DF-EF10C7FA24D7}" type="pres">
      <dgm:prSet presAssocID="{D1170E16-4CE4-4B42-B351-0CE5C3D1851B}" presName="parentText" presStyleLbl="node1" presStyleIdx="2" presStyleCnt="8">
        <dgm:presLayoutVars>
          <dgm:chMax val="0"/>
          <dgm:bulletEnabled val="1"/>
        </dgm:presLayoutVars>
      </dgm:prSet>
      <dgm:spPr/>
      <dgm:t>
        <a:bodyPr/>
        <a:lstStyle/>
        <a:p>
          <a:endParaRPr lang="tr-TR"/>
        </a:p>
      </dgm:t>
    </dgm:pt>
    <dgm:pt modelId="{4B9433B3-187C-41FC-905B-1F191354AAC2}" type="pres">
      <dgm:prSet presAssocID="{BE7445DD-5E8D-4F73-9F0B-9ADF439DA31F}" presName="spacer" presStyleCnt="0"/>
      <dgm:spPr/>
    </dgm:pt>
    <dgm:pt modelId="{53854712-3232-4F92-83FE-9DDD51FED3BA}" type="pres">
      <dgm:prSet presAssocID="{A9014D49-DC29-46BE-A494-F51743C2342F}" presName="parentText" presStyleLbl="node1" presStyleIdx="3" presStyleCnt="8">
        <dgm:presLayoutVars>
          <dgm:chMax val="0"/>
          <dgm:bulletEnabled val="1"/>
        </dgm:presLayoutVars>
      </dgm:prSet>
      <dgm:spPr/>
      <dgm:t>
        <a:bodyPr/>
        <a:lstStyle/>
        <a:p>
          <a:endParaRPr lang="tr-TR"/>
        </a:p>
      </dgm:t>
    </dgm:pt>
    <dgm:pt modelId="{773E27C4-987E-4A19-97A5-8FB08F1D1418}" type="pres">
      <dgm:prSet presAssocID="{DA3681CF-1747-4F34-876B-7C014E9B5586}" presName="spacer" presStyleCnt="0"/>
      <dgm:spPr/>
    </dgm:pt>
    <dgm:pt modelId="{87B8B4E8-A51D-407D-B46C-394AFA9DE6CD}" type="pres">
      <dgm:prSet presAssocID="{4FB06014-B467-4877-A3C2-A8ED49556D7E}" presName="parentText" presStyleLbl="node1" presStyleIdx="4" presStyleCnt="8">
        <dgm:presLayoutVars>
          <dgm:chMax val="0"/>
          <dgm:bulletEnabled val="1"/>
        </dgm:presLayoutVars>
      </dgm:prSet>
      <dgm:spPr/>
      <dgm:t>
        <a:bodyPr/>
        <a:lstStyle/>
        <a:p>
          <a:endParaRPr lang="tr-TR"/>
        </a:p>
      </dgm:t>
    </dgm:pt>
    <dgm:pt modelId="{F59244CA-B5AB-4026-B29E-939C2FDC4212}" type="pres">
      <dgm:prSet presAssocID="{87CD5854-FB24-442E-93E3-D8FC9DE53ADD}" presName="spacer" presStyleCnt="0"/>
      <dgm:spPr/>
    </dgm:pt>
    <dgm:pt modelId="{C5591956-8323-4ACD-AD43-B4A8A519D719}" type="pres">
      <dgm:prSet presAssocID="{946CFE81-F747-48D3-8EEF-DF238D09BCE2}" presName="parentText" presStyleLbl="node1" presStyleIdx="5" presStyleCnt="8">
        <dgm:presLayoutVars>
          <dgm:chMax val="0"/>
          <dgm:bulletEnabled val="1"/>
        </dgm:presLayoutVars>
      </dgm:prSet>
      <dgm:spPr/>
      <dgm:t>
        <a:bodyPr/>
        <a:lstStyle/>
        <a:p>
          <a:endParaRPr lang="tr-TR"/>
        </a:p>
      </dgm:t>
    </dgm:pt>
    <dgm:pt modelId="{130B9848-FF31-44A5-B76E-BBB8B6DD9FE7}" type="pres">
      <dgm:prSet presAssocID="{4C5ACD81-28B6-47A3-B13C-BDA3AA8FC7B6}" presName="spacer" presStyleCnt="0"/>
      <dgm:spPr/>
    </dgm:pt>
    <dgm:pt modelId="{88720D30-082B-46D1-A592-1CBF8D9FC4C1}" type="pres">
      <dgm:prSet presAssocID="{8477D705-F02A-4BE3-9C6C-878775B0753E}" presName="parentText" presStyleLbl="node1" presStyleIdx="6" presStyleCnt="8">
        <dgm:presLayoutVars>
          <dgm:chMax val="0"/>
          <dgm:bulletEnabled val="1"/>
        </dgm:presLayoutVars>
      </dgm:prSet>
      <dgm:spPr/>
      <dgm:t>
        <a:bodyPr/>
        <a:lstStyle/>
        <a:p>
          <a:endParaRPr lang="tr-TR"/>
        </a:p>
      </dgm:t>
    </dgm:pt>
    <dgm:pt modelId="{1059428F-8B57-40E2-9F98-1444049C8E2A}" type="pres">
      <dgm:prSet presAssocID="{0EE33CC9-4298-4B5D-A27C-491013C93AE5}" presName="spacer" presStyleCnt="0"/>
      <dgm:spPr/>
    </dgm:pt>
    <dgm:pt modelId="{9E125A21-2F26-4717-8C2D-401DF4D574A6}" type="pres">
      <dgm:prSet presAssocID="{01EDC3FC-1F1C-4415-A835-CD4DA7D3A977}" presName="parentText" presStyleLbl="node1" presStyleIdx="7" presStyleCnt="8">
        <dgm:presLayoutVars>
          <dgm:chMax val="0"/>
          <dgm:bulletEnabled val="1"/>
        </dgm:presLayoutVars>
      </dgm:prSet>
      <dgm:spPr/>
      <dgm:t>
        <a:bodyPr/>
        <a:lstStyle/>
        <a:p>
          <a:endParaRPr lang="tr-TR"/>
        </a:p>
      </dgm:t>
    </dgm:pt>
  </dgm:ptLst>
  <dgm:cxnLst>
    <dgm:cxn modelId="{16E127EE-DE2A-4CBC-AE08-E58C6BCDD6E8}" type="presOf" srcId="{A9014D49-DC29-46BE-A494-F51743C2342F}" destId="{53854712-3232-4F92-83FE-9DDD51FED3BA}" srcOrd="0" destOrd="0" presId="urn:microsoft.com/office/officeart/2005/8/layout/vList2"/>
    <dgm:cxn modelId="{8508D26F-A6F3-4841-A202-DC752CB29A72}" type="presOf" srcId="{B36D1DF7-1652-4984-9CE2-59F30868FA2F}" destId="{90E198F1-6945-492E-84C6-05A2F9CB3115}" srcOrd="0" destOrd="0" presId="urn:microsoft.com/office/officeart/2005/8/layout/vList2"/>
    <dgm:cxn modelId="{CEAAB172-A4E6-4A5A-85A5-9817EEDE12AB}" srcId="{E42D982C-087A-4589-B147-168487789DC0}" destId="{4FB06014-B467-4877-A3C2-A8ED49556D7E}" srcOrd="4" destOrd="0" parTransId="{5CF89F4D-FC51-4D71-A8F2-F8E7F1C6DEB9}" sibTransId="{87CD5854-FB24-442E-93E3-D8FC9DE53ADD}"/>
    <dgm:cxn modelId="{E1A04D60-90FE-4304-ABC9-F9B2C9C71826}" srcId="{E42D982C-087A-4589-B147-168487789DC0}" destId="{8477D705-F02A-4BE3-9C6C-878775B0753E}" srcOrd="6" destOrd="0" parTransId="{2D6100D2-BC88-4202-B92B-3F5E7E8A6E20}" sibTransId="{0EE33CC9-4298-4B5D-A27C-491013C93AE5}"/>
    <dgm:cxn modelId="{F2A82D69-BC1C-4BB6-B261-41C0F725B9A2}" srcId="{E42D982C-087A-4589-B147-168487789DC0}" destId="{946CFE81-F747-48D3-8EEF-DF238D09BCE2}" srcOrd="5" destOrd="0" parTransId="{25C54F21-CAB1-4AA0-AD91-D42817E4F2A6}" sibTransId="{4C5ACD81-28B6-47A3-B13C-BDA3AA8FC7B6}"/>
    <dgm:cxn modelId="{69584C72-9166-4F4C-9138-BD9BA4998CC0}" srcId="{E42D982C-087A-4589-B147-168487789DC0}" destId="{B36D1DF7-1652-4984-9CE2-59F30868FA2F}" srcOrd="1" destOrd="0" parTransId="{F3E10EE4-2DAD-4E05-BFE6-D7A3D88B4F7A}" sibTransId="{C205F13D-F7F9-4071-AC7B-7B9DF294400E}"/>
    <dgm:cxn modelId="{A50B4DB2-F471-4BBB-9C9B-A72782291434}" srcId="{E42D982C-087A-4589-B147-168487789DC0}" destId="{BAF70621-299C-4243-BB87-5F487FD4321E}" srcOrd="0" destOrd="0" parTransId="{14C3A40C-DEF4-4BF5-8149-FC1BCE473629}" sibTransId="{0E987E77-0F89-4BCD-8F3A-D8109E5AFA17}"/>
    <dgm:cxn modelId="{2D3C0A86-3895-4D94-8F8D-ED1DC47DFE27}" type="presOf" srcId="{4FB06014-B467-4877-A3C2-A8ED49556D7E}" destId="{87B8B4E8-A51D-407D-B46C-394AFA9DE6CD}" srcOrd="0" destOrd="0" presId="urn:microsoft.com/office/officeart/2005/8/layout/vList2"/>
    <dgm:cxn modelId="{6D4711E1-0403-4AFC-94BC-98EB79CD64F9}" type="presOf" srcId="{946CFE81-F747-48D3-8EEF-DF238D09BCE2}" destId="{C5591956-8323-4ACD-AD43-B4A8A519D719}" srcOrd="0" destOrd="0" presId="urn:microsoft.com/office/officeart/2005/8/layout/vList2"/>
    <dgm:cxn modelId="{DAFF6735-34F9-4813-9771-B1AA4ABC2E01}" srcId="{E42D982C-087A-4589-B147-168487789DC0}" destId="{01EDC3FC-1F1C-4415-A835-CD4DA7D3A977}" srcOrd="7" destOrd="0" parTransId="{A494C5DB-5D07-4483-BC74-0E205A0995C5}" sibTransId="{1707C1E4-66E0-4B4C-9DE5-E9D9CE87176F}"/>
    <dgm:cxn modelId="{76B52053-4C86-4FC0-8520-910DA01E0274}" type="presOf" srcId="{D1170E16-4CE4-4B42-B351-0CE5C3D1851B}" destId="{F73D40F3-02F4-4DA6-B2DF-EF10C7FA24D7}" srcOrd="0" destOrd="0" presId="urn:microsoft.com/office/officeart/2005/8/layout/vList2"/>
    <dgm:cxn modelId="{48B2342D-287C-4EE1-B476-4B866D519AFF}" srcId="{E42D982C-087A-4589-B147-168487789DC0}" destId="{A9014D49-DC29-46BE-A494-F51743C2342F}" srcOrd="3" destOrd="0" parTransId="{FE66B41B-0004-4B30-B781-8DF030960CBA}" sibTransId="{DA3681CF-1747-4F34-876B-7C014E9B5586}"/>
    <dgm:cxn modelId="{3C258B39-6EB3-44DC-BC11-18A525824AB4}" type="presOf" srcId="{E42D982C-087A-4589-B147-168487789DC0}" destId="{D3633290-20B1-4BA6-A522-F50DFF6C6891}" srcOrd="0" destOrd="0" presId="urn:microsoft.com/office/officeart/2005/8/layout/vList2"/>
    <dgm:cxn modelId="{F6894B99-F4C4-429D-B776-D7A57C085AB5}" type="presOf" srcId="{01EDC3FC-1F1C-4415-A835-CD4DA7D3A977}" destId="{9E125A21-2F26-4717-8C2D-401DF4D574A6}" srcOrd="0" destOrd="0" presId="urn:microsoft.com/office/officeart/2005/8/layout/vList2"/>
    <dgm:cxn modelId="{70528313-F336-4227-893A-A6242F84D9A0}" srcId="{E42D982C-087A-4589-B147-168487789DC0}" destId="{D1170E16-4CE4-4B42-B351-0CE5C3D1851B}" srcOrd="2" destOrd="0" parTransId="{B7AABF1D-8BFB-49F8-8D99-D606164B8BF3}" sibTransId="{BE7445DD-5E8D-4F73-9F0B-9ADF439DA31F}"/>
    <dgm:cxn modelId="{67D3A401-471B-482B-BDDA-CF23F7BACA89}" type="presOf" srcId="{8477D705-F02A-4BE3-9C6C-878775B0753E}" destId="{88720D30-082B-46D1-A592-1CBF8D9FC4C1}" srcOrd="0" destOrd="0" presId="urn:microsoft.com/office/officeart/2005/8/layout/vList2"/>
    <dgm:cxn modelId="{FAF6164B-9548-4BFD-8CDA-B9214D779B2A}" type="presOf" srcId="{BAF70621-299C-4243-BB87-5F487FD4321E}" destId="{A919F35A-A8B0-4744-8D6B-1C9B70B6DAF9}" srcOrd="0" destOrd="0" presId="urn:microsoft.com/office/officeart/2005/8/layout/vList2"/>
    <dgm:cxn modelId="{196572F8-1AAF-48A4-B9F0-44A1BACB32C7}" type="presParOf" srcId="{D3633290-20B1-4BA6-A522-F50DFF6C6891}" destId="{A919F35A-A8B0-4744-8D6B-1C9B70B6DAF9}" srcOrd="0" destOrd="0" presId="urn:microsoft.com/office/officeart/2005/8/layout/vList2"/>
    <dgm:cxn modelId="{DC9AC2C8-D90A-4890-8C56-8266F88533E1}" type="presParOf" srcId="{D3633290-20B1-4BA6-A522-F50DFF6C6891}" destId="{D30BFAE7-4BA8-49D0-A8F6-5DB5D06CB318}" srcOrd="1" destOrd="0" presId="urn:microsoft.com/office/officeart/2005/8/layout/vList2"/>
    <dgm:cxn modelId="{B3F1D1F8-10BD-4CC5-9FF1-A878D82AE8F9}" type="presParOf" srcId="{D3633290-20B1-4BA6-A522-F50DFF6C6891}" destId="{90E198F1-6945-492E-84C6-05A2F9CB3115}" srcOrd="2" destOrd="0" presId="urn:microsoft.com/office/officeart/2005/8/layout/vList2"/>
    <dgm:cxn modelId="{5F4CFFA4-21AC-45CD-BC47-FFE9BE9810AE}" type="presParOf" srcId="{D3633290-20B1-4BA6-A522-F50DFF6C6891}" destId="{45C56691-A1A7-4534-A409-F80B4DB12276}" srcOrd="3" destOrd="0" presId="urn:microsoft.com/office/officeart/2005/8/layout/vList2"/>
    <dgm:cxn modelId="{7A36E826-B297-4708-8E8E-0B18537E80A9}" type="presParOf" srcId="{D3633290-20B1-4BA6-A522-F50DFF6C6891}" destId="{F73D40F3-02F4-4DA6-B2DF-EF10C7FA24D7}" srcOrd="4" destOrd="0" presId="urn:microsoft.com/office/officeart/2005/8/layout/vList2"/>
    <dgm:cxn modelId="{0B84D37A-7369-4CE8-944E-093B15F9471F}" type="presParOf" srcId="{D3633290-20B1-4BA6-A522-F50DFF6C6891}" destId="{4B9433B3-187C-41FC-905B-1F191354AAC2}" srcOrd="5" destOrd="0" presId="urn:microsoft.com/office/officeart/2005/8/layout/vList2"/>
    <dgm:cxn modelId="{5E0A0D0D-19A5-4E30-A7DB-C4A4B16DA859}" type="presParOf" srcId="{D3633290-20B1-4BA6-A522-F50DFF6C6891}" destId="{53854712-3232-4F92-83FE-9DDD51FED3BA}" srcOrd="6" destOrd="0" presId="urn:microsoft.com/office/officeart/2005/8/layout/vList2"/>
    <dgm:cxn modelId="{BE525515-AA88-4250-9FF1-1F2FC65FC13E}" type="presParOf" srcId="{D3633290-20B1-4BA6-A522-F50DFF6C6891}" destId="{773E27C4-987E-4A19-97A5-8FB08F1D1418}" srcOrd="7" destOrd="0" presId="urn:microsoft.com/office/officeart/2005/8/layout/vList2"/>
    <dgm:cxn modelId="{0D4C7DF9-3E50-46DC-A41B-CBF3A83EE49A}" type="presParOf" srcId="{D3633290-20B1-4BA6-A522-F50DFF6C6891}" destId="{87B8B4E8-A51D-407D-B46C-394AFA9DE6CD}" srcOrd="8" destOrd="0" presId="urn:microsoft.com/office/officeart/2005/8/layout/vList2"/>
    <dgm:cxn modelId="{6AE10293-129B-40FD-8B1B-E81A053A2359}" type="presParOf" srcId="{D3633290-20B1-4BA6-A522-F50DFF6C6891}" destId="{F59244CA-B5AB-4026-B29E-939C2FDC4212}" srcOrd="9" destOrd="0" presId="urn:microsoft.com/office/officeart/2005/8/layout/vList2"/>
    <dgm:cxn modelId="{EEFE7851-0200-4C3E-A6A7-86E0500B30BD}" type="presParOf" srcId="{D3633290-20B1-4BA6-A522-F50DFF6C6891}" destId="{C5591956-8323-4ACD-AD43-B4A8A519D719}" srcOrd="10" destOrd="0" presId="urn:microsoft.com/office/officeart/2005/8/layout/vList2"/>
    <dgm:cxn modelId="{6FC74FCB-19B7-492A-9CDC-F09F7DCD5962}" type="presParOf" srcId="{D3633290-20B1-4BA6-A522-F50DFF6C6891}" destId="{130B9848-FF31-44A5-B76E-BBB8B6DD9FE7}" srcOrd="11" destOrd="0" presId="urn:microsoft.com/office/officeart/2005/8/layout/vList2"/>
    <dgm:cxn modelId="{C51C350E-58CF-439A-B07E-06384771734B}" type="presParOf" srcId="{D3633290-20B1-4BA6-A522-F50DFF6C6891}" destId="{88720D30-082B-46D1-A592-1CBF8D9FC4C1}" srcOrd="12" destOrd="0" presId="urn:microsoft.com/office/officeart/2005/8/layout/vList2"/>
    <dgm:cxn modelId="{1E0DF9C6-BA10-4A38-85F7-8F84472A578C}" type="presParOf" srcId="{D3633290-20B1-4BA6-A522-F50DFF6C6891}" destId="{1059428F-8B57-40E2-9F98-1444049C8E2A}" srcOrd="13" destOrd="0" presId="urn:microsoft.com/office/officeart/2005/8/layout/vList2"/>
    <dgm:cxn modelId="{F1A53484-AE55-49C5-9CF0-35E624D7CF62}" type="presParOf" srcId="{D3633290-20B1-4BA6-A522-F50DFF6C6891}" destId="{9E125A21-2F26-4717-8C2D-401DF4D574A6}"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3F63CD4-EBCC-4B3D-A9DD-8D767535E759}"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tr-TR"/>
        </a:p>
      </dgm:t>
    </dgm:pt>
    <dgm:pt modelId="{2A4EA51B-DD77-462B-AF64-4E6AF8C75ED3}">
      <dgm:prSet/>
      <dgm:spPr>
        <a:solidFill>
          <a:schemeClr val="tx2"/>
        </a:solidFill>
      </dgm:spPr>
      <dgm:t>
        <a:bodyPr/>
        <a:lstStyle/>
        <a:p>
          <a:r>
            <a:rPr lang="tr-TR" b="1" dirty="0" smtClean="0"/>
            <a:t>Sorumluluklar:</a:t>
          </a:r>
          <a:endParaRPr lang="tr-TR" b="1" dirty="0"/>
        </a:p>
      </dgm:t>
    </dgm:pt>
    <dgm:pt modelId="{216CE566-B21F-42C6-94F8-310F6344B176}" type="parTrans" cxnId="{8816ACDE-696C-463A-8A72-78543B1F1981}">
      <dgm:prSet/>
      <dgm:spPr/>
      <dgm:t>
        <a:bodyPr/>
        <a:lstStyle/>
        <a:p>
          <a:endParaRPr lang="tr-TR"/>
        </a:p>
      </dgm:t>
    </dgm:pt>
    <dgm:pt modelId="{80B76C1A-8727-4526-93C9-BD23ECD8AB28}" type="sibTrans" cxnId="{8816ACDE-696C-463A-8A72-78543B1F1981}">
      <dgm:prSet/>
      <dgm:spPr/>
      <dgm:t>
        <a:bodyPr/>
        <a:lstStyle/>
        <a:p>
          <a:endParaRPr lang="tr-TR"/>
        </a:p>
      </dgm:t>
    </dgm:pt>
    <dgm:pt modelId="{EAD4AA10-2909-4571-B8AC-2542F6F37FA2}">
      <dgm:prSet/>
      <dgm:spPr>
        <a:solidFill>
          <a:srgbClr val="0070C0"/>
        </a:solidFill>
      </dgm:spPr>
      <dgm:t>
        <a:bodyPr/>
        <a:lstStyle/>
        <a:p>
          <a:r>
            <a:rPr lang="tr-TR" b="1" dirty="0" smtClean="0"/>
            <a:t>Bütçe Hazırlama:</a:t>
          </a:r>
          <a:r>
            <a:rPr lang="tr-TR" dirty="0" smtClean="0"/>
            <a:t> İdare bütçesini stratejik plan ve yıllık performans programına uygun olarak hazırlamak.</a:t>
          </a:r>
          <a:endParaRPr lang="tr-TR" dirty="0"/>
        </a:p>
      </dgm:t>
    </dgm:pt>
    <dgm:pt modelId="{30892E1C-9025-411C-A169-E6C2F55894F7}" type="parTrans" cxnId="{592470CF-03FE-4D47-91D2-F29F7C5DCFBA}">
      <dgm:prSet/>
      <dgm:spPr/>
      <dgm:t>
        <a:bodyPr/>
        <a:lstStyle/>
        <a:p>
          <a:endParaRPr lang="tr-TR"/>
        </a:p>
      </dgm:t>
    </dgm:pt>
    <dgm:pt modelId="{A6C4BBAF-C149-4D8D-AC25-E4A4993EC1BE}" type="sibTrans" cxnId="{592470CF-03FE-4D47-91D2-F29F7C5DCFBA}">
      <dgm:prSet/>
      <dgm:spPr/>
      <dgm:t>
        <a:bodyPr/>
        <a:lstStyle/>
        <a:p>
          <a:endParaRPr lang="tr-TR"/>
        </a:p>
      </dgm:t>
    </dgm:pt>
    <dgm:pt modelId="{EB0F5C9B-335E-4554-A752-3915E9800E5F}">
      <dgm:prSet/>
      <dgm:spPr>
        <a:solidFill>
          <a:srgbClr val="0070C0"/>
        </a:solidFill>
      </dgm:spPr>
      <dgm:t>
        <a:bodyPr/>
        <a:lstStyle/>
        <a:p>
          <a:r>
            <a:rPr lang="tr-TR" b="1" dirty="0" smtClean="0"/>
            <a:t>Bütçe İzleme:</a:t>
          </a:r>
          <a:r>
            <a:rPr lang="tr-TR" dirty="0" smtClean="0"/>
            <a:t> Bütçe uygulama sonuçlarına ilişkin verileri toplamak, değerlendirmek ve bütçe kesin hesabı ile mali istatistikleri hazırlamak.</a:t>
          </a:r>
          <a:endParaRPr lang="tr-TR" dirty="0"/>
        </a:p>
      </dgm:t>
    </dgm:pt>
    <dgm:pt modelId="{544E2FCF-6225-4782-A347-6A8FB8B3CAC7}" type="parTrans" cxnId="{15AFDE26-F710-4D5E-944C-F4CFC76ADD60}">
      <dgm:prSet/>
      <dgm:spPr/>
      <dgm:t>
        <a:bodyPr/>
        <a:lstStyle/>
        <a:p>
          <a:endParaRPr lang="tr-TR"/>
        </a:p>
      </dgm:t>
    </dgm:pt>
    <dgm:pt modelId="{4422DC5C-C7FD-4EC0-B2C0-4C6FF410622A}" type="sibTrans" cxnId="{15AFDE26-F710-4D5E-944C-F4CFC76ADD60}">
      <dgm:prSet/>
      <dgm:spPr/>
      <dgm:t>
        <a:bodyPr/>
        <a:lstStyle/>
        <a:p>
          <a:endParaRPr lang="tr-TR"/>
        </a:p>
      </dgm:t>
    </dgm:pt>
    <dgm:pt modelId="{6FA24E68-8382-4047-BFAE-F9E17FD86E94}">
      <dgm:prSet/>
      <dgm:spPr>
        <a:solidFill>
          <a:srgbClr val="0070C0"/>
        </a:solidFill>
      </dgm:spPr>
      <dgm:t>
        <a:bodyPr/>
        <a:lstStyle/>
        <a:p>
          <a:r>
            <a:rPr lang="tr-TR" b="1" dirty="0" smtClean="0"/>
            <a:t>Harcama Programı:</a:t>
          </a:r>
          <a:r>
            <a:rPr lang="tr-TR" dirty="0" smtClean="0"/>
            <a:t> Ayrıntılı harcama programı hazırlamak ve ödeneğin ilgili birimlere gönderilmesini sağlamak.</a:t>
          </a:r>
          <a:endParaRPr lang="tr-TR" dirty="0"/>
        </a:p>
      </dgm:t>
    </dgm:pt>
    <dgm:pt modelId="{F6FFEFCC-8E28-4E49-ABBA-35C670EBD860}" type="parTrans" cxnId="{6C9B59D1-0628-4C82-B623-06927C023191}">
      <dgm:prSet/>
      <dgm:spPr/>
      <dgm:t>
        <a:bodyPr/>
        <a:lstStyle/>
        <a:p>
          <a:endParaRPr lang="tr-TR"/>
        </a:p>
      </dgm:t>
    </dgm:pt>
    <dgm:pt modelId="{AC2A02CF-B307-48E6-8FF1-787788B8AC4A}" type="sibTrans" cxnId="{6C9B59D1-0628-4C82-B623-06927C023191}">
      <dgm:prSet/>
      <dgm:spPr/>
      <dgm:t>
        <a:bodyPr/>
        <a:lstStyle/>
        <a:p>
          <a:endParaRPr lang="tr-TR"/>
        </a:p>
      </dgm:t>
    </dgm:pt>
    <dgm:pt modelId="{99748490-B1BE-44B9-B663-348B88402C9E}">
      <dgm:prSet/>
      <dgm:spPr>
        <a:solidFill>
          <a:schemeClr val="tx2"/>
        </a:solidFill>
      </dgm:spPr>
      <dgm:t>
        <a:bodyPr/>
        <a:lstStyle/>
        <a:p>
          <a:r>
            <a:rPr lang="tr-TR" b="1" smtClean="0"/>
            <a:t>Hedefler:</a:t>
          </a:r>
          <a:endParaRPr lang="tr-TR" b="1"/>
        </a:p>
      </dgm:t>
    </dgm:pt>
    <dgm:pt modelId="{E8AAF12E-E698-425C-9CA8-89078B71B13C}" type="parTrans" cxnId="{D26F7555-55A9-40DA-A88E-7B39F95722C4}">
      <dgm:prSet/>
      <dgm:spPr/>
      <dgm:t>
        <a:bodyPr/>
        <a:lstStyle/>
        <a:p>
          <a:endParaRPr lang="tr-TR"/>
        </a:p>
      </dgm:t>
    </dgm:pt>
    <dgm:pt modelId="{632C6ADA-C69A-4CF6-A157-D193D2A689BE}" type="sibTrans" cxnId="{D26F7555-55A9-40DA-A88E-7B39F95722C4}">
      <dgm:prSet/>
      <dgm:spPr/>
      <dgm:t>
        <a:bodyPr/>
        <a:lstStyle/>
        <a:p>
          <a:endParaRPr lang="tr-TR"/>
        </a:p>
      </dgm:t>
    </dgm:pt>
    <dgm:pt modelId="{8ACB4254-59BA-4322-A382-50F14990E578}">
      <dgm:prSet/>
      <dgm:spPr>
        <a:solidFill>
          <a:srgbClr val="0070C0"/>
        </a:solidFill>
      </dgm:spPr>
      <dgm:t>
        <a:bodyPr/>
        <a:lstStyle/>
        <a:p>
          <a:r>
            <a:rPr lang="tr-TR" b="1" smtClean="0"/>
            <a:t>Kaynakların Verimli Kullanımı:</a:t>
          </a:r>
          <a:r>
            <a:rPr lang="tr-TR" smtClean="0"/>
            <a:t> Stratejik plan ve bütçe hedeflerine uygun harcama yaparak kaynakları etkili bir şekilde yönetmek.</a:t>
          </a:r>
          <a:endParaRPr lang="tr-TR"/>
        </a:p>
      </dgm:t>
    </dgm:pt>
    <dgm:pt modelId="{C5E0CF74-9DA1-4798-91DB-A6A19E49B1CF}" type="parTrans" cxnId="{972878EB-533C-4A6D-9785-4A30DB82348B}">
      <dgm:prSet/>
      <dgm:spPr/>
      <dgm:t>
        <a:bodyPr/>
        <a:lstStyle/>
        <a:p>
          <a:endParaRPr lang="tr-TR"/>
        </a:p>
      </dgm:t>
    </dgm:pt>
    <dgm:pt modelId="{1E8BEE72-9D66-40C2-8DB7-DC3A864EBFFA}" type="sibTrans" cxnId="{972878EB-533C-4A6D-9785-4A30DB82348B}">
      <dgm:prSet/>
      <dgm:spPr/>
      <dgm:t>
        <a:bodyPr/>
        <a:lstStyle/>
        <a:p>
          <a:endParaRPr lang="tr-TR"/>
        </a:p>
      </dgm:t>
    </dgm:pt>
    <dgm:pt modelId="{EF8347AF-D9CE-42FC-B3C9-5F31906640B2}">
      <dgm:prSet/>
      <dgm:spPr>
        <a:solidFill>
          <a:srgbClr val="0070C0"/>
        </a:solidFill>
      </dgm:spPr>
      <dgm:t>
        <a:bodyPr/>
        <a:lstStyle/>
        <a:p>
          <a:r>
            <a:rPr lang="tr-TR" b="1" smtClean="0"/>
            <a:t>Performans Artışı:</a:t>
          </a:r>
          <a:r>
            <a:rPr lang="tr-TR" smtClean="0"/>
            <a:t> Verileri analiz ederek hizmetlerin verimliliğini artırmak ve kaliteyi yükseltmek.</a:t>
          </a:r>
          <a:endParaRPr lang="tr-TR"/>
        </a:p>
      </dgm:t>
    </dgm:pt>
    <dgm:pt modelId="{38DD9E6F-93A8-4E45-8DE5-3ABA59594887}" type="parTrans" cxnId="{072416A3-05AB-4EBF-9D63-0948EDEFF57C}">
      <dgm:prSet/>
      <dgm:spPr/>
      <dgm:t>
        <a:bodyPr/>
        <a:lstStyle/>
        <a:p>
          <a:endParaRPr lang="tr-TR"/>
        </a:p>
      </dgm:t>
    </dgm:pt>
    <dgm:pt modelId="{7BC11627-8C1A-4E44-B58B-53B193417446}" type="sibTrans" cxnId="{072416A3-05AB-4EBF-9D63-0948EDEFF57C}">
      <dgm:prSet/>
      <dgm:spPr/>
      <dgm:t>
        <a:bodyPr/>
        <a:lstStyle/>
        <a:p>
          <a:endParaRPr lang="tr-TR"/>
        </a:p>
      </dgm:t>
    </dgm:pt>
    <dgm:pt modelId="{62833688-9F20-454B-9EFA-4800D8CDA3B1}" type="pres">
      <dgm:prSet presAssocID="{43F63CD4-EBCC-4B3D-A9DD-8D767535E759}" presName="linear" presStyleCnt="0">
        <dgm:presLayoutVars>
          <dgm:animLvl val="lvl"/>
          <dgm:resizeHandles val="exact"/>
        </dgm:presLayoutVars>
      </dgm:prSet>
      <dgm:spPr/>
      <dgm:t>
        <a:bodyPr/>
        <a:lstStyle/>
        <a:p>
          <a:endParaRPr lang="tr-TR"/>
        </a:p>
      </dgm:t>
    </dgm:pt>
    <dgm:pt modelId="{CA48C3E1-5A04-48E2-BD79-8FAA82E1E18C}" type="pres">
      <dgm:prSet presAssocID="{2A4EA51B-DD77-462B-AF64-4E6AF8C75ED3}" presName="parentText" presStyleLbl="node1" presStyleIdx="0" presStyleCnt="7">
        <dgm:presLayoutVars>
          <dgm:chMax val="0"/>
          <dgm:bulletEnabled val="1"/>
        </dgm:presLayoutVars>
      </dgm:prSet>
      <dgm:spPr/>
      <dgm:t>
        <a:bodyPr/>
        <a:lstStyle/>
        <a:p>
          <a:endParaRPr lang="tr-TR"/>
        </a:p>
      </dgm:t>
    </dgm:pt>
    <dgm:pt modelId="{F643258E-11AE-4D77-9DDE-9933A66C0266}" type="pres">
      <dgm:prSet presAssocID="{80B76C1A-8727-4526-93C9-BD23ECD8AB28}" presName="spacer" presStyleCnt="0"/>
      <dgm:spPr/>
    </dgm:pt>
    <dgm:pt modelId="{70A0D85F-296C-4AE1-9447-AA5B4BC28F95}" type="pres">
      <dgm:prSet presAssocID="{EAD4AA10-2909-4571-B8AC-2542F6F37FA2}" presName="parentText" presStyleLbl="node1" presStyleIdx="1" presStyleCnt="7">
        <dgm:presLayoutVars>
          <dgm:chMax val="0"/>
          <dgm:bulletEnabled val="1"/>
        </dgm:presLayoutVars>
      </dgm:prSet>
      <dgm:spPr/>
      <dgm:t>
        <a:bodyPr/>
        <a:lstStyle/>
        <a:p>
          <a:endParaRPr lang="tr-TR"/>
        </a:p>
      </dgm:t>
    </dgm:pt>
    <dgm:pt modelId="{8624A023-B3ED-4FD4-A45B-0951345FD061}" type="pres">
      <dgm:prSet presAssocID="{A6C4BBAF-C149-4D8D-AC25-E4A4993EC1BE}" presName="spacer" presStyleCnt="0"/>
      <dgm:spPr/>
    </dgm:pt>
    <dgm:pt modelId="{941E0A90-F33F-4F74-A7B9-8F8B27A99634}" type="pres">
      <dgm:prSet presAssocID="{EB0F5C9B-335E-4554-A752-3915E9800E5F}" presName="parentText" presStyleLbl="node1" presStyleIdx="2" presStyleCnt="7">
        <dgm:presLayoutVars>
          <dgm:chMax val="0"/>
          <dgm:bulletEnabled val="1"/>
        </dgm:presLayoutVars>
      </dgm:prSet>
      <dgm:spPr/>
      <dgm:t>
        <a:bodyPr/>
        <a:lstStyle/>
        <a:p>
          <a:endParaRPr lang="tr-TR"/>
        </a:p>
      </dgm:t>
    </dgm:pt>
    <dgm:pt modelId="{CFA4BB09-FF09-4C3B-8607-A9868AFBF5C0}" type="pres">
      <dgm:prSet presAssocID="{4422DC5C-C7FD-4EC0-B2C0-4C6FF410622A}" presName="spacer" presStyleCnt="0"/>
      <dgm:spPr/>
    </dgm:pt>
    <dgm:pt modelId="{D6C7619D-542F-4733-813C-BE73C8FABA05}" type="pres">
      <dgm:prSet presAssocID="{6FA24E68-8382-4047-BFAE-F9E17FD86E94}" presName="parentText" presStyleLbl="node1" presStyleIdx="3" presStyleCnt="7">
        <dgm:presLayoutVars>
          <dgm:chMax val="0"/>
          <dgm:bulletEnabled val="1"/>
        </dgm:presLayoutVars>
      </dgm:prSet>
      <dgm:spPr/>
      <dgm:t>
        <a:bodyPr/>
        <a:lstStyle/>
        <a:p>
          <a:endParaRPr lang="tr-TR"/>
        </a:p>
      </dgm:t>
    </dgm:pt>
    <dgm:pt modelId="{797A0EEA-32E8-4BDA-A33E-739E87F4843F}" type="pres">
      <dgm:prSet presAssocID="{AC2A02CF-B307-48E6-8FF1-787788B8AC4A}" presName="spacer" presStyleCnt="0"/>
      <dgm:spPr/>
    </dgm:pt>
    <dgm:pt modelId="{44876B38-EA60-43C2-92A4-576B166772BE}" type="pres">
      <dgm:prSet presAssocID="{99748490-B1BE-44B9-B663-348B88402C9E}" presName="parentText" presStyleLbl="node1" presStyleIdx="4" presStyleCnt="7">
        <dgm:presLayoutVars>
          <dgm:chMax val="0"/>
          <dgm:bulletEnabled val="1"/>
        </dgm:presLayoutVars>
      </dgm:prSet>
      <dgm:spPr/>
      <dgm:t>
        <a:bodyPr/>
        <a:lstStyle/>
        <a:p>
          <a:endParaRPr lang="tr-TR"/>
        </a:p>
      </dgm:t>
    </dgm:pt>
    <dgm:pt modelId="{BDF04457-1910-417A-9CC9-180E3CDFF810}" type="pres">
      <dgm:prSet presAssocID="{632C6ADA-C69A-4CF6-A157-D193D2A689BE}" presName="spacer" presStyleCnt="0"/>
      <dgm:spPr/>
    </dgm:pt>
    <dgm:pt modelId="{2B0B62BF-3A06-44E3-89EA-B45DDCD394C4}" type="pres">
      <dgm:prSet presAssocID="{8ACB4254-59BA-4322-A382-50F14990E578}" presName="parentText" presStyleLbl="node1" presStyleIdx="5" presStyleCnt="7">
        <dgm:presLayoutVars>
          <dgm:chMax val="0"/>
          <dgm:bulletEnabled val="1"/>
        </dgm:presLayoutVars>
      </dgm:prSet>
      <dgm:spPr/>
      <dgm:t>
        <a:bodyPr/>
        <a:lstStyle/>
        <a:p>
          <a:endParaRPr lang="tr-TR"/>
        </a:p>
      </dgm:t>
    </dgm:pt>
    <dgm:pt modelId="{431AEB2C-945A-45E4-AFC7-820C10B1B8A0}" type="pres">
      <dgm:prSet presAssocID="{1E8BEE72-9D66-40C2-8DB7-DC3A864EBFFA}" presName="spacer" presStyleCnt="0"/>
      <dgm:spPr/>
    </dgm:pt>
    <dgm:pt modelId="{1196D93E-D9D5-4EC5-888F-582647A49C6F}" type="pres">
      <dgm:prSet presAssocID="{EF8347AF-D9CE-42FC-B3C9-5F31906640B2}" presName="parentText" presStyleLbl="node1" presStyleIdx="6" presStyleCnt="7">
        <dgm:presLayoutVars>
          <dgm:chMax val="0"/>
          <dgm:bulletEnabled val="1"/>
        </dgm:presLayoutVars>
      </dgm:prSet>
      <dgm:spPr/>
      <dgm:t>
        <a:bodyPr/>
        <a:lstStyle/>
        <a:p>
          <a:endParaRPr lang="tr-TR"/>
        </a:p>
      </dgm:t>
    </dgm:pt>
  </dgm:ptLst>
  <dgm:cxnLst>
    <dgm:cxn modelId="{6C9B59D1-0628-4C82-B623-06927C023191}" srcId="{43F63CD4-EBCC-4B3D-A9DD-8D767535E759}" destId="{6FA24E68-8382-4047-BFAE-F9E17FD86E94}" srcOrd="3" destOrd="0" parTransId="{F6FFEFCC-8E28-4E49-ABBA-35C670EBD860}" sibTransId="{AC2A02CF-B307-48E6-8FF1-787788B8AC4A}"/>
    <dgm:cxn modelId="{A317D054-CC42-4867-9598-779B9D5D4B40}" type="presOf" srcId="{6FA24E68-8382-4047-BFAE-F9E17FD86E94}" destId="{D6C7619D-542F-4733-813C-BE73C8FABA05}" srcOrd="0" destOrd="0" presId="urn:microsoft.com/office/officeart/2005/8/layout/vList2"/>
    <dgm:cxn modelId="{0D5DE7C7-52AC-4AC1-9057-E7A8A99A5D2E}" type="presOf" srcId="{EF8347AF-D9CE-42FC-B3C9-5F31906640B2}" destId="{1196D93E-D9D5-4EC5-888F-582647A49C6F}" srcOrd="0" destOrd="0" presId="urn:microsoft.com/office/officeart/2005/8/layout/vList2"/>
    <dgm:cxn modelId="{0EA4191E-177E-4EBE-9D2E-678EFCBB6349}" type="presOf" srcId="{8ACB4254-59BA-4322-A382-50F14990E578}" destId="{2B0B62BF-3A06-44E3-89EA-B45DDCD394C4}" srcOrd="0" destOrd="0" presId="urn:microsoft.com/office/officeart/2005/8/layout/vList2"/>
    <dgm:cxn modelId="{AE819A4E-7A2D-4806-B161-0772AA19AFD7}" type="presOf" srcId="{EAD4AA10-2909-4571-B8AC-2542F6F37FA2}" destId="{70A0D85F-296C-4AE1-9447-AA5B4BC28F95}" srcOrd="0" destOrd="0" presId="urn:microsoft.com/office/officeart/2005/8/layout/vList2"/>
    <dgm:cxn modelId="{592470CF-03FE-4D47-91D2-F29F7C5DCFBA}" srcId="{43F63CD4-EBCC-4B3D-A9DD-8D767535E759}" destId="{EAD4AA10-2909-4571-B8AC-2542F6F37FA2}" srcOrd="1" destOrd="0" parTransId="{30892E1C-9025-411C-A169-E6C2F55894F7}" sibTransId="{A6C4BBAF-C149-4D8D-AC25-E4A4993EC1BE}"/>
    <dgm:cxn modelId="{972878EB-533C-4A6D-9785-4A30DB82348B}" srcId="{43F63CD4-EBCC-4B3D-A9DD-8D767535E759}" destId="{8ACB4254-59BA-4322-A382-50F14990E578}" srcOrd="5" destOrd="0" parTransId="{C5E0CF74-9DA1-4798-91DB-A6A19E49B1CF}" sibTransId="{1E8BEE72-9D66-40C2-8DB7-DC3A864EBFFA}"/>
    <dgm:cxn modelId="{83264924-3EA9-4861-B415-737D85BD8E2D}" type="presOf" srcId="{EB0F5C9B-335E-4554-A752-3915E9800E5F}" destId="{941E0A90-F33F-4F74-A7B9-8F8B27A99634}" srcOrd="0" destOrd="0" presId="urn:microsoft.com/office/officeart/2005/8/layout/vList2"/>
    <dgm:cxn modelId="{F5658808-3527-437A-AF3F-6E13E2908168}" type="presOf" srcId="{99748490-B1BE-44B9-B663-348B88402C9E}" destId="{44876B38-EA60-43C2-92A4-576B166772BE}" srcOrd="0" destOrd="0" presId="urn:microsoft.com/office/officeart/2005/8/layout/vList2"/>
    <dgm:cxn modelId="{D26F7555-55A9-40DA-A88E-7B39F95722C4}" srcId="{43F63CD4-EBCC-4B3D-A9DD-8D767535E759}" destId="{99748490-B1BE-44B9-B663-348B88402C9E}" srcOrd="4" destOrd="0" parTransId="{E8AAF12E-E698-425C-9CA8-89078B71B13C}" sibTransId="{632C6ADA-C69A-4CF6-A157-D193D2A689BE}"/>
    <dgm:cxn modelId="{072416A3-05AB-4EBF-9D63-0948EDEFF57C}" srcId="{43F63CD4-EBCC-4B3D-A9DD-8D767535E759}" destId="{EF8347AF-D9CE-42FC-B3C9-5F31906640B2}" srcOrd="6" destOrd="0" parTransId="{38DD9E6F-93A8-4E45-8DE5-3ABA59594887}" sibTransId="{7BC11627-8C1A-4E44-B58B-53B193417446}"/>
    <dgm:cxn modelId="{17C57BC3-C9E6-42AF-AED9-6B0751953EF9}" type="presOf" srcId="{43F63CD4-EBCC-4B3D-A9DD-8D767535E759}" destId="{62833688-9F20-454B-9EFA-4800D8CDA3B1}" srcOrd="0" destOrd="0" presId="urn:microsoft.com/office/officeart/2005/8/layout/vList2"/>
    <dgm:cxn modelId="{50F272C3-807B-447F-8A62-00975C4712ED}" type="presOf" srcId="{2A4EA51B-DD77-462B-AF64-4E6AF8C75ED3}" destId="{CA48C3E1-5A04-48E2-BD79-8FAA82E1E18C}" srcOrd="0" destOrd="0" presId="urn:microsoft.com/office/officeart/2005/8/layout/vList2"/>
    <dgm:cxn modelId="{8816ACDE-696C-463A-8A72-78543B1F1981}" srcId="{43F63CD4-EBCC-4B3D-A9DD-8D767535E759}" destId="{2A4EA51B-DD77-462B-AF64-4E6AF8C75ED3}" srcOrd="0" destOrd="0" parTransId="{216CE566-B21F-42C6-94F8-310F6344B176}" sibTransId="{80B76C1A-8727-4526-93C9-BD23ECD8AB28}"/>
    <dgm:cxn modelId="{15AFDE26-F710-4D5E-944C-F4CFC76ADD60}" srcId="{43F63CD4-EBCC-4B3D-A9DD-8D767535E759}" destId="{EB0F5C9B-335E-4554-A752-3915E9800E5F}" srcOrd="2" destOrd="0" parTransId="{544E2FCF-6225-4782-A347-6A8FB8B3CAC7}" sibTransId="{4422DC5C-C7FD-4EC0-B2C0-4C6FF410622A}"/>
    <dgm:cxn modelId="{02815DF5-2E95-4B9E-A11F-8E0FCE1AA4C6}" type="presParOf" srcId="{62833688-9F20-454B-9EFA-4800D8CDA3B1}" destId="{CA48C3E1-5A04-48E2-BD79-8FAA82E1E18C}" srcOrd="0" destOrd="0" presId="urn:microsoft.com/office/officeart/2005/8/layout/vList2"/>
    <dgm:cxn modelId="{259D4A9C-CAAC-4D6C-86FA-B7F92F0FD040}" type="presParOf" srcId="{62833688-9F20-454B-9EFA-4800D8CDA3B1}" destId="{F643258E-11AE-4D77-9DDE-9933A66C0266}" srcOrd="1" destOrd="0" presId="urn:microsoft.com/office/officeart/2005/8/layout/vList2"/>
    <dgm:cxn modelId="{8D6E4EF2-06A8-47A7-BA1D-6491D8E560BB}" type="presParOf" srcId="{62833688-9F20-454B-9EFA-4800D8CDA3B1}" destId="{70A0D85F-296C-4AE1-9447-AA5B4BC28F95}" srcOrd="2" destOrd="0" presId="urn:microsoft.com/office/officeart/2005/8/layout/vList2"/>
    <dgm:cxn modelId="{FE6130F1-E344-4FA3-9204-11E8AD52A68C}" type="presParOf" srcId="{62833688-9F20-454B-9EFA-4800D8CDA3B1}" destId="{8624A023-B3ED-4FD4-A45B-0951345FD061}" srcOrd="3" destOrd="0" presId="urn:microsoft.com/office/officeart/2005/8/layout/vList2"/>
    <dgm:cxn modelId="{C6DDB025-35FA-43E4-83F7-D5FE0D350893}" type="presParOf" srcId="{62833688-9F20-454B-9EFA-4800D8CDA3B1}" destId="{941E0A90-F33F-4F74-A7B9-8F8B27A99634}" srcOrd="4" destOrd="0" presId="urn:microsoft.com/office/officeart/2005/8/layout/vList2"/>
    <dgm:cxn modelId="{AD850400-972B-45BA-B349-497300E36A1A}" type="presParOf" srcId="{62833688-9F20-454B-9EFA-4800D8CDA3B1}" destId="{CFA4BB09-FF09-4C3B-8607-A9868AFBF5C0}" srcOrd="5" destOrd="0" presId="urn:microsoft.com/office/officeart/2005/8/layout/vList2"/>
    <dgm:cxn modelId="{A9566040-4A39-49F2-8B0A-B2992939EB00}" type="presParOf" srcId="{62833688-9F20-454B-9EFA-4800D8CDA3B1}" destId="{D6C7619D-542F-4733-813C-BE73C8FABA05}" srcOrd="6" destOrd="0" presId="urn:microsoft.com/office/officeart/2005/8/layout/vList2"/>
    <dgm:cxn modelId="{2EFC4167-97FE-4D6E-8CB7-9D61E8FFB097}" type="presParOf" srcId="{62833688-9F20-454B-9EFA-4800D8CDA3B1}" destId="{797A0EEA-32E8-4BDA-A33E-739E87F4843F}" srcOrd="7" destOrd="0" presId="urn:microsoft.com/office/officeart/2005/8/layout/vList2"/>
    <dgm:cxn modelId="{B5A40EE6-BA1D-4EE5-B422-911FB8050C03}" type="presParOf" srcId="{62833688-9F20-454B-9EFA-4800D8CDA3B1}" destId="{44876B38-EA60-43C2-92A4-576B166772BE}" srcOrd="8" destOrd="0" presId="urn:microsoft.com/office/officeart/2005/8/layout/vList2"/>
    <dgm:cxn modelId="{397782F3-4AC3-4729-9A39-0CBCA1CEDE43}" type="presParOf" srcId="{62833688-9F20-454B-9EFA-4800D8CDA3B1}" destId="{BDF04457-1910-417A-9CC9-180E3CDFF810}" srcOrd="9" destOrd="0" presId="urn:microsoft.com/office/officeart/2005/8/layout/vList2"/>
    <dgm:cxn modelId="{918DD149-2C5E-4EF0-98BB-E03CB0F29C4C}" type="presParOf" srcId="{62833688-9F20-454B-9EFA-4800D8CDA3B1}" destId="{2B0B62BF-3A06-44E3-89EA-B45DDCD394C4}" srcOrd="10" destOrd="0" presId="urn:microsoft.com/office/officeart/2005/8/layout/vList2"/>
    <dgm:cxn modelId="{2EBA3C2D-76B7-4002-BE71-EC7BEFF9311A}" type="presParOf" srcId="{62833688-9F20-454B-9EFA-4800D8CDA3B1}" destId="{431AEB2C-945A-45E4-AFC7-820C10B1B8A0}" srcOrd="11" destOrd="0" presId="urn:microsoft.com/office/officeart/2005/8/layout/vList2"/>
    <dgm:cxn modelId="{3CAEDA9C-6F88-45C8-8E8B-1D062F748A24}" type="presParOf" srcId="{62833688-9F20-454B-9EFA-4800D8CDA3B1}" destId="{1196D93E-D9D5-4EC5-888F-582647A49C6F}"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0A652EC-6E61-429B-8CCC-14E67C6395DF}" type="doc">
      <dgm:prSet loTypeId="urn:microsoft.com/office/officeart/2005/8/layout/hProcess9" loCatId="process" qsTypeId="urn:microsoft.com/office/officeart/2005/8/quickstyle/3d2#1" qsCatId="3D" csTypeId="urn:microsoft.com/office/officeart/2005/8/colors/accent0_3" csCatId="mainScheme" phldr="1"/>
      <dgm:spPr/>
      <dgm:t>
        <a:bodyPr/>
        <a:lstStyle/>
        <a:p>
          <a:endParaRPr lang="tr-TR"/>
        </a:p>
      </dgm:t>
    </dgm:pt>
    <dgm:pt modelId="{A565A40E-6E85-4AB9-A638-6B9289DC5DBE}">
      <dgm:prSet custT="1"/>
      <dgm:spPr>
        <a:solidFill>
          <a:srgbClr val="0070C0"/>
        </a:solidFill>
      </dgm:spPr>
      <dgm:t>
        <a:bodyPr/>
        <a:lstStyle/>
        <a:p>
          <a:pPr rtl="0"/>
          <a:r>
            <a:rPr lang="en-US" sz="1200" dirty="0" err="1" smtClean="0"/>
            <a:t>İlgili</a:t>
          </a:r>
          <a:r>
            <a:rPr lang="en-US" sz="1200" dirty="0" smtClean="0"/>
            <a:t> </a:t>
          </a:r>
          <a:r>
            <a:rPr lang="en-US" sz="1200" dirty="0" err="1" smtClean="0"/>
            <a:t>mevzuatı</a:t>
          </a:r>
          <a:r>
            <a:rPr lang="en-US" sz="1200" dirty="0" smtClean="0"/>
            <a:t> </a:t>
          </a:r>
          <a:r>
            <a:rPr lang="en-US" sz="1200" dirty="0" err="1" smtClean="0"/>
            <a:t>çerçevesinde</a:t>
          </a:r>
          <a:r>
            <a:rPr lang="en-US" sz="1200" dirty="0" smtClean="0"/>
            <a:t> </a:t>
          </a:r>
          <a:r>
            <a:rPr lang="en-US" sz="1200" dirty="0" err="1" smtClean="0"/>
            <a:t>idare</a:t>
          </a:r>
          <a:r>
            <a:rPr lang="en-US" sz="1200" dirty="0" smtClean="0"/>
            <a:t> </a:t>
          </a:r>
          <a:r>
            <a:rPr lang="en-US" sz="1200" dirty="0" err="1" smtClean="0"/>
            <a:t>gelirlerini</a:t>
          </a:r>
          <a:r>
            <a:rPr lang="en-US" sz="1200" dirty="0" smtClean="0"/>
            <a:t> </a:t>
          </a:r>
          <a:r>
            <a:rPr lang="en-US" sz="1200" dirty="0" err="1" smtClean="0"/>
            <a:t>tahakkuk</a:t>
          </a:r>
          <a:r>
            <a:rPr lang="en-US" sz="1200" dirty="0" smtClean="0"/>
            <a:t> </a:t>
          </a:r>
          <a:r>
            <a:rPr lang="en-US" sz="1200" dirty="0" err="1" smtClean="0"/>
            <a:t>ettirmek</a:t>
          </a:r>
          <a:r>
            <a:rPr lang="en-US" sz="1200" dirty="0" smtClean="0"/>
            <a:t>, </a:t>
          </a:r>
          <a:r>
            <a:rPr lang="en-US" sz="1200" dirty="0" err="1" smtClean="0"/>
            <a:t>gelir</a:t>
          </a:r>
          <a:r>
            <a:rPr lang="en-US" sz="1200" dirty="0" smtClean="0"/>
            <a:t> </a:t>
          </a:r>
          <a:r>
            <a:rPr lang="en-US" sz="1200" dirty="0" err="1" smtClean="0"/>
            <a:t>ve</a:t>
          </a:r>
          <a:r>
            <a:rPr lang="en-US" sz="1200" dirty="0" smtClean="0"/>
            <a:t> </a:t>
          </a:r>
          <a:r>
            <a:rPr lang="en-US" sz="1200" dirty="0" err="1" smtClean="0"/>
            <a:t>alacaklarının</a:t>
          </a:r>
          <a:r>
            <a:rPr lang="en-US" sz="1200" dirty="0" smtClean="0"/>
            <a:t> </a:t>
          </a:r>
          <a:r>
            <a:rPr lang="en-US" sz="1200" dirty="0" err="1" smtClean="0"/>
            <a:t>takip</a:t>
          </a:r>
          <a:r>
            <a:rPr lang="en-US" sz="1200" dirty="0" smtClean="0"/>
            <a:t> </a:t>
          </a:r>
          <a:r>
            <a:rPr lang="en-US" sz="1200" dirty="0" err="1" smtClean="0"/>
            <a:t>ve</a:t>
          </a:r>
          <a:r>
            <a:rPr lang="en-US" sz="1200" dirty="0" smtClean="0"/>
            <a:t> </a:t>
          </a:r>
          <a:r>
            <a:rPr lang="en-US" sz="1200" dirty="0" err="1" smtClean="0"/>
            <a:t>tahsil</a:t>
          </a:r>
          <a:r>
            <a:rPr lang="en-US" sz="1200" dirty="0" smtClean="0"/>
            <a:t> </a:t>
          </a:r>
          <a:r>
            <a:rPr lang="en-US" sz="1200" dirty="0" err="1" smtClean="0"/>
            <a:t>işlemlerini</a:t>
          </a:r>
          <a:r>
            <a:rPr lang="en-US" sz="1200" dirty="0" smtClean="0"/>
            <a:t> </a:t>
          </a:r>
          <a:r>
            <a:rPr lang="en-US" sz="1200" dirty="0" err="1" smtClean="0"/>
            <a:t>yürütmek</a:t>
          </a:r>
          <a:r>
            <a:rPr lang="en-US" sz="1200" dirty="0" smtClean="0"/>
            <a:t>.</a:t>
          </a:r>
          <a:endParaRPr lang="tr-TR" sz="1200" dirty="0"/>
        </a:p>
      </dgm:t>
    </dgm:pt>
    <dgm:pt modelId="{D57183C9-34C6-4CA7-8035-A0DDD00DF0E7}" type="parTrans" cxnId="{468B2FBA-E86C-4AB1-BEA6-F857D748110C}">
      <dgm:prSet/>
      <dgm:spPr/>
      <dgm:t>
        <a:bodyPr/>
        <a:lstStyle/>
        <a:p>
          <a:endParaRPr lang="tr-TR"/>
        </a:p>
      </dgm:t>
    </dgm:pt>
    <dgm:pt modelId="{DE2BF2FE-74C0-44C9-9137-42478CFCA727}" type="sibTrans" cxnId="{468B2FBA-E86C-4AB1-BEA6-F857D748110C}">
      <dgm:prSet/>
      <dgm:spPr/>
      <dgm:t>
        <a:bodyPr/>
        <a:lstStyle/>
        <a:p>
          <a:endParaRPr lang="tr-TR"/>
        </a:p>
      </dgm:t>
    </dgm:pt>
    <dgm:pt modelId="{655C2FF9-37DF-4214-A790-B3FDE8F5B866}">
      <dgm:prSet custT="1"/>
      <dgm:spPr>
        <a:solidFill>
          <a:srgbClr val="0070C0"/>
        </a:solidFill>
      </dgm:spPr>
      <dgm:t>
        <a:bodyPr/>
        <a:lstStyle/>
        <a:p>
          <a:pPr rtl="0"/>
          <a:r>
            <a:rPr lang="en-US" sz="1200" dirty="0" err="1" smtClean="0"/>
            <a:t>Genel</a:t>
          </a:r>
          <a:r>
            <a:rPr lang="en-US" sz="1200" dirty="0" smtClean="0"/>
            <a:t> </a:t>
          </a:r>
          <a:r>
            <a:rPr lang="en-US" sz="1200" dirty="0" err="1" smtClean="0"/>
            <a:t>bütçe</a:t>
          </a:r>
          <a:r>
            <a:rPr lang="en-US" sz="1200" dirty="0" smtClean="0"/>
            <a:t> </a:t>
          </a:r>
          <a:r>
            <a:rPr lang="en-US" sz="1200" dirty="0" err="1" smtClean="0"/>
            <a:t>kapsamı</a:t>
          </a:r>
          <a:r>
            <a:rPr lang="en-US" sz="1200" dirty="0" smtClean="0"/>
            <a:t> </a:t>
          </a:r>
          <a:r>
            <a:rPr lang="en-US" sz="1200" dirty="0" err="1" smtClean="0"/>
            <a:t>dışında</a:t>
          </a:r>
          <a:r>
            <a:rPr lang="en-US" sz="1200" dirty="0" smtClean="0"/>
            <a:t> </a:t>
          </a:r>
          <a:r>
            <a:rPr lang="en-US" sz="1200" dirty="0" err="1" smtClean="0"/>
            <a:t>kalan</a:t>
          </a:r>
          <a:r>
            <a:rPr lang="en-US" sz="1200" dirty="0" smtClean="0"/>
            <a:t> </a:t>
          </a:r>
          <a:r>
            <a:rPr lang="en-US" sz="1200" dirty="0" err="1" smtClean="0"/>
            <a:t>idarelerde</a:t>
          </a:r>
          <a:r>
            <a:rPr lang="en-US" sz="1200" dirty="0" smtClean="0"/>
            <a:t> </a:t>
          </a:r>
          <a:r>
            <a:rPr lang="en-US" sz="1200" dirty="0" err="1" smtClean="0"/>
            <a:t>muhasebe</a:t>
          </a:r>
          <a:r>
            <a:rPr lang="en-US" sz="1200" dirty="0" smtClean="0"/>
            <a:t> </a:t>
          </a:r>
          <a:r>
            <a:rPr lang="en-US" sz="1200" dirty="0" err="1" smtClean="0"/>
            <a:t>hizmetlerini</a:t>
          </a:r>
          <a:r>
            <a:rPr lang="en-US" sz="1200" dirty="0" smtClean="0"/>
            <a:t> </a:t>
          </a:r>
          <a:r>
            <a:rPr lang="en-US" sz="1200" dirty="0" err="1" smtClean="0"/>
            <a:t>yürütmek</a:t>
          </a:r>
          <a:r>
            <a:rPr lang="en-US" sz="1200" dirty="0" smtClean="0"/>
            <a:t>.</a:t>
          </a:r>
          <a:endParaRPr lang="tr-TR" sz="1200" dirty="0"/>
        </a:p>
      </dgm:t>
    </dgm:pt>
    <dgm:pt modelId="{5C540A83-736C-4167-ACE3-CC4C8FB679DB}" type="parTrans" cxnId="{EE658B26-B194-4AD7-9CB2-8C36D58BD4BF}">
      <dgm:prSet/>
      <dgm:spPr/>
      <dgm:t>
        <a:bodyPr/>
        <a:lstStyle/>
        <a:p>
          <a:endParaRPr lang="tr-TR"/>
        </a:p>
      </dgm:t>
    </dgm:pt>
    <dgm:pt modelId="{8EBB71FF-42B4-4164-919B-6179CE4C8A85}" type="sibTrans" cxnId="{EE658B26-B194-4AD7-9CB2-8C36D58BD4BF}">
      <dgm:prSet/>
      <dgm:spPr/>
      <dgm:t>
        <a:bodyPr/>
        <a:lstStyle/>
        <a:p>
          <a:endParaRPr lang="tr-TR"/>
        </a:p>
      </dgm:t>
    </dgm:pt>
    <dgm:pt modelId="{42F20D28-2958-4430-9CAA-0FE1F562B48F}">
      <dgm:prSet custT="1"/>
      <dgm:spPr>
        <a:solidFill>
          <a:srgbClr val="0070C0"/>
        </a:solidFill>
      </dgm:spPr>
      <dgm:t>
        <a:bodyPr/>
        <a:lstStyle/>
        <a:p>
          <a:pPr rtl="0"/>
          <a:r>
            <a:rPr lang="en-US" sz="1200" dirty="0" err="1" smtClean="0"/>
            <a:t>Harcama</a:t>
          </a:r>
          <a:r>
            <a:rPr lang="en-US" sz="1200" dirty="0" smtClean="0"/>
            <a:t> </a:t>
          </a:r>
          <a:r>
            <a:rPr lang="en-US" sz="1200" dirty="0" err="1" smtClean="0"/>
            <a:t>birimleri</a:t>
          </a:r>
          <a:r>
            <a:rPr lang="en-US" sz="1200" dirty="0" smtClean="0"/>
            <a:t> </a:t>
          </a:r>
          <a:r>
            <a:rPr lang="en-US" sz="1200" dirty="0" err="1" smtClean="0"/>
            <a:t>tarafından</a:t>
          </a:r>
          <a:r>
            <a:rPr lang="en-US" sz="1200" dirty="0" smtClean="0"/>
            <a:t> </a:t>
          </a:r>
          <a:r>
            <a:rPr lang="en-US" sz="1200" dirty="0" err="1" smtClean="0"/>
            <a:t>hazırlanan</a:t>
          </a:r>
          <a:r>
            <a:rPr lang="en-US" sz="1200" dirty="0" smtClean="0"/>
            <a:t> </a:t>
          </a:r>
          <a:r>
            <a:rPr lang="en-US" sz="1200" dirty="0" err="1" smtClean="0"/>
            <a:t>birim</a:t>
          </a:r>
          <a:r>
            <a:rPr lang="en-US" sz="1200" dirty="0" smtClean="0"/>
            <a:t> </a:t>
          </a:r>
          <a:r>
            <a:rPr lang="en-US" sz="1200" dirty="0" err="1" smtClean="0"/>
            <a:t>faaliyet</a:t>
          </a:r>
          <a:r>
            <a:rPr lang="en-US" sz="1200" dirty="0" smtClean="0"/>
            <a:t> </a:t>
          </a:r>
          <a:r>
            <a:rPr lang="en-US" sz="1200" dirty="0" err="1" smtClean="0"/>
            <a:t>raporlarını</a:t>
          </a:r>
          <a:r>
            <a:rPr lang="en-US" sz="1200" dirty="0" smtClean="0"/>
            <a:t> da </a:t>
          </a:r>
          <a:r>
            <a:rPr lang="en-US" sz="1200" dirty="0" err="1" smtClean="0"/>
            <a:t>esas</a:t>
          </a:r>
          <a:r>
            <a:rPr lang="en-US" sz="1200" dirty="0" smtClean="0"/>
            <a:t> </a:t>
          </a:r>
          <a:r>
            <a:rPr lang="en-US" sz="1200" dirty="0" err="1" smtClean="0"/>
            <a:t>alarak</a:t>
          </a:r>
          <a:r>
            <a:rPr lang="en-US" sz="1200" dirty="0" smtClean="0"/>
            <a:t> </a:t>
          </a:r>
          <a:r>
            <a:rPr lang="en-US" sz="1200" dirty="0" err="1" smtClean="0"/>
            <a:t>idarenin</a:t>
          </a:r>
          <a:r>
            <a:rPr lang="en-US" sz="1200" dirty="0" smtClean="0"/>
            <a:t> </a:t>
          </a:r>
          <a:r>
            <a:rPr lang="en-US" sz="1200" dirty="0" err="1" smtClean="0"/>
            <a:t>faaliyet</a:t>
          </a:r>
          <a:r>
            <a:rPr lang="en-US" sz="1200" dirty="0" smtClean="0"/>
            <a:t> </a:t>
          </a:r>
          <a:r>
            <a:rPr lang="en-US" sz="1200" dirty="0" err="1" smtClean="0"/>
            <a:t>raporunu</a:t>
          </a:r>
          <a:r>
            <a:rPr lang="en-US" sz="1200" dirty="0" smtClean="0"/>
            <a:t> </a:t>
          </a:r>
          <a:r>
            <a:rPr lang="en-US" sz="1200" dirty="0" err="1" smtClean="0"/>
            <a:t>hazırlamak</a:t>
          </a:r>
          <a:r>
            <a:rPr lang="en-US" sz="1200" dirty="0" smtClean="0"/>
            <a:t>.</a:t>
          </a:r>
          <a:endParaRPr lang="tr-TR" sz="1200" dirty="0"/>
        </a:p>
      </dgm:t>
    </dgm:pt>
    <dgm:pt modelId="{09105BE7-9692-4E23-8E36-C2A83436411E}" type="parTrans" cxnId="{095EE60A-2631-40CB-A42A-F355A9AEFB19}">
      <dgm:prSet/>
      <dgm:spPr/>
      <dgm:t>
        <a:bodyPr/>
        <a:lstStyle/>
        <a:p>
          <a:endParaRPr lang="tr-TR"/>
        </a:p>
      </dgm:t>
    </dgm:pt>
    <dgm:pt modelId="{58B26C89-D817-4E06-BF05-99188D56E6A5}" type="sibTrans" cxnId="{095EE60A-2631-40CB-A42A-F355A9AEFB19}">
      <dgm:prSet/>
      <dgm:spPr/>
      <dgm:t>
        <a:bodyPr/>
        <a:lstStyle/>
        <a:p>
          <a:endParaRPr lang="tr-TR"/>
        </a:p>
      </dgm:t>
    </dgm:pt>
    <dgm:pt modelId="{CD790292-AD18-45E3-AEEB-C47442A5DBFA}">
      <dgm:prSet custT="1"/>
      <dgm:spPr>
        <a:solidFill>
          <a:srgbClr val="0070C0"/>
        </a:solidFill>
      </dgm:spPr>
      <dgm:t>
        <a:bodyPr/>
        <a:lstStyle/>
        <a:p>
          <a:pPr rtl="0"/>
          <a:r>
            <a:rPr lang="en-US" sz="1200" dirty="0" err="1" smtClean="0"/>
            <a:t>İdarenin</a:t>
          </a:r>
          <a:r>
            <a:rPr lang="en-US" sz="1200" dirty="0" smtClean="0"/>
            <a:t> </a:t>
          </a:r>
          <a:r>
            <a:rPr lang="en-US" sz="1200" dirty="0" err="1" smtClean="0"/>
            <a:t>mülkiyetinde</a:t>
          </a:r>
          <a:r>
            <a:rPr lang="en-US" sz="1200" dirty="0" smtClean="0"/>
            <a:t> </a:t>
          </a:r>
          <a:r>
            <a:rPr lang="en-US" sz="1200" dirty="0" err="1" smtClean="0"/>
            <a:t>veya</a:t>
          </a:r>
          <a:r>
            <a:rPr lang="en-US" sz="1200" dirty="0" smtClean="0"/>
            <a:t> </a:t>
          </a:r>
          <a:r>
            <a:rPr lang="en-US" sz="1200" dirty="0" err="1" smtClean="0"/>
            <a:t>kullanımında</a:t>
          </a:r>
          <a:r>
            <a:rPr lang="en-US" sz="1200" dirty="0" smtClean="0"/>
            <a:t> </a:t>
          </a:r>
          <a:r>
            <a:rPr lang="en-US" sz="1200" dirty="0" err="1" smtClean="0"/>
            <a:t>bulunan</a:t>
          </a:r>
          <a:r>
            <a:rPr lang="en-US" sz="1200" dirty="0" smtClean="0"/>
            <a:t> </a:t>
          </a:r>
          <a:r>
            <a:rPr lang="en-US" sz="1200" dirty="0" err="1" smtClean="0"/>
            <a:t>taşınır</a:t>
          </a:r>
          <a:r>
            <a:rPr lang="en-US" sz="1200" dirty="0" smtClean="0"/>
            <a:t> </a:t>
          </a:r>
          <a:r>
            <a:rPr lang="en-US" sz="1200" dirty="0" err="1" smtClean="0"/>
            <a:t>ve</a:t>
          </a:r>
          <a:r>
            <a:rPr lang="en-US" sz="1200" dirty="0" smtClean="0"/>
            <a:t> </a:t>
          </a:r>
          <a:r>
            <a:rPr lang="en-US" sz="1200" dirty="0" err="1" smtClean="0"/>
            <a:t>taşınmazlara</a:t>
          </a:r>
          <a:r>
            <a:rPr lang="en-US" sz="1200" dirty="0" smtClean="0"/>
            <a:t> </a:t>
          </a:r>
          <a:r>
            <a:rPr lang="en-US" sz="1200" dirty="0" err="1" smtClean="0"/>
            <a:t>ilişkin</a:t>
          </a:r>
          <a:r>
            <a:rPr lang="en-US" sz="1200" dirty="0" smtClean="0"/>
            <a:t> </a:t>
          </a:r>
          <a:r>
            <a:rPr lang="en-US" sz="1200" dirty="0" err="1" smtClean="0"/>
            <a:t>icmal</a:t>
          </a:r>
          <a:r>
            <a:rPr lang="en-US" sz="1200" dirty="0" smtClean="0"/>
            <a:t> </a:t>
          </a:r>
          <a:r>
            <a:rPr lang="en-US" sz="1200" dirty="0" err="1" smtClean="0"/>
            <a:t>cetvellerini</a:t>
          </a:r>
          <a:r>
            <a:rPr lang="en-US" sz="1200" dirty="0" smtClean="0"/>
            <a:t> </a:t>
          </a:r>
          <a:r>
            <a:rPr lang="en-US" sz="1200" dirty="0" err="1" smtClean="0"/>
            <a:t>düzenlemek</a:t>
          </a:r>
          <a:r>
            <a:rPr lang="en-US" sz="1200" dirty="0" smtClean="0"/>
            <a:t>.</a:t>
          </a:r>
          <a:endParaRPr lang="tr-TR" sz="1200" dirty="0"/>
        </a:p>
      </dgm:t>
    </dgm:pt>
    <dgm:pt modelId="{9EB4E29A-6BFB-4586-BE09-BD4251C7F5AC}" type="parTrans" cxnId="{DF4B8CE0-FDA4-4EC1-9844-885E1D1E7C79}">
      <dgm:prSet/>
      <dgm:spPr/>
      <dgm:t>
        <a:bodyPr/>
        <a:lstStyle/>
        <a:p>
          <a:endParaRPr lang="tr-TR"/>
        </a:p>
      </dgm:t>
    </dgm:pt>
    <dgm:pt modelId="{24F48B16-5B4D-430D-84C6-28262152694E}" type="sibTrans" cxnId="{DF4B8CE0-FDA4-4EC1-9844-885E1D1E7C79}">
      <dgm:prSet/>
      <dgm:spPr/>
      <dgm:t>
        <a:bodyPr/>
        <a:lstStyle/>
        <a:p>
          <a:endParaRPr lang="tr-TR"/>
        </a:p>
      </dgm:t>
    </dgm:pt>
    <dgm:pt modelId="{E1203461-F7BC-424F-A7F0-524375201991}">
      <dgm:prSet custT="1"/>
      <dgm:spPr>
        <a:solidFill>
          <a:srgbClr val="0070C0"/>
        </a:solidFill>
      </dgm:spPr>
      <dgm:t>
        <a:bodyPr/>
        <a:lstStyle/>
        <a:p>
          <a:pPr rtl="0"/>
          <a:r>
            <a:rPr lang="en-US" sz="1200" dirty="0" err="1" smtClean="0"/>
            <a:t>İdarenin</a:t>
          </a:r>
          <a:r>
            <a:rPr lang="en-US" sz="1200" dirty="0" smtClean="0"/>
            <a:t>  </a:t>
          </a:r>
          <a:r>
            <a:rPr lang="en-US" sz="1200" dirty="0" err="1" smtClean="0"/>
            <a:t>yatırım</a:t>
          </a:r>
          <a:r>
            <a:rPr lang="en-US" sz="1200" dirty="0" smtClean="0"/>
            <a:t>  </a:t>
          </a:r>
          <a:r>
            <a:rPr lang="en-US" sz="1200" dirty="0" err="1" smtClean="0"/>
            <a:t>programının</a:t>
          </a:r>
          <a:r>
            <a:rPr lang="en-US" sz="1200" dirty="0" smtClean="0"/>
            <a:t>  </a:t>
          </a:r>
          <a:r>
            <a:rPr lang="en-US" sz="1200" dirty="0" err="1" smtClean="0"/>
            <a:t>hazırlanmasını</a:t>
          </a:r>
          <a:r>
            <a:rPr lang="en-US" sz="1200" dirty="0" smtClean="0"/>
            <a:t>  </a:t>
          </a:r>
          <a:r>
            <a:rPr lang="en-US" sz="1200" dirty="0" err="1" smtClean="0"/>
            <a:t>koordine</a:t>
          </a:r>
          <a:r>
            <a:rPr lang="en-US" sz="1200" dirty="0" smtClean="0"/>
            <a:t>  </a:t>
          </a:r>
          <a:r>
            <a:rPr lang="en-US" sz="1200" dirty="0" err="1" smtClean="0"/>
            <a:t>etmek</a:t>
          </a:r>
          <a:r>
            <a:rPr lang="en-US" sz="1200" dirty="0" smtClean="0"/>
            <a:t>,  </a:t>
          </a:r>
          <a:r>
            <a:rPr lang="en-US" sz="1200" dirty="0" err="1" smtClean="0"/>
            <a:t>uygulama</a:t>
          </a:r>
          <a:r>
            <a:rPr lang="en-US" sz="1200" dirty="0" smtClean="0"/>
            <a:t> </a:t>
          </a:r>
          <a:r>
            <a:rPr lang="en-US" sz="1200" dirty="0" err="1" smtClean="0"/>
            <a:t>sonuçlarını</a:t>
          </a:r>
          <a:r>
            <a:rPr lang="tr-TR" sz="1200" dirty="0" smtClean="0"/>
            <a:t> izlemek</a:t>
          </a:r>
          <a:endParaRPr lang="tr-TR" sz="1200" dirty="0"/>
        </a:p>
      </dgm:t>
    </dgm:pt>
    <dgm:pt modelId="{195C3FEF-D3FB-4F10-B785-90944285BB52}" type="parTrans" cxnId="{C30EECCB-1D95-47CC-9BA5-2AB0F96CC728}">
      <dgm:prSet/>
      <dgm:spPr/>
      <dgm:t>
        <a:bodyPr/>
        <a:lstStyle/>
        <a:p>
          <a:endParaRPr lang="tr-TR"/>
        </a:p>
      </dgm:t>
    </dgm:pt>
    <dgm:pt modelId="{7B1054A6-9DBD-40AB-820B-0F453197C327}" type="sibTrans" cxnId="{C30EECCB-1D95-47CC-9BA5-2AB0F96CC728}">
      <dgm:prSet/>
      <dgm:spPr/>
      <dgm:t>
        <a:bodyPr/>
        <a:lstStyle/>
        <a:p>
          <a:endParaRPr lang="tr-TR"/>
        </a:p>
      </dgm:t>
    </dgm:pt>
    <dgm:pt modelId="{7CA27124-3AE3-4708-AC67-B057ECF7CFF1}">
      <dgm:prSet custT="1"/>
      <dgm:spPr>
        <a:solidFill>
          <a:srgbClr val="0070C0"/>
        </a:solidFill>
      </dgm:spPr>
      <dgm:t>
        <a:bodyPr/>
        <a:lstStyle/>
        <a:p>
          <a:pPr rtl="0"/>
          <a:r>
            <a:rPr lang="tr-TR" sz="1200" dirty="0" smtClean="0"/>
            <a:t>Y</a:t>
          </a:r>
          <a:r>
            <a:rPr lang="en-US" sz="1200" dirty="0" err="1" smtClean="0"/>
            <a:t>ıllık</a:t>
          </a:r>
          <a:r>
            <a:rPr lang="en-US" sz="1200" dirty="0" smtClean="0"/>
            <a:t> </a:t>
          </a:r>
          <a:r>
            <a:rPr lang="en-US" sz="1200" dirty="0" err="1" smtClean="0"/>
            <a:t>yatırım</a:t>
          </a:r>
          <a:r>
            <a:rPr lang="en-US" sz="1200" dirty="0" smtClean="0"/>
            <a:t> </a:t>
          </a:r>
          <a:r>
            <a:rPr lang="en-US" sz="1200" dirty="0" err="1" smtClean="0"/>
            <a:t>değerlendirme</a:t>
          </a:r>
          <a:r>
            <a:rPr lang="en-US" sz="1200" dirty="0" smtClean="0"/>
            <a:t> </a:t>
          </a:r>
          <a:r>
            <a:rPr lang="en-US" sz="1200" dirty="0" err="1" smtClean="0"/>
            <a:t>raporunu</a:t>
          </a:r>
          <a:r>
            <a:rPr lang="en-US" sz="1200" dirty="0" smtClean="0"/>
            <a:t> </a:t>
          </a:r>
          <a:r>
            <a:rPr lang="en-US" sz="1200" dirty="0" err="1" smtClean="0"/>
            <a:t>hazırlamak</a:t>
          </a:r>
          <a:r>
            <a:rPr lang="en-US" sz="1200" dirty="0" smtClean="0"/>
            <a:t>.</a:t>
          </a:r>
          <a:endParaRPr lang="tr-TR" sz="1200" dirty="0"/>
        </a:p>
      </dgm:t>
    </dgm:pt>
    <dgm:pt modelId="{164DAEAD-4C6F-4097-8A1D-DD783A8779AB}" type="parTrans" cxnId="{ED24E5A0-BAFF-4B49-BE52-79A34D1DE957}">
      <dgm:prSet/>
      <dgm:spPr/>
      <dgm:t>
        <a:bodyPr/>
        <a:lstStyle/>
        <a:p>
          <a:endParaRPr lang="tr-TR"/>
        </a:p>
      </dgm:t>
    </dgm:pt>
    <dgm:pt modelId="{CB22B168-3B1F-4FAF-AC37-19E35C21C5AD}" type="sibTrans" cxnId="{ED24E5A0-BAFF-4B49-BE52-79A34D1DE957}">
      <dgm:prSet/>
      <dgm:spPr/>
      <dgm:t>
        <a:bodyPr/>
        <a:lstStyle/>
        <a:p>
          <a:endParaRPr lang="tr-TR"/>
        </a:p>
      </dgm:t>
    </dgm:pt>
    <dgm:pt modelId="{CEAED4AF-6039-4C2C-B494-23636419A778}">
      <dgm:prSet custT="1"/>
      <dgm:spPr>
        <a:solidFill>
          <a:srgbClr val="0070C0"/>
        </a:solidFill>
      </dgm:spPr>
      <dgm:t>
        <a:bodyPr/>
        <a:lstStyle/>
        <a:p>
          <a:pPr rtl="0"/>
          <a:r>
            <a:rPr lang="en-US" sz="1200" smtClean="0"/>
            <a:t>İdarenin, diğer idareler nezdinde takibi gereken malî iş ve işlemlerini yürütmek ve sonuçlandırmak.</a:t>
          </a:r>
          <a:endParaRPr lang="tr-TR" sz="1200"/>
        </a:p>
      </dgm:t>
    </dgm:pt>
    <dgm:pt modelId="{467B3DB4-0290-468C-A1CB-D56FB169277E}" type="parTrans" cxnId="{0D1F7DA1-6B30-4828-A634-7AED5CB43303}">
      <dgm:prSet/>
      <dgm:spPr/>
      <dgm:t>
        <a:bodyPr/>
        <a:lstStyle/>
        <a:p>
          <a:endParaRPr lang="tr-TR"/>
        </a:p>
      </dgm:t>
    </dgm:pt>
    <dgm:pt modelId="{2A2DC3C4-EA05-4537-8B0D-70DE911B196A}" type="sibTrans" cxnId="{0D1F7DA1-6B30-4828-A634-7AED5CB43303}">
      <dgm:prSet/>
      <dgm:spPr/>
      <dgm:t>
        <a:bodyPr/>
        <a:lstStyle/>
        <a:p>
          <a:endParaRPr lang="tr-TR"/>
        </a:p>
      </dgm:t>
    </dgm:pt>
    <dgm:pt modelId="{C86C9B5C-9680-4423-85AC-CD4DFF54D9E9}" type="pres">
      <dgm:prSet presAssocID="{60A652EC-6E61-429B-8CCC-14E67C6395DF}" presName="CompostProcess" presStyleCnt="0">
        <dgm:presLayoutVars>
          <dgm:dir/>
          <dgm:resizeHandles val="exact"/>
        </dgm:presLayoutVars>
      </dgm:prSet>
      <dgm:spPr/>
      <dgm:t>
        <a:bodyPr/>
        <a:lstStyle/>
        <a:p>
          <a:endParaRPr lang="tr-TR"/>
        </a:p>
      </dgm:t>
    </dgm:pt>
    <dgm:pt modelId="{BEC74E7E-8A48-4435-AAFE-B566D4DCEFD6}" type="pres">
      <dgm:prSet presAssocID="{60A652EC-6E61-429B-8CCC-14E67C6395DF}" presName="arrow" presStyleLbl="bgShp" presStyleIdx="0" presStyleCnt="1"/>
      <dgm:spPr/>
      <dgm:t>
        <a:bodyPr/>
        <a:lstStyle/>
        <a:p>
          <a:endParaRPr lang="tr-TR"/>
        </a:p>
      </dgm:t>
    </dgm:pt>
    <dgm:pt modelId="{88967C21-DB67-4308-B023-4E7C40B7A0CE}" type="pres">
      <dgm:prSet presAssocID="{60A652EC-6E61-429B-8CCC-14E67C6395DF}" presName="linearProcess" presStyleCnt="0"/>
      <dgm:spPr/>
      <dgm:t>
        <a:bodyPr/>
        <a:lstStyle/>
        <a:p>
          <a:endParaRPr lang="tr-TR"/>
        </a:p>
      </dgm:t>
    </dgm:pt>
    <dgm:pt modelId="{90DA7B02-3FB6-4246-954B-4C3E79E78F5F}" type="pres">
      <dgm:prSet presAssocID="{A565A40E-6E85-4AB9-A638-6B9289DC5DBE}" presName="textNode" presStyleLbl="node1" presStyleIdx="0" presStyleCnt="7" custScaleX="117516" custScaleY="166977">
        <dgm:presLayoutVars>
          <dgm:bulletEnabled val="1"/>
        </dgm:presLayoutVars>
      </dgm:prSet>
      <dgm:spPr/>
      <dgm:t>
        <a:bodyPr/>
        <a:lstStyle/>
        <a:p>
          <a:endParaRPr lang="tr-TR"/>
        </a:p>
      </dgm:t>
    </dgm:pt>
    <dgm:pt modelId="{59A5BDE2-CA38-4940-B970-C43513A561BA}" type="pres">
      <dgm:prSet presAssocID="{DE2BF2FE-74C0-44C9-9137-42478CFCA727}" presName="sibTrans" presStyleCnt="0"/>
      <dgm:spPr/>
      <dgm:t>
        <a:bodyPr/>
        <a:lstStyle/>
        <a:p>
          <a:endParaRPr lang="tr-TR"/>
        </a:p>
      </dgm:t>
    </dgm:pt>
    <dgm:pt modelId="{9B30E19A-E86B-4806-B204-1D162852A0C0}" type="pres">
      <dgm:prSet presAssocID="{655C2FF9-37DF-4214-A790-B3FDE8F5B866}" presName="textNode" presStyleLbl="node1" presStyleIdx="1" presStyleCnt="7" custScaleX="118783" custScaleY="164571">
        <dgm:presLayoutVars>
          <dgm:bulletEnabled val="1"/>
        </dgm:presLayoutVars>
      </dgm:prSet>
      <dgm:spPr/>
      <dgm:t>
        <a:bodyPr/>
        <a:lstStyle/>
        <a:p>
          <a:endParaRPr lang="tr-TR"/>
        </a:p>
      </dgm:t>
    </dgm:pt>
    <dgm:pt modelId="{58D05635-52FC-4152-AE4A-489E276CF97A}" type="pres">
      <dgm:prSet presAssocID="{8EBB71FF-42B4-4164-919B-6179CE4C8A85}" presName="sibTrans" presStyleCnt="0"/>
      <dgm:spPr/>
      <dgm:t>
        <a:bodyPr/>
        <a:lstStyle/>
        <a:p>
          <a:endParaRPr lang="tr-TR"/>
        </a:p>
      </dgm:t>
    </dgm:pt>
    <dgm:pt modelId="{518491F3-A52D-4012-8503-A127F4CE62F1}" type="pres">
      <dgm:prSet presAssocID="{42F20D28-2958-4430-9CAA-0FE1F562B48F}" presName="textNode" presStyleLbl="node1" presStyleIdx="2" presStyleCnt="7" custScaleX="109457" custScaleY="162164">
        <dgm:presLayoutVars>
          <dgm:bulletEnabled val="1"/>
        </dgm:presLayoutVars>
      </dgm:prSet>
      <dgm:spPr/>
      <dgm:t>
        <a:bodyPr/>
        <a:lstStyle/>
        <a:p>
          <a:endParaRPr lang="tr-TR"/>
        </a:p>
      </dgm:t>
    </dgm:pt>
    <dgm:pt modelId="{37E6A772-12B5-4608-840C-3E17C4B4EF2C}" type="pres">
      <dgm:prSet presAssocID="{58B26C89-D817-4E06-BF05-99188D56E6A5}" presName="sibTrans" presStyleCnt="0"/>
      <dgm:spPr/>
      <dgm:t>
        <a:bodyPr/>
        <a:lstStyle/>
        <a:p>
          <a:endParaRPr lang="tr-TR"/>
        </a:p>
      </dgm:t>
    </dgm:pt>
    <dgm:pt modelId="{5067E6CA-97D9-4234-9C5F-2B8ACB8E9EB4}" type="pres">
      <dgm:prSet presAssocID="{CD790292-AD18-45E3-AEEB-C47442A5DBFA}" presName="textNode" presStyleLbl="node1" presStyleIdx="3" presStyleCnt="7" custScaleY="158154">
        <dgm:presLayoutVars>
          <dgm:bulletEnabled val="1"/>
        </dgm:presLayoutVars>
      </dgm:prSet>
      <dgm:spPr/>
      <dgm:t>
        <a:bodyPr/>
        <a:lstStyle/>
        <a:p>
          <a:endParaRPr lang="tr-TR"/>
        </a:p>
      </dgm:t>
    </dgm:pt>
    <dgm:pt modelId="{4AF97613-4CE5-4436-B265-913E7A404F14}" type="pres">
      <dgm:prSet presAssocID="{24F48B16-5B4D-430D-84C6-28262152694E}" presName="sibTrans" presStyleCnt="0"/>
      <dgm:spPr/>
      <dgm:t>
        <a:bodyPr/>
        <a:lstStyle/>
        <a:p>
          <a:endParaRPr lang="tr-TR"/>
        </a:p>
      </dgm:t>
    </dgm:pt>
    <dgm:pt modelId="{C794E1FD-D417-40D5-A7D3-5CE17FF8E659}" type="pres">
      <dgm:prSet presAssocID="{E1203461-F7BC-424F-A7F0-524375201991}" presName="textNode" presStyleLbl="node1" presStyleIdx="4" presStyleCnt="7" custScaleX="115098" custScaleY="159758">
        <dgm:presLayoutVars>
          <dgm:bulletEnabled val="1"/>
        </dgm:presLayoutVars>
      </dgm:prSet>
      <dgm:spPr/>
      <dgm:t>
        <a:bodyPr/>
        <a:lstStyle/>
        <a:p>
          <a:endParaRPr lang="tr-TR"/>
        </a:p>
      </dgm:t>
    </dgm:pt>
    <dgm:pt modelId="{93A301F4-EF19-4671-95AC-BCC4B83139FD}" type="pres">
      <dgm:prSet presAssocID="{7B1054A6-9DBD-40AB-820B-0F453197C327}" presName="sibTrans" presStyleCnt="0"/>
      <dgm:spPr/>
      <dgm:t>
        <a:bodyPr/>
        <a:lstStyle/>
        <a:p>
          <a:endParaRPr lang="tr-TR"/>
        </a:p>
      </dgm:t>
    </dgm:pt>
    <dgm:pt modelId="{CA8D5E2E-9B7C-47DA-A1C1-C9B382FAA4B2}" type="pres">
      <dgm:prSet presAssocID="{7CA27124-3AE3-4708-AC67-B057ECF7CFF1}" presName="textNode" presStyleLbl="node1" presStyleIdx="5" presStyleCnt="7" custScaleX="113657" custScaleY="156549">
        <dgm:presLayoutVars>
          <dgm:bulletEnabled val="1"/>
        </dgm:presLayoutVars>
      </dgm:prSet>
      <dgm:spPr/>
      <dgm:t>
        <a:bodyPr/>
        <a:lstStyle/>
        <a:p>
          <a:endParaRPr lang="tr-TR"/>
        </a:p>
      </dgm:t>
    </dgm:pt>
    <dgm:pt modelId="{451FBB5F-46C9-49F4-B8D9-FE8D2563C6B2}" type="pres">
      <dgm:prSet presAssocID="{CB22B168-3B1F-4FAF-AC37-19E35C21C5AD}" presName="sibTrans" presStyleCnt="0"/>
      <dgm:spPr/>
      <dgm:t>
        <a:bodyPr/>
        <a:lstStyle/>
        <a:p>
          <a:endParaRPr lang="tr-TR"/>
        </a:p>
      </dgm:t>
    </dgm:pt>
    <dgm:pt modelId="{90090AAA-69F7-4899-8100-2E18DCFF73F6}" type="pres">
      <dgm:prSet presAssocID="{CEAED4AF-6039-4C2C-B494-23636419A778}" presName="textNode" presStyleLbl="node1" presStyleIdx="6" presStyleCnt="7" custScaleY="155747">
        <dgm:presLayoutVars>
          <dgm:bulletEnabled val="1"/>
        </dgm:presLayoutVars>
      </dgm:prSet>
      <dgm:spPr/>
      <dgm:t>
        <a:bodyPr/>
        <a:lstStyle/>
        <a:p>
          <a:endParaRPr lang="tr-TR"/>
        </a:p>
      </dgm:t>
    </dgm:pt>
  </dgm:ptLst>
  <dgm:cxnLst>
    <dgm:cxn modelId="{468B2FBA-E86C-4AB1-BEA6-F857D748110C}" srcId="{60A652EC-6E61-429B-8CCC-14E67C6395DF}" destId="{A565A40E-6E85-4AB9-A638-6B9289DC5DBE}" srcOrd="0" destOrd="0" parTransId="{D57183C9-34C6-4CA7-8035-A0DDD00DF0E7}" sibTransId="{DE2BF2FE-74C0-44C9-9137-42478CFCA727}"/>
    <dgm:cxn modelId="{20296379-CF47-4F0E-A838-5B51CB75A434}" type="presOf" srcId="{655C2FF9-37DF-4214-A790-B3FDE8F5B866}" destId="{9B30E19A-E86B-4806-B204-1D162852A0C0}" srcOrd="0" destOrd="0" presId="urn:microsoft.com/office/officeart/2005/8/layout/hProcess9"/>
    <dgm:cxn modelId="{0824B7A2-3B81-4B54-8EB5-EF6F34C00909}" type="presOf" srcId="{60A652EC-6E61-429B-8CCC-14E67C6395DF}" destId="{C86C9B5C-9680-4423-85AC-CD4DFF54D9E9}" srcOrd="0" destOrd="0" presId="urn:microsoft.com/office/officeart/2005/8/layout/hProcess9"/>
    <dgm:cxn modelId="{6186BD17-80E4-448E-BCA2-85ABCFF07C08}" type="presOf" srcId="{CD790292-AD18-45E3-AEEB-C47442A5DBFA}" destId="{5067E6CA-97D9-4234-9C5F-2B8ACB8E9EB4}" srcOrd="0" destOrd="0" presId="urn:microsoft.com/office/officeart/2005/8/layout/hProcess9"/>
    <dgm:cxn modelId="{DF4B8CE0-FDA4-4EC1-9844-885E1D1E7C79}" srcId="{60A652EC-6E61-429B-8CCC-14E67C6395DF}" destId="{CD790292-AD18-45E3-AEEB-C47442A5DBFA}" srcOrd="3" destOrd="0" parTransId="{9EB4E29A-6BFB-4586-BE09-BD4251C7F5AC}" sibTransId="{24F48B16-5B4D-430D-84C6-28262152694E}"/>
    <dgm:cxn modelId="{ED24E5A0-BAFF-4B49-BE52-79A34D1DE957}" srcId="{60A652EC-6E61-429B-8CCC-14E67C6395DF}" destId="{7CA27124-3AE3-4708-AC67-B057ECF7CFF1}" srcOrd="5" destOrd="0" parTransId="{164DAEAD-4C6F-4097-8A1D-DD783A8779AB}" sibTransId="{CB22B168-3B1F-4FAF-AC37-19E35C21C5AD}"/>
    <dgm:cxn modelId="{FFF6F539-E383-4E55-A703-47B57C59AD33}" type="presOf" srcId="{7CA27124-3AE3-4708-AC67-B057ECF7CFF1}" destId="{CA8D5E2E-9B7C-47DA-A1C1-C9B382FAA4B2}" srcOrd="0" destOrd="0" presId="urn:microsoft.com/office/officeart/2005/8/layout/hProcess9"/>
    <dgm:cxn modelId="{0D1F7DA1-6B30-4828-A634-7AED5CB43303}" srcId="{60A652EC-6E61-429B-8CCC-14E67C6395DF}" destId="{CEAED4AF-6039-4C2C-B494-23636419A778}" srcOrd="6" destOrd="0" parTransId="{467B3DB4-0290-468C-A1CB-D56FB169277E}" sibTransId="{2A2DC3C4-EA05-4537-8B0D-70DE911B196A}"/>
    <dgm:cxn modelId="{EE658B26-B194-4AD7-9CB2-8C36D58BD4BF}" srcId="{60A652EC-6E61-429B-8CCC-14E67C6395DF}" destId="{655C2FF9-37DF-4214-A790-B3FDE8F5B866}" srcOrd="1" destOrd="0" parTransId="{5C540A83-736C-4167-ACE3-CC4C8FB679DB}" sibTransId="{8EBB71FF-42B4-4164-919B-6179CE4C8A85}"/>
    <dgm:cxn modelId="{43915948-9511-479F-943E-87B644BF5F75}" type="presOf" srcId="{42F20D28-2958-4430-9CAA-0FE1F562B48F}" destId="{518491F3-A52D-4012-8503-A127F4CE62F1}" srcOrd="0" destOrd="0" presId="urn:microsoft.com/office/officeart/2005/8/layout/hProcess9"/>
    <dgm:cxn modelId="{095EE60A-2631-40CB-A42A-F355A9AEFB19}" srcId="{60A652EC-6E61-429B-8CCC-14E67C6395DF}" destId="{42F20D28-2958-4430-9CAA-0FE1F562B48F}" srcOrd="2" destOrd="0" parTransId="{09105BE7-9692-4E23-8E36-C2A83436411E}" sibTransId="{58B26C89-D817-4E06-BF05-99188D56E6A5}"/>
    <dgm:cxn modelId="{36AD1ACE-505F-4762-ACA5-91C350E9F435}" type="presOf" srcId="{A565A40E-6E85-4AB9-A638-6B9289DC5DBE}" destId="{90DA7B02-3FB6-4246-954B-4C3E79E78F5F}" srcOrd="0" destOrd="0" presId="urn:microsoft.com/office/officeart/2005/8/layout/hProcess9"/>
    <dgm:cxn modelId="{C30EECCB-1D95-47CC-9BA5-2AB0F96CC728}" srcId="{60A652EC-6E61-429B-8CCC-14E67C6395DF}" destId="{E1203461-F7BC-424F-A7F0-524375201991}" srcOrd="4" destOrd="0" parTransId="{195C3FEF-D3FB-4F10-B785-90944285BB52}" sibTransId="{7B1054A6-9DBD-40AB-820B-0F453197C327}"/>
    <dgm:cxn modelId="{38331870-F82F-4F03-823F-C9D35078ACE1}" type="presOf" srcId="{E1203461-F7BC-424F-A7F0-524375201991}" destId="{C794E1FD-D417-40D5-A7D3-5CE17FF8E659}" srcOrd="0" destOrd="0" presId="urn:microsoft.com/office/officeart/2005/8/layout/hProcess9"/>
    <dgm:cxn modelId="{45364D39-B897-4320-9428-452D460021E6}" type="presOf" srcId="{CEAED4AF-6039-4C2C-B494-23636419A778}" destId="{90090AAA-69F7-4899-8100-2E18DCFF73F6}" srcOrd="0" destOrd="0" presId="urn:microsoft.com/office/officeart/2005/8/layout/hProcess9"/>
    <dgm:cxn modelId="{AEE43F83-5F6A-4DA5-9FBA-D0A6C449B17B}" type="presParOf" srcId="{C86C9B5C-9680-4423-85AC-CD4DFF54D9E9}" destId="{BEC74E7E-8A48-4435-AAFE-B566D4DCEFD6}" srcOrd="0" destOrd="0" presId="urn:microsoft.com/office/officeart/2005/8/layout/hProcess9"/>
    <dgm:cxn modelId="{4574E4A5-FE79-45A6-8F81-49CE3509DFAD}" type="presParOf" srcId="{C86C9B5C-9680-4423-85AC-CD4DFF54D9E9}" destId="{88967C21-DB67-4308-B023-4E7C40B7A0CE}" srcOrd="1" destOrd="0" presId="urn:microsoft.com/office/officeart/2005/8/layout/hProcess9"/>
    <dgm:cxn modelId="{E28ED36C-364D-4A7D-B5C6-4EE80EF14DE3}" type="presParOf" srcId="{88967C21-DB67-4308-B023-4E7C40B7A0CE}" destId="{90DA7B02-3FB6-4246-954B-4C3E79E78F5F}" srcOrd="0" destOrd="0" presId="urn:microsoft.com/office/officeart/2005/8/layout/hProcess9"/>
    <dgm:cxn modelId="{E750B00B-D46E-4AB8-81D2-AAF64FB95DC8}" type="presParOf" srcId="{88967C21-DB67-4308-B023-4E7C40B7A0CE}" destId="{59A5BDE2-CA38-4940-B970-C43513A561BA}" srcOrd="1" destOrd="0" presId="urn:microsoft.com/office/officeart/2005/8/layout/hProcess9"/>
    <dgm:cxn modelId="{83122B48-452C-4203-A2B3-97FF837E3C80}" type="presParOf" srcId="{88967C21-DB67-4308-B023-4E7C40B7A0CE}" destId="{9B30E19A-E86B-4806-B204-1D162852A0C0}" srcOrd="2" destOrd="0" presId="urn:microsoft.com/office/officeart/2005/8/layout/hProcess9"/>
    <dgm:cxn modelId="{D7E9F8A0-7A49-49CD-8DA5-3C59345E2947}" type="presParOf" srcId="{88967C21-DB67-4308-B023-4E7C40B7A0CE}" destId="{58D05635-52FC-4152-AE4A-489E276CF97A}" srcOrd="3" destOrd="0" presId="urn:microsoft.com/office/officeart/2005/8/layout/hProcess9"/>
    <dgm:cxn modelId="{04B89541-7BE0-45AC-8930-BE9F6B2E7F31}" type="presParOf" srcId="{88967C21-DB67-4308-B023-4E7C40B7A0CE}" destId="{518491F3-A52D-4012-8503-A127F4CE62F1}" srcOrd="4" destOrd="0" presId="urn:microsoft.com/office/officeart/2005/8/layout/hProcess9"/>
    <dgm:cxn modelId="{502B33D4-E35D-4086-B960-27711B4F2718}" type="presParOf" srcId="{88967C21-DB67-4308-B023-4E7C40B7A0CE}" destId="{37E6A772-12B5-4608-840C-3E17C4B4EF2C}" srcOrd="5" destOrd="0" presId="urn:microsoft.com/office/officeart/2005/8/layout/hProcess9"/>
    <dgm:cxn modelId="{C7CBD075-3AB5-42E5-854E-418D1EC5FC8B}" type="presParOf" srcId="{88967C21-DB67-4308-B023-4E7C40B7A0CE}" destId="{5067E6CA-97D9-4234-9C5F-2B8ACB8E9EB4}" srcOrd="6" destOrd="0" presId="urn:microsoft.com/office/officeart/2005/8/layout/hProcess9"/>
    <dgm:cxn modelId="{674652C6-4332-4CF6-87B5-12C42EB96C92}" type="presParOf" srcId="{88967C21-DB67-4308-B023-4E7C40B7A0CE}" destId="{4AF97613-4CE5-4436-B265-913E7A404F14}" srcOrd="7" destOrd="0" presId="urn:microsoft.com/office/officeart/2005/8/layout/hProcess9"/>
    <dgm:cxn modelId="{10D3F16F-7C2C-4676-B9FE-C3D95D948E68}" type="presParOf" srcId="{88967C21-DB67-4308-B023-4E7C40B7A0CE}" destId="{C794E1FD-D417-40D5-A7D3-5CE17FF8E659}" srcOrd="8" destOrd="0" presId="urn:microsoft.com/office/officeart/2005/8/layout/hProcess9"/>
    <dgm:cxn modelId="{420863D3-CC08-42E9-A908-8039AB9BE572}" type="presParOf" srcId="{88967C21-DB67-4308-B023-4E7C40B7A0CE}" destId="{93A301F4-EF19-4671-95AC-BCC4B83139FD}" srcOrd="9" destOrd="0" presId="urn:microsoft.com/office/officeart/2005/8/layout/hProcess9"/>
    <dgm:cxn modelId="{8D16F491-8F8A-4873-9B4A-261AF2A3C55F}" type="presParOf" srcId="{88967C21-DB67-4308-B023-4E7C40B7A0CE}" destId="{CA8D5E2E-9B7C-47DA-A1C1-C9B382FAA4B2}" srcOrd="10" destOrd="0" presId="urn:microsoft.com/office/officeart/2005/8/layout/hProcess9"/>
    <dgm:cxn modelId="{25521BBC-126B-48EE-8CA4-DBAEF40DB3BC}" type="presParOf" srcId="{88967C21-DB67-4308-B023-4E7C40B7A0CE}" destId="{451FBB5F-46C9-49F4-B8D9-FE8D2563C6B2}" srcOrd="11" destOrd="0" presId="urn:microsoft.com/office/officeart/2005/8/layout/hProcess9"/>
    <dgm:cxn modelId="{5C9253C7-0627-43E6-B07F-8D6AEADABF2D}" type="presParOf" srcId="{88967C21-DB67-4308-B023-4E7C40B7A0CE}" destId="{90090AAA-69F7-4899-8100-2E18DCFF73F6}" srcOrd="1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D44D176-36BB-4056-9E09-6362D6810E3D}" type="doc">
      <dgm:prSet loTypeId="urn:microsoft.com/office/officeart/2005/8/layout/process1" loCatId="process" qsTypeId="urn:microsoft.com/office/officeart/2005/8/quickstyle/simple1" qsCatId="simple" csTypeId="urn:microsoft.com/office/officeart/2005/8/colors/accent1_2" csCatId="accent1"/>
      <dgm:spPr/>
      <dgm:t>
        <a:bodyPr/>
        <a:lstStyle/>
        <a:p>
          <a:endParaRPr lang="tr-TR"/>
        </a:p>
      </dgm:t>
    </dgm:pt>
    <dgm:pt modelId="{195CBC7B-8985-4CF2-BA70-69F55ACD0D3D}">
      <dgm:prSet/>
      <dgm:spPr/>
      <dgm:t>
        <a:bodyPr/>
        <a:lstStyle/>
        <a:p>
          <a:pPr rtl="0"/>
          <a:r>
            <a:rPr lang="en-US" smtClean="0"/>
            <a:t>Malî kanunlarla ilgili diğer mevzuatın uygulanması konusunda üst yöneticiye ve harcama yetkililerine gerekli bilgileri sağlamak ve danışmanlık yapmak.</a:t>
          </a:r>
          <a:endParaRPr lang="tr-TR"/>
        </a:p>
      </dgm:t>
    </dgm:pt>
    <dgm:pt modelId="{7EF42AEB-CD76-446E-AFA6-A3B830F0F285}" type="parTrans" cxnId="{BA868A7C-49BD-4B70-A111-3AADCB199333}">
      <dgm:prSet/>
      <dgm:spPr/>
      <dgm:t>
        <a:bodyPr/>
        <a:lstStyle/>
        <a:p>
          <a:endParaRPr lang="tr-TR"/>
        </a:p>
      </dgm:t>
    </dgm:pt>
    <dgm:pt modelId="{B154008A-9BC5-4140-ACD5-A5D7C8E79742}" type="sibTrans" cxnId="{BA868A7C-49BD-4B70-A111-3AADCB199333}">
      <dgm:prSet/>
      <dgm:spPr/>
      <dgm:t>
        <a:bodyPr/>
        <a:lstStyle/>
        <a:p>
          <a:endParaRPr lang="tr-TR"/>
        </a:p>
      </dgm:t>
    </dgm:pt>
    <dgm:pt modelId="{4151B6A1-4A44-4C6D-8CED-32C4FE9F6868}">
      <dgm:prSet/>
      <dgm:spPr/>
      <dgm:t>
        <a:bodyPr/>
        <a:lstStyle/>
        <a:p>
          <a:pPr rtl="0"/>
          <a:r>
            <a:rPr lang="en-US" smtClean="0"/>
            <a:t>Ön malî kontrol faaliyetini yürütmek.</a:t>
          </a:r>
          <a:endParaRPr lang="tr-TR"/>
        </a:p>
      </dgm:t>
    </dgm:pt>
    <dgm:pt modelId="{6D2BC6E2-ACCD-4D40-8B05-95B8E66493F8}" type="parTrans" cxnId="{CCD0BA4C-4911-43C4-BAA0-7DA862F88FF0}">
      <dgm:prSet/>
      <dgm:spPr/>
      <dgm:t>
        <a:bodyPr/>
        <a:lstStyle/>
        <a:p>
          <a:endParaRPr lang="tr-TR"/>
        </a:p>
      </dgm:t>
    </dgm:pt>
    <dgm:pt modelId="{9339D104-618B-4977-917F-94B591782109}" type="sibTrans" cxnId="{CCD0BA4C-4911-43C4-BAA0-7DA862F88FF0}">
      <dgm:prSet/>
      <dgm:spPr/>
      <dgm:t>
        <a:bodyPr/>
        <a:lstStyle/>
        <a:p>
          <a:endParaRPr lang="tr-TR"/>
        </a:p>
      </dgm:t>
    </dgm:pt>
    <dgm:pt modelId="{5ED389F7-0E2B-40DD-91CD-8C2D8CF79435}">
      <dgm:prSet/>
      <dgm:spPr/>
      <dgm:t>
        <a:bodyPr/>
        <a:lstStyle/>
        <a:p>
          <a:pPr rtl="0"/>
          <a:r>
            <a:rPr lang="en-US" smtClean="0"/>
            <a:t>İç</a:t>
          </a:r>
          <a:r>
            <a:rPr lang="tr-TR" smtClean="0"/>
            <a:t> </a:t>
          </a:r>
          <a:r>
            <a:rPr lang="en-US" smtClean="0"/>
            <a:t>kontrol sisteminin kurulması, standartlarının uygulanması ve geliştirilmesi konuların da çalışmalar yapmak; üst yönetimin iç denetime yönelik işlevinin etkililiğini ve verimliliğini artırmak için gerekli hazırlıkları yapmak.</a:t>
          </a:r>
          <a:endParaRPr lang="tr-TR"/>
        </a:p>
      </dgm:t>
    </dgm:pt>
    <dgm:pt modelId="{94F03625-DF0D-4BAC-BD0E-D14CECE06C4E}" type="parTrans" cxnId="{2F85570E-533E-4072-8B23-46EBBAC77521}">
      <dgm:prSet/>
      <dgm:spPr/>
      <dgm:t>
        <a:bodyPr/>
        <a:lstStyle/>
        <a:p>
          <a:endParaRPr lang="tr-TR"/>
        </a:p>
      </dgm:t>
    </dgm:pt>
    <dgm:pt modelId="{9A6C5845-EB30-45E5-9155-6F5AE80B6AE1}" type="sibTrans" cxnId="{2F85570E-533E-4072-8B23-46EBBAC77521}">
      <dgm:prSet/>
      <dgm:spPr/>
      <dgm:t>
        <a:bodyPr/>
        <a:lstStyle/>
        <a:p>
          <a:endParaRPr lang="tr-TR"/>
        </a:p>
      </dgm:t>
    </dgm:pt>
    <dgm:pt modelId="{12D7D770-2A21-494B-96ED-1B0A147D0CB1}">
      <dgm:prSet/>
      <dgm:spPr/>
      <dgm:t>
        <a:bodyPr/>
        <a:lstStyle/>
        <a:p>
          <a:pPr rtl="0"/>
          <a:r>
            <a:rPr lang="en-US" smtClean="0"/>
            <a:t>Üst yönetici tarafından verilecek diğer görevleri yapmak.</a:t>
          </a:r>
          <a:endParaRPr lang="tr-TR"/>
        </a:p>
      </dgm:t>
    </dgm:pt>
    <dgm:pt modelId="{C8E0A197-E9AA-41AA-9BBA-3273CE5F7ADD}" type="parTrans" cxnId="{8FB74862-33DA-41E6-B06B-49371FE00048}">
      <dgm:prSet/>
      <dgm:spPr/>
      <dgm:t>
        <a:bodyPr/>
        <a:lstStyle/>
        <a:p>
          <a:endParaRPr lang="tr-TR"/>
        </a:p>
      </dgm:t>
    </dgm:pt>
    <dgm:pt modelId="{B03B8C90-F892-4E74-B92C-FF371B8437F9}" type="sibTrans" cxnId="{8FB74862-33DA-41E6-B06B-49371FE00048}">
      <dgm:prSet/>
      <dgm:spPr/>
      <dgm:t>
        <a:bodyPr/>
        <a:lstStyle/>
        <a:p>
          <a:endParaRPr lang="tr-TR"/>
        </a:p>
      </dgm:t>
    </dgm:pt>
    <dgm:pt modelId="{ABDFB4D4-612D-45C8-8860-819C06740E9E}" type="pres">
      <dgm:prSet presAssocID="{1D44D176-36BB-4056-9E09-6362D6810E3D}" presName="Name0" presStyleCnt="0">
        <dgm:presLayoutVars>
          <dgm:dir/>
          <dgm:resizeHandles val="exact"/>
        </dgm:presLayoutVars>
      </dgm:prSet>
      <dgm:spPr/>
      <dgm:t>
        <a:bodyPr/>
        <a:lstStyle/>
        <a:p>
          <a:endParaRPr lang="tr-TR"/>
        </a:p>
      </dgm:t>
    </dgm:pt>
    <dgm:pt modelId="{82CEC7C2-0F36-4C82-A7B0-71D4C751A027}" type="pres">
      <dgm:prSet presAssocID="{195CBC7B-8985-4CF2-BA70-69F55ACD0D3D}" presName="node" presStyleLbl="node1" presStyleIdx="0" presStyleCnt="4">
        <dgm:presLayoutVars>
          <dgm:bulletEnabled val="1"/>
        </dgm:presLayoutVars>
      </dgm:prSet>
      <dgm:spPr/>
      <dgm:t>
        <a:bodyPr/>
        <a:lstStyle/>
        <a:p>
          <a:endParaRPr lang="tr-TR"/>
        </a:p>
      </dgm:t>
    </dgm:pt>
    <dgm:pt modelId="{FC9369C0-869B-4528-997A-B7659CB5D482}" type="pres">
      <dgm:prSet presAssocID="{B154008A-9BC5-4140-ACD5-A5D7C8E79742}" presName="sibTrans" presStyleLbl="sibTrans2D1" presStyleIdx="0" presStyleCnt="3"/>
      <dgm:spPr/>
      <dgm:t>
        <a:bodyPr/>
        <a:lstStyle/>
        <a:p>
          <a:endParaRPr lang="tr-TR"/>
        </a:p>
      </dgm:t>
    </dgm:pt>
    <dgm:pt modelId="{A3D0CC32-5A69-4AEB-B256-66381813B96D}" type="pres">
      <dgm:prSet presAssocID="{B154008A-9BC5-4140-ACD5-A5D7C8E79742}" presName="connectorText" presStyleLbl="sibTrans2D1" presStyleIdx="0" presStyleCnt="3"/>
      <dgm:spPr/>
      <dgm:t>
        <a:bodyPr/>
        <a:lstStyle/>
        <a:p>
          <a:endParaRPr lang="tr-TR"/>
        </a:p>
      </dgm:t>
    </dgm:pt>
    <dgm:pt modelId="{944D25F2-0F85-45FC-901C-CD91C6FF395F}" type="pres">
      <dgm:prSet presAssocID="{4151B6A1-4A44-4C6D-8CED-32C4FE9F6868}" presName="node" presStyleLbl="node1" presStyleIdx="1" presStyleCnt="4">
        <dgm:presLayoutVars>
          <dgm:bulletEnabled val="1"/>
        </dgm:presLayoutVars>
      </dgm:prSet>
      <dgm:spPr/>
      <dgm:t>
        <a:bodyPr/>
        <a:lstStyle/>
        <a:p>
          <a:endParaRPr lang="tr-TR"/>
        </a:p>
      </dgm:t>
    </dgm:pt>
    <dgm:pt modelId="{254A4B07-C02C-4BF9-9857-59FE8D0A3792}" type="pres">
      <dgm:prSet presAssocID="{9339D104-618B-4977-917F-94B591782109}" presName="sibTrans" presStyleLbl="sibTrans2D1" presStyleIdx="1" presStyleCnt="3"/>
      <dgm:spPr/>
      <dgm:t>
        <a:bodyPr/>
        <a:lstStyle/>
        <a:p>
          <a:endParaRPr lang="tr-TR"/>
        </a:p>
      </dgm:t>
    </dgm:pt>
    <dgm:pt modelId="{C0DBF42A-A994-4D99-B868-11B2B9CB2773}" type="pres">
      <dgm:prSet presAssocID="{9339D104-618B-4977-917F-94B591782109}" presName="connectorText" presStyleLbl="sibTrans2D1" presStyleIdx="1" presStyleCnt="3"/>
      <dgm:spPr/>
      <dgm:t>
        <a:bodyPr/>
        <a:lstStyle/>
        <a:p>
          <a:endParaRPr lang="tr-TR"/>
        </a:p>
      </dgm:t>
    </dgm:pt>
    <dgm:pt modelId="{76788BD7-370F-42B0-8155-E2217B87FD87}" type="pres">
      <dgm:prSet presAssocID="{5ED389F7-0E2B-40DD-91CD-8C2D8CF79435}" presName="node" presStyleLbl="node1" presStyleIdx="2" presStyleCnt="4">
        <dgm:presLayoutVars>
          <dgm:bulletEnabled val="1"/>
        </dgm:presLayoutVars>
      </dgm:prSet>
      <dgm:spPr/>
      <dgm:t>
        <a:bodyPr/>
        <a:lstStyle/>
        <a:p>
          <a:endParaRPr lang="tr-TR"/>
        </a:p>
      </dgm:t>
    </dgm:pt>
    <dgm:pt modelId="{ECB231B4-094B-4FC4-A9F3-5F9966B48F2B}" type="pres">
      <dgm:prSet presAssocID="{9A6C5845-EB30-45E5-9155-6F5AE80B6AE1}" presName="sibTrans" presStyleLbl="sibTrans2D1" presStyleIdx="2" presStyleCnt="3"/>
      <dgm:spPr/>
      <dgm:t>
        <a:bodyPr/>
        <a:lstStyle/>
        <a:p>
          <a:endParaRPr lang="tr-TR"/>
        </a:p>
      </dgm:t>
    </dgm:pt>
    <dgm:pt modelId="{05AF0951-11B4-446F-A18D-8905EA7EFDAF}" type="pres">
      <dgm:prSet presAssocID="{9A6C5845-EB30-45E5-9155-6F5AE80B6AE1}" presName="connectorText" presStyleLbl="sibTrans2D1" presStyleIdx="2" presStyleCnt="3"/>
      <dgm:spPr/>
      <dgm:t>
        <a:bodyPr/>
        <a:lstStyle/>
        <a:p>
          <a:endParaRPr lang="tr-TR"/>
        </a:p>
      </dgm:t>
    </dgm:pt>
    <dgm:pt modelId="{298EE18B-3585-41F3-A286-D81E12EA9FCD}" type="pres">
      <dgm:prSet presAssocID="{12D7D770-2A21-494B-96ED-1B0A147D0CB1}" presName="node" presStyleLbl="node1" presStyleIdx="3" presStyleCnt="4">
        <dgm:presLayoutVars>
          <dgm:bulletEnabled val="1"/>
        </dgm:presLayoutVars>
      </dgm:prSet>
      <dgm:spPr/>
      <dgm:t>
        <a:bodyPr/>
        <a:lstStyle/>
        <a:p>
          <a:endParaRPr lang="tr-TR"/>
        </a:p>
      </dgm:t>
    </dgm:pt>
  </dgm:ptLst>
  <dgm:cxnLst>
    <dgm:cxn modelId="{EE531E81-FEFC-4474-A901-F31979CCA60A}" type="presOf" srcId="{9339D104-618B-4977-917F-94B591782109}" destId="{254A4B07-C02C-4BF9-9857-59FE8D0A3792}" srcOrd="0" destOrd="0" presId="urn:microsoft.com/office/officeart/2005/8/layout/process1"/>
    <dgm:cxn modelId="{E6124AC7-FD59-49B5-97F2-573379128B72}" type="presOf" srcId="{9339D104-618B-4977-917F-94B591782109}" destId="{C0DBF42A-A994-4D99-B868-11B2B9CB2773}" srcOrd="1" destOrd="0" presId="urn:microsoft.com/office/officeart/2005/8/layout/process1"/>
    <dgm:cxn modelId="{4AC9D4AC-F3D8-437F-A32D-10472956210A}" type="presOf" srcId="{9A6C5845-EB30-45E5-9155-6F5AE80B6AE1}" destId="{05AF0951-11B4-446F-A18D-8905EA7EFDAF}" srcOrd="1" destOrd="0" presId="urn:microsoft.com/office/officeart/2005/8/layout/process1"/>
    <dgm:cxn modelId="{BA868A7C-49BD-4B70-A111-3AADCB199333}" srcId="{1D44D176-36BB-4056-9E09-6362D6810E3D}" destId="{195CBC7B-8985-4CF2-BA70-69F55ACD0D3D}" srcOrd="0" destOrd="0" parTransId="{7EF42AEB-CD76-446E-AFA6-A3B830F0F285}" sibTransId="{B154008A-9BC5-4140-ACD5-A5D7C8E79742}"/>
    <dgm:cxn modelId="{9BD8E16E-C950-4CDC-9D61-DF0FF761B0C7}" type="presOf" srcId="{12D7D770-2A21-494B-96ED-1B0A147D0CB1}" destId="{298EE18B-3585-41F3-A286-D81E12EA9FCD}" srcOrd="0" destOrd="0" presId="urn:microsoft.com/office/officeart/2005/8/layout/process1"/>
    <dgm:cxn modelId="{8FB74862-33DA-41E6-B06B-49371FE00048}" srcId="{1D44D176-36BB-4056-9E09-6362D6810E3D}" destId="{12D7D770-2A21-494B-96ED-1B0A147D0CB1}" srcOrd="3" destOrd="0" parTransId="{C8E0A197-E9AA-41AA-9BBA-3273CE5F7ADD}" sibTransId="{B03B8C90-F892-4E74-B92C-FF371B8437F9}"/>
    <dgm:cxn modelId="{CCD0BA4C-4911-43C4-BAA0-7DA862F88FF0}" srcId="{1D44D176-36BB-4056-9E09-6362D6810E3D}" destId="{4151B6A1-4A44-4C6D-8CED-32C4FE9F6868}" srcOrd="1" destOrd="0" parTransId="{6D2BC6E2-ACCD-4D40-8B05-95B8E66493F8}" sibTransId="{9339D104-618B-4977-917F-94B591782109}"/>
    <dgm:cxn modelId="{219B8BF5-762B-44B8-A783-43BE9B2B2343}" type="presOf" srcId="{4151B6A1-4A44-4C6D-8CED-32C4FE9F6868}" destId="{944D25F2-0F85-45FC-901C-CD91C6FF395F}" srcOrd="0" destOrd="0" presId="urn:microsoft.com/office/officeart/2005/8/layout/process1"/>
    <dgm:cxn modelId="{1720ED25-C5E0-407F-880E-4C1BAF7ECEE0}" type="presOf" srcId="{B154008A-9BC5-4140-ACD5-A5D7C8E79742}" destId="{FC9369C0-869B-4528-997A-B7659CB5D482}" srcOrd="0" destOrd="0" presId="urn:microsoft.com/office/officeart/2005/8/layout/process1"/>
    <dgm:cxn modelId="{22FE262C-05F6-4D61-AB42-DB60EE5E517E}" type="presOf" srcId="{195CBC7B-8985-4CF2-BA70-69F55ACD0D3D}" destId="{82CEC7C2-0F36-4C82-A7B0-71D4C751A027}" srcOrd="0" destOrd="0" presId="urn:microsoft.com/office/officeart/2005/8/layout/process1"/>
    <dgm:cxn modelId="{9F7A88B4-5DBA-4FB3-9E85-87A6F79A327B}" type="presOf" srcId="{1D44D176-36BB-4056-9E09-6362D6810E3D}" destId="{ABDFB4D4-612D-45C8-8860-819C06740E9E}" srcOrd="0" destOrd="0" presId="urn:microsoft.com/office/officeart/2005/8/layout/process1"/>
    <dgm:cxn modelId="{134E338F-54C2-49A3-AA8F-EDB01A88DE13}" type="presOf" srcId="{5ED389F7-0E2B-40DD-91CD-8C2D8CF79435}" destId="{76788BD7-370F-42B0-8155-E2217B87FD87}" srcOrd="0" destOrd="0" presId="urn:microsoft.com/office/officeart/2005/8/layout/process1"/>
    <dgm:cxn modelId="{17C4C703-408D-48C2-9F46-E65EE77127AC}" type="presOf" srcId="{B154008A-9BC5-4140-ACD5-A5D7C8E79742}" destId="{A3D0CC32-5A69-4AEB-B256-66381813B96D}" srcOrd="1" destOrd="0" presId="urn:microsoft.com/office/officeart/2005/8/layout/process1"/>
    <dgm:cxn modelId="{FE39F434-C8F0-4978-9507-F9190118A956}" type="presOf" srcId="{9A6C5845-EB30-45E5-9155-6F5AE80B6AE1}" destId="{ECB231B4-094B-4FC4-A9F3-5F9966B48F2B}" srcOrd="0" destOrd="0" presId="urn:microsoft.com/office/officeart/2005/8/layout/process1"/>
    <dgm:cxn modelId="{2F85570E-533E-4072-8B23-46EBBAC77521}" srcId="{1D44D176-36BB-4056-9E09-6362D6810E3D}" destId="{5ED389F7-0E2B-40DD-91CD-8C2D8CF79435}" srcOrd="2" destOrd="0" parTransId="{94F03625-DF0D-4BAC-BD0E-D14CECE06C4E}" sibTransId="{9A6C5845-EB30-45E5-9155-6F5AE80B6AE1}"/>
    <dgm:cxn modelId="{8FFC937B-13A2-43D3-B53D-0E244FC7D14D}" type="presParOf" srcId="{ABDFB4D4-612D-45C8-8860-819C06740E9E}" destId="{82CEC7C2-0F36-4C82-A7B0-71D4C751A027}" srcOrd="0" destOrd="0" presId="urn:microsoft.com/office/officeart/2005/8/layout/process1"/>
    <dgm:cxn modelId="{EE890102-D3A9-4804-B552-A29B73B83C83}" type="presParOf" srcId="{ABDFB4D4-612D-45C8-8860-819C06740E9E}" destId="{FC9369C0-869B-4528-997A-B7659CB5D482}" srcOrd="1" destOrd="0" presId="urn:microsoft.com/office/officeart/2005/8/layout/process1"/>
    <dgm:cxn modelId="{60E0148E-579A-4240-9729-18128B12EBD0}" type="presParOf" srcId="{FC9369C0-869B-4528-997A-B7659CB5D482}" destId="{A3D0CC32-5A69-4AEB-B256-66381813B96D}" srcOrd="0" destOrd="0" presId="urn:microsoft.com/office/officeart/2005/8/layout/process1"/>
    <dgm:cxn modelId="{C3228B92-F9B8-49E5-9836-34A8DD0BFD91}" type="presParOf" srcId="{ABDFB4D4-612D-45C8-8860-819C06740E9E}" destId="{944D25F2-0F85-45FC-901C-CD91C6FF395F}" srcOrd="2" destOrd="0" presId="urn:microsoft.com/office/officeart/2005/8/layout/process1"/>
    <dgm:cxn modelId="{277775BF-858D-4E98-8705-852EC9CBEBB7}" type="presParOf" srcId="{ABDFB4D4-612D-45C8-8860-819C06740E9E}" destId="{254A4B07-C02C-4BF9-9857-59FE8D0A3792}" srcOrd="3" destOrd="0" presId="urn:microsoft.com/office/officeart/2005/8/layout/process1"/>
    <dgm:cxn modelId="{83A4204D-379F-4CD4-8AD9-B5D68EA721D7}" type="presParOf" srcId="{254A4B07-C02C-4BF9-9857-59FE8D0A3792}" destId="{C0DBF42A-A994-4D99-B868-11B2B9CB2773}" srcOrd="0" destOrd="0" presId="urn:microsoft.com/office/officeart/2005/8/layout/process1"/>
    <dgm:cxn modelId="{F0D186F0-13AC-4D90-82A6-2711599CC68C}" type="presParOf" srcId="{ABDFB4D4-612D-45C8-8860-819C06740E9E}" destId="{76788BD7-370F-42B0-8155-E2217B87FD87}" srcOrd="4" destOrd="0" presId="urn:microsoft.com/office/officeart/2005/8/layout/process1"/>
    <dgm:cxn modelId="{C35C992E-4BC6-4A86-AF53-CCE80BF69AC3}" type="presParOf" srcId="{ABDFB4D4-612D-45C8-8860-819C06740E9E}" destId="{ECB231B4-094B-4FC4-A9F3-5F9966B48F2B}" srcOrd="5" destOrd="0" presId="urn:microsoft.com/office/officeart/2005/8/layout/process1"/>
    <dgm:cxn modelId="{2F760A22-A7F1-4631-A361-6AE75384113F}" type="presParOf" srcId="{ECB231B4-094B-4FC4-A9F3-5F9966B48F2B}" destId="{05AF0951-11B4-446F-A18D-8905EA7EFDAF}" srcOrd="0" destOrd="0" presId="urn:microsoft.com/office/officeart/2005/8/layout/process1"/>
    <dgm:cxn modelId="{85E6ECBA-27A5-4CF7-B88F-83845F34D5B3}" type="presParOf" srcId="{ABDFB4D4-612D-45C8-8860-819C06740E9E}" destId="{298EE18B-3585-41F3-A286-D81E12EA9FCD}"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B5F410F-3C58-4E36-9EBC-EA74EFABB46D}" type="doc">
      <dgm:prSet loTypeId="urn:microsoft.com/office/officeart/2005/8/layout/orgChart1" loCatId="hierarchy" qsTypeId="urn:microsoft.com/office/officeart/2005/8/quickstyle/simple1" qsCatId="simple" csTypeId="urn:microsoft.com/office/officeart/2005/8/colors/colorful5" csCatId="colorful" phldr="1"/>
      <dgm:spPr/>
      <dgm:t>
        <a:bodyPr/>
        <a:lstStyle/>
        <a:p>
          <a:endParaRPr lang="tr-TR"/>
        </a:p>
      </dgm:t>
    </dgm:pt>
    <dgm:pt modelId="{FAA3EBC0-7FFB-4223-95EB-4D484D88A160}">
      <dgm:prSet phldrT="[Metin]"/>
      <dgm:spPr>
        <a:xfrm>
          <a:off x="2326794" y="3739"/>
          <a:ext cx="1055376" cy="527688"/>
        </a:xfrm>
        <a:prstGeom prst="rect">
          <a:avLst/>
        </a:prstGeom>
        <a:solidFill>
          <a:srgbClr val="8064A2">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dirty="0">
              <a:solidFill>
                <a:sysClr val="window" lastClr="FFFFFF"/>
              </a:solidFill>
              <a:latin typeface="Gill Sans MT"/>
              <a:ea typeface="+mn-ea"/>
              <a:cs typeface="+mn-cs"/>
            </a:rPr>
            <a:t>Strateji Geliştirme </a:t>
          </a:r>
        </a:p>
        <a:p>
          <a:r>
            <a:rPr lang="tr-TR" dirty="0">
              <a:solidFill>
                <a:sysClr val="window" lastClr="FFFFFF"/>
              </a:solidFill>
              <a:latin typeface="Gill Sans MT"/>
              <a:ea typeface="+mn-ea"/>
              <a:cs typeface="+mn-cs"/>
            </a:rPr>
            <a:t>Daire Başkanlığı</a:t>
          </a:r>
        </a:p>
      </dgm:t>
    </dgm:pt>
    <dgm:pt modelId="{A8E7349C-2B56-4056-8B84-BEC5957ED008}" type="parTrans" cxnId="{55570020-CD60-480D-81DF-B67B7A70CCAB}">
      <dgm:prSet/>
      <dgm:spPr/>
      <dgm:t>
        <a:bodyPr/>
        <a:lstStyle/>
        <a:p>
          <a:endParaRPr lang="tr-TR"/>
        </a:p>
      </dgm:t>
    </dgm:pt>
    <dgm:pt modelId="{E27D635B-9C98-4D6B-979A-278CEB5F50C3}" type="sibTrans" cxnId="{55570020-CD60-480D-81DF-B67B7A70CCAB}">
      <dgm:prSet/>
      <dgm:spPr/>
      <dgm:t>
        <a:bodyPr/>
        <a:lstStyle/>
        <a:p>
          <a:endParaRPr lang="tr-TR"/>
        </a:p>
      </dgm:t>
    </dgm:pt>
    <dgm:pt modelId="{90537A3A-D19F-4F12-B137-D0B15D69D8DF}" type="asst">
      <dgm:prSet phldrT="[Metin]"/>
      <dgm:spPr>
        <a:xfrm>
          <a:off x="1688292" y="753056"/>
          <a:ext cx="1055376" cy="527688"/>
        </a:xfrm>
        <a:prstGeom prst="rect">
          <a:avLst/>
        </a:prstGeom>
        <a:solidFill>
          <a:srgbClr val="F79646">
            <a:hueOff val="0"/>
            <a:satOff val="0"/>
            <a:lumOff val="0"/>
            <a:alphaOff val="0"/>
          </a:srgbClr>
        </a:solidFill>
        <a:ln w="25400" cap="flat" cmpd="sng" algn="ctr">
          <a:solidFill>
            <a:sysClr val="window" lastClr="FFFFFF">
              <a:shade val="80000"/>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Sekreterya</a:t>
          </a:r>
        </a:p>
      </dgm:t>
    </dgm:pt>
    <dgm:pt modelId="{384227EB-5117-49A0-8A61-29D2A00FDC1B}" type="parTrans" cxnId="{C48CE738-D3C1-41D2-8587-22EC24873B37}">
      <dgm:prSet/>
      <dgm:spPr>
        <a:xfrm>
          <a:off x="2743668" y="531427"/>
          <a:ext cx="110814" cy="485473"/>
        </a:xfrm>
        <a:custGeom>
          <a:avLst/>
          <a:gdLst/>
          <a:ahLst/>
          <a:cxnLst/>
          <a:rect l="0" t="0" r="0" b="0"/>
          <a:pathLst>
            <a:path>
              <a:moveTo>
                <a:pt x="110814" y="0"/>
              </a:moveTo>
              <a:lnTo>
                <a:pt x="110814" y="485473"/>
              </a:lnTo>
              <a:lnTo>
                <a:pt x="0" y="485473"/>
              </a:lnTo>
            </a:path>
          </a:pathLst>
        </a:custGeom>
        <a:noFill/>
        <a:ln w="25400" cap="flat" cmpd="sng" algn="ctr">
          <a:solidFill>
            <a:srgbClr val="F79646">
              <a:hueOff val="0"/>
              <a:satOff val="0"/>
              <a:lumOff val="0"/>
              <a:alphaOff val="0"/>
            </a:srgbClr>
          </a:solidFill>
          <a:prstDash val="solid"/>
        </a:ln>
        <a:effectLst/>
      </dgm:spPr>
      <dgm:t>
        <a:bodyPr/>
        <a:lstStyle/>
        <a:p>
          <a:endParaRPr lang="tr-TR"/>
        </a:p>
      </dgm:t>
    </dgm:pt>
    <dgm:pt modelId="{650BBD35-9D7E-4C0D-A740-CDF88A273999}" type="sibTrans" cxnId="{C48CE738-D3C1-41D2-8587-22EC24873B37}">
      <dgm:prSet/>
      <dgm:spPr/>
      <dgm:t>
        <a:bodyPr/>
        <a:lstStyle/>
        <a:p>
          <a:endParaRPr lang="tr-TR"/>
        </a:p>
      </dgm:t>
    </dgm:pt>
    <dgm:pt modelId="{60C214D1-E4B5-45D8-AD49-C6D946CB8AFC}">
      <dgm:prSet phldrT="[Metin]"/>
      <dgm:spPr>
        <a:xfrm>
          <a:off x="125607" y="1508352"/>
          <a:ext cx="1055376" cy="527688"/>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Bütçe ve Performans Şubesi</a:t>
          </a:r>
        </a:p>
      </dgm:t>
    </dgm:pt>
    <dgm:pt modelId="{220F4E11-AEB4-45A8-9FA4-813A9B7F1AF3}" type="parTrans" cxnId="{A53D4EF2-55DE-4CF4-A73F-DD8E75F55F6E}">
      <dgm:prSet/>
      <dgm:spPr>
        <a:xfrm>
          <a:off x="653295" y="531427"/>
          <a:ext cx="2201187" cy="976924"/>
        </a:xfrm>
        <a:custGeom>
          <a:avLst/>
          <a:gdLst/>
          <a:ahLst/>
          <a:cxnLst/>
          <a:rect l="0" t="0" r="0" b="0"/>
          <a:pathLst>
            <a:path>
              <a:moveTo>
                <a:pt x="2201187" y="0"/>
              </a:moveTo>
              <a:lnTo>
                <a:pt x="2201187" y="866110"/>
              </a:lnTo>
              <a:lnTo>
                <a:pt x="0" y="866110"/>
              </a:lnTo>
              <a:lnTo>
                <a:pt x="0" y="976924"/>
              </a:lnTo>
            </a:path>
          </a:pathLst>
        </a:custGeom>
        <a:noFill/>
        <a:ln w="25400" cap="flat" cmpd="sng" algn="ctr">
          <a:solidFill>
            <a:srgbClr val="F79646">
              <a:hueOff val="0"/>
              <a:satOff val="0"/>
              <a:lumOff val="0"/>
              <a:alphaOff val="0"/>
            </a:srgbClr>
          </a:solidFill>
          <a:prstDash val="solid"/>
        </a:ln>
        <a:effectLst/>
      </dgm:spPr>
      <dgm:t>
        <a:bodyPr/>
        <a:lstStyle/>
        <a:p>
          <a:endParaRPr lang="tr-TR"/>
        </a:p>
      </dgm:t>
    </dgm:pt>
    <dgm:pt modelId="{21F4D6F7-CA7A-4FE5-A4BB-A7BECCC3BA5C}" type="sibTrans" cxnId="{A53D4EF2-55DE-4CF4-A73F-DD8E75F55F6E}">
      <dgm:prSet/>
      <dgm:spPr/>
      <dgm:t>
        <a:bodyPr/>
        <a:lstStyle/>
        <a:p>
          <a:endParaRPr lang="tr-TR"/>
        </a:p>
      </dgm:t>
    </dgm:pt>
    <dgm:pt modelId="{63BD31D8-332D-4F55-BBB7-07147AD4883F}">
      <dgm:prSet phldrT="[Metin]"/>
      <dgm:spPr>
        <a:xfrm>
          <a:off x="1256769" y="1527903"/>
          <a:ext cx="1055376" cy="527688"/>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Stratejik Yönetim ve Planlama Şubesi </a:t>
          </a:r>
        </a:p>
      </dgm:t>
    </dgm:pt>
    <dgm:pt modelId="{DA4DA75D-0070-4B71-8402-17CA488D34F2}" type="parTrans" cxnId="{721D63D5-FE15-4E04-8036-21BCAB3BAD7E}">
      <dgm:prSet/>
      <dgm:spPr>
        <a:xfrm>
          <a:off x="1784458" y="531427"/>
          <a:ext cx="1070024" cy="996475"/>
        </a:xfrm>
        <a:custGeom>
          <a:avLst/>
          <a:gdLst/>
          <a:ahLst/>
          <a:cxnLst/>
          <a:rect l="0" t="0" r="0" b="0"/>
          <a:pathLst>
            <a:path>
              <a:moveTo>
                <a:pt x="1070024" y="0"/>
              </a:moveTo>
              <a:lnTo>
                <a:pt x="1070024" y="885661"/>
              </a:lnTo>
              <a:lnTo>
                <a:pt x="0" y="885661"/>
              </a:lnTo>
              <a:lnTo>
                <a:pt x="0" y="996475"/>
              </a:lnTo>
            </a:path>
          </a:pathLst>
        </a:custGeom>
        <a:noFill/>
        <a:ln w="25400" cap="flat" cmpd="sng" algn="ctr">
          <a:solidFill>
            <a:srgbClr val="F79646">
              <a:hueOff val="0"/>
              <a:satOff val="0"/>
              <a:lumOff val="0"/>
              <a:alphaOff val="0"/>
            </a:srgbClr>
          </a:solidFill>
          <a:prstDash val="solid"/>
        </a:ln>
        <a:effectLst/>
      </dgm:spPr>
      <dgm:t>
        <a:bodyPr/>
        <a:lstStyle/>
        <a:p>
          <a:endParaRPr lang="tr-TR"/>
        </a:p>
      </dgm:t>
    </dgm:pt>
    <dgm:pt modelId="{1E06694C-88EC-4FF0-94DC-09A3F97064D9}" type="sibTrans" cxnId="{721D63D5-FE15-4E04-8036-21BCAB3BAD7E}">
      <dgm:prSet/>
      <dgm:spPr/>
      <dgm:t>
        <a:bodyPr/>
        <a:lstStyle/>
        <a:p>
          <a:endParaRPr lang="tr-TR"/>
        </a:p>
      </dgm:t>
    </dgm:pt>
    <dgm:pt modelId="{4B694D71-E3F0-461E-BF80-255941CC23B5}">
      <dgm:prSet phldrT="[Metin]"/>
      <dgm:spPr>
        <a:xfrm>
          <a:off x="2885658" y="1518130"/>
          <a:ext cx="1055376" cy="527688"/>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İç Kontrol Şubesi</a:t>
          </a:r>
        </a:p>
      </dgm:t>
    </dgm:pt>
    <dgm:pt modelId="{02C7BFE6-A0D3-407C-B91A-5E126E0699F6}" type="parTrans" cxnId="{66E7134D-3B97-4768-B95B-417E49ECD60B}">
      <dgm:prSet/>
      <dgm:spPr>
        <a:xfrm>
          <a:off x="2854482" y="531427"/>
          <a:ext cx="558863" cy="986702"/>
        </a:xfrm>
        <a:custGeom>
          <a:avLst/>
          <a:gdLst/>
          <a:ahLst/>
          <a:cxnLst/>
          <a:rect l="0" t="0" r="0" b="0"/>
          <a:pathLst>
            <a:path>
              <a:moveTo>
                <a:pt x="0" y="0"/>
              </a:moveTo>
              <a:lnTo>
                <a:pt x="0" y="875888"/>
              </a:lnTo>
              <a:lnTo>
                <a:pt x="558863" y="875888"/>
              </a:lnTo>
              <a:lnTo>
                <a:pt x="558863" y="986702"/>
              </a:lnTo>
            </a:path>
          </a:pathLst>
        </a:custGeom>
        <a:noFill/>
        <a:ln w="25400" cap="flat" cmpd="sng" algn="ctr">
          <a:solidFill>
            <a:srgbClr val="F79646">
              <a:hueOff val="0"/>
              <a:satOff val="0"/>
              <a:lumOff val="0"/>
              <a:alphaOff val="0"/>
            </a:srgbClr>
          </a:solidFill>
          <a:prstDash val="solid"/>
        </a:ln>
        <a:effectLst/>
      </dgm:spPr>
      <dgm:t>
        <a:bodyPr/>
        <a:lstStyle/>
        <a:p>
          <a:endParaRPr lang="tr-TR"/>
        </a:p>
      </dgm:t>
    </dgm:pt>
    <dgm:pt modelId="{1A44D5CD-E9FE-47DF-AB45-4D1D30BB37A1}" type="sibTrans" cxnId="{66E7134D-3B97-4768-B95B-417E49ECD60B}">
      <dgm:prSet/>
      <dgm:spPr/>
      <dgm:t>
        <a:bodyPr/>
        <a:lstStyle/>
        <a:p>
          <a:endParaRPr lang="tr-TR"/>
        </a:p>
      </dgm:t>
    </dgm:pt>
    <dgm:pt modelId="{7A915B3D-281E-4B33-9DA2-65CEB2C950BE}">
      <dgm:prSet/>
      <dgm:spPr>
        <a:xfrm>
          <a:off x="4416788" y="1508352"/>
          <a:ext cx="1055376" cy="527688"/>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Muhasebe ve Kesin Hesap Şubesi</a:t>
          </a:r>
        </a:p>
      </dgm:t>
    </dgm:pt>
    <dgm:pt modelId="{9E2F9F08-A35B-4D78-9E39-03B26F0E14DF}" type="parTrans" cxnId="{5A720A7B-EDA9-428C-8791-AC53144E86B2}">
      <dgm:prSet/>
      <dgm:spPr>
        <a:xfrm>
          <a:off x="2854482" y="531427"/>
          <a:ext cx="2089993" cy="976924"/>
        </a:xfrm>
        <a:custGeom>
          <a:avLst/>
          <a:gdLst/>
          <a:ahLst/>
          <a:cxnLst/>
          <a:rect l="0" t="0" r="0" b="0"/>
          <a:pathLst>
            <a:path>
              <a:moveTo>
                <a:pt x="0" y="0"/>
              </a:moveTo>
              <a:lnTo>
                <a:pt x="0" y="866110"/>
              </a:lnTo>
              <a:lnTo>
                <a:pt x="2089993" y="866110"/>
              </a:lnTo>
              <a:lnTo>
                <a:pt x="2089993" y="976924"/>
              </a:lnTo>
            </a:path>
          </a:pathLst>
        </a:custGeom>
        <a:noFill/>
        <a:ln w="25400" cap="flat" cmpd="sng" algn="ctr">
          <a:solidFill>
            <a:srgbClr val="F79646">
              <a:hueOff val="0"/>
              <a:satOff val="0"/>
              <a:lumOff val="0"/>
              <a:alphaOff val="0"/>
            </a:srgbClr>
          </a:solidFill>
          <a:prstDash val="solid"/>
        </a:ln>
        <a:effectLst/>
      </dgm:spPr>
      <dgm:t>
        <a:bodyPr/>
        <a:lstStyle/>
        <a:p>
          <a:endParaRPr lang="tr-TR"/>
        </a:p>
      </dgm:t>
    </dgm:pt>
    <dgm:pt modelId="{5D4D5F5E-5E7E-4FD2-A42B-6574EE9DDC7C}" type="sibTrans" cxnId="{5A720A7B-EDA9-428C-8791-AC53144E86B2}">
      <dgm:prSet/>
      <dgm:spPr/>
      <dgm:t>
        <a:bodyPr/>
        <a:lstStyle/>
        <a:p>
          <a:endParaRPr lang="tr-TR"/>
        </a:p>
      </dgm:t>
    </dgm:pt>
    <dgm:pt modelId="{765C30BF-6DC8-44AB-ADEC-B541F67A8260}">
      <dgm:prSet/>
      <dgm:spPr>
        <a:xfrm>
          <a:off x="4679028" y="2204225"/>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dirty="0">
              <a:solidFill>
                <a:sysClr val="window" lastClr="FFFFFF"/>
              </a:solidFill>
              <a:latin typeface="Gill Sans MT"/>
              <a:ea typeface="+mn-ea"/>
              <a:cs typeface="+mn-cs"/>
            </a:rPr>
            <a:t>Muhasebe</a:t>
          </a:r>
        </a:p>
      </dgm:t>
    </dgm:pt>
    <dgm:pt modelId="{E06746F2-87EC-4106-B7EC-72A6A5973E5F}" type="parTrans" cxnId="{E18B711F-119A-47DC-96CC-5386388AD6DC}">
      <dgm:prSet/>
      <dgm:spPr>
        <a:xfrm>
          <a:off x="4522325" y="2036040"/>
          <a:ext cx="156702" cy="432028"/>
        </a:xfrm>
        <a:custGeom>
          <a:avLst/>
          <a:gdLst/>
          <a:ahLst/>
          <a:cxnLst/>
          <a:rect l="0" t="0" r="0" b="0"/>
          <a:pathLst>
            <a:path>
              <a:moveTo>
                <a:pt x="0" y="0"/>
              </a:moveTo>
              <a:lnTo>
                <a:pt x="0" y="432028"/>
              </a:lnTo>
              <a:lnTo>
                <a:pt x="156702" y="432028"/>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3728D263-89CD-4ABB-A5B3-A6F9E8E2716E}" type="sibTrans" cxnId="{E18B711F-119A-47DC-96CC-5386388AD6DC}">
      <dgm:prSet/>
      <dgm:spPr/>
      <dgm:t>
        <a:bodyPr/>
        <a:lstStyle/>
        <a:p>
          <a:endParaRPr lang="tr-TR"/>
        </a:p>
      </dgm:t>
    </dgm:pt>
    <dgm:pt modelId="{D457C8E6-2BA3-4A6F-AFEA-381B58162226}">
      <dgm:prSet/>
      <dgm:spPr>
        <a:xfrm>
          <a:off x="4679597" y="2995029"/>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dirty="0">
              <a:solidFill>
                <a:sysClr val="window" lastClr="FFFFFF"/>
              </a:solidFill>
              <a:latin typeface="Gill Sans MT"/>
              <a:ea typeface="+mn-ea"/>
              <a:cs typeface="+mn-cs"/>
            </a:rPr>
            <a:t>Taşınır Mal Yönetim</a:t>
          </a:r>
        </a:p>
      </dgm:t>
    </dgm:pt>
    <dgm:pt modelId="{571853CA-FD02-4938-8978-CB0CFAD9254F}" type="parTrans" cxnId="{23B03569-D466-4F7C-9A86-395C0BFB5FAF}">
      <dgm:prSet/>
      <dgm:spPr>
        <a:xfrm>
          <a:off x="4522325" y="2036040"/>
          <a:ext cx="157272" cy="1222832"/>
        </a:xfrm>
        <a:custGeom>
          <a:avLst/>
          <a:gdLst/>
          <a:ahLst/>
          <a:cxnLst/>
          <a:rect l="0" t="0" r="0" b="0"/>
          <a:pathLst>
            <a:path>
              <a:moveTo>
                <a:pt x="0" y="0"/>
              </a:moveTo>
              <a:lnTo>
                <a:pt x="0" y="1222832"/>
              </a:lnTo>
              <a:lnTo>
                <a:pt x="157272" y="1222832"/>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EE8C74FF-D6C8-4ABC-B9CC-EEE385C8E03E}" type="sibTrans" cxnId="{23B03569-D466-4F7C-9A86-395C0BFB5FAF}">
      <dgm:prSet/>
      <dgm:spPr/>
      <dgm:t>
        <a:bodyPr/>
        <a:lstStyle/>
        <a:p>
          <a:endParaRPr lang="tr-TR"/>
        </a:p>
      </dgm:t>
    </dgm:pt>
    <dgm:pt modelId="{6A4E9AB8-3D16-435C-805E-D8B6370185C9}">
      <dgm:prSet/>
      <dgm:spPr>
        <a:xfrm>
          <a:off x="4652221" y="5122826"/>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Alacak Takip </a:t>
          </a:r>
        </a:p>
      </dgm:t>
    </dgm:pt>
    <dgm:pt modelId="{76CA9B22-8019-456C-98B7-31BD41B65B1C}" type="parTrans" cxnId="{EE7C5D32-36FE-430E-81A4-5EAF94F517D8}">
      <dgm:prSet/>
      <dgm:spPr>
        <a:xfrm>
          <a:off x="4522325" y="2036040"/>
          <a:ext cx="129895" cy="3350629"/>
        </a:xfrm>
        <a:custGeom>
          <a:avLst/>
          <a:gdLst/>
          <a:ahLst/>
          <a:cxnLst/>
          <a:rect l="0" t="0" r="0" b="0"/>
          <a:pathLst>
            <a:path>
              <a:moveTo>
                <a:pt x="0" y="0"/>
              </a:moveTo>
              <a:lnTo>
                <a:pt x="0" y="3350629"/>
              </a:lnTo>
              <a:lnTo>
                <a:pt x="129895" y="3350629"/>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E9A5287A-E59E-4351-8D8C-F246B775C0C9}" type="sibTrans" cxnId="{EE7C5D32-36FE-430E-81A4-5EAF94F517D8}">
      <dgm:prSet/>
      <dgm:spPr/>
      <dgm:t>
        <a:bodyPr/>
        <a:lstStyle/>
        <a:p>
          <a:endParaRPr lang="tr-TR"/>
        </a:p>
      </dgm:t>
    </dgm:pt>
    <dgm:pt modelId="{F18745F9-1A25-4B9C-BF5C-67042A4C0C3A}">
      <dgm:prSet/>
      <dgm:spPr>
        <a:xfrm>
          <a:off x="281116" y="2217998"/>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Gelir Takip Tahakkuk</a:t>
          </a:r>
        </a:p>
      </dgm:t>
    </dgm:pt>
    <dgm:pt modelId="{09E0F581-8FCF-4746-8BD9-E229F0FC91FD}" type="parTrans" cxnId="{E9455F98-DA96-4CA6-9EE0-967422262D36}">
      <dgm:prSet/>
      <dgm:spPr>
        <a:xfrm>
          <a:off x="185424" y="2036040"/>
          <a:ext cx="91440" cy="445801"/>
        </a:xfrm>
        <a:custGeom>
          <a:avLst/>
          <a:gdLst/>
          <a:ahLst/>
          <a:cxnLst/>
          <a:rect l="0" t="0" r="0" b="0"/>
          <a:pathLst>
            <a:path>
              <a:moveTo>
                <a:pt x="45720" y="0"/>
              </a:moveTo>
              <a:lnTo>
                <a:pt x="45720" y="445801"/>
              </a:lnTo>
              <a:lnTo>
                <a:pt x="95692" y="445801"/>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7B33C095-C7C1-4D67-964D-1DDE2A618AFA}" type="sibTrans" cxnId="{E9455F98-DA96-4CA6-9EE0-967422262D36}">
      <dgm:prSet/>
      <dgm:spPr/>
      <dgm:t>
        <a:bodyPr/>
        <a:lstStyle/>
        <a:p>
          <a:endParaRPr lang="tr-TR"/>
        </a:p>
      </dgm:t>
    </dgm:pt>
    <dgm:pt modelId="{7C3E45AC-8EF2-4880-ABFD-B148A1391BF9}">
      <dgm:prSet/>
      <dgm:spPr>
        <a:xfrm>
          <a:off x="275132" y="3015161"/>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Bütçe </a:t>
          </a:r>
        </a:p>
      </dgm:t>
    </dgm:pt>
    <dgm:pt modelId="{3341CB7D-F3B5-4A61-946C-F3E7381A2F2E}" type="parTrans" cxnId="{2B6DFBEA-DD02-40CD-A687-BC4CED786697}">
      <dgm:prSet/>
      <dgm:spPr>
        <a:xfrm>
          <a:off x="185424" y="2036040"/>
          <a:ext cx="91440" cy="1242964"/>
        </a:xfrm>
        <a:custGeom>
          <a:avLst/>
          <a:gdLst/>
          <a:ahLst/>
          <a:cxnLst/>
          <a:rect l="0" t="0" r="0" b="0"/>
          <a:pathLst>
            <a:path>
              <a:moveTo>
                <a:pt x="45720" y="0"/>
              </a:moveTo>
              <a:lnTo>
                <a:pt x="45720" y="1242964"/>
              </a:lnTo>
              <a:lnTo>
                <a:pt x="89708" y="1242964"/>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B0FA33EB-EB0B-4666-9582-D069597C2FBB}" type="sibTrans" cxnId="{2B6DFBEA-DD02-40CD-A687-BC4CED786697}">
      <dgm:prSet/>
      <dgm:spPr/>
      <dgm:t>
        <a:bodyPr/>
        <a:lstStyle/>
        <a:p>
          <a:endParaRPr lang="tr-TR"/>
        </a:p>
      </dgm:t>
    </dgm:pt>
    <dgm:pt modelId="{194198AF-02FD-4564-8359-62EA99BCF259}">
      <dgm:prSet/>
      <dgm:spPr>
        <a:xfrm>
          <a:off x="299068" y="3697667"/>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İzleme Değerlendirme Raporlama</a:t>
          </a:r>
        </a:p>
      </dgm:t>
    </dgm:pt>
    <dgm:pt modelId="{FF95D444-626D-4FAD-AC06-ACE3A5E36E63}" type="parTrans" cxnId="{2EE3FAD7-907F-4CBA-8650-807EF2A31085}">
      <dgm:prSet/>
      <dgm:spPr>
        <a:xfrm>
          <a:off x="185424" y="2036040"/>
          <a:ext cx="91440" cy="1925470"/>
        </a:xfrm>
        <a:custGeom>
          <a:avLst/>
          <a:gdLst/>
          <a:ahLst/>
          <a:cxnLst/>
          <a:rect l="0" t="0" r="0" b="0"/>
          <a:pathLst>
            <a:path>
              <a:moveTo>
                <a:pt x="45720" y="0"/>
              </a:moveTo>
              <a:lnTo>
                <a:pt x="45720" y="1925470"/>
              </a:lnTo>
              <a:lnTo>
                <a:pt x="113644" y="1925470"/>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68302BFC-6C49-4AC1-A8C9-F6629E6084E4}" type="sibTrans" cxnId="{2EE3FAD7-907F-4CBA-8650-807EF2A31085}">
      <dgm:prSet/>
      <dgm:spPr/>
      <dgm:t>
        <a:bodyPr/>
        <a:lstStyle/>
        <a:p>
          <a:endParaRPr lang="tr-TR"/>
        </a:p>
      </dgm:t>
    </dgm:pt>
    <dgm:pt modelId="{CEFFB54F-F1A7-44DA-BFF9-D2A8594CC3D0}">
      <dgm:prSet/>
      <dgm:spPr>
        <a:xfrm>
          <a:off x="1485311" y="2284814"/>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dirty="0">
              <a:solidFill>
                <a:sysClr val="window" lastClr="FFFFFF"/>
              </a:solidFill>
              <a:latin typeface="Gill Sans MT"/>
              <a:ea typeface="+mn-ea"/>
              <a:cs typeface="+mn-cs"/>
            </a:rPr>
            <a:t>Stratejik Yönetim ve Planlama</a:t>
          </a:r>
        </a:p>
      </dgm:t>
    </dgm:pt>
    <dgm:pt modelId="{B657C885-A8A7-47D7-8549-0D7C46B4A131}" type="parTrans" cxnId="{5E01000B-40A2-4F92-8DB4-BFC1A1B407E8}">
      <dgm:prSet/>
      <dgm:spPr>
        <a:xfrm>
          <a:off x="1362307" y="2055591"/>
          <a:ext cx="123004" cy="493066"/>
        </a:xfrm>
        <a:custGeom>
          <a:avLst/>
          <a:gdLst/>
          <a:ahLst/>
          <a:cxnLst/>
          <a:rect l="0" t="0" r="0" b="0"/>
          <a:pathLst>
            <a:path>
              <a:moveTo>
                <a:pt x="0" y="0"/>
              </a:moveTo>
              <a:lnTo>
                <a:pt x="0" y="493066"/>
              </a:lnTo>
              <a:lnTo>
                <a:pt x="123004" y="493066"/>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DDB997CD-B635-474D-94AB-DAA693506264}" type="sibTrans" cxnId="{5E01000B-40A2-4F92-8DB4-BFC1A1B407E8}">
      <dgm:prSet/>
      <dgm:spPr/>
      <dgm:t>
        <a:bodyPr/>
        <a:lstStyle/>
        <a:p>
          <a:endParaRPr lang="tr-TR"/>
        </a:p>
      </dgm:t>
    </dgm:pt>
    <dgm:pt modelId="{5691025D-F697-4F59-8137-BB82A8206E69}">
      <dgm:prSet/>
      <dgm:spPr>
        <a:xfrm>
          <a:off x="1467370" y="3046088"/>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Destek Servisi</a:t>
          </a:r>
        </a:p>
      </dgm:t>
    </dgm:pt>
    <dgm:pt modelId="{87601A1E-E682-4C66-B9D3-BE40D5E530A6}" type="parTrans" cxnId="{D22D5323-294A-4D7A-BC9C-77E8DF86D961}">
      <dgm:prSet/>
      <dgm:spPr>
        <a:xfrm>
          <a:off x="1362307" y="2055591"/>
          <a:ext cx="105062" cy="1254341"/>
        </a:xfrm>
        <a:custGeom>
          <a:avLst/>
          <a:gdLst/>
          <a:ahLst/>
          <a:cxnLst/>
          <a:rect l="0" t="0" r="0" b="0"/>
          <a:pathLst>
            <a:path>
              <a:moveTo>
                <a:pt x="0" y="0"/>
              </a:moveTo>
              <a:lnTo>
                <a:pt x="0" y="1254341"/>
              </a:lnTo>
              <a:lnTo>
                <a:pt x="105062" y="1254341"/>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2E146693-E7E5-4538-AFD6-BCBC1D96FF2D}" type="sibTrans" cxnId="{D22D5323-294A-4D7A-BC9C-77E8DF86D961}">
      <dgm:prSet/>
      <dgm:spPr/>
      <dgm:t>
        <a:bodyPr/>
        <a:lstStyle/>
        <a:p>
          <a:endParaRPr lang="tr-TR"/>
        </a:p>
      </dgm:t>
    </dgm:pt>
    <dgm:pt modelId="{F9D7812B-B3F0-40F0-A00C-F47D9929F180}">
      <dgm:prSet/>
      <dgm:spPr>
        <a:xfrm>
          <a:off x="3082676" y="2271242"/>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dirty="0">
              <a:solidFill>
                <a:sysClr val="window" lastClr="FFFFFF"/>
              </a:solidFill>
              <a:latin typeface="Gill Sans MT"/>
              <a:ea typeface="+mn-ea"/>
              <a:cs typeface="+mn-cs"/>
            </a:rPr>
            <a:t>İç Kontrol Servisi</a:t>
          </a:r>
        </a:p>
      </dgm:t>
    </dgm:pt>
    <dgm:pt modelId="{CBA5EF71-BBF1-446F-97F8-6A81D72350A1}" type="parTrans" cxnId="{E2F81325-8F01-46CB-AD6D-E31CDDE25F08}">
      <dgm:prSet/>
      <dgm:spPr>
        <a:xfrm>
          <a:off x="2991196" y="2045819"/>
          <a:ext cx="91480" cy="489267"/>
        </a:xfrm>
        <a:custGeom>
          <a:avLst/>
          <a:gdLst/>
          <a:ahLst/>
          <a:cxnLst/>
          <a:rect l="0" t="0" r="0" b="0"/>
          <a:pathLst>
            <a:path>
              <a:moveTo>
                <a:pt x="0" y="0"/>
              </a:moveTo>
              <a:lnTo>
                <a:pt x="0" y="489267"/>
              </a:lnTo>
              <a:lnTo>
                <a:pt x="91480" y="489267"/>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F940EDE8-0682-4740-BB1B-D6DD060AA8E5}" type="sibTrans" cxnId="{E2F81325-8F01-46CB-AD6D-E31CDDE25F08}">
      <dgm:prSet/>
      <dgm:spPr/>
      <dgm:t>
        <a:bodyPr/>
        <a:lstStyle/>
        <a:p>
          <a:endParaRPr lang="tr-TR"/>
        </a:p>
      </dgm:t>
    </dgm:pt>
    <dgm:pt modelId="{96B2C393-FC0B-480B-8C24-C5FA53F2244A}">
      <dgm:prSet/>
      <dgm:spPr>
        <a:xfrm>
          <a:off x="4663260" y="4402632"/>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AB Hibe Projeleri</a:t>
          </a:r>
        </a:p>
      </dgm:t>
    </dgm:pt>
    <dgm:pt modelId="{48964861-A0B9-4C90-8F93-044EA2FCF62E}" type="parTrans" cxnId="{EBD8C7EA-4643-4C5D-B051-46B6B11F78E5}">
      <dgm:prSet/>
      <dgm:spPr>
        <a:xfrm>
          <a:off x="4522325" y="2036040"/>
          <a:ext cx="140934" cy="2630435"/>
        </a:xfrm>
        <a:custGeom>
          <a:avLst/>
          <a:gdLst/>
          <a:ahLst/>
          <a:cxnLst/>
          <a:rect l="0" t="0" r="0" b="0"/>
          <a:pathLst>
            <a:path>
              <a:moveTo>
                <a:pt x="0" y="0"/>
              </a:moveTo>
              <a:lnTo>
                <a:pt x="0" y="2630435"/>
              </a:lnTo>
              <a:lnTo>
                <a:pt x="140934" y="2630435"/>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3CB60697-A813-40AE-8A64-E4F1D901C6F9}" type="sibTrans" cxnId="{EBD8C7EA-4643-4C5D-B051-46B6B11F78E5}">
      <dgm:prSet/>
      <dgm:spPr/>
      <dgm:t>
        <a:bodyPr/>
        <a:lstStyle/>
        <a:p>
          <a:endParaRPr lang="tr-TR"/>
        </a:p>
      </dgm:t>
    </dgm:pt>
    <dgm:pt modelId="{0EDEED3E-7A09-4959-9DDA-ED79AEC031EE}">
      <dgm:prSet/>
      <dgm:spPr>
        <a:xfrm>
          <a:off x="4668326" y="5846403"/>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a:solidFill>
                <a:sysClr val="window" lastClr="FFFFFF"/>
              </a:solidFill>
              <a:latin typeface="Gill Sans MT"/>
              <a:ea typeface="+mn-ea"/>
              <a:cs typeface="+mn-cs"/>
            </a:rPr>
            <a:t>TÜBİTAK SANTEZ Projeleri</a:t>
          </a:r>
        </a:p>
      </dgm:t>
    </dgm:pt>
    <dgm:pt modelId="{EE8F46F1-EDB5-4101-99EC-75800332109A}" type="parTrans" cxnId="{47C7E641-4389-4109-ADA6-E6B3F50A8B02}">
      <dgm:prSet/>
      <dgm:spPr>
        <a:xfrm>
          <a:off x="4522325" y="2036040"/>
          <a:ext cx="146000" cy="4074206"/>
        </a:xfrm>
        <a:custGeom>
          <a:avLst/>
          <a:gdLst/>
          <a:ahLst/>
          <a:cxnLst/>
          <a:rect l="0" t="0" r="0" b="0"/>
          <a:pathLst>
            <a:path>
              <a:moveTo>
                <a:pt x="0" y="0"/>
              </a:moveTo>
              <a:lnTo>
                <a:pt x="0" y="4074206"/>
              </a:lnTo>
              <a:lnTo>
                <a:pt x="146000" y="4074206"/>
              </a:lnTo>
            </a:path>
          </a:pathLst>
        </a:custGeom>
      </dgm:spPr>
      <dgm:t>
        <a:bodyPr/>
        <a:lstStyle/>
        <a:p>
          <a:endParaRPr lang="tr-TR"/>
        </a:p>
      </dgm:t>
    </dgm:pt>
    <dgm:pt modelId="{0FD7D268-6A3C-43F8-8664-4623C1FEDB94}" type="sibTrans" cxnId="{47C7E641-4389-4109-ADA6-E6B3F50A8B02}">
      <dgm:prSet/>
      <dgm:spPr/>
      <dgm:t>
        <a:bodyPr/>
        <a:lstStyle/>
        <a:p>
          <a:endParaRPr lang="tr-TR"/>
        </a:p>
      </dgm:t>
    </dgm:pt>
    <dgm:pt modelId="{0DFF20F8-6A12-46D1-AF72-340800BBF372}">
      <dgm:prSet/>
      <dgm:spPr>
        <a:xfrm>
          <a:off x="4683513" y="3657484"/>
          <a:ext cx="1055376" cy="527688"/>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tr-TR" dirty="0">
              <a:solidFill>
                <a:sysClr val="window" lastClr="FFFFFF"/>
              </a:solidFill>
              <a:latin typeface="Gill Sans MT"/>
              <a:ea typeface="+mn-ea"/>
              <a:cs typeface="+mn-cs"/>
            </a:rPr>
            <a:t>BAP FARABİ </a:t>
          </a:r>
          <a:r>
            <a:rPr lang="tr-TR" dirty="0" smtClean="0">
              <a:solidFill>
                <a:sysClr val="window" lastClr="FFFFFF"/>
              </a:solidFill>
              <a:latin typeface="Gill Sans MT"/>
              <a:ea typeface="+mn-ea"/>
              <a:cs typeface="+mn-cs"/>
            </a:rPr>
            <a:t>DİKA, GAP Projeleri</a:t>
          </a:r>
          <a:endParaRPr lang="tr-TR" dirty="0">
            <a:solidFill>
              <a:sysClr val="window" lastClr="FFFFFF"/>
            </a:solidFill>
            <a:latin typeface="Gill Sans MT"/>
            <a:ea typeface="+mn-ea"/>
            <a:cs typeface="+mn-cs"/>
          </a:endParaRPr>
        </a:p>
      </dgm:t>
    </dgm:pt>
    <dgm:pt modelId="{400D7F0B-D4A5-42DF-A855-59B36F74B6C8}" type="parTrans" cxnId="{CAB6CB05-1A2C-4273-82D6-5ECB3554340D}">
      <dgm:prSet/>
      <dgm:spPr>
        <a:xfrm>
          <a:off x="4522325" y="2036040"/>
          <a:ext cx="161187" cy="1885287"/>
        </a:xfrm>
        <a:custGeom>
          <a:avLst/>
          <a:gdLst/>
          <a:ahLst/>
          <a:cxnLst/>
          <a:rect l="0" t="0" r="0" b="0"/>
          <a:pathLst>
            <a:path>
              <a:moveTo>
                <a:pt x="0" y="0"/>
              </a:moveTo>
              <a:lnTo>
                <a:pt x="0" y="1885287"/>
              </a:lnTo>
              <a:lnTo>
                <a:pt x="161187" y="1885287"/>
              </a:lnTo>
            </a:path>
          </a:pathLst>
        </a:custGeom>
        <a:noFill/>
        <a:ln w="25400" cap="flat" cmpd="sng" algn="ctr">
          <a:solidFill>
            <a:srgbClr val="4F81BD">
              <a:hueOff val="0"/>
              <a:satOff val="0"/>
              <a:lumOff val="0"/>
              <a:alphaOff val="0"/>
            </a:srgbClr>
          </a:solidFill>
          <a:prstDash val="solid"/>
        </a:ln>
        <a:effectLst/>
      </dgm:spPr>
      <dgm:t>
        <a:bodyPr/>
        <a:lstStyle/>
        <a:p>
          <a:endParaRPr lang="tr-TR"/>
        </a:p>
      </dgm:t>
    </dgm:pt>
    <dgm:pt modelId="{6A0E8FEF-BD1F-4C24-8E15-82242014BD54}" type="sibTrans" cxnId="{CAB6CB05-1A2C-4273-82D6-5ECB3554340D}">
      <dgm:prSet/>
      <dgm:spPr/>
      <dgm:t>
        <a:bodyPr/>
        <a:lstStyle/>
        <a:p>
          <a:endParaRPr lang="tr-TR"/>
        </a:p>
      </dgm:t>
    </dgm:pt>
    <dgm:pt modelId="{4A92F18E-1E34-4456-9BC1-3CBC814DF4A7}" type="pres">
      <dgm:prSet presAssocID="{0B5F410F-3C58-4E36-9EBC-EA74EFABB46D}" presName="hierChild1" presStyleCnt="0">
        <dgm:presLayoutVars>
          <dgm:orgChart val="1"/>
          <dgm:chPref val="1"/>
          <dgm:dir/>
          <dgm:animOne val="branch"/>
          <dgm:animLvl val="lvl"/>
          <dgm:resizeHandles/>
        </dgm:presLayoutVars>
      </dgm:prSet>
      <dgm:spPr/>
      <dgm:t>
        <a:bodyPr/>
        <a:lstStyle/>
        <a:p>
          <a:endParaRPr lang="tr-TR"/>
        </a:p>
      </dgm:t>
    </dgm:pt>
    <dgm:pt modelId="{47DF3159-C971-4A2E-B9F1-1F9F62ED60FC}" type="pres">
      <dgm:prSet presAssocID="{FAA3EBC0-7FFB-4223-95EB-4D484D88A160}" presName="hierRoot1" presStyleCnt="0">
        <dgm:presLayoutVars>
          <dgm:hierBranch val="init"/>
        </dgm:presLayoutVars>
      </dgm:prSet>
      <dgm:spPr/>
      <dgm:t>
        <a:bodyPr/>
        <a:lstStyle/>
        <a:p>
          <a:endParaRPr lang="tr-TR"/>
        </a:p>
      </dgm:t>
    </dgm:pt>
    <dgm:pt modelId="{67850D73-FD03-422B-BDD0-487613821CF7}" type="pres">
      <dgm:prSet presAssocID="{FAA3EBC0-7FFB-4223-95EB-4D484D88A160}" presName="rootComposite1" presStyleCnt="0"/>
      <dgm:spPr/>
      <dgm:t>
        <a:bodyPr/>
        <a:lstStyle/>
        <a:p>
          <a:endParaRPr lang="tr-TR"/>
        </a:p>
      </dgm:t>
    </dgm:pt>
    <dgm:pt modelId="{57E24916-0D6B-4B14-8AA6-049440302109}" type="pres">
      <dgm:prSet presAssocID="{FAA3EBC0-7FFB-4223-95EB-4D484D88A160}" presName="rootText1" presStyleLbl="node0" presStyleIdx="0" presStyleCnt="1" custLinFactNeighborX="780" custLinFactNeighborY="32200">
        <dgm:presLayoutVars>
          <dgm:chPref val="3"/>
        </dgm:presLayoutVars>
      </dgm:prSet>
      <dgm:spPr/>
      <dgm:t>
        <a:bodyPr/>
        <a:lstStyle/>
        <a:p>
          <a:endParaRPr lang="tr-TR"/>
        </a:p>
      </dgm:t>
    </dgm:pt>
    <dgm:pt modelId="{21E69FB6-B426-4AD7-B322-1825D798B36E}" type="pres">
      <dgm:prSet presAssocID="{FAA3EBC0-7FFB-4223-95EB-4D484D88A160}" presName="rootConnector1" presStyleLbl="node1" presStyleIdx="0" presStyleCnt="0"/>
      <dgm:spPr/>
      <dgm:t>
        <a:bodyPr/>
        <a:lstStyle/>
        <a:p>
          <a:endParaRPr lang="tr-TR"/>
        </a:p>
      </dgm:t>
    </dgm:pt>
    <dgm:pt modelId="{82127036-0475-45A1-9382-21D1202F2886}" type="pres">
      <dgm:prSet presAssocID="{FAA3EBC0-7FFB-4223-95EB-4D484D88A160}" presName="hierChild2" presStyleCnt="0"/>
      <dgm:spPr/>
      <dgm:t>
        <a:bodyPr/>
        <a:lstStyle/>
        <a:p>
          <a:endParaRPr lang="tr-TR"/>
        </a:p>
      </dgm:t>
    </dgm:pt>
    <dgm:pt modelId="{9701A961-7FA8-4270-8979-821FBFA9C7E0}" type="pres">
      <dgm:prSet presAssocID="{220F4E11-AEB4-45A8-9FA4-813A9B7F1AF3}" presName="Name37" presStyleLbl="parChTrans1D2" presStyleIdx="0" presStyleCnt="5"/>
      <dgm:spPr/>
      <dgm:t>
        <a:bodyPr/>
        <a:lstStyle/>
        <a:p>
          <a:endParaRPr lang="tr-TR"/>
        </a:p>
      </dgm:t>
    </dgm:pt>
    <dgm:pt modelId="{FC76FE5A-2EDE-4248-B993-49F02B745F0E}" type="pres">
      <dgm:prSet presAssocID="{60C214D1-E4B5-45D8-AD49-C6D946CB8AFC}" presName="hierRoot2" presStyleCnt="0">
        <dgm:presLayoutVars>
          <dgm:hierBranch val="init"/>
        </dgm:presLayoutVars>
      </dgm:prSet>
      <dgm:spPr/>
      <dgm:t>
        <a:bodyPr/>
        <a:lstStyle/>
        <a:p>
          <a:endParaRPr lang="tr-TR"/>
        </a:p>
      </dgm:t>
    </dgm:pt>
    <dgm:pt modelId="{E5B27DC7-620C-4D75-9783-EE7377938B05}" type="pres">
      <dgm:prSet presAssocID="{60C214D1-E4B5-45D8-AD49-C6D946CB8AFC}" presName="rootComposite" presStyleCnt="0"/>
      <dgm:spPr/>
      <dgm:t>
        <a:bodyPr/>
        <a:lstStyle/>
        <a:p>
          <a:endParaRPr lang="tr-TR"/>
        </a:p>
      </dgm:t>
    </dgm:pt>
    <dgm:pt modelId="{24BCD2D6-DA18-4BD9-B1BB-E11F20F1D962}" type="pres">
      <dgm:prSet presAssocID="{60C214D1-E4B5-45D8-AD49-C6D946CB8AFC}" presName="rootText" presStyleLbl="node2" presStyleIdx="0" presStyleCnt="4" custLinFactNeighborX="-27069" custLinFactNeighborY="1133">
        <dgm:presLayoutVars>
          <dgm:chPref val="3"/>
        </dgm:presLayoutVars>
      </dgm:prSet>
      <dgm:spPr/>
      <dgm:t>
        <a:bodyPr/>
        <a:lstStyle/>
        <a:p>
          <a:endParaRPr lang="tr-TR"/>
        </a:p>
      </dgm:t>
    </dgm:pt>
    <dgm:pt modelId="{3AEC6960-EBEA-4673-91D6-085C6A2454E3}" type="pres">
      <dgm:prSet presAssocID="{60C214D1-E4B5-45D8-AD49-C6D946CB8AFC}" presName="rootConnector" presStyleLbl="node2" presStyleIdx="0" presStyleCnt="4"/>
      <dgm:spPr/>
      <dgm:t>
        <a:bodyPr/>
        <a:lstStyle/>
        <a:p>
          <a:endParaRPr lang="tr-TR"/>
        </a:p>
      </dgm:t>
    </dgm:pt>
    <dgm:pt modelId="{9111C763-198B-4538-BCC2-CBE950FD4F43}" type="pres">
      <dgm:prSet presAssocID="{60C214D1-E4B5-45D8-AD49-C6D946CB8AFC}" presName="hierChild4" presStyleCnt="0"/>
      <dgm:spPr/>
      <dgm:t>
        <a:bodyPr/>
        <a:lstStyle/>
        <a:p>
          <a:endParaRPr lang="tr-TR"/>
        </a:p>
      </dgm:t>
    </dgm:pt>
    <dgm:pt modelId="{BDF4CFF8-E6F1-479E-975D-8811CA0921F6}" type="pres">
      <dgm:prSet presAssocID="{09E0F581-8FCF-4746-8BD9-E229F0FC91FD}" presName="Name37" presStyleLbl="parChTrans1D3" presStyleIdx="0" presStyleCnt="12"/>
      <dgm:spPr/>
      <dgm:t>
        <a:bodyPr/>
        <a:lstStyle/>
        <a:p>
          <a:endParaRPr lang="tr-TR"/>
        </a:p>
      </dgm:t>
    </dgm:pt>
    <dgm:pt modelId="{62C3A917-B508-4EFB-8ACF-77492DB6048E}" type="pres">
      <dgm:prSet presAssocID="{F18745F9-1A25-4B9C-BF5C-67042A4C0C3A}" presName="hierRoot2" presStyleCnt="0">
        <dgm:presLayoutVars>
          <dgm:hierBranch val="init"/>
        </dgm:presLayoutVars>
      </dgm:prSet>
      <dgm:spPr/>
      <dgm:t>
        <a:bodyPr/>
        <a:lstStyle/>
        <a:p>
          <a:endParaRPr lang="tr-TR"/>
        </a:p>
      </dgm:t>
    </dgm:pt>
    <dgm:pt modelId="{8CD074CF-84F2-429A-813D-F014500D9556}" type="pres">
      <dgm:prSet presAssocID="{F18745F9-1A25-4B9C-BF5C-67042A4C0C3A}" presName="rootComposite" presStyleCnt="0"/>
      <dgm:spPr/>
      <dgm:t>
        <a:bodyPr/>
        <a:lstStyle/>
        <a:p>
          <a:endParaRPr lang="tr-TR"/>
        </a:p>
      </dgm:t>
    </dgm:pt>
    <dgm:pt modelId="{FF3AD13E-BEE0-431B-80E3-FFD1ACFCEE96}" type="pres">
      <dgm:prSet presAssocID="{F18745F9-1A25-4B9C-BF5C-67042A4C0C3A}" presName="rootText" presStyleLbl="node3" presStyleIdx="0" presStyleCnt="12" custLinFactNeighborX="-37334" custLinFactNeighborY="-6385">
        <dgm:presLayoutVars>
          <dgm:chPref val="3"/>
        </dgm:presLayoutVars>
      </dgm:prSet>
      <dgm:spPr/>
      <dgm:t>
        <a:bodyPr/>
        <a:lstStyle/>
        <a:p>
          <a:endParaRPr lang="tr-TR"/>
        </a:p>
      </dgm:t>
    </dgm:pt>
    <dgm:pt modelId="{957955BE-1B73-4917-A15B-D0F2CF2FB4F6}" type="pres">
      <dgm:prSet presAssocID="{F18745F9-1A25-4B9C-BF5C-67042A4C0C3A}" presName="rootConnector" presStyleLbl="node3" presStyleIdx="0" presStyleCnt="12"/>
      <dgm:spPr/>
      <dgm:t>
        <a:bodyPr/>
        <a:lstStyle/>
        <a:p>
          <a:endParaRPr lang="tr-TR"/>
        </a:p>
      </dgm:t>
    </dgm:pt>
    <dgm:pt modelId="{4761F779-C3A7-4E36-A71E-85607CE32EA9}" type="pres">
      <dgm:prSet presAssocID="{F18745F9-1A25-4B9C-BF5C-67042A4C0C3A}" presName="hierChild4" presStyleCnt="0"/>
      <dgm:spPr/>
      <dgm:t>
        <a:bodyPr/>
        <a:lstStyle/>
        <a:p>
          <a:endParaRPr lang="tr-TR"/>
        </a:p>
      </dgm:t>
    </dgm:pt>
    <dgm:pt modelId="{AEB8BF7C-EAAD-40F2-A292-0C3EF1A28B67}" type="pres">
      <dgm:prSet presAssocID="{F18745F9-1A25-4B9C-BF5C-67042A4C0C3A}" presName="hierChild5" presStyleCnt="0"/>
      <dgm:spPr/>
      <dgm:t>
        <a:bodyPr/>
        <a:lstStyle/>
        <a:p>
          <a:endParaRPr lang="tr-TR"/>
        </a:p>
      </dgm:t>
    </dgm:pt>
    <dgm:pt modelId="{9BCDD441-5442-41CC-A84C-F35E38F57B1D}" type="pres">
      <dgm:prSet presAssocID="{3341CB7D-F3B5-4A61-946C-F3E7381A2F2E}" presName="Name37" presStyleLbl="parChTrans1D3" presStyleIdx="1" presStyleCnt="12"/>
      <dgm:spPr/>
      <dgm:t>
        <a:bodyPr/>
        <a:lstStyle/>
        <a:p>
          <a:endParaRPr lang="tr-TR"/>
        </a:p>
      </dgm:t>
    </dgm:pt>
    <dgm:pt modelId="{06ACBA29-AAD4-4553-A758-69FED557BF64}" type="pres">
      <dgm:prSet presAssocID="{7C3E45AC-8EF2-4880-ABFD-B148A1391BF9}" presName="hierRoot2" presStyleCnt="0">
        <dgm:presLayoutVars>
          <dgm:hierBranch val="init"/>
        </dgm:presLayoutVars>
      </dgm:prSet>
      <dgm:spPr/>
      <dgm:t>
        <a:bodyPr/>
        <a:lstStyle/>
        <a:p>
          <a:endParaRPr lang="tr-TR"/>
        </a:p>
      </dgm:t>
    </dgm:pt>
    <dgm:pt modelId="{4BF4E3CB-41C0-4203-9467-43B08DBC5047}" type="pres">
      <dgm:prSet presAssocID="{7C3E45AC-8EF2-4880-ABFD-B148A1391BF9}" presName="rootComposite" presStyleCnt="0"/>
      <dgm:spPr/>
      <dgm:t>
        <a:bodyPr/>
        <a:lstStyle/>
        <a:p>
          <a:endParaRPr lang="tr-TR"/>
        </a:p>
      </dgm:t>
    </dgm:pt>
    <dgm:pt modelId="{787F3D29-0524-4767-A721-72DABD3579FF}" type="pres">
      <dgm:prSet presAssocID="{7C3E45AC-8EF2-4880-ABFD-B148A1391BF9}" presName="rootText" presStyleLbl="node3" presStyleIdx="1" presStyleCnt="12" custLinFactNeighborX="-37901" custLinFactNeighborY="2682">
        <dgm:presLayoutVars>
          <dgm:chPref val="3"/>
        </dgm:presLayoutVars>
      </dgm:prSet>
      <dgm:spPr/>
      <dgm:t>
        <a:bodyPr/>
        <a:lstStyle/>
        <a:p>
          <a:endParaRPr lang="tr-TR"/>
        </a:p>
      </dgm:t>
    </dgm:pt>
    <dgm:pt modelId="{E66D3692-9F29-4EEC-8E19-B63ED0379480}" type="pres">
      <dgm:prSet presAssocID="{7C3E45AC-8EF2-4880-ABFD-B148A1391BF9}" presName="rootConnector" presStyleLbl="node3" presStyleIdx="1" presStyleCnt="12"/>
      <dgm:spPr/>
      <dgm:t>
        <a:bodyPr/>
        <a:lstStyle/>
        <a:p>
          <a:endParaRPr lang="tr-TR"/>
        </a:p>
      </dgm:t>
    </dgm:pt>
    <dgm:pt modelId="{EDD93B83-44FD-4421-ADE2-20C13B6CFE97}" type="pres">
      <dgm:prSet presAssocID="{7C3E45AC-8EF2-4880-ABFD-B148A1391BF9}" presName="hierChild4" presStyleCnt="0"/>
      <dgm:spPr/>
      <dgm:t>
        <a:bodyPr/>
        <a:lstStyle/>
        <a:p>
          <a:endParaRPr lang="tr-TR"/>
        </a:p>
      </dgm:t>
    </dgm:pt>
    <dgm:pt modelId="{53F965D9-1795-4619-8D00-1A5EEA259723}" type="pres">
      <dgm:prSet presAssocID="{7C3E45AC-8EF2-4880-ABFD-B148A1391BF9}" presName="hierChild5" presStyleCnt="0"/>
      <dgm:spPr/>
      <dgm:t>
        <a:bodyPr/>
        <a:lstStyle/>
        <a:p>
          <a:endParaRPr lang="tr-TR"/>
        </a:p>
      </dgm:t>
    </dgm:pt>
    <dgm:pt modelId="{6100EFFD-37D2-4149-8DC1-30EBACDEBF93}" type="pres">
      <dgm:prSet presAssocID="{FF95D444-626D-4FAD-AC06-ACE3A5E36E63}" presName="Name37" presStyleLbl="parChTrans1D3" presStyleIdx="2" presStyleCnt="12"/>
      <dgm:spPr/>
      <dgm:t>
        <a:bodyPr/>
        <a:lstStyle/>
        <a:p>
          <a:endParaRPr lang="tr-TR"/>
        </a:p>
      </dgm:t>
    </dgm:pt>
    <dgm:pt modelId="{CE136610-FF2D-4682-8BB6-D04D08E324CA}" type="pres">
      <dgm:prSet presAssocID="{194198AF-02FD-4564-8359-62EA99BCF259}" presName="hierRoot2" presStyleCnt="0">
        <dgm:presLayoutVars>
          <dgm:hierBranch val="init"/>
        </dgm:presLayoutVars>
      </dgm:prSet>
      <dgm:spPr/>
      <dgm:t>
        <a:bodyPr/>
        <a:lstStyle/>
        <a:p>
          <a:endParaRPr lang="tr-TR"/>
        </a:p>
      </dgm:t>
    </dgm:pt>
    <dgm:pt modelId="{75BE5D5B-4AC9-49D2-9EC4-A997D11AB2A7}" type="pres">
      <dgm:prSet presAssocID="{194198AF-02FD-4564-8359-62EA99BCF259}" presName="rootComposite" presStyleCnt="0"/>
      <dgm:spPr/>
      <dgm:t>
        <a:bodyPr/>
        <a:lstStyle/>
        <a:p>
          <a:endParaRPr lang="tr-TR"/>
        </a:p>
      </dgm:t>
    </dgm:pt>
    <dgm:pt modelId="{E8531416-9EB7-4553-9AAF-A3E7D4872F35}" type="pres">
      <dgm:prSet presAssocID="{194198AF-02FD-4564-8359-62EA99BCF259}" presName="rootText" presStyleLbl="node3" presStyleIdx="2" presStyleCnt="12" custLinFactNeighborX="-35633" custLinFactNeighborY="-9979">
        <dgm:presLayoutVars>
          <dgm:chPref val="3"/>
        </dgm:presLayoutVars>
      </dgm:prSet>
      <dgm:spPr/>
      <dgm:t>
        <a:bodyPr/>
        <a:lstStyle/>
        <a:p>
          <a:endParaRPr lang="tr-TR"/>
        </a:p>
      </dgm:t>
    </dgm:pt>
    <dgm:pt modelId="{775A8B07-565C-4759-AE85-3E0C783A5DDE}" type="pres">
      <dgm:prSet presAssocID="{194198AF-02FD-4564-8359-62EA99BCF259}" presName="rootConnector" presStyleLbl="node3" presStyleIdx="2" presStyleCnt="12"/>
      <dgm:spPr/>
      <dgm:t>
        <a:bodyPr/>
        <a:lstStyle/>
        <a:p>
          <a:endParaRPr lang="tr-TR"/>
        </a:p>
      </dgm:t>
    </dgm:pt>
    <dgm:pt modelId="{246B6E29-7AFB-4082-B5A2-C512D4E742D6}" type="pres">
      <dgm:prSet presAssocID="{194198AF-02FD-4564-8359-62EA99BCF259}" presName="hierChild4" presStyleCnt="0"/>
      <dgm:spPr/>
      <dgm:t>
        <a:bodyPr/>
        <a:lstStyle/>
        <a:p>
          <a:endParaRPr lang="tr-TR"/>
        </a:p>
      </dgm:t>
    </dgm:pt>
    <dgm:pt modelId="{866A2520-9C11-45C6-B4F7-836B1761FCE1}" type="pres">
      <dgm:prSet presAssocID="{194198AF-02FD-4564-8359-62EA99BCF259}" presName="hierChild5" presStyleCnt="0"/>
      <dgm:spPr/>
      <dgm:t>
        <a:bodyPr/>
        <a:lstStyle/>
        <a:p>
          <a:endParaRPr lang="tr-TR"/>
        </a:p>
      </dgm:t>
    </dgm:pt>
    <dgm:pt modelId="{299C2C50-8B5D-4D12-B626-4D02D7B2F75D}" type="pres">
      <dgm:prSet presAssocID="{60C214D1-E4B5-45D8-AD49-C6D946CB8AFC}" presName="hierChild5" presStyleCnt="0"/>
      <dgm:spPr/>
      <dgm:t>
        <a:bodyPr/>
        <a:lstStyle/>
        <a:p>
          <a:endParaRPr lang="tr-TR"/>
        </a:p>
      </dgm:t>
    </dgm:pt>
    <dgm:pt modelId="{0B7E715F-D551-494F-96D4-6A044B195725}" type="pres">
      <dgm:prSet presAssocID="{DA4DA75D-0070-4B71-8402-17CA488D34F2}" presName="Name37" presStyleLbl="parChTrans1D2" presStyleIdx="1" presStyleCnt="5"/>
      <dgm:spPr/>
      <dgm:t>
        <a:bodyPr/>
        <a:lstStyle/>
        <a:p>
          <a:endParaRPr lang="tr-TR"/>
        </a:p>
      </dgm:t>
    </dgm:pt>
    <dgm:pt modelId="{E7684C49-ABD1-40CA-BAE7-D71EBCECDB66}" type="pres">
      <dgm:prSet presAssocID="{63BD31D8-332D-4F55-BBB7-07147AD4883F}" presName="hierRoot2" presStyleCnt="0">
        <dgm:presLayoutVars>
          <dgm:hierBranch val="init"/>
        </dgm:presLayoutVars>
      </dgm:prSet>
      <dgm:spPr/>
      <dgm:t>
        <a:bodyPr/>
        <a:lstStyle/>
        <a:p>
          <a:endParaRPr lang="tr-TR"/>
        </a:p>
      </dgm:t>
    </dgm:pt>
    <dgm:pt modelId="{D70D223A-1191-42EC-B9B6-BC9756905033}" type="pres">
      <dgm:prSet presAssocID="{63BD31D8-332D-4F55-BBB7-07147AD4883F}" presName="rootComposite" presStyleCnt="0"/>
      <dgm:spPr/>
      <dgm:t>
        <a:bodyPr/>
        <a:lstStyle/>
        <a:p>
          <a:endParaRPr lang="tr-TR"/>
        </a:p>
      </dgm:t>
    </dgm:pt>
    <dgm:pt modelId="{2A313495-58CB-45DC-883B-B52EF2370063}" type="pres">
      <dgm:prSet presAssocID="{63BD31D8-332D-4F55-BBB7-07147AD4883F}" presName="rootText" presStyleLbl="node2" presStyleIdx="1" presStyleCnt="4" custLinFactNeighborX="-40888" custLinFactNeighborY="4838">
        <dgm:presLayoutVars>
          <dgm:chPref val="3"/>
        </dgm:presLayoutVars>
      </dgm:prSet>
      <dgm:spPr/>
      <dgm:t>
        <a:bodyPr/>
        <a:lstStyle/>
        <a:p>
          <a:endParaRPr lang="tr-TR"/>
        </a:p>
      </dgm:t>
    </dgm:pt>
    <dgm:pt modelId="{F29E1A1B-1677-49BA-9ABB-61C8B45C4089}" type="pres">
      <dgm:prSet presAssocID="{63BD31D8-332D-4F55-BBB7-07147AD4883F}" presName="rootConnector" presStyleLbl="node2" presStyleIdx="1" presStyleCnt="4"/>
      <dgm:spPr/>
      <dgm:t>
        <a:bodyPr/>
        <a:lstStyle/>
        <a:p>
          <a:endParaRPr lang="tr-TR"/>
        </a:p>
      </dgm:t>
    </dgm:pt>
    <dgm:pt modelId="{079E03DA-D1AE-4A0F-AF84-1F01025EF9C2}" type="pres">
      <dgm:prSet presAssocID="{63BD31D8-332D-4F55-BBB7-07147AD4883F}" presName="hierChild4" presStyleCnt="0"/>
      <dgm:spPr/>
      <dgm:t>
        <a:bodyPr/>
        <a:lstStyle/>
        <a:p>
          <a:endParaRPr lang="tr-TR"/>
        </a:p>
      </dgm:t>
    </dgm:pt>
    <dgm:pt modelId="{C9C10371-C2E1-4D39-BB46-8AAC5E1B831A}" type="pres">
      <dgm:prSet presAssocID="{B657C885-A8A7-47D7-8549-0D7C46B4A131}" presName="Name37" presStyleLbl="parChTrans1D3" presStyleIdx="3" presStyleCnt="12"/>
      <dgm:spPr/>
      <dgm:t>
        <a:bodyPr/>
        <a:lstStyle/>
        <a:p>
          <a:endParaRPr lang="tr-TR"/>
        </a:p>
      </dgm:t>
    </dgm:pt>
    <dgm:pt modelId="{2EEBC863-8314-4DD5-B503-C6A552AC6114}" type="pres">
      <dgm:prSet presAssocID="{CEFFB54F-F1A7-44DA-BFF9-D2A8594CC3D0}" presName="hierRoot2" presStyleCnt="0">
        <dgm:presLayoutVars>
          <dgm:hierBranch val="init"/>
        </dgm:presLayoutVars>
      </dgm:prSet>
      <dgm:spPr/>
      <dgm:t>
        <a:bodyPr/>
        <a:lstStyle/>
        <a:p>
          <a:endParaRPr lang="tr-TR"/>
        </a:p>
      </dgm:t>
    </dgm:pt>
    <dgm:pt modelId="{C6ACC863-FD71-4E8B-9558-10792100923E}" type="pres">
      <dgm:prSet presAssocID="{CEFFB54F-F1A7-44DA-BFF9-D2A8594CC3D0}" presName="rootComposite" presStyleCnt="0"/>
      <dgm:spPr/>
      <dgm:t>
        <a:bodyPr/>
        <a:lstStyle/>
        <a:p>
          <a:endParaRPr lang="tr-TR"/>
        </a:p>
      </dgm:t>
    </dgm:pt>
    <dgm:pt modelId="{9533418C-1D43-424F-8FC6-7FD34A4EFB8C}" type="pres">
      <dgm:prSet presAssocID="{CEFFB54F-F1A7-44DA-BFF9-D2A8594CC3D0}" presName="rootText" presStyleLbl="node3" presStyleIdx="3" presStyleCnt="12" custLinFactNeighborX="-44233" custLinFactNeighborY="6277">
        <dgm:presLayoutVars>
          <dgm:chPref val="3"/>
        </dgm:presLayoutVars>
      </dgm:prSet>
      <dgm:spPr/>
      <dgm:t>
        <a:bodyPr/>
        <a:lstStyle/>
        <a:p>
          <a:endParaRPr lang="tr-TR"/>
        </a:p>
      </dgm:t>
    </dgm:pt>
    <dgm:pt modelId="{AD503AC2-AB37-416D-A868-60D9ED37C109}" type="pres">
      <dgm:prSet presAssocID="{CEFFB54F-F1A7-44DA-BFF9-D2A8594CC3D0}" presName="rootConnector" presStyleLbl="node3" presStyleIdx="3" presStyleCnt="12"/>
      <dgm:spPr/>
      <dgm:t>
        <a:bodyPr/>
        <a:lstStyle/>
        <a:p>
          <a:endParaRPr lang="tr-TR"/>
        </a:p>
      </dgm:t>
    </dgm:pt>
    <dgm:pt modelId="{DFE2F312-9732-4A6B-AC79-9F9F6F373E67}" type="pres">
      <dgm:prSet presAssocID="{CEFFB54F-F1A7-44DA-BFF9-D2A8594CC3D0}" presName="hierChild4" presStyleCnt="0"/>
      <dgm:spPr/>
      <dgm:t>
        <a:bodyPr/>
        <a:lstStyle/>
        <a:p>
          <a:endParaRPr lang="tr-TR"/>
        </a:p>
      </dgm:t>
    </dgm:pt>
    <dgm:pt modelId="{15B55CD5-F91E-4E73-8A57-82E1F180E306}" type="pres">
      <dgm:prSet presAssocID="{CEFFB54F-F1A7-44DA-BFF9-D2A8594CC3D0}" presName="hierChild5" presStyleCnt="0"/>
      <dgm:spPr/>
      <dgm:t>
        <a:bodyPr/>
        <a:lstStyle/>
        <a:p>
          <a:endParaRPr lang="tr-TR"/>
        </a:p>
      </dgm:t>
    </dgm:pt>
    <dgm:pt modelId="{C81E8CED-1838-455E-AF8F-D7F1930D9DFA}" type="pres">
      <dgm:prSet presAssocID="{87601A1E-E682-4C66-B9D3-BE40D5E530A6}" presName="Name37" presStyleLbl="parChTrans1D3" presStyleIdx="4" presStyleCnt="12"/>
      <dgm:spPr/>
      <dgm:t>
        <a:bodyPr/>
        <a:lstStyle/>
        <a:p>
          <a:endParaRPr lang="tr-TR"/>
        </a:p>
      </dgm:t>
    </dgm:pt>
    <dgm:pt modelId="{5D78B175-0F22-40F8-8FCB-B6E832228DC4}" type="pres">
      <dgm:prSet presAssocID="{5691025D-F697-4F59-8137-BB82A8206E69}" presName="hierRoot2" presStyleCnt="0">
        <dgm:presLayoutVars>
          <dgm:hierBranch val="init"/>
        </dgm:presLayoutVars>
      </dgm:prSet>
      <dgm:spPr/>
      <dgm:t>
        <a:bodyPr/>
        <a:lstStyle/>
        <a:p>
          <a:endParaRPr lang="tr-TR"/>
        </a:p>
      </dgm:t>
    </dgm:pt>
    <dgm:pt modelId="{B76F466B-B616-49DE-B669-FF3DD36233C9}" type="pres">
      <dgm:prSet presAssocID="{5691025D-F697-4F59-8137-BB82A8206E69}" presName="rootComposite" presStyleCnt="0"/>
      <dgm:spPr/>
      <dgm:t>
        <a:bodyPr/>
        <a:lstStyle/>
        <a:p>
          <a:endParaRPr lang="tr-TR"/>
        </a:p>
      </dgm:t>
    </dgm:pt>
    <dgm:pt modelId="{9F5DD103-316D-4405-A447-336241D087E8}" type="pres">
      <dgm:prSet presAssocID="{5691025D-F697-4F59-8137-BB82A8206E69}" presName="rootText" presStyleLbl="node3" presStyleIdx="4" presStyleCnt="12" custLinFactNeighborX="-45933" custLinFactNeighborY="8543">
        <dgm:presLayoutVars>
          <dgm:chPref val="3"/>
        </dgm:presLayoutVars>
      </dgm:prSet>
      <dgm:spPr/>
      <dgm:t>
        <a:bodyPr/>
        <a:lstStyle/>
        <a:p>
          <a:endParaRPr lang="tr-TR"/>
        </a:p>
      </dgm:t>
    </dgm:pt>
    <dgm:pt modelId="{1B246377-CE6F-4F85-B82F-A8372015EC15}" type="pres">
      <dgm:prSet presAssocID="{5691025D-F697-4F59-8137-BB82A8206E69}" presName="rootConnector" presStyleLbl="node3" presStyleIdx="4" presStyleCnt="12"/>
      <dgm:spPr/>
      <dgm:t>
        <a:bodyPr/>
        <a:lstStyle/>
        <a:p>
          <a:endParaRPr lang="tr-TR"/>
        </a:p>
      </dgm:t>
    </dgm:pt>
    <dgm:pt modelId="{692F226C-1AF7-425E-BF55-F578611E1491}" type="pres">
      <dgm:prSet presAssocID="{5691025D-F697-4F59-8137-BB82A8206E69}" presName="hierChild4" presStyleCnt="0"/>
      <dgm:spPr/>
      <dgm:t>
        <a:bodyPr/>
        <a:lstStyle/>
        <a:p>
          <a:endParaRPr lang="tr-TR"/>
        </a:p>
      </dgm:t>
    </dgm:pt>
    <dgm:pt modelId="{0F4A5103-7AAD-4440-B3B4-B4F0E0E6124C}" type="pres">
      <dgm:prSet presAssocID="{5691025D-F697-4F59-8137-BB82A8206E69}" presName="hierChild5" presStyleCnt="0"/>
      <dgm:spPr/>
      <dgm:t>
        <a:bodyPr/>
        <a:lstStyle/>
        <a:p>
          <a:endParaRPr lang="tr-TR"/>
        </a:p>
      </dgm:t>
    </dgm:pt>
    <dgm:pt modelId="{AB9A1692-F278-4B94-85C9-946FBA115C9A}" type="pres">
      <dgm:prSet presAssocID="{63BD31D8-332D-4F55-BBB7-07147AD4883F}" presName="hierChild5" presStyleCnt="0"/>
      <dgm:spPr/>
      <dgm:t>
        <a:bodyPr/>
        <a:lstStyle/>
        <a:p>
          <a:endParaRPr lang="tr-TR"/>
        </a:p>
      </dgm:t>
    </dgm:pt>
    <dgm:pt modelId="{6D28407A-C793-40DA-ADF0-97385041B78B}" type="pres">
      <dgm:prSet presAssocID="{02C7BFE6-A0D3-407C-B91A-5E126E0699F6}" presName="Name37" presStyleLbl="parChTrans1D2" presStyleIdx="2" presStyleCnt="5"/>
      <dgm:spPr/>
      <dgm:t>
        <a:bodyPr/>
        <a:lstStyle/>
        <a:p>
          <a:endParaRPr lang="tr-TR"/>
        </a:p>
      </dgm:t>
    </dgm:pt>
    <dgm:pt modelId="{BDB30634-3BE5-4771-AD6E-A22C0559ACDB}" type="pres">
      <dgm:prSet presAssocID="{4B694D71-E3F0-461E-BF80-255941CC23B5}" presName="hierRoot2" presStyleCnt="0">
        <dgm:presLayoutVars>
          <dgm:hierBranch val="init"/>
        </dgm:presLayoutVars>
      </dgm:prSet>
      <dgm:spPr/>
      <dgm:t>
        <a:bodyPr/>
        <a:lstStyle/>
        <a:p>
          <a:endParaRPr lang="tr-TR"/>
        </a:p>
      </dgm:t>
    </dgm:pt>
    <dgm:pt modelId="{DFEE19E8-EB71-40C8-97F0-86F271DB2293}" type="pres">
      <dgm:prSet presAssocID="{4B694D71-E3F0-461E-BF80-255941CC23B5}" presName="rootComposite" presStyleCnt="0"/>
      <dgm:spPr/>
      <dgm:t>
        <a:bodyPr/>
        <a:lstStyle/>
        <a:p>
          <a:endParaRPr lang="tr-TR"/>
        </a:p>
      </dgm:t>
    </dgm:pt>
    <dgm:pt modelId="{FE72A425-6F77-4DC0-8ED8-B22589453327}" type="pres">
      <dgm:prSet presAssocID="{4B694D71-E3F0-461E-BF80-255941CC23B5}" presName="rootText" presStyleLbl="node2" presStyleIdx="2" presStyleCnt="4" custLinFactNeighborX="-7546" custLinFactNeighborY="2986">
        <dgm:presLayoutVars>
          <dgm:chPref val="3"/>
        </dgm:presLayoutVars>
      </dgm:prSet>
      <dgm:spPr/>
      <dgm:t>
        <a:bodyPr/>
        <a:lstStyle/>
        <a:p>
          <a:endParaRPr lang="tr-TR"/>
        </a:p>
      </dgm:t>
    </dgm:pt>
    <dgm:pt modelId="{156F6C49-C6C5-403A-BC7F-8AC4925A6454}" type="pres">
      <dgm:prSet presAssocID="{4B694D71-E3F0-461E-BF80-255941CC23B5}" presName="rootConnector" presStyleLbl="node2" presStyleIdx="2" presStyleCnt="4"/>
      <dgm:spPr/>
      <dgm:t>
        <a:bodyPr/>
        <a:lstStyle/>
        <a:p>
          <a:endParaRPr lang="tr-TR"/>
        </a:p>
      </dgm:t>
    </dgm:pt>
    <dgm:pt modelId="{EBD9D824-7748-4A0B-BE56-E99062E64C67}" type="pres">
      <dgm:prSet presAssocID="{4B694D71-E3F0-461E-BF80-255941CC23B5}" presName="hierChild4" presStyleCnt="0"/>
      <dgm:spPr/>
      <dgm:t>
        <a:bodyPr/>
        <a:lstStyle/>
        <a:p>
          <a:endParaRPr lang="tr-TR"/>
        </a:p>
      </dgm:t>
    </dgm:pt>
    <dgm:pt modelId="{3384169E-62FC-40E2-BDDB-EA30D258F8A1}" type="pres">
      <dgm:prSet presAssocID="{CBA5EF71-BBF1-446F-97F8-6A81D72350A1}" presName="Name37" presStyleLbl="parChTrans1D3" presStyleIdx="5" presStyleCnt="12"/>
      <dgm:spPr/>
      <dgm:t>
        <a:bodyPr/>
        <a:lstStyle/>
        <a:p>
          <a:endParaRPr lang="tr-TR"/>
        </a:p>
      </dgm:t>
    </dgm:pt>
    <dgm:pt modelId="{7D1C6E77-0AEA-4BF8-B79F-2EFC9015BA96}" type="pres">
      <dgm:prSet presAssocID="{F9D7812B-B3F0-40F0-A00C-F47D9929F180}" presName="hierRoot2" presStyleCnt="0">
        <dgm:presLayoutVars>
          <dgm:hierBranch val="init"/>
        </dgm:presLayoutVars>
      </dgm:prSet>
      <dgm:spPr/>
      <dgm:t>
        <a:bodyPr/>
        <a:lstStyle/>
        <a:p>
          <a:endParaRPr lang="tr-TR"/>
        </a:p>
      </dgm:t>
    </dgm:pt>
    <dgm:pt modelId="{89D9635F-9D5B-4BE6-9975-8B2B96F3904D}" type="pres">
      <dgm:prSet presAssocID="{F9D7812B-B3F0-40F0-A00C-F47D9929F180}" presName="rootComposite" presStyleCnt="0"/>
      <dgm:spPr/>
      <dgm:t>
        <a:bodyPr/>
        <a:lstStyle/>
        <a:p>
          <a:endParaRPr lang="tr-TR"/>
        </a:p>
      </dgm:t>
    </dgm:pt>
    <dgm:pt modelId="{4BFF0D06-8D0E-4DFD-B26C-8C6A87257F6E}" type="pres">
      <dgm:prSet presAssocID="{F9D7812B-B3F0-40F0-A00C-F47D9929F180}" presName="rootText" presStyleLbl="node3" presStyleIdx="5" presStyleCnt="12" custLinFactNeighborX="-13878" custLinFactNeighborY="3705">
        <dgm:presLayoutVars>
          <dgm:chPref val="3"/>
        </dgm:presLayoutVars>
      </dgm:prSet>
      <dgm:spPr/>
      <dgm:t>
        <a:bodyPr/>
        <a:lstStyle/>
        <a:p>
          <a:endParaRPr lang="tr-TR"/>
        </a:p>
      </dgm:t>
    </dgm:pt>
    <dgm:pt modelId="{E124F6A2-97BA-4B96-8C1F-DE85786BA419}" type="pres">
      <dgm:prSet presAssocID="{F9D7812B-B3F0-40F0-A00C-F47D9929F180}" presName="rootConnector" presStyleLbl="node3" presStyleIdx="5" presStyleCnt="12"/>
      <dgm:spPr/>
      <dgm:t>
        <a:bodyPr/>
        <a:lstStyle/>
        <a:p>
          <a:endParaRPr lang="tr-TR"/>
        </a:p>
      </dgm:t>
    </dgm:pt>
    <dgm:pt modelId="{E786EA9A-2ABE-4318-A44A-606798EBD038}" type="pres">
      <dgm:prSet presAssocID="{F9D7812B-B3F0-40F0-A00C-F47D9929F180}" presName="hierChild4" presStyleCnt="0"/>
      <dgm:spPr/>
      <dgm:t>
        <a:bodyPr/>
        <a:lstStyle/>
        <a:p>
          <a:endParaRPr lang="tr-TR"/>
        </a:p>
      </dgm:t>
    </dgm:pt>
    <dgm:pt modelId="{77FF7116-5C4F-4A47-B0DA-366DDB40FE40}" type="pres">
      <dgm:prSet presAssocID="{F9D7812B-B3F0-40F0-A00C-F47D9929F180}" presName="hierChild5" presStyleCnt="0"/>
      <dgm:spPr/>
      <dgm:t>
        <a:bodyPr/>
        <a:lstStyle/>
        <a:p>
          <a:endParaRPr lang="tr-TR"/>
        </a:p>
      </dgm:t>
    </dgm:pt>
    <dgm:pt modelId="{5ED18ACD-E58E-41E9-83BC-8A46D4DA2EC9}" type="pres">
      <dgm:prSet presAssocID="{4B694D71-E3F0-461E-BF80-255941CC23B5}" presName="hierChild5" presStyleCnt="0"/>
      <dgm:spPr/>
      <dgm:t>
        <a:bodyPr/>
        <a:lstStyle/>
        <a:p>
          <a:endParaRPr lang="tr-TR"/>
        </a:p>
      </dgm:t>
    </dgm:pt>
    <dgm:pt modelId="{65D3834F-8D9F-4899-9B72-81C012C7F654}" type="pres">
      <dgm:prSet presAssocID="{9E2F9F08-A35B-4D78-9E39-03B26F0E14DF}" presName="Name37" presStyleLbl="parChTrans1D2" presStyleIdx="3" presStyleCnt="5"/>
      <dgm:spPr/>
      <dgm:t>
        <a:bodyPr/>
        <a:lstStyle/>
        <a:p>
          <a:endParaRPr lang="tr-TR"/>
        </a:p>
      </dgm:t>
    </dgm:pt>
    <dgm:pt modelId="{C070577B-4BD6-4FDD-BDEA-2056DC9994B8}" type="pres">
      <dgm:prSet presAssocID="{7A915B3D-281E-4B33-9DA2-65CEB2C950BE}" presName="hierRoot2" presStyleCnt="0">
        <dgm:presLayoutVars>
          <dgm:hierBranch val="init"/>
        </dgm:presLayoutVars>
      </dgm:prSet>
      <dgm:spPr/>
      <dgm:t>
        <a:bodyPr/>
        <a:lstStyle/>
        <a:p>
          <a:endParaRPr lang="tr-TR"/>
        </a:p>
      </dgm:t>
    </dgm:pt>
    <dgm:pt modelId="{3715DF3A-A4F3-49EF-902F-C9A64DDB74D0}" type="pres">
      <dgm:prSet presAssocID="{7A915B3D-281E-4B33-9DA2-65CEB2C950BE}" presName="rootComposite" presStyleCnt="0"/>
      <dgm:spPr/>
      <dgm:t>
        <a:bodyPr/>
        <a:lstStyle/>
        <a:p>
          <a:endParaRPr lang="tr-TR"/>
        </a:p>
      </dgm:t>
    </dgm:pt>
    <dgm:pt modelId="{446F6E8C-F9E5-4365-A9E4-886EA99A6678}" type="pres">
      <dgm:prSet presAssocID="{7A915B3D-281E-4B33-9DA2-65CEB2C950BE}" presName="rootText" presStyleLbl="node2" presStyleIdx="3" presStyleCnt="4" custLinFactNeighborX="16533" custLinFactNeighborY="1133">
        <dgm:presLayoutVars>
          <dgm:chPref val="3"/>
        </dgm:presLayoutVars>
      </dgm:prSet>
      <dgm:spPr/>
      <dgm:t>
        <a:bodyPr/>
        <a:lstStyle/>
        <a:p>
          <a:endParaRPr lang="tr-TR"/>
        </a:p>
      </dgm:t>
    </dgm:pt>
    <dgm:pt modelId="{FD14F7D3-D162-4064-B187-751BC5E75769}" type="pres">
      <dgm:prSet presAssocID="{7A915B3D-281E-4B33-9DA2-65CEB2C950BE}" presName="rootConnector" presStyleLbl="node2" presStyleIdx="3" presStyleCnt="4"/>
      <dgm:spPr/>
      <dgm:t>
        <a:bodyPr/>
        <a:lstStyle/>
        <a:p>
          <a:endParaRPr lang="tr-TR"/>
        </a:p>
      </dgm:t>
    </dgm:pt>
    <dgm:pt modelId="{01F73B3A-3FC0-4ADA-BE03-3B57AD307D10}" type="pres">
      <dgm:prSet presAssocID="{7A915B3D-281E-4B33-9DA2-65CEB2C950BE}" presName="hierChild4" presStyleCnt="0"/>
      <dgm:spPr/>
      <dgm:t>
        <a:bodyPr/>
        <a:lstStyle/>
        <a:p>
          <a:endParaRPr lang="tr-TR"/>
        </a:p>
      </dgm:t>
    </dgm:pt>
    <dgm:pt modelId="{F5E2D406-51FD-4C82-8B08-1560C15D4A23}" type="pres">
      <dgm:prSet presAssocID="{E06746F2-87EC-4106-B7EC-72A6A5973E5F}" presName="Name37" presStyleLbl="parChTrans1D3" presStyleIdx="6" presStyleCnt="12"/>
      <dgm:spPr/>
      <dgm:t>
        <a:bodyPr/>
        <a:lstStyle/>
        <a:p>
          <a:endParaRPr lang="tr-TR"/>
        </a:p>
      </dgm:t>
    </dgm:pt>
    <dgm:pt modelId="{EDC93CF2-66C5-438F-AA50-2FC27B8D5E09}" type="pres">
      <dgm:prSet presAssocID="{765C30BF-6DC8-44AB-ADEC-B541F67A8260}" presName="hierRoot2" presStyleCnt="0">
        <dgm:presLayoutVars>
          <dgm:hierBranch val="init"/>
        </dgm:presLayoutVars>
      </dgm:prSet>
      <dgm:spPr/>
      <dgm:t>
        <a:bodyPr/>
        <a:lstStyle/>
        <a:p>
          <a:endParaRPr lang="tr-TR"/>
        </a:p>
      </dgm:t>
    </dgm:pt>
    <dgm:pt modelId="{75A2BE91-94B2-4F8A-8F89-78C2D7FB390E}" type="pres">
      <dgm:prSet presAssocID="{765C30BF-6DC8-44AB-ADEC-B541F67A8260}" presName="rootComposite" presStyleCnt="0"/>
      <dgm:spPr/>
      <dgm:t>
        <a:bodyPr/>
        <a:lstStyle/>
        <a:p>
          <a:endParaRPr lang="tr-TR"/>
        </a:p>
      </dgm:t>
    </dgm:pt>
    <dgm:pt modelId="{541F3EDB-122E-41E7-8256-5809B9BAEB16}" type="pres">
      <dgm:prSet presAssocID="{765C30BF-6DC8-44AB-ADEC-B541F67A8260}" presName="rootText" presStyleLbl="node3" presStyleIdx="6" presStyleCnt="12" custLinFactNeighborX="14820" custLinFactNeighborY="-37086">
        <dgm:presLayoutVars>
          <dgm:chPref val="3"/>
        </dgm:presLayoutVars>
      </dgm:prSet>
      <dgm:spPr/>
      <dgm:t>
        <a:bodyPr/>
        <a:lstStyle/>
        <a:p>
          <a:endParaRPr lang="tr-TR"/>
        </a:p>
      </dgm:t>
    </dgm:pt>
    <dgm:pt modelId="{A93E48BE-5574-412A-86E9-C91EBFE00C3E}" type="pres">
      <dgm:prSet presAssocID="{765C30BF-6DC8-44AB-ADEC-B541F67A8260}" presName="rootConnector" presStyleLbl="node3" presStyleIdx="6" presStyleCnt="12"/>
      <dgm:spPr/>
      <dgm:t>
        <a:bodyPr/>
        <a:lstStyle/>
        <a:p>
          <a:endParaRPr lang="tr-TR"/>
        </a:p>
      </dgm:t>
    </dgm:pt>
    <dgm:pt modelId="{CB562A66-ADC1-4B34-8DCA-8D31B7B129F9}" type="pres">
      <dgm:prSet presAssocID="{765C30BF-6DC8-44AB-ADEC-B541F67A8260}" presName="hierChild4" presStyleCnt="0"/>
      <dgm:spPr/>
      <dgm:t>
        <a:bodyPr/>
        <a:lstStyle/>
        <a:p>
          <a:endParaRPr lang="tr-TR"/>
        </a:p>
      </dgm:t>
    </dgm:pt>
    <dgm:pt modelId="{F36A7586-95ED-45BC-B391-5DD620FB01BB}" type="pres">
      <dgm:prSet presAssocID="{765C30BF-6DC8-44AB-ADEC-B541F67A8260}" presName="hierChild5" presStyleCnt="0"/>
      <dgm:spPr/>
      <dgm:t>
        <a:bodyPr/>
        <a:lstStyle/>
        <a:p>
          <a:endParaRPr lang="tr-TR"/>
        </a:p>
      </dgm:t>
    </dgm:pt>
    <dgm:pt modelId="{A3F1CB97-ABC9-4F5C-B88C-D288BCBEE039}" type="pres">
      <dgm:prSet presAssocID="{571853CA-FD02-4938-8978-CB0CFAD9254F}" presName="Name37" presStyleLbl="parChTrans1D3" presStyleIdx="7" presStyleCnt="12"/>
      <dgm:spPr/>
      <dgm:t>
        <a:bodyPr/>
        <a:lstStyle/>
        <a:p>
          <a:endParaRPr lang="tr-TR"/>
        </a:p>
      </dgm:t>
    </dgm:pt>
    <dgm:pt modelId="{BA3BC8AD-5D56-4F93-BE3C-3AD12D3D4BE3}" type="pres">
      <dgm:prSet presAssocID="{D457C8E6-2BA3-4A6F-AFEA-381B58162226}" presName="hierRoot2" presStyleCnt="0">
        <dgm:presLayoutVars>
          <dgm:hierBranch val="init"/>
        </dgm:presLayoutVars>
      </dgm:prSet>
      <dgm:spPr/>
      <dgm:t>
        <a:bodyPr/>
        <a:lstStyle/>
        <a:p>
          <a:endParaRPr lang="tr-TR"/>
        </a:p>
      </dgm:t>
    </dgm:pt>
    <dgm:pt modelId="{A83605D6-C888-429D-91B6-CE3C0C76C021}" type="pres">
      <dgm:prSet presAssocID="{D457C8E6-2BA3-4A6F-AFEA-381B58162226}" presName="rootComposite" presStyleCnt="0"/>
      <dgm:spPr/>
      <dgm:t>
        <a:bodyPr/>
        <a:lstStyle/>
        <a:p>
          <a:endParaRPr lang="tr-TR"/>
        </a:p>
      </dgm:t>
    </dgm:pt>
    <dgm:pt modelId="{2ECEC147-6B31-47E9-A663-FB8C78577A90}" type="pres">
      <dgm:prSet presAssocID="{D457C8E6-2BA3-4A6F-AFEA-381B58162226}" presName="rootText" presStyleLbl="node3" presStyleIdx="7" presStyleCnt="12" custLinFactNeighborX="15655" custLinFactNeighborY="-65118">
        <dgm:presLayoutVars>
          <dgm:chPref val="3"/>
        </dgm:presLayoutVars>
      </dgm:prSet>
      <dgm:spPr/>
      <dgm:t>
        <a:bodyPr/>
        <a:lstStyle/>
        <a:p>
          <a:endParaRPr lang="tr-TR"/>
        </a:p>
      </dgm:t>
    </dgm:pt>
    <dgm:pt modelId="{0C64571C-DA09-4383-AB8B-E06D3B5FE44B}" type="pres">
      <dgm:prSet presAssocID="{D457C8E6-2BA3-4A6F-AFEA-381B58162226}" presName="rootConnector" presStyleLbl="node3" presStyleIdx="7" presStyleCnt="12"/>
      <dgm:spPr/>
      <dgm:t>
        <a:bodyPr/>
        <a:lstStyle/>
        <a:p>
          <a:endParaRPr lang="tr-TR"/>
        </a:p>
      </dgm:t>
    </dgm:pt>
    <dgm:pt modelId="{8CC036FC-A581-4580-8D92-2D42DAD95CFC}" type="pres">
      <dgm:prSet presAssocID="{D457C8E6-2BA3-4A6F-AFEA-381B58162226}" presName="hierChild4" presStyleCnt="0"/>
      <dgm:spPr/>
      <dgm:t>
        <a:bodyPr/>
        <a:lstStyle/>
        <a:p>
          <a:endParaRPr lang="tr-TR"/>
        </a:p>
      </dgm:t>
    </dgm:pt>
    <dgm:pt modelId="{70C0C459-4D85-42FB-9DFB-FB2B5A8812E4}" type="pres">
      <dgm:prSet presAssocID="{D457C8E6-2BA3-4A6F-AFEA-381B58162226}" presName="hierChild5" presStyleCnt="0"/>
      <dgm:spPr/>
      <dgm:t>
        <a:bodyPr/>
        <a:lstStyle/>
        <a:p>
          <a:endParaRPr lang="tr-TR"/>
        </a:p>
      </dgm:t>
    </dgm:pt>
    <dgm:pt modelId="{4FC93EF4-9351-4CD0-8BF3-52E9783D2D99}" type="pres">
      <dgm:prSet presAssocID="{76CA9B22-8019-456C-98B7-31BD41B65B1C}" presName="Name37" presStyleLbl="parChTrans1D3" presStyleIdx="8" presStyleCnt="12"/>
      <dgm:spPr/>
      <dgm:t>
        <a:bodyPr/>
        <a:lstStyle/>
        <a:p>
          <a:endParaRPr lang="tr-TR"/>
        </a:p>
      </dgm:t>
    </dgm:pt>
    <dgm:pt modelId="{0ABEADD6-00FD-4062-A6E4-CB427B20EF4C}" type="pres">
      <dgm:prSet presAssocID="{6A4E9AB8-3D16-435C-805E-D8B6370185C9}" presName="hierRoot2" presStyleCnt="0">
        <dgm:presLayoutVars>
          <dgm:hierBranch val="init"/>
        </dgm:presLayoutVars>
      </dgm:prSet>
      <dgm:spPr/>
      <dgm:t>
        <a:bodyPr/>
        <a:lstStyle/>
        <a:p>
          <a:endParaRPr lang="tr-TR"/>
        </a:p>
      </dgm:t>
    </dgm:pt>
    <dgm:pt modelId="{0E3E2A3F-8803-4433-B24E-B80B08B57352}" type="pres">
      <dgm:prSet presAssocID="{6A4E9AB8-3D16-435C-805E-D8B6370185C9}" presName="rootComposite" presStyleCnt="0"/>
      <dgm:spPr/>
      <dgm:t>
        <a:bodyPr/>
        <a:lstStyle/>
        <a:p>
          <a:endParaRPr lang="tr-TR"/>
        </a:p>
      </dgm:t>
    </dgm:pt>
    <dgm:pt modelId="{BCF740E7-F20A-4EC0-99CC-3F243C654CB2}" type="pres">
      <dgm:prSet presAssocID="{6A4E9AB8-3D16-435C-805E-D8B6370185C9}" presName="rootText" presStyleLbl="node3" presStyleIdx="8" presStyleCnt="12" custLinFactY="44611" custLinFactNeighborX="20084" custLinFactNeighborY="100000">
        <dgm:presLayoutVars>
          <dgm:chPref val="3"/>
        </dgm:presLayoutVars>
      </dgm:prSet>
      <dgm:spPr/>
      <dgm:t>
        <a:bodyPr/>
        <a:lstStyle/>
        <a:p>
          <a:endParaRPr lang="tr-TR"/>
        </a:p>
      </dgm:t>
    </dgm:pt>
    <dgm:pt modelId="{DFCA60C3-717E-405C-B2D1-FB533759F558}" type="pres">
      <dgm:prSet presAssocID="{6A4E9AB8-3D16-435C-805E-D8B6370185C9}" presName="rootConnector" presStyleLbl="node3" presStyleIdx="8" presStyleCnt="12"/>
      <dgm:spPr/>
      <dgm:t>
        <a:bodyPr/>
        <a:lstStyle/>
        <a:p>
          <a:endParaRPr lang="tr-TR"/>
        </a:p>
      </dgm:t>
    </dgm:pt>
    <dgm:pt modelId="{464ACDBF-E657-41E8-90C1-CB00FF51700E}" type="pres">
      <dgm:prSet presAssocID="{6A4E9AB8-3D16-435C-805E-D8B6370185C9}" presName="hierChild4" presStyleCnt="0"/>
      <dgm:spPr/>
      <dgm:t>
        <a:bodyPr/>
        <a:lstStyle/>
        <a:p>
          <a:endParaRPr lang="tr-TR"/>
        </a:p>
      </dgm:t>
    </dgm:pt>
    <dgm:pt modelId="{ACEBBFAA-C1A8-49C5-A545-81D2432270D6}" type="pres">
      <dgm:prSet presAssocID="{6A4E9AB8-3D16-435C-805E-D8B6370185C9}" presName="hierChild5" presStyleCnt="0"/>
      <dgm:spPr/>
      <dgm:t>
        <a:bodyPr/>
        <a:lstStyle/>
        <a:p>
          <a:endParaRPr lang="tr-TR"/>
        </a:p>
      </dgm:t>
    </dgm:pt>
    <dgm:pt modelId="{8E8F72F7-D90E-4625-9E50-11BE6C41BA47}" type="pres">
      <dgm:prSet presAssocID="{48964861-A0B9-4C90-8F93-044EA2FCF62E}" presName="Name37" presStyleLbl="parChTrans1D3" presStyleIdx="9" presStyleCnt="12"/>
      <dgm:spPr/>
      <dgm:t>
        <a:bodyPr/>
        <a:lstStyle/>
        <a:p>
          <a:endParaRPr lang="tr-TR"/>
        </a:p>
      </dgm:t>
    </dgm:pt>
    <dgm:pt modelId="{D859B68F-FC6A-4070-86EC-2833124FF8F8}" type="pres">
      <dgm:prSet presAssocID="{96B2C393-FC0B-480B-8C24-C5FA53F2244A}" presName="hierRoot2" presStyleCnt="0">
        <dgm:presLayoutVars>
          <dgm:hierBranch val="init"/>
        </dgm:presLayoutVars>
      </dgm:prSet>
      <dgm:spPr/>
      <dgm:t>
        <a:bodyPr/>
        <a:lstStyle/>
        <a:p>
          <a:endParaRPr lang="tr-TR"/>
        </a:p>
      </dgm:t>
    </dgm:pt>
    <dgm:pt modelId="{EE86499E-917D-4631-8D34-F19C84603188}" type="pres">
      <dgm:prSet presAssocID="{96B2C393-FC0B-480B-8C24-C5FA53F2244A}" presName="rootComposite" presStyleCnt="0"/>
      <dgm:spPr/>
      <dgm:t>
        <a:bodyPr/>
        <a:lstStyle/>
        <a:p>
          <a:endParaRPr lang="tr-TR"/>
        </a:p>
      </dgm:t>
    </dgm:pt>
    <dgm:pt modelId="{846DC98D-82A8-416A-A08C-3B6BD1119A3D}" type="pres">
      <dgm:prSet presAssocID="{96B2C393-FC0B-480B-8C24-C5FA53F2244A}" presName="rootText" presStyleLbl="node3" presStyleIdx="9" presStyleCnt="12" custLinFactY="-10461" custLinFactNeighborX="19569" custLinFactNeighborY="-100000">
        <dgm:presLayoutVars>
          <dgm:chPref val="3"/>
        </dgm:presLayoutVars>
      </dgm:prSet>
      <dgm:spPr/>
      <dgm:t>
        <a:bodyPr/>
        <a:lstStyle/>
        <a:p>
          <a:endParaRPr lang="tr-TR"/>
        </a:p>
      </dgm:t>
    </dgm:pt>
    <dgm:pt modelId="{AA9B2517-2D56-40E1-AB41-68ED74485B2A}" type="pres">
      <dgm:prSet presAssocID="{96B2C393-FC0B-480B-8C24-C5FA53F2244A}" presName="rootConnector" presStyleLbl="node3" presStyleIdx="9" presStyleCnt="12"/>
      <dgm:spPr/>
      <dgm:t>
        <a:bodyPr/>
        <a:lstStyle/>
        <a:p>
          <a:endParaRPr lang="tr-TR"/>
        </a:p>
      </dgm:t>
    </dgm:pt>
    <dgm:pt modelId="{6A6F5415-EB25-4050-949C-F87C56005ACA}" type="pres">
      <dgm:prSet presAssocID="{96B2C393-FC0B-480B-8C24-C5FA53F2244A}" presName="hierChild4" presStyleCnt="0"/>
      <dgm:spPr/>
      <dgm:t>
        <a:bodyPr/>
        <a:lstStyle/>
        <a:p>
          <a:endParaRPr lang="tr-TR"/>
        </a:p>
      </dgm:t>
    </dgm:pt>
    <dgm:pt modelId="{6D6DA56F-A859-4C42-8867-37E267A936C0}" type="pres">
      <dgm:prSet presAssocID="{96B2C393-FC0B-480B-8C24-C5FA53F2244A}" presName="hierChild5" presStyleCnt="0"/>
      <dgm:spPr/>
      <dgm:t>
        <a:bodyPr/>
        <a:lstStyle/>
        <a:p>
          <a:endParaRPr lang="tr-TR"/>
        </a:p>
      </dgm:t>
    </dgm:pt>
    <dgm:pt modelId="{CA1DAF25-466C-47D2-B270-2F9DEA974605}" type="pres">
      <dgm:prSet presAssocID="{EE8F46F1-EDB5-4101-99EC-75800332109A}" presName="Name37" presStyleLbl="parChTrans1D3" presStyleIdx="10" presStyleCnt="12"/>
      <dgm:spPr/>
      <dgm:t>
        <a:bodyPr/>
        <a:lstStyle/>
        <a:p>
          <a:endParaRPr lang="tr-TR"/>
        </a:p>
      </dgm:t>
    </dgm:pt>
    <dgm:pt modelId="{DA15EB43-40B6-4334-A9B6-CA9482D3A228}" type="pres">
      <dgm:prSet presAssocID="{0EDEED3E-7A09-4959-9DDA-ED79AEC031EE}" presName="hierRoot2" presStyleCnt="0">
        <dgm:presLayoutVars>
          <dgm:hierBranch val="init"/>
        </dgm:presLayoutVars>
      </dgm:prSet>
      <dgm:spPr/>
      <dgm:t>
        <a:bodyPr/>
        <a:lstStyle/>
        <a:p>
          <a:endParaRPr lang="tr-TR"/>
        </a:p>
      </dgm:t>
    </dgm:pt>
    <dgm:pt modelId="{B048ACA9-7272-4F2F-AB9E-CC44F4B5466D}" type="pres">
      <dgm:prSet presAssocID="{0EDEED3E-7A09-4959-9DDA-ED79AEC031EE}" presName="rootComposite" presStyleCnt="0"/>
      <dgm:spPr/>
      <dgm:t>
        <a:bodyPr/>
        <a:lstStyle/>
        <a:p>
          <a:endParaRPr lang="tr-TR"/>
        </a:p>
      </dgm:t>
    </dgm:pt>
    <dgm:pt modelId="{AED9810A-B510-42FA-8BD0-F1E576CA16ED}" type="pres">
      <dgm:prSet presAssocID="{0EDEED3E-7A09-4959-9DDA-ED79AEC031EE}" presName="rootText" presStyleLbl="node3" presStyleIdx="10" presStyleCnt="12" custLinFactNeighborX="21610" custLinFactNeighborY="-27237">
        <dgm:presLayoutVars>
          <dgm:chPref val="3"/>
        </dgm:presLayoutVars>
      </dgm:prSet>
      <dgm:spPr/>
      <dgm:t>
        <a:bodyPr/>
        <a:lstStyle/>
        <a:p>
          <a:endParaRPr lang="tr-TR"/>
        </a:p>
      </dgm:t>
    </dgm:pt>
    <dgm:pt modelId="{43590E32-A8BD-4A64-9821-10A934F0066A}" type="pres">
      <dgm:prSet presAssocID="{0EDEED3E-7A09-4959-9DDA-ED79AEC031EE}" presName="rootConnector" presStyleLbl="node3" presStyleIdx="10" presStyleCnt="12"/>
      <dgm:spPr/>
      <dgm:t>
        <a:bodyPr/>
        <a:lstStyle/>
        <a:p>
          <a:endParaRPr lang="tr-TR"/>
        </a:p>
      </dgm:t>
    </dgm:pt>
    <dgm:pt modelId="{B5E83F33-C8D3-44D4-9508-EE03E5003263}" type="pres">
      <dgm:prSet presAssocID="{0EDEED3E-7A09-4959-9DDA-ED79AEC031EE}" presName="hierChild4" presStyleCnt="0"/>
      <dgm:spPr/>
      <dgm:t>
        <a:bodyPr/>
        <a:lstStyle/>
        <a:p>
          <a:endParaRPr lang="tr-TR"/>
        </a:p>
      </dgm:t>
    </dgm:pt>
    <dgm:pt modelId="{D82EB247-1039-4084-989E-B8F8E7998E0F}" type="pres">
      <dgm:prSet presAssocID="{0EDEED3E-7A09-4959-9DDA-ED79AEC031EE}" presName="hierChild5" presStyleCnt="0"/>
      <dgm:spPr/>
      <dgm:t>
        <a:bodyPr/>
        <a:lstStyle/>
        <a:p>
          <a:endParaRPr lang="tr-TR"/>
        </a:p>
      </dgm:t>
    </dgm:pt>
    <dgm:pt modelId="{1DE87A49-761C-4DBA-90C4-0D3EAADEBC44}" type="pres">
      <dgm:prSet presAssocID="{400D7F0B-D4A5-42DF-A855-59B36F74B6C8}" presName="Name37" presStyleLbl="parChTrans1D3" presStyleIdx="11" presStyleCnt="12"/>
      <dgm:spPr/>
      <dgm:t>
        <a:bodyPr/>
        <a:lstStyle/>
        <a:p>
          <a:endParaRPr lang="tr-TR"/>
        </a:p>
      </dgm:t>
    </dgm:pt>
    <dgm:pt modelId="{B1BC7686-D445-4222-A36D-B0E4DAFE75AC}" type="pres">
      <dgm:prSet presAssocID="{0DFF20F8-6A12-46D1-AF72-340800BBF372}" presName="hierRoot2" presStyleCnt="0">
        <dgm:presLayoutVars>
          <dgm:hierBranch val="init"/>
        </dgm:presLayoutVars>
      </dgm:prSet>
      <dgm:spPr/>
      <dgm:t>
        <a:bodyPr/>
        <a:lstStyle/>
        <a:p>
          <a:endParaRPr lang="tr-TR"/>
        </a:p>
      </dgm:t>
    </dgm:pt>
    <dgm:pt modelId="{A127BE0B-2D27-40A1-8E13-F0851A55733F}" type="pres">
      <dgm:prSet presAssocID="{0DFF20F8-6A12-46D1-AF72-340800BBF372}" presName="rootComposite" presStyleCnt="0"/>
      <dgm:spPr/>
      <dgm:t>
        <a:bodyPr/>
        <a:lstStyle/>
        <a:p>
          <a:endParaRPr lang="tr-TR"/>
        </a:p>
      </dgm:t>
    </dgm:pt>
    <dgm:pt modelId="{DDC36ECA-83D3-402C-BF72-E63007222FF6}" type="pres">
      <dgm:prSet presAssocID="{0DFF20F8-6A12-46D1-AF72-340800BBF372}" presName="rootText" presStyleLbl="node3" presStyleIdx="11" presStyleCnt="12" custLinFactY="-209140" custLinFactNeighborX="20708" custLinFactNeighborY="-300000">
        <dgm:presLayoutVars>
          <dgm:chPref val="3"/>
        </dgm:presLayoutVars>
      </dgm:prSet>
      <dgm:spPr/>
      <dgm:t>
        <a:bodyPr/>
        <a:lstStyle/>
        <a:p>
          <a:endParaRPr lang="tr-TR"/>
        </a:p>
      </dgm:t>
    </dgm:pt>
    <dgm:pt modelId="{C6957FA0-2C36-4D88-B410-8DBEE55CF87E}" type="pres">
      <dgm:prSet presAssocID="{0DFF20F8-6A12-46D1-AF72-340800BBF372}" presName="rootConnector" presStyleLbl="node3" presStyleIdx="11" presStyleCnt="12"/>
      <dgm:spPr/>
      <dgm:t>
        <a:bodyPr/>
        <a:lstStyle/>
        <a:p>
          <a:endParaRPr lang="tr-TR"/>
        </a:p>
      </dgm:t>
    </dgm:pt>
    <dgm:pt modelId="{42C56F8D-7B10-46B9-AB65-E0127836E4FD}" type="pres">
      <dgm:prSet presAssocID="{0DFF20F8-6A12-46D1-AF72-340800BBF372}" presName="hierChild4" presStyleCnt="0"/>
      <dgm:spPr/>
      <dgm:t>
        <a:bodyPr/>
        <a:lstStyle/>
        <a:p>
          <a:endParaRPr lang="tr-TR"/>
        </a:p>
      </dgm:t>
    </dgm:pt>
    <dgm:pt modelId="{E82F813A-2888-4213-98CC-6A65AE08E011}" type="pres">
      <dgm:prSet presAssocID="{0DFF20F8-6A12-46D1-AF72-340800BBF372}" presName="hierChild5" presStyleCnt="0"/>
      <dgm:spPr/>
      <dgm:t>
        <a:bodyPr/>
        <a:lstStyle/>
        <a:p>
          <a:endParaRPr lang="tr-TR"/>
        </a:p>
      </dgm:t>
    </dgm:pt>
    <dgm:pt modelId="{88591220-746C-4988-B8D2-30BA7002E6F4}" type="pres">
      <dgm:prSet presAssocID="{7A915B3D-281E-4B33-9DA2-65CEB2C950BE}" presName="hierChild5" presStyleCnt="0"/>
      <dgm:spPr/>
      <dgm:t>
        <a:bodyPr/>
        <a:lstStyle/>
        <a:p>
          <a:endParaRPr lang="tr-TR"/>
        </a:p>
      </dgm:t>
    </dgm:pt>
    <dgm:pt modelId="{301FF310-C4BE-4327-99A9-F3A811E8A3E9}" type="pres">
      <dgm:prSet presAssocID="{FAA3EBC0-7FFB-4223-95EB-4D484D88A160}" presName="hierChild3" presStyleCnt="0"/>
      <dgm:spPr/>
      <dgm:t>
        <a:bodyPr/>
        <a:lstStyle/>
        <a:p>
          <a:endParaRPr lang="tr-TR"/>
        </a:p>
      </dgm:t>
    </dgm:pt>
    <dgm:pt modelId="{C2C9A002-B866-4D20-AD6D-64559AC474EF}" type="pres">
      <dgm:prSet presAssocID="{384227EB-5117-49A0-8A61-29D2A00FDC1B}" presName="Name111" presStyleLbl="parChTrans1D2" presStyleIdx="4" presStyleCnt="5"/>
      <dgm:spPr/>
      <dgm:t>
        <a:bodyPr/>
        <a:lstStyle/>
        <a:p>
          <a:endParaRPr lang="tr-TR"/>
        </a:p>
      </dgm:t>
    </dgm:pt>
    <dgm:pt modelId="{2D995089-C759-4E22-9410-2F0958D318F9}" type="pres">
      <dgm:prSet presAssocID="{90537A3A-D19F-4F12-B137-D0B15D69D8DF}" presName="hierRoot3" presStyleCnt="0">
        <dgm:presLayoutVars>
          <dgm:hierBranch val="init"/>
        </dgm:presLayoutVars>
      </dgm:prSet>
      <dgm:spPr/>
      <dgm:t>
        <a:bodyPr/>
        <a:lstStyle/>
        <a:p>
          <a:endParaRPr lang="tr-TR"/>
        </a:p>
      </dgm:t>
    </dgm:pt>
    <dgm:pt modelId="{FC6C78DC-D65C-45CC-A6C5-088237206AC3}" type="pres">
      <dgm:prSet presAssocID="{90537A3A-D19F-4F12-B137-D0B15D69D8DF}" presName="rootComposite3" presStyleCnt="0"/>
      <dgm:spPr/>
      <dgm:t>
        <a:bodyPr/>
        <a:lstStyle/>
        <a:p>
          <a:endParaRPr lang="tr-TR"/>
        </a:p>
      </dgm:t>
    </dgm:pt>
    <dgm:pt modelId="{4CE82983-A355-4EFB-A212-177D6BE205C0}" type="pres">
      <dgm:prSet presAssocID="{90537A3A-D19F-4F12-B137-D0B15D69D8DF}" presName="rootText3" presStyleLbl="asst1" presStyleIdx="0" presStyleCnt="1">
        <dgm:presLayoutVars>
          <dgm:chPref val="3"/>
        </dgm:presLayoutVars>
      </dgm:prSet>
      <dgm:spPr/>
      <dgm:t>
        <a:bodyPr/>
        <a:lstStyle/>
        <a:p>
          <a:endParaRPr lang="tr-TR"/>
        </a:p>
      </dgm:t>
    </dgm:pt>
    <dgm:pt modelId="{EBA74160-1C68-4D63-96AA-0AA6F83A7FDE}" type="pres">
      <dgm:prSet presAssocID="{90537A3A-D19F-4F12-B137-D0B15D69D8DF}" presName="rootConnector3" presStyleLbl="asst1" presStyleIdx="0" presStyleCnt="1"/>
      <dgm:spPr/>
      <dgm:t>
        <a:bodyPr/>
        <a:lstStyle/>
        <a:p>
          <a:endParaRPr lang="tr-TR"/>
        </a:p>
      </dgm:t>
    </dgm:pt>
    <dgm:pt modelId="{71954821-37B7-4B0D-AAD7-F7DAB54A663C}" type="pres">
      <dgm:prSet presAssocID="{90537A3A-D19F-4F12-B137-D0B15D69D8DF}" presName="hierChild6" presStyleCnt="0"/>
      <dgm:spPr/>
      <dgm:t>
        <a:bodyPr/>
        <a:lstStyle/>
        <a:p>
          <a:endParaRPr lang="tr-TR"/>
        </a:p>
      </dgm:t>
    </dgm:pt>
    <dgm:pt modelId="{E7E7DA08-F8BE-4B9C-AFA8-4EA7B5E6E9DD}" type="pres">
      <dgm:prSet presAssocID="{90537A3A-D19F-4F12-B137-D0B15D69D8DF}" presName="hierChild7" presStyleCnt="0"/>
      <dgm:spPr/>
      <dgm:t>
        <a:bodyPr/>
        <a:lstStyle/>
        <a:p>
          <a:endParaRPr lang="tr-TR"/>
        </a:p>
      </dgm:t>
    </dgm:pt>
  </dgm:ptLst>
  <dgm:cxnLst>
    <dgm:cxn modelId="{8194C79B-F71B-4D6F-9020-A465C52ADE29}" type="presOf" srcId="{4B694D71-E3F0-461E-BF80-255941CC23B5}" destId="{156F6C49-C6C5-403A-BC7F-8AC4925A6454}" srcOrd="1" destOrd="0" presId="urn:microsoft.com/office/officeart/2005/8/layout/orgChart1"/>
    <dgm:cxn modelId="{EBD8C7EA-4643-4C5D-B051-46B6B11F78E5}" srcId="{7A915B3D-281E-4B33-9DA2-65CEB2C950BE}" destId="{96B2C393-FC0B-480B-8C24-C5FA53F2244A}" srcOrd="3" destOrd="0" parTransId="{48964861-A0B9-4C90-8F93-044EA2FCF62E}" sibTransId="{3CB60697-A813-40AE-8A64-E4F1D901C6F9}"/>
    <dgm:cxn modelId="{D22D5323-294A-4D7A-BC9C-77E8DF86D961}" srcId="{63BD31D8-332D-4F55-BBB7-07147AD4883F}" destId="{5691025D-F697-4F59-8137-BB82A8206E69}" srcOrd="1" destOrd="0" parTransId="{87601A1E-E682-4C66-B9D3-BE40D5E530A6}" sibTransId="{2E146693-E7E5-4538-AFD6-BCBC1D96FF2D}"/>
    <dgm:cxn modelId="{C4D7AC73-FE3B-4D91-A918-3C68B050C080}" type="presOf" srcId="{9E2F9F08-A35B-4D78-9E39-03B26F0E14DF}" destId="{65D3834F-8D9F-4899-9B72-81C012C7F654}" srcOrd="0" destOrd="0" presId="urn:microsoft.com/office/officeart/2005/8/layout/orgChart1"/>
    <dgm:cxn modelId="{8A1A145D-B568-4475-8C28-D2D133BB27D5}" type="presOf" srcId="{E06746F2-87EC-4106-B7EC-72A6A5973E5F}" destId="{F5E2D406-51FD-4C82-8B08-1560C15D4A23}" srcOrd="0" destOrd="0" presId="urn:microsoft.com/office/officeart/2005/8/layout/orgChart1"/>
    <dgm:cxn modelId="{A53D4EF2-55DE-4CF4-A73F-DD8E75F55F6E}" srcId="{FAA3EBC0-7FFB-4223-95EB-4D484D88A160}" destId="{60C214D1-E4B5-45D8-AD49-C6D946CB8AFC}" srcOrd="1" destOrd="0" parTransId="{220F4E11-AEB4-45A8-9FA4-813A9B7F1AF3}" sibTransId="{21F4D6F7-CA7A-4FE5-A4BB-A7BECCC3BA5C}"/>
    <dgm:cxn modelId="{7D9C67AE-0CE6-40DD-9718-FADDB71415C9}" type="presOf" srcId="{7C3E45AC-8EF2-4880-ABFD-B148A1391BF9}" destId="{E66D3692-9F29-4EEC-8E19-B63ED0379480}" srcOrd="1" destOrd="0" presId="urn:microsoft.com/office/officeart/2005/8/layout/orgChart1"/>
    <dgm:cxn modelId="{A1B0ABB4-D168-4404-8AED-CAC18165654C}" type="presOf" srcId="{765C30BF-6DC8-44AB-ADEC-B541F67A8260}" destId="{A93E48BE-5574-412A-86E9-C91EBFE00C3E}" srcOrd="1" destOrd="0" presId="urn:microsoft.com/office/officeart/2005/8/layout/orgChart1"/>
    <dgm:cxn modelId="{07F25BB9-4379-4B9C-AC8B-6EAA9FBE39D8}" type="presOf" srcId="{194198AF-02FD-4564-8359-62EA99BCF259}" destId="{E8531416-9EB7-4553-9AAF-A3E7D4872F35}" srcOrd="0" destOrd="0" presId="urn:microsoft.com/office/officeart/2005/8/layout/orgChart1"/>
    <dgm:cxn modelId="{E18B711F-119A-47DC-96CC-5386388AD6DC}" srcId="{7A915B3D-281E-4B33-9DA2-65CEB2C950BE}" destId="{765C30BF-6DC8-44AB-ADEC-B541F67A8260}" srcOrd="0" destOrd="0" parTransId="{E06746F2-87EC-4106-B7EC-72A6A5973E5F}" sibTransId="{3728D263-89CD-4ABB-A5B3-A6F9E8E2716E}"/>
    <dgm:cxn modelId="{8E435C65-015D-44BA-B917-60F5907D7DE0}" type="presOf" srcId="{D457C8E6-2BA3-4A6F-AFEA-381B58162226}" destId="{2ECEC147-6B31-47E9-A663-FB8C78577A90}" srcOrd="0" destOrd="0" presId="urn:microsoft.com/office/officeart/2005/8/layout/orgChart1"/>
    <dgm:cxn modelId="{F19DB7C9-F3C7-41F3-9D48-FED043084B88}" type="presOf" srcId="{CEFFB54F-F1A7-44DA-BFF9-D2A8594CC3D0}" destId="{9533418C-1D43-424F-8FC6-7FD34A4EFB8C}" srcOrd="0" destOrd="0" presId="urn:microsoft.com/office/officeart/2005/8/layout/orgChart1"/>
    <dgm:cxn modelId="{E2F81325-8F01-46CB-AD6D-E31CDDE25F08}" srcId="{4B694D71-E3F0-461E-BF80-255941CC23B5}" destId="{F9D7812B-B3F0-40F0-A00C-F47D9929F180}" srcOrd="0" destOrd="0" parTransId="{CBA5EF71-BBF1-446F-97F8-6A81D72350A1}" sibTransId="{F940EDE8-0682-4740-BB1B-D6DD060AA8E5}"/>
    <dgm:cxn modelId="{66E7134D-3B97-4768-B95B-417E49ECD60B}" srcId="{FAA3EBC0-7FFB-4223-95EB-4D484D88A160}" destId="{4B694D71-E3F0-461E-BF80-255941CC23B5}" srcOrd="3" destOrd="0" parTransId="{02C7BFE6-A0D3-407C-B91A-5E126E0699F6}" sibTransId="{1A44D5CD-E9FE-47DF-AB45-4D1D30BB37A1}"/>
    <dgm:cxn modelId="{5E01000B-40A2-4F92-8DB4-BFC1A1B407E8}" srcId="{63BD31D8-332D-4F55-BBB7-07147AD4883F}" destId="{CEFFB54F-F1A7-44DA-BFF9-D2A8594CC3D0}" srcOrd="0" destOrd="0" parTransId="{B657C885-A8A7-47D7-8549-0D7C46B4A131}" sibTransId="{DDB997CD-B635-474D-94AB-DAA693506264}"/>
    <dgm:cxn modelId="{DACA77F8-3B5D-4DCF-8D1A-707313571F56}" type="presOf" srcId="{6A4E9AB8-3D16-435C-805E-D8B6370185C9}" destId="{BCF740E7-F20A-4EC0-99CC-3F243C654CB2}" srcOrd="0" destOrd="0" presId="urn:microsoft.com/office/officeart/2005/8/layout/orgChart1"/>
    <dgm:cxn modelId="{0DADC0BA-A9F9-4F05-815A-99FFB2480DD8}" type="presOf" srcId="{96B2C393-FC0B-480B-8C24-C5FA53F2244A}" destId="{846DC98D-82A8-416A-A08C-3B6BD1119A3D}" srcOrd="0" destOrd="0" presId="urn:microsoft.com/office/officeart/2005/8/layout/orgChart1"/>
    <dgm:cxn modelId="{1EF3EB3A-BB72-4186-8D51-5F20C9B24994}" type="presOf" srcId="{96B2C393-FC0B-480B-8C24-C5FA53F2244A}" destId="{AA9B2517-2D56-40E1-AB41-68ED74485B2A}" srcOrd="1" destOrd="0" presId="urn:microsoft.com/office/officeart/2005/8/layout/orgChart1"/>
    <dgm:cxn modelId="{E3BAD5F4-0A87-4B03-BA0E-7E3F85CF42F6}" type="presOf" srcId="{63BD31D8-332D-4F55-BBB7-07147AD4883F}" destId="{F29E1A1B-1677-49BA-9ABB-61C8B45C4089}" srcOrd="1" destOrd="0" presId="urn:microsoft.com/office/officeart/2005/8/layout/orgChart1"/>
    <dgm:cxn modelId="{2318386D-7182-481E-BFB8-1BFE3D5C315A}" type="presOf" srcId="{400D7F0B-D4A5-42DF-A855-59B36F74B6C8}" destId="{1DE87A49-761C-4DBA-90C4-0D3EAADEBC44}" srcOrd="0" destOrd="0" presId="urn:microsoft.com/office/officeart/2005/8/layout/orgChart1"/>
    <dgm:cxn modelId="{2EE3FAD7-907F-4CBA-8650-807EF2A31085}" srcId="{60C214D1-E4B5-45D8-AD49-C6D946CB8AFC}" destId="{194198AF-02FD-4564-8359-62EA99BCF259}" srcOrd="2" destOrd="0" parTransId="{FF95D444-626D-4FAD-AC06-ACE3A5E36E63}" sibTransId="{68302BFC-6C49-4AC1-A8C9-F6629E6084E4}"/>
    <dgm:cxn modelId="{EE7C5D32-36FE-430E-81A4-5EAF94F517D8}" srcId="{7A915B3D-281E-4B33-9DA2-65CEB2C950BE}" destId="{6A4E9AB8-3D16-435C-805E-D8B6370185C9}" srcOrd="2" destOrd="0" parTransId="{76CA9B22-8019-456C-98B7-31BD41B65B1C}" sibTransId="{E9A5287A-E59E-4351-8D8C-F246B775C0C9}"/>
    <dgm:cxn modelId="{9DD017E4-0AE8-4513-9CD8-987E312B6D66}" type="presOf" srcId="{220F4E11-AEB4-45A8-9FA4-813A9B7F1AF3}" destId="{9701A961-7FA8-4270-8979-821FBFA9C7E0}" srcOrd="0" destOrd="0" presId="urn:microsoft.com/office/officeart/2005/8/layout/orgChart1"/>
    <dgm:cxn modelId="{07469E33-DC75-44E5-B469-2765B2D01A87}" type="presOf" srcId="{194198AF-02FD-4564-8359-62EA99BCF259}" destId="{775A8B07-565C-4759-AE85-3E0C783A5DDE}" srcOrd="1" destOrd="0" presId="urn:microsoft.com/office/officeart/2005/8/layout/orgChart1"/>
    <dgm:cxn modelId="{00B020B1-0399-4659-9C42-EF353289660E}" type="presOf" srcId="{EE8F46F1-EDB5-4101-99EC-75800332109A}" destId="{CA1DAF25-466C-47D2-B270-2F9DEA974605}" srcOrd="0" destOrd="0" presId="urn:microsoft.com/office/officeart/2005/8/layout/orgChart1"/>
    <dgm:cxn modelId="{FAB3EAE2-E84F-416E-A1E2-03A0BB11D5BD}" type="presOf" srcId="{571853CA-FD02-4938-8978-CB0CFAD9254F}" destId="{A3F1CB97-ABC9-4F5C-B88C-D288BCBEE039}" srcOrd="0" destOrd="0" presId="urn:microsoft.com/office/officeart/2005/8/layout/orgChart1"/>
    <dgm:cxn modelId="{F9768D08-A16B-4557-96A1-9FAD458CB765}" type="presOf" srcId="{FAA3EBC0-7FFB-4223-95EB-4D484D88A160}" destId="{21E69FB6-B426-4AD7-B322-1825D798B36E}" srcOrd="1" destOrd="0" presId="urn:microsoft.com/office/officeart/2005/8/layout/orgChart1"/>
    <dgm:cxn modelId="{07681B81-3316-4463-9114-A448D0818FE0}" type="presOf" srcId="{F18745F9-1A25-4B9C-BF5C-67042A4C0C3A}" destId="{FF3AD13E-BEE0-431B-80E3-FFD1ACFCEE96}" srcOrd="0" destOrd="0" presId="urn:microsoft.com/office/officeart/2005/8/layout/orgChart1"/>
    <dgm:cxn modelId="{9154B350-1C40-4F57-AA62-6DCC810C1224}" type="presOf" srcId="{02C7BFE6-A0D3-407C-B91A-5E126E0699F6}" destId="{6D28407A-C793-40DA-ADF0-97385041B78B}" srcOrd="0" destOrd="0" presId="urn:microsoft.com/office/officeart/2005/8/layout/orgChart1"/>
    <dgm:cxn modelId="{FD4A9800-A835-4C2F-92B1-D26F61A48CDB}" type="presOf" srcId="{FAA3EBC0-7FFB-4223-95EB-4D484D88A160}" destId="{57E24916-0D6B-4B14-8AA6-049440302109}" srcOrd="0" destOrd="0" presId="urn:microsoft.com/office/officeart/2005/8/layout/orgChart1"/>
    <dgm:cxn modelId="{6F92E2FD-88E8-4280-B633-C9823E8F373E}" type="presOf" srcId="{DA4DA75D-0070-4B71-8402-17CA488D34F2}" destId="{0B7E715F-D551-494F-96D4-6A044B195725}" srcOrd="0" destOrd="0" presId="urn:microsoft.com/office/officeart/2005/8/layout/orgChart1"/>
    <dgm:cxn modelId="{BEFBF7CE-9029-4FFB-ACA9-B9D58A35253B}" type="presOf" srcId="{0DFF20F8-6A12-46D1-AF72-340800BBF372}" destId="{C6957FA0-2C36-4D88-B410-8DBEE55CF87E}" srcOrd="1" destOrd="0" presId="urn:microsoft.com/office/officeart/2005/8/layout/orgChart1"/>
    <dgm:cxn modelId="{6373B3BD-B425-4480-889C-3B10F14DF865}" type="presOf" srcId="{48964861-A0B9-4C90-8F93-044EA2FCF62E}" destId="{8E8F72F7-D90E-4625-9E50-11BE6C41BA47}" srcOrd="0" destOrd="0" presId="urn:microsoft.com/office/officeart/2005/8/layout/orgChart1"/>
    <dgm:cxn modelId="{CAB6CB05-1A2C-4273-82D6-5ECB3554340D}" srcId="{7A915B3D-281E-4B33-9DA2-65CEB2C950BE}" destId="{0DFF20F8-6A12-46D1-AF72-340800BBF372}" srcOrd="5" destOrd="0" parTransId="{400D7F0B-D4A5-42DF-A855-59B36F74B6C8}" sibTransId="{6A0E8FEF-BD1F-4C24-8E15-82242014BD54}"/>
    <dgm:cxn modelId="{3359C5D0-A8DF-44DE-B909-4A8D71DEBF26}" type="presOf" srcId="{CEFFB54F-F1A7-44DA-BFF9-D2A8594CC3D0}" destId="{AD503AC2-AB37-416D-A868-60D9ED37C109}" srcOrd="1" destOrd="0" presId="urn:microsoft.com/office/officeart/2005/8/layout/orgChart1"/>
    <dgm:cxn modelId="{DA3391D3-D87F-4490-A451-F329D641D646}" type="presOf" srcId="{0B5F410F-3C58-4E36-9EBC-EA74EFABB46D}" destId="{4A92F18E-1E34-4456-9BC1-3CBC814DF4A7}" srcOrd="0" destOrd="0" presId="urn:microsoft.com/office/officeart/2005/8/layout/orgChart1"/>
    <dgm:cxn modelId="{8BC3FDCE-A9A6-43C4-92F4-4A8D1769470D}" type="presOf" srcId="{90537A3A-D19F-4F12-B137-D0B15D69D8DF}" destId="{EBA74160-1C68-4D63-96AA-0AA6F83A7FDE}" srcOrd="1" destOrd="0" presId="urn:microsoft.com/office/officeart/2005/8/layout/orgChart1"/>
    <dgm:cxn modelId="{0B6FD6C1-00F1-497E-BF49-65BE92F78661}" type="presOf" srcId="{3341CB7D-F3B5-4A61-946C-F3E7381A2F2E}" destId="{9BCDD441-5442-41CC-A84C-F35E38F57B1D}" srcOrd="0" destOrd="0" presId="urn:microsoft.com/office/officeart/2005/8/layout/orgChart1"/>
    <dgm:cxn modelId="{F261F378-DCE8-41D7-98DA-95F0B3D3B06D}" type="presOf" srcId="{76CA9B22-8019-456C-98B7-31BD41B65B1C}" destId="{4FC93EF4-9351-4CD0-8BF3-52E9783D2D99}" srcOrd="0" destOrd="0" presId="urn:microsoft.com/office/officeart/2005/8/layout/orgChart1"/>
    <dgm:cxn modelId="{C1FDA925-D40E-47A9-BBBA-BD256E832E84}" type="presOf" srcId="{7A915B3D-281E-4B33-9DA2-65CEB2C950BE}" destId="{446F6E8C-F9E5-4365-A9E4-886EA99A6678}" srcOrd="0" destOrd="0" presId="urn:microsoft.com/office/officeart/2005/8/layout/orgChart1"/>
    <dgm:cxn modelId="{6436B3B8-CAB6-4909-8917-25361023D361}" type="presOf" srcId="{B657C885-A8A7-47D7-8549-0D7C46B4A131}" destId="{C9C10371-C2E1-4D39-BB46-8AAC5E1B831A}" srcOrd="0" destOrd="0" presId="urn:microsoft.com/office/officeart/2005/8/layout/orgChart1"/>
    <dgm:cxn modelId="{02645E2A-A31F-4BB3-9967-C32CE2B86EC6}" type="presOf" srcId="{0EDEED3E-7A09-4959-9DDA-ED79AEC031EE}" destId="{AED9810A-B510-42FA-8BD0-F1E576CA16ED}" srcOrd="0" destOrd="0" presId="urn:microsoft.com/office/officeart/2005/8/layout/orgChart1"/>
    <dgm:cxn modelId="{7FB9B1F0-349A-4E6B-9B53-33185430ADC1}" type="presOf" srcId="{7A915B3D-281E-4B33-9DA2-65CEB2C950BE}" destId="{FD14F7D3-D162-4064-B187-751BC5E75769}" srcOrd="1" destOrd="0" presId="urn:microsoft.com/office/officeart/2005/8/layout/orgChart1"/>
    <dgm:cxn modelId="{23B03569-D466-4F7C-9A86-395C0BFB5FAF}" srcId="{7A915B3D-281E-4B33-9DA2-65CEB2C950BE}" destId="{D457C8E6-2BA3-4A6F-AFEA-381B58162226}" srcOrd="1" destOrd="0" parTransId="{571853CA-FD02-4938-8978-CB0CFAD9254F}" sibTransId="{EE8C74FF-D6C8-4ABC-B9CC-EEE385C8E03E}"/>
    <dgm:cxn modelId="{2B06CDB9-B926-4325-8D34-18F674B3524A}" type="presOf" srcId="{5691025D-F697-4F59-8137-BB82A8206E69}" destId="{9F5DD103-316D-4405-A447-336241D087E8}" srcOrd="0" destOrd="0" presId="urn:microsoft.com/office/officeart/2005/8/layout/orgChart1"/>
    <dgm:cxn modelId="{86AB6DE0-A718-459D-B86E-C967868EE18A}" type="presOf" srcId="{90537A3A-D19F-4F12-B137-D0B15D69D8DF}" destId="{4CE82983-A355-4EFB-A212-177D6BE205C0}" srcOrd="0" destOrd="0" presId="urn:microsoft.com/office/officeart/2005/8/layout/orgChart1"/>
    <dgm:cxn modelId="{5AE42D6C-10DA-40A9-B9D4-93C64F1EC8A0}" type="presOf" srcId="{765C30BF-6DC8-44AB-ADEC-B541F67A8260}" destId="{541F3EDB-122E-41E7-8256-5809B9BAEB16}" srcOrd="0" destOrd="0" presId="urn:microsoft.com/office/officeart/2005/8/layout/orgChart1"/>
    <dgm:cxn modelId="{60FB61CD-8BBD-411A-968E-E860A8994393}" type="presOf" srcId="{0EDEED3E-7A09-4959-9DDA-ED79AEC031EE}" destId="{43590E32-A8BD-4A64-9821-10A934F0066A}" srcOrd="1" destOrd="0" presId="urn:microsoft.com/office/officeart/2005/8/layout/orgChart1"/>
    <dgm:cxn modelId="{2D8A487C-6CF6-4539-AE2E-367CC8A7857E}" type="presOf" srcId="{D457C8E6-2BA3-4A6F-AFEA-381B58162226}" destId="{0C64571C-DA09-4383-AB8B-E06D3B5FE44B}" srcOrd="1" destOrd="0" presId="urn:microsoft.com/office/officeart/2005/8/layout/orgChart1"/>
    <dgm:cxn modelId="{5A720A7B-EDA9-428C-8791-AC53144E86B2}" srcId="{FAA3EBC0-7FFB-4223-95EB-4D484D88A160}" destId="{7A915B3D-281E-4B33-9DA2-65CEB2C950BE}" srcOrd="4" destOrd="0" parTransId="{9E2F9F08-A35B-4D78-9E39-03B26F0E14DF}" sibTransId="{5D4D5F5E-5E7E-4FD2-A42B-6574EE9DDC7C}"/>
    <dgm:cxn modelId="{C48CE738-D3C1-41D2-8587-22EC24873B37}" srcId="{FAA3EBC0-7FFB-4223-95EB-4D484D88A160}" destId="{90537A3A-D19F-4F12-B137-D0B15D69D8DF}" srcOrd="0" destOrd="0" parTransId="{384227EB-5117-49A0-8A61-29D2A00FDC1B}" sibTransId="{650BBD35-9D7E-4C0D-A740-CDF88A273999}"/>
    <dgm:cxn modelId="{AFF1F02E-484A-4975-90B4-09CA975D9255}" type="presOf" srcId="{5691025D-F697-4F59-8137-BB82A8206E69}" destId="{1B246377-CE6F-4F85-B82F-A8372015EC15}" srcOrd="1" destOrd="0" presId="urn:microsoft.com/office/officeart/2005/8/layout/orgChart1"/>
    <dgm:cxn modelId="{E9E23DB9-4189-47E3-8479-3CF605FEC06D}" type="presOf" srcId="{6A4E9AB8-3D16-435C-805E-D8B6370185C9}" destId="{DFCA60C3-717E-405C-B2D1-FB533759F558}" srcOrd="1" destOrd="0" presId="urn:microsoft.com/office/officeart/2005/8/layout/orgChart1"/>
    <dgm:cxn modelId="{55570020-CD60-480D-81DF-B67B7A70CCAB}" srcId="{0B5F410F-3C58-4E36-9EBC-EA74EFABB46D}" destId="{FAA3EBC0-7FFB-4223-95EB-4D484D88A160}" srcOrd="0" destOrd="0" parTransId="{A8E7349C-2B56-4056-8B84-BEC5957ED008}" sibTransId="{E27D635B-9C98-4D6B-979A-278CEB5F50C3}"/>
    <dgm:cxn modelId="{A5BB1916-DA5C-4BB9-BE2B-8CF587AC1A83}" type="presOf" srcId="{63BD31D8-332D-4F55-BBB7-07147AD4883F}" destId="{2A313495-58CB-45DC-883B-B52EF2370063}" srcOrd="0" destOrd="0" presId="urn:microsoft.com/office/officeart/2005/8/layout/orgChart1"/>
    <dgm:cxn modelId="{CC7B2E48-7C48-46D1-A4F2-F608E5B7A191}" type="presOf" srcId="{0DFF20F8-6A12-46D1-AF72-340800BBF372}" destId="{DDC36ECA-83D3-402C-BF72-E63007222FF6}" srcOrd="0" destOrd="0" presId="urn:microsoft.com/office/officeart/2005/8/layout/orgChart1"/>
    <dgm:cxn modelId="{47C7E641-4389-4109-ADA6-E6B3F50A8B02}" srcId="{7A915B3D-281E-4B33-9DA2-65CEB2C950BE}" destId="{0EDEED3E-7A09-4959-9DDA-ED79AEC031EE}" srcOrd="4" destOrd="0" parTransId="{EE8F46F1-EDB5-4101-99EC-75800332109A}" sibTransId="{0FD7D268-6A3C-43F8-8664-4623C1FEDB94}"/>
    <dgm:cxn modelId="{AE22C4AD-80B4-427A-9A10-1ADB8B01F247}" type="presOf" srcId="{F9D7812B-B3F0-40F0-A00C-F47D9929F180}" destId="{4BFF0D06-8D0E-4DFD-B26C-8C6A87257F6E}" srcOrd="0" destOrd="0" presId="urn:microsoft.com/office/officeart/2005/8/layout/orgChart1"/>
    <dgm:cxn modelId="{2B6DFBEA-DD02-40CD-A687-BC4CED786697}" srcId="{60C214D1-E4B5-45D8-AD49-C6D946CB8AFC}" destId="{7C3E45AC-8EF2-4880-ABFD-B148A1391BF9}" srcOrd="1" destOrd="0" parTransId="{3341CB7D-F3B5-4A61-946C-F3E7381A2F2E}" sibTransId="{B0FA33EB-EB0B-4666-9582-D069597C2FBB}"/>
    <dgm:cxn modelId="{F96691B3-4390-40E0-9F3F-C21C874BA067}" type="presOf" srcId="{FF95D444-626D-4FAD-AC06-ACE3A5E36E63}" destId="{6100EFFD-37D2-4149-8DC1-30EBACDEBF93}" srcOrd="0" destOrd="0" presId="urn:microsoft.com/office/officeart/2005/8/layout/orgChart1"/>
    <dgm:cxn modelId="{5861B722-5486-42C2-9A5E-22FF37CACE96}" type="presOf" srcId="{F18745F9-1A25-4B9C-BF5C-67042A4C0C3A}" destId="{957955BE-1B73-4917-A15B-D0F2CF2FB4F6}" srcOrd="1" destOrd="0" presId="urn:microsoft.com/office/officeart/2005/8/layout/orgChart1"/>
    <dgm:cxn modelId="{C24A41D6-F835-4027-A75E-B9A4B1B9E476}" type="presOf" srcId="{87601A1E-E682-4C66-B9D3-BE40D5E530A6}" destId="{C81E8CED-1838-455E-AF8F-D7F1930D9DFA}" srcOrd="0" destOrd="0" presId="urn:microsoft.com/office/officeart/2005/8/layout/orgChart1"/>
    <dgm:cxn modelId="{E9455F98-DA96-4CA6-9EE0-967422262D36}" srcId="{60C214D1-E4B5-45D8-AD49-C6D946CB8AFC}" destId="{F18745F9-1A25-4B9C-BF5C-67042A4C0C3A}" srcOrd="0" destOrd="0" parTransId="{09E0F581-8FCF-4746-8BD9-E229F0FC91FD}" sibTransId="{7B33C095-C7C1-4D67-964D-1DDE2A618AFA}"/>
    <dgm:cxn modelId="{992F0E79-FB43-4889-A409-DD781BF355D3}" type="presOf" srcId="{60C214D1-E4B5-45D8-AD49-C6D946CB8AFC}" destId="{24BCD2D6-DA18-4BD9-B1BB-E11F20F1D962}" srcOrd="0" destOrd="0" presId="urn:microsoft.com/office/officeart/2005/8/layout/orgChart1"/>
    <dgm:cxn modelId="{8C28A966-9E5A-401A-A471-4D4BF13DD84D}" type="presOf" srcId="{384227EB-5117-49A0-8A61-29D2A00FDC1B}" destId="{C2C9A002-B866-4D20-AD6D-64559AC474EF}" srcOrd="0" destOrd="0" presId="urn:microsoft.com/office/officeart/2005/8/layout/orgChart1"/>
    <dgm:cxn modelId="{3F1F48D6-93FC-4A1C-8AB0-53D35660C60D}" type="presOf" srcId="{F9D7812B-B3F0-40F0-A00C-F47D9929F180}" destId="{E124F6A2-97BA-4B96-8C1F-DE85786BA419}" srcOrd="1" destOrd="0" presId="urn:microsoft.com/office/officeart/2005/8/layout/orgChart1"/>
    <dgm:cxn modelId="{4E30C262-1E5E-4068-AA25-3566D8635327}" type="presOf" srcId="{CBA5EF71-BBF1-446F-97F8-6A81D72350A1}" destId="{3384169E-62FC-40E2-BDDB-EA30D258F8A1}" srcOrd="0" destOrd="0" presId="urn:microsoft.com/office/officeart/2005/8/layout/orgChart1"/>
    <dgm:cxn modelId="{16D10E8E-5CBA-42D2-8956-C9D308EAD844}" type="presOf" srcId="{09E0F581-8FCF-4746-8BD9-E229F0FC91FD}" destId="{BDF4CFF8-E6F1-479E-975D-8811CA0921F6}" srcOrd="0" destOrd="0" presId="urn:microsoft.com/office/officeart/2005/8/layout/orgChart1"/>
    <dgm:cxn modelId="{68D98832-89D0-4EE6-A113-7CFC17039C2B}" type="presOf" srcId="{7C3E45AC-8EF2-4880-ABFD-B148A1391BF9}" destId="{787F3D29-0524-4767-A721-72DABD3579FF}" srcOrd="0" destOrd="0" presId="urn:microsoft.com/office/officeart/2005/8/layout/orgChart1"/>
    <dgm:cxn modelId="{721D63D5-FE15-4E04-8036-21BCAB3BAD7E}" srcId="{FAA3EBC0-7FFB-4223-95EB-4D484D88A160}" destId="{63BD31D8-332D-4F55-BBB7-07147AD4883F}" srcOrd="2" destOrd="0" parTransId="{DA4DA75D-0070-4B71-8402-17CA488D34F2}" sibTransId="{1E06694C-88EC-4FF0-94DC-09A3F97064D9}"/>
    <dgm:cxn modelId="{6EA66D6A-D0C7-4EA0-9D3A-208CBCAAA7B3}" type="presOf" srcId="{60C214D1-E4B5-45D8-AD49-C6D946CB8AFC}" destId="{3AEC6960-EBEA-4673-91D6-085C6A2454E3}" srcOrd="1" destOrd="0" presId="urn:microsoft.com/office/officeart/2005/8/layout/orgChart1"/>
    <dgm:cxn modelId="{AACF242D-7EE4-4C7C-A0C0-D0FD0C54C204}" type="presOf" srcId="{4B694D71-E3F0-461E-BF80-255941CC23B5}" destId="{FE72A425-6F77-4DC0-8ED8-B22589453327}" srcOrd="0" destOrd="0" presId="urn:microsoft.com/office/officeart/2005/8/layout/orgChart1"/>
    <dgm:cxn modelId="{61315FB9-37A4-46E1-91C8-E78C74CBD806}" type="presParOf" srcId="{4A92F18E-1E34-4456-9BC1-3CBC814DF4A7}" destId="{47DF3159-C971-4A2E-B9F1-1F9F62ED60FC}" srcOrd="0" destOrd="0" presId="urn:microsoft.com/office/officeart/2005/8/layout/orgChart1"/>
    <dgm:cxn modelId="{0E34C5C6-C7B3-4A7B-BEE6-937DD0DB5882}" type="presParOf" srcId="{47DF3159-C971-4A2E-B9F1-1F9F62ED60FC}" destId="{67850D73-FD03-422B-BDD0-487613821CF7}" srcOrd="0" destOrd="0" presId="urn:microsoft.com/office/officeart/2005/8/layout/orgChart1"/>
    <dgm:cxn modelId="{64B116CE-E3C7-47BF-89DA-9DFA9187F4CC}" type="presParOf" srcId="{67850D73-FD03-422B-BDD0-487613821CF7}" destId="{57E24916-0D6B-4B14-8AA6-049440302109}" srcOrd="0" destOrd="0" presId="urn:microsoft.com/office/officeart/2005/8/layout/orgChart1"/>
    <dgm:cxn modelId="{26325B54-D5EA-45AE-8DAE-5ACA5F5E0F7E}" type="presParOf" srcId="{67850D73-FD03-422B-BDD0-487613821CF7}" destId="{21E69FB6-B426-4AD7-B322-1825D798B36E}" srcOrd="1" destOrd="0" presId="urn:microsoft.com/office/officeart/2005/8/layout/orgChart1"/>
    <dgm:cxn modelId="{6D4E4AD8-5C08-4488-AC0C-1848AE883212}" type="presParOf" srcId="{47DF3159-C971-4A2E-B9F1-1F9F62ED60FC}" destId="{82127036-0475-45A1-9382-21D1202F2886}" srcOrd="1" destOrd="0" presId="urn:microsoft.com/office/officeart/2005/8/layout/orgChart1"/>
    <dgm:cxn modelId="{E5647AFA-5571-4DC3-9920-2D95656B3F69}" type="presParOf" srcId="{82127036-0475-45A1-9382-21D1202F2886}" destId="{9701A961-7FA8-4270-8979-821FBFA9C7E0}" srcOrd="0" destOrd="0" presId="urn:microsoft.com/office/officeart/2005/8/layout/orgChart1"/>
    <dgm:cxn modelId="{E241D7BC-3D3D-4EF3-B293-19EEB62E7A94}" type="presParOf" srcId="{82127036-0475-45A1-9382-21D1202F2886}" destId="{FC76FE5A-2EDE-4248-B993-49F02B745F0E}" srcOrd="1" destOrd="0" presId="urn:microsoft.com/office/officeart/2005/8/layout/orgChart1"/>
    <dgm:cxn modelId="{1637720C-8F4B-4085-BB40-BBC42ABF8F22}" type="presParOf" srcId="{FC76FE5A-2EDE-4248-B993-49F02B745F0E}" destId="{E5B27DC7-620C-4D75-9783-EE7377938B05}" srcOrd="0" destOrd="0" presId="urn:microsoft.com/office/officeart/2005/8/layout/orgChart1"/>
    <dgm:cxn modelId="{CB69818A-7A71-4445-8481-E1D60A5000EB}" type="presParOf" srcId="{E5B27DC7-620C-4D75-9783-EE7377938B05}" destId="{24BCD2D6-DA18-4BD9-B1BB-E11F20F1D962}" srcOrd="0" destOrd="0" presId="urn:microsoft.com/office/officeart/2005/8/layout/orgChart1"/>
    <dgm:cxn modelId="{9C73A680-4196-424F-93CF-BDB05F7B4A49}" type="presParOf" srcId="{E5B27DC7-620C-4D75-9783-EE7377938B05}" destId="{3AEC6960-EBEA-4673-91D6-085C6A2454E3}" srcOrd="1" destOrd="0" presId="urn:microsoft.com/office/officeart/2005/8/layout/orgChart1"/>
    <dgm:cxn modelId="{3CB2D1E8-07C4-48B7-97A0-09B67B9ED24E}" type="presParOf" srcId="{FC76FE5A-2EDE-4248-B993-49F02B745F0E}" destId="{9111C763-198B-4538-BCC2-CBE950FD4F43}" srcOrd="1" destOrd="0" presId="urn:microsoft.com/office/officeart/2005/8/layout/orgChart1"/>
    <dgm:cxn modelId="{2A22DA1C-696E-4368-A913-3D009F9662B8}" type="presParOf" srcId="{9111C763-198B-4538-BCC2-CBE950FD4F43}" destId="{BDF4CFF8-E6F1-479E-975D-8811CA0921F6}" srcOrd="0" destOrd="0" presId="urn:microsoft.com/office/officeart/2005/8/layout/orgChart1"/>
    <dgm:cxn modelId="{87221D3E-CBD1-441A-8727-F60BF5EC91A4}" type="presParOf" srcId="{9111C763-198B-4538-BCC2-CBE950FD4F43}" destId="{62C3A917-B508-4EFB-8ACF-77492DB6048E}" srcOrd="1" destOrd="0" presId="urn:microsoft.com/office/officeart/2005/8/layout/orgChart1"/>
    <dgm:cxn modelId="{E51BF45B-DA46-4236-AC15-54E2AED221DF}" type="presParOf" srcId="{62C3A917-B508-4EFB-8ACF-77492DB6048E}" destId="{8CD074CF-84F2-429A-813D-F014500D9556}" srcOrd="0" destOrd="0" presId="urn:microsoft.com/office/officeart/2005/8/layout/orgChart1"/>
    <dgm:cxn modelId="{1C0271E2-8E10-44EF-8D7A-9CD87406B1EA}" type="presParOf" srcId="{8CD074CF-84F2-429A-813D-F014500D9556}" destId="{FF3AD13E-BEE0-431B-80E3-FFD1ACFCEE96}" srcOrd="0" destOrd="0" presId="urn:microsoft.com/office/officeart/2005/8/layout/orgChart1"/>
    <dgm:cxn modelId="{EB1F42CF-3212-427B-9805-F2F861718041}" type="presParOf" srcId="{8CD074CF-84F2-429A-813D-F014500D9556}" destId="{957955BE-1B73-4917-A15B-D0F2CF2FB4F6}" srcOrd="1" destOrd="0" presId="urn:microsoft.com/office/officeart/2005/8/layout/orgChart1"/>
    <dgm:cxn modelId="{C8B580DD-4C2B-4F49-8C33-C825EEC71520}" type="presParOf" srcId="{62C3A917-B508-4EFB-8ACF-77492DB6048E}" destId="{4761F779-C3A7-4E36-A71E-85607CE32EA9}" srcOrd="1" destOrd="0" presId="urn:microsoft.com/office/officeart/2005/8/layout/orgChart1"/>
    <dgm:cxn modelId="{398A81E3-0939-423C-9A19-80072E959092}" type="presParOf" srcId="{62C3A917-B508-4EFB-8ACF-77492DB6048E}" destId="{AEB8BF7C-EAAD-40F2-A292-0C3EF1A28B67}" srcOrd="2" destOrd="0" presId="urn:microsoft.com/office/officeart/2005/8/layout/orgChart1"/>
    <dgm:cxn modelId="{1D21DA45-C0A4-43B2-B666-3C6FCC1EE7A7}" type="presParOf" srcId="{9111C763-198B-4538-BCC2-CBE950FD4F43}" destId="{9BCDD441-5442-41CC-A84C-F35E38F57B1D}" srcOrd="2" destOrd="0" presId="urn:microsoft.com/office/officeart/2005/8/layout/orgChart1"/>
    <dgm:cxn modelId="{C006FE02-AFD0-48E4-983B-E0F0DBB0C2B6}" type="presParOf" srcId="{9111C763-198B-4538-BCC2-CBE950FD4F43}" destId="{06ACBA29-AAD4-4553-A758-69FED557BF64}" srcOrd="3" destOrd="0" presId="urn:microsoft.com/office/officeart/2005/8/layout/orgChart1"/>
    <dgm:cxn modelId="{BA205EA9-9391-45FB-9270-0FA1B293A0D4}" type="presParOf" srcId="{06ACBA29-AAD4-4553-A758-69FED557BF64}" destId="{4BF4E3CB-41C0-4203-9467-43B08DBC5047}" srcOrd="0" destOrd="0" presId="urn:microsoft.com/office/officeart/2005/8/layout/orgChart1"/>
    <dgm:cxn modelId="{38D6CA31-7CAB-412A-9014-7EBD36693271}" type="presParOf" srcId="{4BF4E3CB-41C0-4203-9467-43B08DBC5047}" destId="{787F3D29-0524-4767-A721-72DABD3579FF}" srcOrd="0" destOrd="0" presId="urn:microsoft.com/office/officeart/2005/8/layout/orgChart1"/>
    <dgm:cxn modelId="{A8DC7048-DFC7-448A-B7FA-17BC09225413}" type="presParOf" srcId="{4BF4E3CB-41C0-4203-9467-43B08DBC5047}" destId="{E66D3692-9F29-4EEC-8E19-B63ED0379480}" srcOrd="1" destOrd="0" presId="urn:microsoft.com/office/officeart/2005/8/layout/orgChart1"/>
    <dgm:cxn modelId="{DCBDF465-7622-4B97-8487-F45AF093CFA4}" type="presParOf" srcId="{06ACBA29-AAD4-4553-A758-69FED557BF64}" destId="{EDD93B83-44FD-4421-ADE2-20C13B6CFE97}" srcOrd="1" destOrd="0" presId="urn:microsoft.com/office/officeart/2005/8/layout/orgChart1"/>
    <dgm:cxn modelId="{C9865832-826E-4431-A0E4-74602CBBCC7B}" type="presParOf" srcId="{06ACBA29-AAD4-4553-A758-69FED557BF64}" destId="{53F965D9-1795-4619-8D00-1A5EEA259723}" srcOrd="2" destOrd="0" presId="urn:microsoft.com/office/officeart/2005/8/layout/orgChart1"/>
    <dgm:cxn modelId="{273C8FCD-8CBB-439C-8A81-B7A7A90D014A}" type="presParOf" srcId="{9111C763-198B-4538-BCC2-CBE950FD4F43}" destId="{6100EFFD-37D2-4149-8DC1-30EBACDEBF93}" srcOrd="4" destOrd="0" presId="urn:microsoft.com/office/officeart/2005/8/layout/orgChart1"/>
    <dgm:cxn modelId="{ED381D62-9D5B-486F-9431-6AAAAFE7C7FD}" type="presParOf" srcId="{9111C763-198B-4538-BCC2-CBE950FD4F43}" destId="{CE136610-FF2D-4682-8BB6-D04D08E324CA}" srcOrd="5" destOrd="0" presId="urn:microsoft.com/office/officeart/2005/8/layout/orgChart1"/>
    <dgm:cxn modelId="{2D6B65D2-7090-4538-878B-E039CADF7980}" type="presParOf" srcId="{CE136610-FF2D-4682-8BB6-D04D08E324CA}" destId="{75BE5D5B-4AC9-49D2-9EC4-A997D11AB2A7}" srcOrd="0" destOrd="0" presId="urn:microsoft.com/office/officeart/2005/8/layout/orgChart1"/>
    <dgm:cxn modelId="{C5180B84-EA9C-428E-9B5B-2607E757CC67}" type="presParOf" srcId="{75BE5D5B-4AC9-49D2-9EC4-A997D11AB2A7}" destId="{E8531416-9EB7-4553-9AAF-A3E7D4872F35}" srcOrd="0" destOrd="0" presId="urn:microsoft.com/office/officeart/2005/8/layout/orgChart1"/>
    <dgm:cxn modelId="{0A52319E-AA99-43E0-A609-420113C6268E}" type="presParOf" srcId="{75BE5D5B-4AC9-49D2-9EC4-A997D11AB2A7}" destId="{775A8B07-565C-4759-AE85-3E0C783A5DDE}" srcOrd="1" destOrd="0" presId="urn:microsoft.com/office/officeart/2005/8/layout/orgChart1"/>
    <dgm:cxn modelId="{A579867D-031D-40BB-8400-A1717ADB6905}" type="presParOf" srcId="{CE136610-FF2D-4682-8BB6-D04D08E324CA}" destId="{246B6E29-7AFB-4082-B5A2-C512D4E742D6}" srcOrd="1" destOrd="0" presId="urn:microsoft.com/office/officeart/2005/8/layout/orgChart1"/>
    <dgm:cxn modelId="{FBDEA0B4-92C0-473F-8622-329DA2C3890B}" type="presParOf" srcId="{CE136610-FF2D-4682-8BB6-D04D08E324CA}" destId="{866A2520-9C11-45C6-B4F7-836B1761FCE1}" srcOrd="2" destOrd="0" presId="urn:microsoft.com/office/officeart/2005/8/layout/orgChart1"/>
    <dgm:cxn modelId="{3181BAB4-FF88-4416-A2F4-24F079C6FF01}" type="presParOf" srcId="{FC76FE5A-2EDE-4248-B993-49F02B745F0E}" destId="{299C2C50-8B5D-4D12-B626-4D02D7B2F75D}" srcOrd="2" destOrd="0" presId="urn:microsoft.com/office/officeart/2005/8/layout/orgChart1"/>
    <dgm:cxn modelId="{9EBA1E07-1DE2-4FBC-A89D-087526152A08}" type="presParOf" srcId="{82127036-0475-45A1-9382-21D1202F2886}" destId="{0B7E715F-D551-494F-96D4-6A044B195725}" srcOrd="2" destOrd="0" presId="urn:microsoft.com/office/officeart/2005/8/layout/orgChart1"/>
    <dgm:cxn modelId="{68A6A289-87EC-4F9D-A2E6-4E3CF697B7AC}" type="presParOf" srcId="{82127036-0475-45A1-9382-21D1202F2886}" destId="{E7684C49-ABD1-40CA-BAE7-D71EBCECDB66}" srcOrd="3" destOrd="0" presId="urn:microsoft.com/office/officeart/2005/8/layout/orgChart1"/>
    <dgm:cxn modelId="{9B887F10-BEEB-4FC1-8DA7-D4004CE5EF4C}" type="presParOf" srcId="{E7684C49-ABD1-40CA-BAE7-D71EBCECDB66}" destId="{D70D223A-1191-42EC-B9B6-BC9756905033}" srcOrd="0" destOrd="0" presId="urn:microsoft.com/office/officeart/2005/8/layout/orgChart1"/>
    <dgm:cxn modelId="{61FCAD66-1899-4B75-8C42-962125300879}" type="presParOf" srcId="{D70D223A-1191-42EC-B9B6-BC9756905033}" destId="{2A313495-58CB-45DC-883B-B52EF2370063}" srcOrd="0" destOrd="0" presId="urn:microsoft.com/office/officeart/2005/8/layout/orgChart1"/>
    <dgm:cxn modelId="{768EFBFC-BF32-4A95-AF02-3576154C7574}" type="presParOf" srcId="{D70D223A-1191-42EC-B9B6-BC9756905033}" destId="{F29E1A1B-1677-49BA-9ABB-61C8B45C4089}" srcOrd="1" destOrd="0" presId="urn:microsoft.com/office/officeart/2005/8/layout/orgChart1"/>
    <dgm:cxn modelId="{4337A2F0-BAA4-4F64-8F6B-8C714CF8B0F9}" type="presParOf" srcId="{E7684C49-ABD1-40CA-BAE7-D71EBCECDB66}" destId="{079E03DA-D1AE-4A0F-AF84-1F01025EF9C2}" srcOrd="1" destOrd="0" presId="urn:microsoft.com/office/officeart/2005/8/layout/orgChart1"/>
    <dgm:cxn modelId="{0831D797-353A-496A-AA7A-3F99E0ECBBEF}" type="presParOf" srcId="{079E03DA-D1AE-4A0F-AF84-1F01025EF9C2}" destId="{C9C10371-C2E1-4D39-BB46-8AAC5E1B831A}" srcOrd="0" destOrd="0" presId="urn:microsoft.com/office/officeart/2005/8/layout/orgChart1"/>
    <dgm:cxn modelId="{A394490F-3CE4-4B0F-809D-D6D308167F94}" type="presParOf" srcId="{079E03DA-D1AE-4A0F-AF84-1F01025EF9C2}" destId="{2EEBC863-8314-4DD5-B503-C6A552AC6114}" srcOrd="1" destOrd="0" presId="urn:microsoft.com/office/officeart/2005/8/layout/orgChart1"/>
    <dgm:cxn modelId="{F4B2DE09-27BA-4029-B63D-05C65F4A9DD0}" type="presParOf" srcId="{2EEBC863-8314-4DD5-B503-C6A552AC6114}" destId="{C6ACC863-FD71-4E8B-9558-10792100923E}" srcOrd="0" destOrd="0" presId="urn:microsoft.com/office/officeart/2005/8/layout/orgChart1"/>
    <dgm:cxn modelId="{FB5663F7-2A7F-44BA-8EF4-7B54876FAACE}" type="presParOf" srcId="{C6ACC863-FD71-4E8B-9558-10792100923E}" destId="{9533418C-1D43-424F-8FC6-7FD34A4EFB8C}" srcOrd="0" destOrd="0" presId="urn:microsoft.com/office/officeart/2005/8/layout/orgChart1"/>
    <dgm:cxn modelId="{877CC5D9-0B44-44AB-B259-E507DB93FC8C}" type="presParOf" srcId="{C6ACC863-FD71-4E8B-9558-10792100923E}" destId="{AD503AC2-AB37-416D-A868-60D9ED37C109}" srcOrd="1" destOrd="0" presId="urn:microsoft.com/office/officeart/2005/8/layout/orgChart1"/>
    <dgm:cxn modelId="{85C2F244-99B3-4163-A4F1-324E19563551}" type="presParOf" srcId="{2EEBC863-8314-4DD5-B503-C6A552AC6114}" destId="{DFE2F312-9732-4A6B-AC79-9F9F6F373E67}" srcOrd="1" destOrd="0" presId="urn:microsoft.com/office/officeart/2005/8/layout/orgChart1"/>
    <dgm:cxn modelId="{5B33642C-4C43-43EB-AF1D-945299DAC73B}" type="presParOf" srcId="{2EEBC863-8314-4DD5-B503-C6A552AC6114}" destId="{15B55CD5-F91E-4E73-8A57-82E1F180E306}" srcOrd="2" destOrd="0" presId="urn:microsoft.com/office/officeart/2005/8/layout/orgChart1"/>
    <dgm:cxn modelId="{9664BA3F-D3F7-4FBD-A3A9-E99AF748574D}" type="presParOf" srcId="{079E03DA-D1AE-4A0F-AF84-1F01025EF9C2}" destId="{C81E8CED-1838-455E-AF8F-D7F1930D9DFA}" srcOrd="2" destOrd="0" presId="urn:microsoft.com/office/officeart/2005/8/layout/orgChart1"/>
    <dgm:cxn modelId="{A45547D3-B347-42BA-BF91-A00C8FF0E989}" type="presParOf" srcId="{079E03DA-D1AE-4A0F-AF84-1F01025EF9C2}" destId="{5D78B175-0F22-40F8-8FCB-B6E832228DC4}" srcOrd="3" destOrd="0" presId="urn:microsoft.com/office/officeart/2005/8/layout/orgChart1"/>
    <dgm:cxn modelId="{B2435006-698D-4DC0-8A60-FAE9D7A7BE02}" type="presParOf" srcId="{5D78B175-0F22-40F8-8FCB-B6E832228DC4}" destId="{B76F466B-B616-49DE-B669-FF3DD36233C9}" srcOrd="0" destOrd="0" presId="urn:microsoft.com/office/officeart/2005/8/layout/orgChart1"/>
    <dgm:cxn modelId="{FAC8C03C-2E4E-4E77-8FE1-452D544EC1A7}" type="presParOf" srcId="{B76F466B-B616-49DE-B669-FF3DD36233C9}" destId="{9F5DD103-316D-4405-A447-336241D087E8}" srcOrd="0" destOrd="0" presId="urn:microsoft.com/office/officeart/2005/8/layout/orgChart1"/>
    <dgm:cxn modelId="{B1DA9C8E-D489-4883-B2D7-19CD3E68CD2D}" type="presParOf" srcId="{B76F466B-B616-49DE-B669-FF3DD36233C9}" destId="{1B246377-CE6F-4F85-B82F-A8372015EC15}" srcOrd="1" destOrd="0" presId="urn:microsoft.com/office/officeart/2005/8/layout/orgChart1"/>
    <dgm:cxn modelId="{A7781EA0-76B7-4D4F-8D03-1C46F42C16E7}" type="presParOf" srcId="{5D78B175-0F22-40F8-8FCB-B6E832228DC4}" destId="{692F226C-1AF7-425E-BF55-F578611E1491}" srcOrd="1" destOrd="0" presId="urn:microsoft.com/office/officeart/2005/8/layout/orgChart1"/>
    <dgm:cxn modelId="{2105CF06-AA5A-4AF4-B48D-E2E014267435}" type="presParOf" srcId="{5D78B175-0F22-40F8-8FCB-B6E832228DC4}" destId="{0F4A5103-7AAD-4440-B3B4-B4F0E0E6124C}" srcOrd="2" destOrd="0" presId="urn:microsoft.com/office/officeart/2005/8/layout/orgChart1"/>
    <dgm:cxn modelId="{B1623820-B775-4BF6-A614-7F77261D826F}" type="presParOf" srcId="{E7684C49-ABD1-40CA-BAE7-D71EBCECDB66}" destId="{AB9A1692-F278-4B94-85C9-946FBA115C9A}" srcOrd="2" destOrd="0" presId="urn:microsoft.com/office/officeart/2005/8/layout/orgChart1"/>
    <dgm:cxn modelId="{DE9BB15B-AD1E-4B42-BDA8-826E7B85CD2B}" type="presParOf" srcId="{82127036-0475-45A1-9382-21D1202F2886}" destId="{6D28407A-C793-40DA-ADF0-97385041B78B}" srcOrd="4" destOrd="0" presId="urn:microsoft.com/office/officeart/2005/8/layout/orgChart1"/>
    <dgm:cxn modelId="{74E72464-B064-4A4C-877F-81667AC0606D}" type="presParOf" srcId="{82127036-0475-45A1-9382-21D1202F2886}" destId="{BDB30634-3BE5-4771-AD6E-A22C0559ACDB}" srcOrd="5" destOrd="0" presId="urn:microsoft.com/office/officeart/2005/8/layout/orgChart1"/>
    <dgm:cxn modelId="{A8D7D666-90E8-42EB-ACD1-A21422BAB780}" type="presParOf" srcId="{BDB30634-3BE5-4771-AD6E-A22C0559ACDB}" destId="{DFEE19E8-EB71-40C8-97F0-86F271DB2293}" srcOrd="0" destOrd="0" presId="urn:microsoft.com/office/officeart/2005/8/layout/orgChart1"/>
    <dgm:cxn modelId="{77F2E880-C3C0-493B-B9F1-3181CE4B368B}" type="presParOf" srcId="{DFEE19E8-EB71-40C8-97F0-86F271DB2293}" destId="{FE72A425-6F77-4DC0-8ED8-B22589453327}" srcOrd="0" destOrd="0" presId="urn:microsoft.com/office/officeart/2005/8/layout/orgChart1"/>
    <dgm:cxn modelId="{C6EE7490-FC95-406A-8B9D-D1CF6544966E}" type="presParOf" srcId="{DFEE19E8-EB71-40C8-97F0-86F271DB2293}" destId="{156F6C49-C6C5-403A-BC7F-8AC4925A6454}" srcOrd="1" destOrd="0" presId="urn:microsoft.com/office/officeart/2005/8/layout/orgChart1"/>
    <dgm:cxn modelId="{04ADA039-4BF8-42F5-AFA6-7DA10D87C308}" type="presParOf" srcId="{BDB30634-3BE5-4771-AD6E-A22C0559ACDB}" destId="{EBD9D824-7748-4A0B-BE56-E99062E64C67}" srcOrd="1" destOrd="0" presId="urn:microsoft.com/office/officeart/2005/8/layout/orgChart1"/>
    <dgm:cxn modelId="{D6368EAA-8FCE-4E4B-AF16-85CAB21520C8}" type="presParOf" srcId="{EBD9D824-7748-4A0B-BE56-E99062E64C67}" destId="{3384169E-62FC-40E2-BDDB-EA30D258F8A1}" srcOrd="0" destOrd="0" presId="urn:microsoft.com/office/officeart/2005/8/layout/orgChart1"/>
    <dgm:cxn modelId="{FA57CBC1-5809-45D0-A38A-3D771FD03D45}" type="presParOf" srcId="{EBD9D824-7748-4A0B-BE56-E99062E64C67}" destId="{7D1C6E77-0AEA-4BF8-B79F-2EFC9015BA96}" srcOrd="1" destOrd="0" presId="urn:microsoft.com/office/officeart/2005/8/layout/orgChart1"/>
    <dgm:cxn modelId="{85529E3A-9FE2-4C08-A2E7-5B7A49B53B14}" type="presParOf" srcId="{7D1C6E77-0AEA-4BF8-B79F-2EFC9015BA96}" destId="{89D9635F-9D5B-4BE6-9975-8B2B96F3904D}" srcOrd="0" destOrd="0" presId="urn:microsoft.com/office/officeart/2005/8/layout/orgChart1"/>
    <dgm:cxn modelId="{292B839A-01F4-4EFB-B484-104B460F16D8}" type="presParOf" srcId="{89D9635F-9D5B-4BE6-9975-8B2B96F3904D}" destId="{4BFF0D06-8D0E-4DFD-B26C-8C6A87257F6E}" srcOrd="0" destOrd="0" presId="urn:microsoft.com/office/officeart/2005/8/layout/orgChart1"/>
    <dgm:cxn modelId="{4990462D-8787-49E8-B4AF-FBBF5D3FAAC7}" type="presParOf" srcId="{89D9635F-9D5B-4BE6-9975-8B2B96F3904D}" destId="{E124F6A2-97BA-4B96-8C1F-DE85786BA419}" srcOrd="1" destOrd="0" presId="urn:microsoft.com/office/officeart/2005/8/layout/orgChart1"/>
    <dgm:cxn modelId="{9A9124DC-4103-456F-8FF5-A5BFDD215DD3}" type="presParOf" srcId="{7D1C6E77-0AEA-4BF8-B79F-2EFC9015BA96}" destId="{E786EA9A-2ABE-4318-A44A-606798EBD038}" srcOrd="1" destOrd="0" presId="urn:microsoft.com/office/officeart/2005/8/layout/orgChart1"/>
    <dgm:cxn modelId="{364564E1-798F-4CB7-9CD5-FFDDEC22A630}" type="presParOf" srcId="{7D1C6E77-0AEA-4BF8-B79F-2EFC9015BA96}" destId="{77FF7116-5C4F-4A47-B0DA-366DDB40FE40}" srcOrd="2" destOrd="0" presId="urn:microsoft.com/office/officeart/2005/8/layout/orgChart1"/>
    <dgm:cxn modelId="{2BACC222-CB5F-4082-9247-BFAAF5D60659}" type="presParOf" srcId="{BDB30634-3BE5-4771-AD6E-A22C0559ACDB}" destId="{5ED18ACD-E58E-41E9-83BC-8A46D4DA2EC9}" srcOrd="2" destOrd="0" presId="urn:microsoft.com/office/officeart/2005/8/layout/orgChart1"/>
    <dgm:cxn modelId="{84E692F7-0AF0-47A4-A47E-432080F5B621}" type="presParOf" srcId="{82127036-0475-45A1-9382-21D1202F2886}" destId="{65D3834F-8D9F-4899-9B72-81C012C7F654}" srcOrd="6" destOrd="0" presId="urn:microsoft.com/office/officeart/2005/8/layout/orgChart1"/>
    <dgm:cxn modelId="{5272CBF1-B028-45F2-ADD8-BA582E613C4A}" type="presParOf" srcId="{82127036-0475-45A1-9382-21D1202F2886}" destId="{C070577B-4BD6-4FDD-BDEA-2056DC9994B8}" srcOrd="7" destOrd="0" presId="urn:microsoft.com/office/officeart/2005/8/layout/orgChart1"/>
    <dgm:cxn modelId="{B7728171-AAD3-407D-B928-174A44A7F7F9}" type="presParOf" srcId="{C070577B-4BD6-4FDD-BDEA-2056DC9994B8}" destId="{3715DF3A-A4F3-49EF-902F-C9A64DDB74D0}" srcOrd="0" destOrd="0" presId="urn:microsoft.com/office/officeart/2005/8/layout/orgChart1"/>
    <dgm:cxn modelId="{F34051B6-491C-4B24-A74C-7575A8344E6F}" type="presParOf" srcId="{3715DF3A-A4F3-49EF-902F-C9A64DDB74D0}" destId="{446F6E8C-F9E5-4365-A9E4-886EA99A6678}" srcOrd="0" destOrd="0" presId="urn:microsoft.com/office/officeart/2005/8/layout/orgChart1"/>
    <dgm:cxn modelId="{D2C071B9-DC21-4E09-9B59-D9948876C527}" type="presParOf" srcId="{3715DF3A-A4F3-49EF-902F-C9A64DDB74D0}" destId="{FD14F7D3-D162-4064-B187-751BC5E75769}" srcOrd="1" destOrd="0" presId="urn:microsoft.com/office/officeart/2005/8/layout/orgChart1"/>
    <dgm:cxn modelId="{629589E8-5BC0-4A1A-97AB-9380AE75DE23}" type="presParOf" srcId="{C070577B-4BD6-4FDD-BDEA-2056DC9994B8}" destId="{01F73B3A-3FC0-4ADA-BE03-3B57AD307D10}" srcOrd="1" destOrd="0" presId="urn:microsoft.com/office/officeart/2005/8/layout/orgChart1"/>
    <dgm:cxn modelId="{FB25DC71-2095-449B-B581-612416D9F776}" type="presParOf" srcId="{01F73B3A-3FC0-4ADA-BE03-3B57AD307D10}" destId="{F5E2D406-51FD-4C82-8B08-1560C15D4A23}" srcOrd="0" destOrd="0" presId="urn:microsoft.com/office/officeart/2005/8/layout/orgChart1"/>
    <dgm:cxn modelId="{93A8DE07-3CE0-48FE-B792-71F6D4FDF472}" type="presParOf" srcId="{01F73B3A-3FC0-4ADA-BE03-3B57AD307D10}" destId="{EDC93CF2-66C5-438F-AA50-2FC27B8D5E09}" srcOrd="1" destOrd="0" presId="urn:microsoft.com/office/officeart/2005/8/layout/orgChart1"/>
    <dgm:cxn modelId="{42CF011F-05D1-4C92-A540-C977BF47921C}" type="presParOf" srcId="{EDC93CF2-66C5-438F-AA50-2FC27B8D5E09}" destId="{75A2BE91-94B2-4F8A-8F89-78C2D7FB390E}" srcOrd="0" destOrd="0" presId="urn:microsoft.com/office/officeart/2005/8/layout/orgChart1"/>
    <dgm:cxn modelId="{8DCC22C8-73E2-4F7B-B338-BA89F07E0660}" type="presParOf" srcId="{75A2BE91-94B2-4F8A-8F89-78C2D7FB390E}" destId="{541F3EDB-122E-41E7-8256-5809B9BAEB16}" srcOrd="0" destOrd="0" presId="urn:microsoft.com/office/officeart/2005/8/layout/orgChart1"/>
    <dgm:cxn modelId="{6C1C8E4D-1502-48D0-B952-8C3D5D14E475}" type="presParOf" srcId="{75A2BE91-94B2-4F8A-8F89-78C2D7FB390E}" destId="{A93E48BE-5574-412A-86E9-C91EBFE00C3E}" srcOrd="1" destOrd="0" presId="urn:microsoft.com/office/officeart/2005/8/layout/orgChart1"/>
    <dgm:cxn modelId="{AD152F5E-35AE-48C9-9FF4-39C725E29EBE}" type="presParOf" srcId="{EDC93CF2-66C5-438F-AA50-2FC27B8D5E09}" destId="{CB562A66-ADC1-4B34-8DCA-8D31B7B129F9}" srcOrd="1" destOrd="0" presId="urn:microsoft.com/office/officeart/2005/8/layout/orgChart1"/>
    <dgm:cxn modelId="{1954FEAF-8FE7-4109-997A-009317498DDE}" type="presParOf" srcId="{EDC93CF2-66C5-438F-AA50-2FC27B8D5E09}" destId="{F36A7586-95ED-45BC-B391-5DD620FB01BB}" srcOrd="2" destOrd="0" presId="urn:microsoft.com/office/officeart/2005/8/layout/orgChart1"/>
    <dgm:cxn modelId="{AA93419C-3A91-4111-AD9C-8D154191A940}" type="presParOf" srcId="{01F73B3A-3FC0-4ADA-BE03-3B57AD307D10}" destId="{A3F1CB97-ABC9-4F5C-B88C-D288BCBEE039}" srcOrd="2" destOrd="0" presId="urn:microsoft.com/office/officeart/2005/8/layout/orgChart1"/>
    <dgm:cxn modelId="{344F09A6-A9E8-4C6B-888C-431A4085E8E8}" type="presParOf" srcId="{01F73B3A-3FC0-4ADA-BE03-3B57AD307D10}" destId="{BA3BC8AD-5D56-4F93-BE3C-3AD12D3D4BE3}" srcOrd="3" destOrd="0" presId="urn:microsoft.com/office/officeart/2005/8/layout/orgChart1"/>
    <dgm:cxn modelId="{07701C34-34A2-485A-910A-C01583D08357}" type="presParOf" srcId="{BA3BC8AD-5D56-4F93-BE3C-3AD12D3D4BE3}" destId="{A83605D6-C888-429D-91B6-CE3C0C76C021}" srcOrd="0" destOrd="0" presId="urn:microsoft.com/office/officeart/2005/8/layout/orgChart1"/>
    <dgm:cxn modelId="{039604AF-EFAA-4433-A6EB-EE27B470F24B}" type="presParOf" srcId="{A83605D6-C888-429D-91B6-CE3C0C76C021}" destId="{2ECEC147-6B31-47E9-A663-FB8C78577A90}" srcOrd="0" destOrd="0" presId="urn:microsoft.com/office/officeart/2005/8/layout/orgChart1"/>
    <dgm:cxn modelId="{26219698-07A7-4E03-83F6-5F4A61F2577B}" type="presParOf" srcId="{A83605D6-C888-429D-91B6-CE3C0C76C021}" destId="{0C64571C-DA09-4383-AB8B-E06D3B5FE44B}" srcOrd="1" destOrd="0" presId="urn:microsoft.com/office/officeart/2005/8/layout/orgChart1"/>
    <dgm:cxn modelId="{E6E5D02F-A1D0-4A3D-BAD0-89F354D46F65}" type="presParOf" srcId="{BA3BC8AD-5D56-4F93-BE3C-3AD12D3D4BE3}" destId="{8CC036FC-A581-4580-8D92-2D42DAD95CFC}" srcOrd="1" destOrd="0" presId="urn:microsoft.com/office/officeart/2005/8/layout/orgChart1"/>
    <dgm:cxn modelId="{D75A52A8-7EA2-493E-875A-AEBA0417BDFA}" type="presParOf" srcId="{BA3BC8AD-5D56-4F93-BE3C-3AD12D3D4BE3}" destId="{70C0C459-4D85-42FB-9DFB-FB2B5A8812E4}" srcOrd="2" destOrd="0" presId="urn:microsoft.com/office/officeart/2005/8/layout/orgChart1"/>
    <dgm:cxn modelId="{17304661-98E8-4CA6-B6E5-FB97A05CB4C3}" type="presParOf" srcId="{01F73B3A-3FC0-4ADA-BE03-3B57AD307D10}" destId="{4FC93EF4-9351-4CD0-8BF3-52E9783D2D99}" srcOrd="4" destOrd="0" presId="urn:microsoft.com/office/officeart/2005/8/layout/orgChart1"/>
    <dgm:cxn modelId="{58475C21-5E95-4CAC-BE5B-6E4FA405F6CA}" type="presParOf" srcId="{01F73B3A-3FC0-4ADA-BE03-3B57AD307D10}" destId="{0ABEADD6-00FD-4062-A6E4-CB427B20EF4C}" srcOrd="5" destOrd="0" presId="urn:microsoft.com/office/officeart/2005/8/layout/orgChart1"/>
    <dgm:cxn modelId="{1CB614C7-B758-4F77-A481-AE9741FA761B}" type="presParOf" srcId="{0ABEADD6-00FD-4062-A6E4-CB427B20EF4C}" destId="{0E3E2A3F-8803-4433-B24E-B80B08B57352}" srcOrd="0" destOrd="0" presId="urn:microsoft.com/office/officeart/2005/8/layout/orgChart1"/>
    <dgm:cxn modelId="{13663D92-C5B8-42FF-B937-3413145822C2}" type="presParOf" srcId="{0E3E2A3F-8803-4433-B24E-B80B08B57352}" destId="{BCF740E7-F20A-4EC0-99CC-3F243C654CB2}" srcOrd="0" destOrd="0" presId="urn:microsoft.com/office/officeart/2005/8/layout/orgChart1"/>
    <dgm:cxn modelId="{E50DD4AD-B527-479A-93D2-7ECF1F8BB557}" type="presParOf" srcId="{0E3E2A3F-8803-4433-B24E-B80B08B57352}" destId="{DFCA60C3-717E-405C-B2D1-FB533759F558}" srcOrd="1" destOrd="0" presId="urn:microsoft.com/office/officeart/2005/8/layout/orgChart1"/>
    <dgm:cxn modelId="{A68F0F6C-A993-465C-AECD-A32D621F5DEF}" type="presParOf" srcId="{0ABEADD6-00FD-4062-A6E4-CB427B20EF4C}" destId="{464ACDBF-E657-41E8-90C1-CB00FF51700E}" srcOrd="1" destOrd="0" presId="urn:microsoft.com/office/officeart/2005/8/layout/orgChart1"/>
    <dgm:cxn modelId="{4DE095E7-3D9B-4E7A-880D-E538C2BCD251}" type="presParOf" srcId="{0ABEADD6-00FD-4062-A6E4-CB427B20EF4C}" destId="{ACEBBFAA-C1A8-49C5-A545-81D2432270D6}" srcOrd="2" destOrd="0" presId="urn:microsoft.com/office/officeart/2005/8/layout/orgChart1"/>
    <dgm:cxn modelId="{9704C69E-6936-40EB-81C6-062DDBDEA294}" type="presParOf" srcId="{01F73B3A-3FC0-4ADA-BE03-3B57AD307D10}" destId="{8E8F72F7-D90E-4625-9E50-11BE6C41BA47}" srcOrd="6" destOrd="0" presId="urn:microsoft.com/office/officeart/2005/8/layout/orgChart1"/>
    <dgm:cxn modelId="{9B6BFBA3-CA9A-4DD8-A5F5-F211B87395BF}" type="presParOf" srcId="{01F73B3A-3FC0-4ADA-BE03-3B57AD307D10}" destId="{D859B68F-FC6A-4070-86EC-2833124FF8F8}" srcOrd="7" destOrd="0" presId="urn:microsoft.com/office/officeart/2005/8/layout/orgChart1"/>
    <dgm:cxn modelId="{41E9C515-2845-4EDD-A569-77B0AE047B96}" type="presParOf" srcId="{D859B68F-FC6A-4070-86EC-2833124FF8F8}" destId="{EE86499E-917D-4631-8D34-F19C84603188}" srcOrd="0" destOrd="0" presId="urn:microsoft.com/office/officeart/2005/8/layout/orgChart1"/>
    <dgm:cxn modelId="{D3931E0E-3B9B-42C1-B725-F5A260901938}" type="presParOf" srcId="{EE86499E-917D-4631-8D34-F19C84603188}" destId="{846DC98D-82A8-416A-A08C-3B6BD1119A3D}" srcOrd="0" destOrd="0" presId="urn:microsoft.com/office/officeart/2005/8/layout/orgChart1"/>
    <dgm:cxn modelId="{24E93648-ADB5-444F-A3D0-5AECB34F16FF}" type="presParOf" srcId="{EE86499E-917D-4631-8D34-F19C84603188}" destId="{AA9B2517-2D56-40E1-AB41-68ED74485B2A}" srcOrd="1" destOrd="0" presId="urn:microsoft.com/office/officeart/2005/8/layout/orgChart1"/>
    <dgm:cxn modelId="{CD493DD9-FFB0-4216-8379-D85C156FF0A1}" type="presParOf" srcId="{D859B68F-FC6A-4070-86EC-2833124FF8F8}" destId="{6A6F5415-EB25-4050-949C-F87C56005ACA}" srcOrd="1" destOrd="0" presId="urn:microsoft.com/office/officeart/2005/8/layout/orgChart1"/>
    <dgm:cxn modelId="{CBD5AA5B-5A0A-4910-82F3-4F2A9A5433C2}" type="presParOf" srcId="{D859B68F-FC6A-4070-86EC-2833124FF8F8}" destId="{6D6DA56F-A859-4C42-8867-37E267A936C0}" srcOrd="2" destOrd="0" presId="urn:microsoft.com/office/officeart/2005/8/layout/orgChart1"/>
    <dgm:cxn modelId="{316D9CC3-3511-4146-9972-ECB1D1390660}" type="presParOf" srcId="{01F73B3A-3FC0-4ADA-BE03-3B57AD307D10}" destId="{CA1DAF25-466C-47D2-B270-2F9DEA974605}" srcOrd="8" destOrd="0" presId="urn:microsoft.com/office/officeart/2005/8/layout/orgChart1"/>
    <dgm:cxn modelId="{55F4E9AE-D58E-4153-A47E-F6F6B5B91BE9}" type="presParOf" srcId="{01F73B3A-3FC0-4ADA-BE03-3B57AD307D10}" destId="{DA15EB43-40B6-4334-A9B6-CA9482D3A228}" srcOrd="9" destOrd="0" presId="urn:microsoft.com/office/officeart/2005/8/layout/orgChart1"/>
    <dgm:cxn modelId="{377B3743-55E6-4D1B-8DB9-05E45BC5535D}" type="presParOf" srcId="{DA15EB43-40B6-4334-A9B6-CA9482D3A228}" destId="{B048ACA9-7272-4F2F-AB9E-CC44F4B5466D}" srcOrd="0" destOrd="0" presId="urn:microsoft.com/office/officeart/2005/8/layout/orgChart1"/>
    <dgm:cxn modelId="{9C1D5D8D-BCA3-487F-8705-04006639A96E}" type="presParOf" srcId="{B048ACA9-7272-4F2F-AB9E-CC44F4B5466D}" destId="{AED9810A-B510-42FA-8BD0-F1E576CA16ED}" srcOrd="0" destOrd="0" presId="urn:microsoft.com/office/officeart/2005/8/layout/orgChart1"/>
    <dgm:cxn modelId="{609D31BE-C66D-4ACA-968C-688D881755CE}" type="presParOf" srcId="{B048ACA9-7272-4F2F-AB9E-CC44F4B5466D}" destId="{43590E32-A8BD-4A64-9821-10A934F0066A}" srcOrd="1" destOrd="0" presId="urn:microsoft.com/office/officeart/2005/8/layout/orgChart1"/>
    <dgm:cxn modelId="{E140F3F2-3EDE-4174-825C-86ED8CBF6B74}" type="presParOf" srcId="{DA15EB43-40B6-4334-A9B6-CA9482D3A228}" destId="{B5E83F33-C8D3-44D4-9508-EE03E5003263}" srcOrd="1" destOrd="0" presId="urn:microsoft.com/office/officeart/2005/8/layout/orgChart1"/>
    <dgm:cxn modelId="{4707B586-5205-4668-8329-80B4DD441186}" type="presParOf" srcId="{DA15EB43-40B6-4334-A9B6-CA9482D3A228}" destId="{D82EB247-1039-4084-989E-B8F8E7998E0F}" srcOrd="2" destOrd="0" presId="urn:microsoft.com/office/officeart/2005/8/layout/orgChart1"/>
    <dgm:cxn modelId="{51D52761-5DC1-4BAF-910B-65F75DB83555}" type="presParOf" srcId="{01F73B3A-3FC0-4ADA-BE03-3B57AD307D10}" destId="{1DE87A49-761C-4DBA-90C4-0D3EAADEBC44}" srcOrd="10" destOrd="0" presId="urn:microsoft.com/office/officeart/2005/8/layout/orgChart1"/>
    <dgm:cxn modelId="{0A0A6996-238C-403A-9806-48F243AFED5B}" type="presParOf" srcId="{01F73B3A-3FC0-4ADA-BE03-3B57AD307D10}" destId="{B1BC7686-D445-4222-A36D-B0E4DAFE75AC}" srcOrd="11" destOrd="0" presId="urn:microsoft.com/office/officeart/2005/8/layout/orgChart1"/>
    <dgm:cxn modelId="{C84A2D98-CCDF-4C01-85A7-A74B4F529D5A}" type="presParOf" srcId="{B1BC7686-D445-4222-A36D-B0E4DAFE75AC}" destId="{A127BE0B-2D27-40A1-8E13-F0851A55733F}" srcOrd="0" destOrd="0" presId="urn:microsoft.com/office/officeart/2005/8/layout/orgChart1"/>
    <dgm:cxn modelId="{105FA70A-297A-4D01-8F8A-63DCB58E553E}" type="presParOf" srcId="{A127BE0B-2D27-40A1-8E13-F0851A55733F}" destId="{DDC36ECA-83D3-402C-BF72-E63007222FF6}" srcOrd="0" destOrd="0" presId="urn:microsoft.com/office/officeart/2005/8/layout/orgChart1"/>
    <dgm:cxn modelId="{B4DA2717-2408-4EB2-964A-F40184000830}" type="presParOf" srcId="{A127BE0B-2D27-40A1-8E13-F0851A55733F}" destId="{C6957FA0-2C36-4D88-B410-8DBEE55CF87E}" srcOrd="1" destOrd="0" presId="urn:microsoft.com/office/officeart/2005/8/layout/orgChart1"/>
    <dgm:cxn modelId="{AD83A70A-33BB-4CFA-9C56-BD380DDE0233}" type="presParOf" srcId="{B1BC7686-D445-4222-A36D-B0E4DAFE75AC}" destId="{42C56F8D-7B10-46B9-AB65-E0127836E4FD}" srcOrd="1" destOrd="0" presId="urn:microsoft.com/office/officeart/2005/8/layout/orgChart1"/>
    <dgm:cxn modelId="{6C46AC1B-9A85-402A-BF0E-4975FEA026C1}" type="presParOf" srcId="{B1BC7686-D445-4222-A36D-B0E4DAFE75AC}" destId="{E82F813A-2888-4213-98CC-6A65AE08E011}" srcOrd="2" destOrd="0" presId="urn:microsoft.com/office/officeart/2005/8/layout/orgChart1"/>
    <dgm:cxn modelId="{BEE2CC92-1B59-4BB7-B43F-859732749763}" type="presParOf" srcId="{C070577B-4BD6-4FDD-BDEA-2056DC9994B8}" destId="{88591220-746C-4988-B8D2-30BA7002E6F4}" srcOrd="2" destOrd="0" presId="urn:microsoft.com/office/officeart/2005/8/layout/orgChart1"/>
    <dgm:cxn modelId="{5F80514F-6AAE-49EB-ABBE-5728542F8848}" type="presParOf" srcId="{47DF3159-C971-4A2E-B9F1-1F9F62ED60FC}" destId="{301FF310-C4BE-4327-99A9-F3A811E8A3E9}" srcOrd="2" destOrd="0" presId="urn:microsoft.com/office/officeart/2005/8/layout/orgChart1"/>
    <dgm:cxn modelId="{136893FA-7C7E-48AA-B672-6E136BE0A4CE}" type="presParOf" srcId="{301FF310-C4BE-4327-99A9-F3A811E8A3E9}" destId="{C2C9A002-B866-4D20-AD6D-64559AC474EF}" srcOrd="0" destOrd="0" presId="urn:microsoft.com/office/officeart/2005/8/layout/orgChart1"/>
    <dgm:cxn modelId="{76D82109-AE47-49F5-8E9F-80FCB9902D79}" type="presParOf" srcId="{301FF310-C4BE-4327-99A9-F3A811E8A3E9}" destId="{2D995089-C759-4E22-9410-2F0958D318F9}" srcOrd="1" destOrd="0" presId="urn:microsoft.com/office/officeart/2005/8/layout/orgChart1"/>
    <dgm:cxn modelId="{6D7E5CD9-B7FC-4A75-B7FC-040E5D559A2D}" type="presParOf" srcId="{2D995089-C759-4E22-9410-2F0958D318F9}" destId="{FC6C78DC-D65C-45CC-A6C5-088237206AC3}" srcOrd="0" destOrd="0" presId="urn:microsoft.com/office/officeart/2005/8/layout/orgChart1"/>
    <dgm:cxn modelId="{68E303FD-48FC-4498-BC14-8F6FE8732D19}" type="presParOf" srcId="{FC6C78DC-D65C-45CC-A6C5-088237206AC3}" destId="{4CE82983-A355-4EFB-A212-177D6BE205C0}" srcOrd="0" destOrd="0" presId="urn:microsoft.com/office/officeart/2005/8/layout/orgChart1"/>
    <dgm:cxn modelId="{F288BB52-3805-489F-B8F1-398DA10496B3}" type="presParOf" srcId="{FC6C78DC-D65C-45CC-A6C5-088237206AC3}" destId="{EBA74160-1C68-4D63-96AA-0AA6F83A7FDE}" srcOrd="1" destOrd="0" presId="urn:microsoft.com/office/officeart/2005/8/layout/orgChart1"/>
    <dgm:cxn modelId="{0FAFB1AE-C066-457D-8441-1CF50DB2EC73}" type="presParOf" srcId="{2D995089-C759-4E22-9410-2F0958D318F9}" destId="{71954821-37B7-4B0D-AAD7-F7DAB54A663C}" srcOrd="1" destOrd="0" presId="urn:microsoft.com/office/officeart/2005/8/layout/orgChart1"/>
    <dgm:cxn modelId="{FB40CCCE-6BD6-4659-BCCF-66BD06071E6E}" type="presParOf" srcId="{2D995089-C759-4E22-9410-2F0958D318F9}" destId="{E7E7DA08-F8BE-4B9C-AFA8-4EA7B5E6E9DD}"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1DC9138-CB17-469D-A942-409CD1CD40E0}" type="doc">
      <dgm:prSet loTypeId="urn:microsoft.com/office/officeart/2005/8/layout/hProcess9" loCatId="process" qsTypeId="urn:microsoft.com/office/officeart/2005/8/quickstyle/simple3" qsCatId="simple" csTypeId="urn:microsoft.com/office/officeart/2005/8/colors/accent1_2" csCatId="accent1" phldr="1"/>
      <dgm:spPr/>
      <dgm:t>
        <a:bodyPr/>
        <a:lstStyle/>
        <a:p>
          <a:endParaRPr lang="tr-TR"/>
        </a:p>
      </dgm:t>
    </dgm:pt>
    <dgm:pt modelId="{52309E3E-F955-4232-BADF-C639D41D533F}">
      <dgm:prSet/>
      <dgm:spPr/>
      <dgm:t>
        <a:bodyPr/>
        <a:lstStyle/>
        <a:p>
          <a:pPr rtl="0"/>
          <a:r>
            <a:rPr lang="tr-TR" dirty="0" smtClean="0"/>
            <a:t>Başkanlığımızda toplam 12 personel görev yapmaktadır. </a:t>
          </a:r>
          <a:endParaRPr lang="tr-TR" dirty="0"/>
        </a:p>
      </dgm:t>
    </dgm:pt>
    <dgm:pt modelId="{5B37E155-FFDE-4D3A-8D4E-F0DC03ADBC78}" type="parTrans" cxnId="{7E129154-8970-4AFD-9EDB-10CE2B3264CC}">
      <dgm:prSet/>
      <dgm:spPr/>
      <dgm:t>
        <a:bodyPr/>
        <a:lstStyle/>
        <a:p>
          <a:endParaRPr lang="tr-TR"/>
        </a:p>
      </dgm:t>
    </dgm:pt>
    <dgm:pt modelId="{DF73C898-EA0F-421E-8B74-E32206F06BCF}" type="sibTrans" cxnId="{7E129154-8970-4AFD-9EDB-10CE2B3264CC}">
      <dgm:prSet/>
      <dgm:spPr/>
      <dgm:t>
        <a:bodyPr/>
        <a:lstStyle/>
        <a:p>
          <a:endParaRPr lang="tr-TR"/>
        </a:p>
      </dgm:t>
    </dgm:pt>
    <dgm:pt modelId="{79E96972-1CE2-43C7-B94F-466922D23143}">
      <dgm:prSet/>
      <dgm:spPr/>
      <dgm:t>
        <a:bodyPr/>
        <a:lstStyle/>
        <a:p>
          <a:pPr rtl="0"/>
          <a:r>
            <a:rPr lang="tr-TR" dirty="0" smtClean="0"/>
            <a:t>Personel sayısı yeterli olmakla birlikte alanında yetişmiş deneyimli personele ihtiyaç duyulmaktadır.</a:t>
          </a:r>
          <a:endParaRPr lang="tr-TR" dirty="0"/>
        </a:p>
      </dgm:t>
    </dgm:pt>
    <dgm:pt modelId="{EEFF14F2-9A08-499F-B1D2-AC6C4B556C02}" type="parTrans" cxnId="{BD632518-5E41-4996-A961-FE797C932AE1}">
      <dgm:prSet/>
      <dgm:spPr/>
      <dgm:t>
        <a:bodyPr/>
        <a:lstStyle/>
        <a:p>
          <a:endParaRPr lang="tr-TR"/>
        </a:p>
      </dgm:t>
    </dgm:pt>
    <dgm:pt modelId="{41FE3457-497B-4048-8FD0-797F423B7486}" type="sibTrans" cxnId="{BD632518-5E41-4996-A961-FE797C932AE1}">
      <dgm:prSet/>
      <dgm:spPr/>
      <dgm:t>
        <a:bodyPr/>
        <a:lstStyle/>
        <a:p>
          <a:endParaRPr lang="tr-TR"/>
        </a:p>
      </dgm:t>
    </dgm:pt>
    <dgm:pt modelId="{248C85AD-6548-4907-9EDD-56B571B60844}">
      <dgm:prSet/>
      <dgm:spPr/>
      <dgm:t>
        <a:bodyPr/>
        <a:lstStyle/>
        <a:p>
          <a:pPr rtl="0"/>
          <a:r>
            <a:rPr lang="tr-TR" dirty="0" smtClean="0"/>
            <a:t>Başkanlığımızda faal olarak 4 Şube. Müdürlüğü bulunmaktadır. </a:t>
          </a:r>
          <a:endParaRPr lang="tr-TR" dirty="0"/>
        </a:p>
      </dgm:t>
    </dgm:pt>
    <dgm:pt modelId="{D185F196-ED05-40EA-BD14-2F1C9118E6AC}" type="parTrans" cxnId="{4401C9D4-1903-4A37-B0F9-DAED97CC4CD6}">
      <dgm:prSet/>
      <dgm:spPr/>
      <dgm:t>
        <a:bodyPr/>
        <a:lstStyle/>
        <a:p>
          <a:endParaRPr lang="tr-TR"/>
        </a:p>
      </dgm:t>
    </dgm:pt>
    <dgm:pt modelId="{F90C9AAF-67FA-4984-81D9-0D79CFE5EEF7}" type="sibTrans" cxnId="{4401C9D4-1903-4A37-B0F9-DAED97CC4CD6}">
      <dgm:prSet/>
      <dgm:spPr/>
      <dgm:t>
        <a:bodyPr/>
        <a:lstStyle/>
        <a:p>
          <a:endParaRPr lang="tr-TR"/>
        </a:p>
      </dgm:t>
    </dgm:pt>
    <dgm:pt modelId="{28126576-2157-4DBF-BF7F-75EF3584C510}" type="pres">
      <dgm:prSet presAssocID="{D1DC9138-CB17-469D-A942-409CD1CD40E0}" presName="CompostProcess" presStyleCnt="0">
        <dgm:presLayoutVars>
          <dgm:dir/>
          <dgm:resizeHandles val="exact"/>
        </dgm:presLayoutVars>
      </dgm:prSet>
      <dgm:spPr/>
      <dgm:t>
        <a:bodyPr/>
        <a:lstStyle/>
        <a:p>
          <a:endParaRPr lang="tr-TR"/>
        </a:p>
      </dgm:t>
    </dgm:pt>
    <dgm:pt modelId="{F5D9438A-A36A-41F4-BB82-49F792E9CC56}" type="pres">
      <dgm:prSet presAssocID="{D1DC9138-CB17-469D-A942-409CD1CD40E0}" presName="arrow" presStyleLbl="bgShp" presStyleIdx="0" presStyleCnt="1"/>
      <dgm:spPr/>
      <dgm:t>
        <a:bodyPr/>
        <a:lstStyle/>
        <a:p>
          <a:endParaRPr lang="tr-TR"/>
        </a:p>
      </dgm:t>
    </dgm:pt>
    <dgm:pt modelId="{7DEE7D74-FEE4-4CBB-92D7-648BB1B0F542}" type="pres">
      <dgm:prSet presAssocID="{D1DC9138-CB17-469D-A942-409CD1CD40E0}" presName="linearProcess" presStyleCnt="0"/>
      <dgm:spPr/>
      <dgm:t>
        <a:bodyPr/>
        <a:lstStyle/>
        <a:p>
          <a:endParaRPr lang="tr-TR"/>
        </a:p>
      </dgm:t>
    </dgm:pt>
    <dgm:pt modelId="{28BC60FB-EB3C-427F-AD6D-187A3E7DBA0E}" type="pres">
      <dgm:prSet presAssocID="{52309E3E-F955-4232-BADF-C639D41D533F}" presName="textNode" presStyleLbl="node1" presStyleIdx="0" presStyleCnt="3">
        <dgm:presLayoutVars>
          <dgm:bulletEnabled val="1"/>
        </dgm:presLayoutVars>
      </dgm:prSet>
      <dgm:spPr/>
      <dgm:t>
        <a:bodyPr/>
        <a:lstStyle/>
        <a:p>
          <a:endParaRPr lang="tr-TR"/>
        </a:p>
      </dgm:t>
    </dgm:pt>
    <dgm:pt modelId="{E3A2A17A-EF9F-4D5B-BB0A-F14AC62E8DB9}" type="pres">
      <dgm:prSet presAssocID="{DF73C898-EA0F-421E-8B74-E32206F06BCF}" presName="sibTrans" presStyleCnt="0"/>
      <dgm:spPr/>
      <dgm:t>
        <a:bodyPr/>
        <a:lstStyle/>
        <a:p>
          <a:endParaRPr lang="tr-TR"/>
        </a:p>
      </dgm:t>
    </dgm:pt>
    <dgm:pt modelId="{F01F5F83-61B2-4674-B350-AE71C32A1628}" type="pres">
      <dgm:prSet presAssocID="{79E96972-1CE2-43C7-B94F-466922D23143}" presName="textNode" presStyleLbl="node1" presStyleIdx="1" presStyleCnt="3">
        <dgm:presLayoutVars>
          <dgm:bulletEnabled val="1"/>
        </dgm:presLayoutVars>
      </dgm:prSet>
      <dgm:spPr/>
      <dgm:t>
        <a:bodyPr/>
        <a:lstStyle/>
        <a:p>
          <a:endParaRPr lang="tr-TR"/>
        </a:p>
      </dgm:t>
    </dgm:pt>
    <dgm:pt modelId="{102EF779-FE8D-47C8-924E-C114AC08C144}" type="pres">
      <dgm:prSet presAssocID="{41FE3457-497B-4048-8FD0-797F423B7486}" presName="sibTrans" presStyleCnt="0"/>
      <dgm:spPr/>
      <dgm:t>
        <a:bodyPr/>
        <a:lstStyle/>
        <a:p>
          <a:endParaRPr lang="tr-TR"/>
        </a:p>
      </dgm:t>
    </dgm:pt>
    <dgm:pt modelId="{8EEB7733-642C-4546-B47A-B9A39910BC9B}" type="pres">
      <dgm:prSet presAssocID="{248C85AD-6548-4907-9EDD-56B571B60844}" presName="textNode" presStyleLbl="node1" presStyleIdx="2" presStyleCnt="3">
        <dgm:presLayoutVars>
          <dgm:bulletEnabled val="1"/>
        </dgm:presLayoutVars>
      </dgm:prSet>
      <dgm:spPr/>
      <dgm:t>
        <a:bodyPr/>
        <a:lstStyle/>
        <a:p>
          <a:endParaRPr lang="tr-TR"/>
        </a:p>
      </dgm:t>
    </dgm:pt>
  </dgm:ptLst>
  <dgm:cxnLst>
    <dgm:cxn modelId="{81975B85-FAC2-4DCF-9B49-584E6A3728BC}" type="presOf" srcId="{248C85AD-6548-4907-9EDD-56B571B60844}" destId="{8EEB7733-642C-4546-B47A-B9A39910BC9B}" srcOrd="0" destOrd="0" presId="urn:microsoft.com/office/officeart/2005/8/layout/hProcess9"/>
    <dgm:cxn modelId="{43BE1345-584E-43E2-B5A2-428CEE12052C}" type="presOf" srcId="{52309E3E-F955-4232-BADF-C639D41D533F}" destId="{28BC60FB-EB3C-427F-AD6D-187A3E7DBA0E}" srcOrd="0" destOrd="0" presId="urn:microsoft.com/office/officeart/2005/8/layout/hProcess9"/>
    <dgm:cxn modelId="{BD632518-5E41-4996-A961-FE797C932AE1}" srcId="{D1DC9138-CB17-469D-A942-409CD1CD40E0}" destId="{79E96972-1CE2-43C7-B94F-466922D23143}" srcOrd="1" destOrd="0" parTransId="{EEFF14F2-9A08-499F-B1D2-AC6C4B556C02}" sibTransId="{41FE3457-497B-4048-8FD0-797F423B7486}"/>
    <dgm:cxn modelId="{7E129154-8970-4AFD-9EDB-10CE2B3264CC}" srcId="{D1DC9138-CB17-469D-A942-409CD1CD40E0}" destId="{52309E3E-F955-4232-BADF-C639D41D533F}" srcOrd="0" destOrd="0" parTransId="{5B37E155-FFDE-4D3A-8D4E-F0DC03ADBC78}" sibTransId="{DF73C898-EA0F-421E-8B74-E32206F06BCF}"/>
    <dgm:cxn modelId="{BC681F0C-0919-45D6-8FAC-8B4AD524321D}" type="presOf" srcId="{D1DC9138-CB17-469D-A942-409CD1CD40E0}" destId="{28126576-2157-4DBF-BF7F-75EF3584C510}" srcOrd="0" destOrd="0" presId="urn:microsoft.com/office/officeart/2005/8/layout/hProcess9"/>
    <dgm:cxn modelId="{4401C9D4-1903-4A37-B0F9-DAED97CC4CD6}" srcId="{D1DC9138-CB17-469D-A942-409CD1CD40E0}" destId="{248C85AD-6548-4907-9EDD-56B571B60844}" srcOrd="2" destOrd="0" parTransId="{D185F196-ED05-40EA-BD14-2F1C9118E6AC}" sibTransId="{F90C9AAF-67FA-4984-81D9-0D79CFE5EEF7}"/>
    <dgm:cxn modelId="{8670F9E5-71F7-435A-B8BC-25235DB898E3}" type="presOf" srcId="{79E96972-1CE2-43C7-B94F-466922D23143}" destId="{F01F5F83-61B2-4674-B350-AE71C32A1628}" srcOrd="0" destOrd="0" presId="urn:microsoft.com/office/officeart/2005/8/layout/hProcess9"/>
    <dgm:cxn modelId="{DC781E11-693B-48C6-93F9-017983EC3536}" type="presParOf" srcId="{28126576-2157-4DBF-BF7F-75EF3584C510}" destId="{F5D9438A-A36A-41F4-BB82-49F792E9CC56}" srcOrd="0" destOrd="0" presId="urn:microsoft.com/office/officeart/2005/8/layout/hProcess9"/>
    <dgm:cxn modelId="{A3A2A44E-A21B-43B3-82E1-38EBE9F39B30}" type="presParOf" srcId="{28126576-2157-4DBF-BF7F-75EF3584C510}" destId="{7DEE7D74-FEE4-4CBB-92D7-648BB1B0F542}" srcOrd="1" destOrd="0" presId="urn:microsoft.com/office/officeart/2005/8/layout/hProcess9"/>
    <dgm:cxn modelId="{A084700E-7CE2-4E88-B221-E9EEB64A383B}" type="presParOf" srcId="{7DEE7D74-FEE4-4CBB-92D7-648BB1B0F542}" destId="{28BC60FB-EB3C-427F-AD6D-187A3E7DBA0E}" srcOrd="0" destOrd="0" presId="urn:microsoft.com/office/officeart/2005/8/layout/hProcess9"/>
    <dgm:cxn modelId="{799F93BB-F130-46FF-A119-725D512E9965}" type="presParOf" srcId="{7DEE7D74-FEE4-4CBB-92D7-648BB1B0F542}" destId="{E3A2A17A-EF9F-4D5B-BB0A-F14AC62E8DB9}" srcOrd="1" destOrd="0" presId="urn:microsoft.com/office/officeart/2005/8/layout/hProcess9"/>
    <dgm:cxn modelId="{9DE5967A-3B64-4C57-9578-B5D53811F782}" type="presParOf" srcId="{7DEE7D74-FEE4-4CBB-92D7-648BB1B0F542}" destId="{F01F5F83-61B2-4674-B350-AE71C32A1628}" srcOrd="2" destOrd="0" presId="urn:microsoft.com/office/officeart/2005/8/layout/hProcess9"/>
    <dgm:cxn modelId="{2E8C7932-AD3C-461C-8BF2-5D165F7BB0BA}" type="presParOf" srcId="{7DEE7D74-FEE4-4CBB-92D7-648BB1B0F542}" destId="{102EF779-FE8D-47C8-924E-C114AC08C144}" srcOrd="3" destOrd="0" presId="urn:microsoft.com/office/officeart/2005/8/layout/hProcess9"/>
    <dgm:cxn modelId="{FC98A49B-EB77-48A0-911A-C2556F270264}" type="presParOf" srcId="{7DEE7D74-FEE4-4CBB-92D7-648BB1B0F542}" destId="{8EEB7733-642C-4546-B47A-B9A39910BC9B}"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7594740-948D-40FB-9154-58E4D71D0849}" type="doc">
      <dgm:prSet loTypeId="urn:microsoft.com/office/officeart/2005/8/layout/vList3#1" loCatId="list" qsTypeId="urn:microsoft.com/office/officeart/2005/8/quickstyle/simple1" qsCatId="simple" csTypeId="urn:microsoft.com/office/officeart/2005/8/colors/accent2_1" csCatId="accent2" phldr="1"/>
      <dgm:spPr/>
      <dgm:t>
        <a:bodyPr/>
        <a:lstStyle/>
        <a:p>
          <a:endParaRPr lang="tr-TR"/>
        </a:p>
      </dgm:t>
    </dgm:pt>
    <dgm:pt modelId="{17DCA40D-39BA-4878-9970-8FB8228EB344}">
      <dgm:prSet/>
      <dgm:spPr/>
      <dgm:t>
        <a:bodyPr/>
        <a:lstStyle/>
        <a:p>
          <a:pPr rtl="0"/>
          <a:r>
            <a:rPr lang="en-US" dirty="0" smtClean="0"/>
            <a:t>► </a:t>
          </a:r>
          <a:r>
            <a:rPr lang="en-US" dirty="0" err="1" smtClean="0"/>
            <a:t>Performans</a:t>
          </a:r>
          <a:r>
            <a:rPr lang="en-US" dirty="0" smtClean="0"/>
            <a:t> </a:t>
          </a:r>
          <a:r>
            <a:rPr lang="en-US" dirty="0" err="1" smtClean="0"/>
            <a:t>programı</a:t>
          </a:r>
          <a:r>
            <a:rPr lang="en-US" dirty="0" smtClean="0"/>
            <a:t> </a:t>
          </a:r>
          <a:r>
            <a:rPr lang="en-US" dirty="0" err="1" smtClean="0"/>
            <a:t>hazırlıklarının</a:t>
          </a:r>
          <a:r>
            <a:rPr lang="en-US" dirty="0" smtClean="0"/>
            <a:t> </a:t>
          </a:r>
          <a:r>
            <a:rPr lang="en-US" dirty="0" err="1" smtClean="0"/>
            <a:t>koordinasyonunu</a:t>
          </a:r>
          <a:r>
            <a:rPr lang="en-US" dirty="0" smtClean="0"/>
            <a:t> </a:t>
          </a:r>
          <a:r>
            <a:rPr lang="en-US" dirty="0" err="1" smtClean="0"/>
            <a:t>sağlamak</a:t>
          </a:r>
          <a:r>
            <a:rPr lang="en-US" dirty="0" smtClean="0"/>
            <a:t>.</a:t>
          </a:r>
          <a:endParaRPr lang="tr-TR" dirty="0"/>
        </a:p>
      </dgm:t>
    </dgm:pt>
    <dgm:pt modelId="{A7A27180-6968-429B-A813-ECD498048899}" type="parTrans" cxnId="{24356414-96F3-4C64-9A6F-D0F35019518C}">
      <dgm:prSet/>
      <dgm:spPr/>
      <dgm:t>
        <a:bodyPr/>
        <a:lstStyle/>
        <a:p>
          <a:endParaRPr lang="tr-TR"/>
        </a:p>
      </dgm:t>
    </dgm:pt>
    <dgm:pt modelId="{9A90763E-98B8-4994-AB79-E58EE966949F}" type="sibTrans" cxnId="{24356414-96F3-4C64-9A6F-D0F35019518C}">
      <dgm:prSet/>
      <dgm:spPr/>
      <dgm:t>
        <a:bodyPr/>
        <a:lstStyle/>
        <a:p>
          <a:endParaRPr lang="tr-TR"/>
        </a:p>
      </dgm:t>
    </dgm:pt>
    <dgm:pt modelId="{A9EF7C47-7BEC-43DE-B08B-4B240821694D}">
      <dgm:prSet/>
      <dgm:spPr/>
      <dgm:t>
        <a:bodyPr/>
        <a:lstStyle/>
        <a:p>
          <a:pPr rtl="0"/>
          <a:r>
            <a:rPr lang="en-US" dirty="0" smtClean="0"/>
            <a:t>►</a:t>
          </a:r>
          <a:r>
            <a:rPr lang="en-US" dirty="0" err="1" smtClean="0"/>
            <a:t>Kalkınma</a:t>
          </a:r>
          <a:r>
            <a:rPr lang="en-US" dirty="0" smtClean="0"/>
            <a:t> </a:t>
          </a:r>
          <a:r>
            <a:rPr lang="en-US" dirty="0" err="1" smtClean="0"/>
            <a:t>planı</a:t>
          </a:r>
          <a:r>
            <a:rPr lang="en-US" dirty="0" smtClean="0"/>
            <a:t> </a:t>
          </a:r>
          <a:r>
            <a:rPr lang="en-US" dirty="0" err="1" smtClean="0"/>
            <a:t>ve</a:t>
          </a:r>
          <a:r>
            <a:rPr lang="en-US" dirty="0" smtClean="0"/>
            <a:t> </a:t>
          </a:r>
          <a:r>
            <a:rPr lang="en-US" dirty="0" err="1" smtClean="0"/>
            <a:t>programlarda</a:t>
          </a:r>
          <a:r>
            <a:rPr lang="en-US" dirty="0" smtClean="0"/>
            <a:t> </a:t>
          </a:r>
          <a:r>
            <a:rPr lang="en-US" dirty="0" err="1" smtClean="0"/>
            <a:t>yer</a:t>
          </a:r>
          <a:r>
            <a:rPr lang="en-US" dirty="0" smtClean="0"/>
            <a:t> </a:t>
          </a:r>
          <a:r>
            <a:rPr lang="en-US" dirty="0" err="1" smtClean="0"/>
            <a:t>alan</a:t>
          </a:r>
          <a:r>
            <a:rPr lang="en-US" dirty="0" smtClean="0"/>
            <a:t> </a:t>
          </a:r>
          <a:r>
            <a:rPr lang="en-US" dirty="0" err="1" smtClean="0"/>
            <a:t>politika</a:t>
          </a:r>
          <a:r>
            <a:rPr lang="en-US" dirty="0" smtClean="0"/>
            <a:t>, </a:t>
          </a:r>
          <a:r>
            <a:rPr lang="en-US" dirty="0" err="1" smtClean="0"/>
            <a:t>hedef</a:t>
          </a:r>
          <a:r>
            <a:rPr lang="en-US" dirty="0" smtClean="0"/>
            <a:t> </a:t>
          </a:r>
          <a:r>
            <a:rPr lang="en-US" dirty="0" err="1" smtClean="0"/>
            <a:t>ve</a:t>
          </a:r>
          <a:r>
            <a:rPr lang="en-US" dirty="0" smtClean="0"/>
            <a:t> </a:t>
          </a:r>
          <a:r>
            <a:rPr lang="tr-TR" dirty="0" smtClean="0"/>
            <a:t>  </a:t>
          </a:r>
          <a:r>
            <a:rPr lang="en-US" dirty="0" err="1" smtClean="0"/>
            <a:t>önceliklere</a:t>
          </a:r>
          <a:r>
            <a:rPr lang="en-US" dirty="0" smtClean="0"/>
            <a:t> </a:t>
          </a:r>
          <a:r>
            <a:rPr lang="en-US" dirty="0" err="1" smtClean="0"/>
            <a:t>uygun</a:t>
          </a:r>
          <a:r>
            <a:rPr lang="en-US" dirty="0" smtClean="0"/>
            <a:t> </a:t>
          </a:r>
          <a:r>
            <a:rPr lang="en-US" dirty="0" err="1" smtClean="0"/>
            <a:t>şekilde</a:t>
          </a:r>
          <a:r>
            <a:rPr lang="en-US" dirty="0" smtClean="0"/>
            <a:t> </a:t>
          </a:r>
          <a:r>
            <a:rPr lang="en-US" dirty="0" err="1" smtClean="0"/>
            <a:t>Üniversitenin</a:t>
          </a:r>
          <a:r>
            <a:rPr lang="en-US" dirty="0" smtClean="0"/>
            <a:t> </a:t>
          </a:r>
          <a:r>
            <a:rPr lang="en-US" dirty="0" err="1" smtClean="0"/>
            <a:t>stratejik</a:t>
          </a:r>
          <a:r>
            <a:rPr lang="en-US" dirty="0" smtClean="0"/>
            <a:t> </a:t>
          </a:r>
          <a:r>
            <a:rPr lang="en-US" dirty="0" err="1" smtClean="0"/>
            <a:t>planları</a:t>
          </a:r>
          <a:r>
            <a:rPr lang="en-US" dirty="0" smtClean="0"/>
            <a:t> </a:t>
          </a:r>
          <a:r>
            <a:rPr lang="en-US" dirty="0" err="1" smtClean="0"/>
            <a:t>ve</a:t>
          </a:r>
          <a:r>
            <a:rPr lang="en-US" dirty="0" smtClean="0"/>
            <a:t> </a:t>
          </a:r>
          <a:r>
            <a:rPr lang="en-US" dirty="0" err="1" smtClean="0"/>
            <a:t>performans</a:t>
          </a:r>
          <a:r>
            <a:rPr lang="en-US" dirty="0" smtClean="0"/>
            <a:t> </a:t>
          </a:r>
          <a:r>
            <a:rPr lang="en-US" dirty="0" err="1" smtClean="0"/>
            <a:t>ölçütlerini</a:t>
          </a:r>
          <a:r>
            <a:rPr lang="en-US" dirty="0" smtClean="0"/>
            <a:t> </a:t>
          </a:r>
          <a:r>
            <a:rPr lang="en-US" dirty="0" err="1" smtClean="0"/>
            <a:t>fayda-maliyet</a:t>
          </a:r>
          <a:r>
            <a:rPr lang="en-US" dirty="0" smtClean="0"/>
            <a:t> </a:t>
          </a:r>
          <a:r>
            <a:rPr lang="en-US" dirty="0" err="1" smtClean="0"/>
            <a:t>analizlerine</a:t>
          </a:r>
          <a:r>
            <a:rPr lang="en-US" dirty="0" smtClean="0"/>
            <a:t> </a:t>
          </a:r>
          <a:r>
            <a:rPr lang="en-US" dirty="0" err="1" smtClean="0"/>
            <a:t>uygun</a:t>
          </a:r>
          <a:r>
            <a:rPr lang="en-US" dirty="0" smtClean="0"/>
            <a:t> </a:t>
          </a:r>
          <a:r>
            <a:rPr lang="en-US" dirty="0" err="1" smtClean="0"/>
            <a:t>olarak</a:t>
          </a:r>
          <a:r>
            <a:rPr lang="en-US" dirty="0" smtClean="0"/>
            <a:t> </a:t>
          </a:r>
          <a:r>
            <a:rPr lang="en-US" dirty="0" err="1" smtClean="0"/>
            <a:t>izleyen</a:t>
          </a:r>
          <a:r>
            <a:rPr lang="en-US" dirty="0" smtClean="0"/>
            <a:t> </a:t>
          </a:r>
          <a:r>
            <a:rPr lang="en-US" dirty="0" err="1" smtClean="0"/>
            <a:t>iki</a:t>
          </a:r>
          <a:r>
            <a:rPr lang="en-US" dirty="0" smtClean="0"/>
            <a:t> </a:t>
          </a:r>
          <a:r>
            <a:rPr lang="en-US" dirty="0" err="1" smtClean="0"/>
            <a:t>yılın</a:t>
          </a:r>
          <a:r>
            <a:rPr lang="en-US" dirty="0" smtClean="0"/>
            <a:t> </a:t>
          </a:r>
          <a:r>
            <a:rPr lang="en-US" dirty="0" err="1" smtClean="0"/>
            <a:t>bütçe</a:t>
          </a:r>
          <a:r>
            <a:rPr lang="en-US" dirty="0" smtClean="0"/>
            <a:t> </a:t>
          </a:r>
          <a:r>
            <a:rPr lang="en-US" dirty="0" err="1" smtClean="0"/>
            <a:t>tahminleri</a:t>
          </a:r>
          <a:r>
            <a:rPr lang="en-US" dirty="0" smtClean="0"/>
            <a:t> </a:t>
          </a:r>
          <a:r>
            <a:rPr lang="en-US" dirty="0" err="1" smtClean="0"/>
            <a:t>ile</a:t>
          </a:r>
          <a:r>
            <a:rPr lang="en-US" dirty="0" smtClean="0"/>
            <a:t> </a:t>
          </a:r>
          <a:r>
            <a:rPr lang="en-US" dirty="0" err="1" smtClean="0"/>
            <a:t>birlikte</a:t>
          </a:r>
          <a:r>
            <a:rPr lang="en-US" dirty="0" smtClean="0"/>
            <a:t> </a:t>
          </a:r>
          <a:r>
            <a:rPr lang="en-US" dirty="0" err="1" smtClean="0"/>
            <a:t>bütçeyi</a:t>
          </a:r>
          <a:r>
            <a:rPr lang="en-US" dirty="0" smtClean="0"/>
            <a:t> </a:t>
          </a:r>
          <a:r>
            <a:rPr lang="en-US" dirty="0" err="1" smtClean="0"/>
            <a:t>hazırlamak</a:t>
          </a:r>
          <a:r>
            <a:rPr lang="en-US" dirty="0" smtClean="0"/>
            <a:t>.</a:t>
          </a:r>
          <a:endParaRPr lang="tr-TR" dirty="0"/>
        </a:p>
      </dgm:t>
    </dgm:pt>
    <dgm:pt modelId="{DE609498-5BD7-4B56-95D2-E3174ECE8DA6}" type="parTrans" cxnId="{01A03043-7E77-4F80-B209-1F485137AA47}">
      <dgm:prSet/>
      <dgm:spPr/>
      <dgm:t>
        <a:bodyPr/>
        <a:lstStyle/>
        <a:p>
          <a:endParaRPr lang="tr-TR"/>
        </a:p>
      </dgm:t>
    </dgm:pt>
    <dgm:pt modelId="{E5A7D40B-5650-4D4F-8B7C-F8F2BDA68091}" type="sibTrans" cxnId="{01A03043-7E77-4F80-B209-1F485137AA47}">
      <dgm:prSet/>
      <dgm:spPr/>
      <dgm:t>
        <a:bodyPr/>
        <a:lstStyle/>
        <a:p>
          <a:endParaRPr lang="tr-TR"/>
        </a:p>
      </dgm:t>
    </dgm:pt>
    <dgm:pt modelId="{CF0B52FB-E135-4CC2-8CE5-EB5A238C0A95}">
      <dgm:prSet/>
      <dgm:spPr/>
      <dgm:t>
        <a:bodyPr/>
        <a:lstStyle/>
        <a:p>
          <a:pPr rtl="0"/>
          <a:r>
            <a:rPr lang="en-US" dirty="0" smtClean="0"/>
            <a:t>► </a:t>
          </a:r>
          <a:r>
            <a:rPr lang="en-US" dirty="0" err="1" smtClean="0"/>
            <a:t>Ayrıntılı</a:t>
          </a:r>
          <a:r>
            <a:rPr lang="en-US" dirty="0" smtClean="0"/>
            <a:t> </a:t>
          </a:r>
          <a:r>
            <a:rPr lang="en-US" dirty="0" err="1" smtClean="0"/>
            <a:t>harcama</a:t>
          </a:r>
          <a:r>
            <a:rPr lang="en-US" dirty="0" smtClean="0"/>
            <a:t> </a:t>
          </a:r>
          <a:r>
            <a:rPr lang="en-US" dirty="0" err="1" smtClean="0"/>
            <a:t>ve</a:t>
          </a:r>
          <a:r>
            <a:rPr lang="en-US" dirty="0" smtClean="0"/>
            <a:t> </a:t>
          </a:r>
          <a:r>
            <a:rPr lang="en-US" dirty="0" err="1" smtClean="0"/>
            <a:t>finasman</a:t>
          </a:r>
          <a:r>
            <a:rPr lang="en-US" dirty="0" smtClean="0"/>
            <a:t> </a:t>
          </a:r>
          <a:r>
            <a:rPr lang="en-US" dirty="0" err="1" smtClean="0"/>
            <a:t>programlarını</a:t>
          </a:r>
          <a:r>
            <a:rPr lang="en-US" dirty="0" smtClean="0"/>
            <a:t> </a:t>
          </a:r>
          <a:r>
            <a:rPr lang="en-US" dirty="0" err="1" smtClean="0"/>
            <a:t>hazırlamak</a:t>
          </a:r>
          <a:r>
            <a:rPr lang="en-US" dirty="0" smtClean="0"/>
            <a:t>.</a:t>
          </a:r>
          <a:endParaRPr lang="tr-TR" dirty="0"/>
        </a:p>
      </dgm:t>
    </dgm:pt>
    <dgm:pt modelId="{DA2B7575-F774-4384-A463-5294A7C50198}" type="parTrans" cxnId="{3B8B64BA-2917-4D91-A16E-96922BF2A26E}">
      <dgm:prSet/>
      <dgm:spPr/>
      <dgm:t>
        <a:bodyPr/>
        <a:lstStyle/>
        <a:p>
          <a:endParaRPr lang="tr-TR"/>
        </a:p>
      </dgm:t>
    </dgm:pt>
    <dgm:pt modelId="{84A8A36A-A431-413D-8174-2BF38C2353F7}" type="sibTrans" cxnId="{3B8B64BA-2917-4D91-A16E-96922BF2A26E}">
      <dgm:prSet/>
      <dgm:spPr/>
      <dgm:t>
        <a:bodyPr/>
        <a:lstStyle/>
        <a:p>
          <a:endParaRPr lang="tr-TR"/>
        </a:p>
      </dgm:t>
    </dgm:pt>
    <dgm:pt modelId="{458D2400-30AD-4337-B495-A0E76BC48A33}">
      <dgm:prSet/>
      <dgm:spPr/>
      <dgm:t>
        <a:bodyPr/>
        <a:lstStyle/>
        <a:p>
          <a:pPr rtl="0"/>
          <a:r>
            <a:rPr lang="en-US" dirty="0" smtClean="0"/>
            <a:t>►</a:t>
          </a:r>
          <a:r>
            <a:rPr lang="en-US" dirty="0" err="1" smtClean="0"/>
            <a:t>Üniversitenin</a:t>
          </a:r>
          <a:r>
            <a:rPr lang="en-US" dirty="0" smtClean="0"/>
            <a:t> </a:t>
          </a:r>
          <a:r>
            <a:rPr lang="en-US" dirty="0" err="1" smtClean="0"/>
            <a:t>bütçe</a:t>
          </a:r>
          <a:r>
            <a:rPr lang="en-US" dirty="0" smtClean="0"/>
            <a:t> </a:t>
          </a:r>
          <a:r>
            <a:rPr lang="en-US" dirty="0" err="1" smtClean="0"/>
            <a:t>işlemlerini</a:t>
          </a:r>
          <a:r>
            <a:rPr lang="en-US" dirty="0" smtClean="0"/>
            <a:t> </a:t>
          </a:r>
          <a:r>
            <a:rPr lang="en-US" dirty="0" err="1" smtClean="0"/>
            <a:t>gerçekleştirmek</a:t>
          </a:r>
          <a:r>
            <a:rPr lang="en-US" dirty="0" smtClean="0"/>
            <a:t> </a:t>
          </a:r>
          <a:r>
            <a:rPr lang="en-US" dirty="0" err="1" smtClean="0"/>
            <a:t>ve</a:t>
          </a:r>
          <a:r>
            <a:rPr lang="en-US" dirty="0" smtClean="0"/>
            <a:t> </a:t>
          </a:r>
          <a:r>
            <a:rPr lang="en-US" dirty="0" err="1" smtClean="0"/>
            <a:t>kayıtlarını</a:t>
          </a:r>
          <a:r>
            <a:rPr lang="en-US" dirty="0" smtClean="0"/>
            <a:t> </a:t>
          </a:r>
          <a:r>
            <a:rPr lang="en-US" dirty="0" err="1" smtClean="0"/>
            <a:t>tutmak</a:t>
          </a:r>
          <a:r>
            <a:rPr lang="en-US" dirty="0" smtClean="0"/>
            <a:t>.</a:t>
          </a:r>
          <a:endParaRPr lang="tr-TR" dirty="0"/>
        </a:p>
      </dgm:t>
    </dgm:pt>
    <dgm:pt modelId="{284C139E-9B6E-4F7A-88CA-25FF301153E5}" type="parTrans" cxnId="{3378E94E-20CE-4846-9051-79B880C886F2}">
      <dgm:prSet/>
      <dgm:spPr/>
      <dgm:t>
        <a:bodyPr/>
        <a:lstStyle/>
        <a:p>
          <a:endParaRPr lang="tr-TR"/>
        </a:p>
      </dgm:t>
    </dgm:pt>
    <dgm:pt modelId="{5D9932E1-4147-42B2-908A-D3A83990DFA9}" type="sibTrans" cxnId="{3378E94E-20CE-4846-9051-79B880C886F2}">
      <dgm:prSet/>
      <dgm:spPr/>
      <dgm:t>
        <a:bodyPr/>
        <a:lstStyle/>
        <a:p>
          <a:endParaRPr lang="tr-TR"/>
        </a:p>
      </dgm:t>
    </dgm:pt>
    <dgm:pt modelId="{5E2D0ACA-BC75-45B6-A6AA-2D17E4446B20}">
      <dgm:prSet/>
      <dgm:spPr/>
      <dgm:t>
        <a:bodyPr/>
        <a:lstStyle/>
        <a:p>
          <a:pPr rtl="0"/>
          <a:r>
            <a:rPr lang="en-US" dirty="0" smtClean="0"/>
            <a:t>►</a:t>
          </a:r>
          <a:r>
            <a:rPr lang="en-US" dirty="0" err="1" smtClean="0"/>
            <a:t>Üniversite</a:t>
          </a:r>
          <a:r>
            <a:rPr lang="tr-TR" dirty="0" smtClean="0"/>
            <a:t> </a:t>
          </a:r>
          <a:r>
            <a:rPr lang="en-US" dirty="0" err="1" smtClean="0"/>
            <a:t>harcama</a:t>
          </a:r>
          <a:r>
            <a:rPr lang="tr-TR" dirty="0" smtClean="0"/>
            <a:t> </a:t>
          </a:r>
          <a:r>
            <a:rPr lang="en-US" dirty="0" err="1" smtClean="0"/>
            <a:t>birimlerine</a:t>
          </a:r>
          <a:r>
            <a:rPr lang="tr-TR" dirty="0" smtClean="0"/>
            <a:t> </a:t>
          </a:r>
          <a:r>
            <a:rPr lang="en-US" dirty="0" err="1" smtClean="0"/>
            <a:t>ödenek</a:t>
          </a:r>
          <a:r>
            <a:rPr lang="tr-TR" dirty="0" smtClean="0"/>
            <a:t> </a:t>
          </a:r>
          <a:r>
            <a:rPr lang="en-US" dirty="0" err="1" smtClean="0"/>
            <a:t>gönderme</a:t>
          </a:r>
          <a:r>
            <a:rPr lang="tr-TR" dirty="0" smtClean="0"/>
            <a:t> </a:t>
          </a:r>
          <a:r>
            <a:rPr lang="en-US" dirty="0" err="1" smtClean="0"/>
            <a:t>belgesine</a:t>
          </a:r>
          <a:r>
            <a:rPr lang="tr-TR" dirty="0" smtClean="0"/>
            <a:t> </a:t>
          </a:r>
          <a:r>
            <a:rPr lang="en-US" dirty="0" err="1" smtClean="0"/>
            <a:t>dayanılarak</a:t>
          </a:r>
          <a:r>
            <a:rPr lang="en-US" dirty="0" smtClean="0"/>
            <a:t>	</a:t>
          </a:r>
          <a:r>
            <a:rPr lang="en-US" dirty="0" err="1" smtClean="0"/>
            <a:t>ödenek</a:t>
          </a:r>
          <a:r>
            <a:rPr lang="en-US" dirty="0" smtClean="0"/>
            <a:t> </a:t>
          </a:r>
          <a:r>
            <a:rPr lang="en-US" dirty="0" err="1" smtClean="0"/>
            <a:t>gönderilmesini</a:t>
          </a:r>
          <a:r>
            <a:rPr lang="en-US" dirty="0" smtClean="0"/>
            <a:t> </a:t>
          </a:r>
          <a:r>
            <a:rPr lang="en-US" dirty="0" err="1" smtClean="0"/>
            <a:t>sağlamak</a:t>
          </a:r>
          <a:r>
            <a:rPr lang="en-US" dirty="0" smtClean="0"/>
            <a:t>.</a:t>
          </a:r>
          <a:endParaRPr lang="tr-TR" dirty="0"/>
        </a:p>
      </dgm:t>
    </dgm:pt>
    <dgm:pt modelId="{8B76EFF2-5D20-4BB8-B1F8-0B84D883E85A}" type="parTrans" cxnId="{123756D3-C044-4E5A-A617-0C25E06E19FF}">
      <dgm:prSet/>
      <dgm:spPr/>
      <dgm:t>
        <a:bodyPr/>
        <a:lstStyle/>
        <a:p>
          <a:endParaRPr lang="tr-TR"/>
        </a:p>
      </dgm:t>
    </dgm:pt>
    <dgm:pt modelId="{4042793C-1D0D-4EB6-9766-26EA2C7485AB}" type="sibTrans" cxnId="{123756D3-C044-4E5A-A617-0C25E06E19FF}">
      <dgm:prSet/>
      <dgm:spPr/>
      <dgm:t>
        <a:bodyPr/>
        <a:lstStyle/>
        <a:p>
          <a:endParaRPr lang="tr-TR"/>
        </a:p>
      </dgm:t>
    </dgm:pt>
    <dgm:pt modelId="{6DB95C47-AEA1-48A8-97D6-303264675F1F}">
      <dgm:prSet/>
      <dgm:spPr/>
      <dgm:t>
        <a:bodyPr/>
        <a:lstStyle/>
        <a:p>
          <a:pPr rtl="0"/>
          <a:r>
            <a:rPr lang="en-US" dirty="0" smtClean="0"/>
            <a:t>► </a:t>
          </a:r>
          <a:r>
            <a:rPr lang="en-US" dirty="0" err="1" smtClean="0"/>
            <a:t>Gelirlerin</a:t>
          </a:r>
          <a:r>
            <a:rPr lang="en-US" dirty="0" smtClean="0"/>
            <a:t> </a:t>
          </a:r>
          <a:r>
            <a:rPr lang="en-US" dirty="0" err="1" smtClean="0"/>
            <a:t>tahakkuku</a:t>
          </a:r>
          <a:r>
            <a:rPr lang="en-US" dirty="0" smtClean="0"/>
            <a:t> </a:t>
          </a:r>
          <a:r>
            <a:rPr lang="en-US" dirty="0" err="1" smtClean="0"/>
            <a:t>ile</a:t>
          </a:r>
          <a:r>
            <a:rPr lang="en-US" dirty="0" smtClean="0"/>
            <a:t> </a:t>
          </a:r>
          <a:r>
            <a:rPr lang="en-US" dirty="0" err="1" smtClean="0"/>
            <a:t>gelir</a:t>
          </a:r>
          <a:r>
            <a:rPr lang="en-US" dirty="0" smtClean="0"/>
            <a:t> </a:t>
          </a:r>
          <a:r>
            <a:rPr lang="en-US" dirty="0" err="1" smtClean="0"/>
            <a:t>ve</a:t>
          </a:r>
          <a:r>
            <a:rPr lang="en-US" dirty="0" smtClean="0"/>
            <a:t> </a:t>
          </a:r>
          <a:r>
            <a:rPr lang="en-US" dirty="0" err="1" smtClean="0"/>
            <a:t>alacakların</a:t>
          </a:r>
          <a:r>
            <a:rPr lang="en-US" dirty="0" smtClean="0"/>
            <a:t> </a:t>
          </a:r>
          <a:r>
            <a:rPr lang="en-US" dirty="0" err="1" smtClean="0"/>
            <a:t>takip</a:t>
          </a:r>
          <a:r>
            <a:rPr lang="en-US" dirty="0" smtClean="0"/>
            <a:t> </a:t>
          </a:r>
          <a:r>
            <a:rPr lang="en-US" dirty="0" err="1" smtClean="0"/>
            <a:t>işlemlerini</a:t>
          </a:r>
          <a:r>
            <a:rPr lang="en-US" dirty="0" smtClean="0"/>
            <a:t> </a:t>
          </a:r>
          <a:r>
            <a:rPr lang="en-US" dirty="0" err="1" smtClean="0"/>
            <a:t>yürütmek</a:t>
          </a:r>
          <a:r>
            <a:rPr lang="en-US" dirty="0" smtClean="0"/>
            <a:t>.</a:t>
          </a:r>
          <a:endParaRPr lang="tr-TR" dirty="0"/>
        </a:p>
      </dgm:t>
    </dgm:pt>
    <dgm:pt modelId="{59789CA0-2D14-442F-AA04-9F7AA31810E2}" type="parTrans" cxnId="{5B65AC35-E4E5-44E4-A019-CABF7560D089}">
      <dgm:prSet/>
      <dgm:spPr/>
      <dgm:t>
        <a:bodyPr/>
        <a:lstStyle/>
        <a:p>
          <a:endParaRPr lang="tr-TR"/>
        </a:p>
      </dgm:t>
    </dgm:pt>
    <dgm:pt modelId="{153D8CEF-49B0-4E41-B9CF-7B96E70223AF}" type="sibTrans" cxnId="{5B65AC35-E4E5-44E4-A019-CABF7560D089}">
      <dgm:prSet/>
      <dgm:spPr/>
      <dgm:t>
        <a:bodyPr/>
        <a:lstStyle/>
        <a:p>
          <a:endParaRPr lang="tr-TR"/>
        </a:p>
      </dgm:t>
    </dgm:pt>
    <dgm:pt modelId="{CA32409B-588F-4DDB-8F2A-963183D0B7E9}" type="pres">
      <dgm:prSet presAssocID="{97594740-948D-40FB-9154-58E4D71D0849}" presName="linearFlow" presStyleCnt="0">
        <dgm:presLayoutVars>
          <dgm:dir/>
          <dgm:resizeHandles val="exact"/>
        </dgm:presLayoutVars>
      </dgm:prSet>
      <dgm:spPr/>
      <dgm:t>
        <a:bodyPr/>
        <a:lstStyle/>
        <a:p>
          <a:endParaRPr lang="tr-TR"/>
        </a:p>
      </dgm:t>
    </dgm:pt>
    <dgm:pt modelId="{DF749BDD-E130-47C9-897E-0114ED714E00}" type="pres">
      <dgm:prSet presAssocID="{17DCA40D-39BA-4878-9970-8FB8228EB344}" presName="composite" presStyleCnt="0"/>
      <dgm:spPr/>
      <dgm:t>
        <a:bodyPr/>
        <a:lstStyle/>
        <a:p>
          <a:endParaRPr lang="tr-TR"/>
        </a:p>
      </dgm:t>
    </dgm:pt>
    <dgm:pt modelId="{295CCC46-AC48-4EDD-8BEC-ECE170E82DB2}" type="pres">
      <dgm:prSet presAssocID="{17DCA40D-39BA-4878-9970-8FB8228EB344}" presName="imgShp" presStyleLbl="fgImgPlace1" presStyleIdx="0" presStyleCnt="6"/>
      <dgm:spPr>
        <a:blipFill rotWithShape="0">
          <a:blip xmlns:r="http://schemas.openxmlformats.org/officeDocument/2006/relationships" r:embed="rId1"/>
          <a:stretch>
            <a:fillRect/>
          </a:stretch>
        </a:blipFill>
      </dgm:spPr>
      <dgm:t>
        <a:bodyPr/>
        <a:lstStyle/>
        <a:p>
          <a:endParaRPr lang="tr-TR"/>
        </a:p>
      </dgm:t>
    </dgm:pt>
    <dgm:pt modelId="{73732C77-E6C4-4E0F-B629-36BDA81757B0}" type="pres">
      <dgm:prSet presAssocID="{17DCA40D-39BA-4878-9970-8FB8228EB344}" presName="txShp" presStyleLbl="node1" presStyleIdx="0" presStyleCnt="6">
        <dgm:presLayoutVars>
          <dgm:bulletEnabled val="1"/>
        </dgm:presLayoutVars>
      </dgm:prSet>
      <dgm:spPr/>
      <dgm:t>
        <a:bodyPr/>
        <a:lstStyle/>
        <a:p>
          <a:endParaRPr lang="tr-TR"/>
        </a:p>
      </dgm:t>
    </dgm:pt>
    <dgm:pt modelId="{609DE79B-CAD0-46FD-B840-C5F0E762F9C3}" type="pres">
      <dgm:prSet presAssocID="{9A90763E-98B8-4994-AB79-E58EE966949F}" presName="spacing" presStyleCnt="0"/>
      <dgm:spPr/>
      <dgm:t>
        <a:bodyPr/>
        <a:lstStyle/>
        <a:p>
          <a:endParaRPr lang="tr-TR"/>
        </a:p>
      </dgm:t>
    </dgm:pt>
    <dgm:pt modelId="{D861DB6C-FE63-4601-AD08-13397AAFD896}" type="pres">
      <dgm:prSet presAssocID="{A9EF7C47-7BEC-43DE-B08B-4B240821694D}" presName="composite" presStyleCnt="0"/>
      <dgm:spPr/>
      <dgm:t>
        <a:bodyPr/>
        <a:lstStyle/>
        <a:p>
          <a:endParaRPr lang="tr-TR"/>
        </a:p>
      </dgm:t>
    </dgm:pt>
    <dgm:pt modelId="{79EB8968-D1F0-4F77-8E88-F5B64602FE61}" type="pres">
      <dgm:prSet presAssocID="{A9EF7C47-7BEC-43DE-B08B-4B240821694D}" presName="imgShp" presStyleLbl="fgImgPlace1" presStyleIdx="1" presStyleCnt="6"/>
      <dgm:spPr>
        <a:blipFill rotWithShape="0">
          <a:blip xmlns:r="http://schemas.openxmlformats.org/officeDocument/2006/relationships" r:embed="rId1"/>
          <a:stretch>
            <a:fillRect/>
          </a:stretch>
        </a:blipFill>
      </dgm:spPr>
      <dgm:t>
        <a:bodyPr/>
        <a:lstStyle/>
        <a:p>
          <a:endParaRPr lang="tr-TR"/>
        </a:p>
      </dgm:t>
    </dgm:pt>
    <dgm:pt modelId="{1160EA46-6307-45E9-BB15-C5ADF1D174ED}" type="pres">
      <dgm:prSet presAssocID="{A9EF7C47-7BEC-43DE-B08B-4B240821694D}" presName="txShp" presStyleLbl="node1" presStyleIdx="1" presStyleCnt="6">
        <dgm:presLayoutVars>
          <dgm:bulletEnabled val="1"/>
        </dgm:presLayoutVars>
      </dgm:prSet>
      <dgm:spPr/>
      <dgm:t>
        <a:bodyPr/>
        <a:lstStyle/>
        <a:p>
          <a:endParaRPr lang="tr-TR"/>
        </a:p>
      </dgm:t>
    </dgm:pt>
    <dgm:pt modelId="{93B99AF4-325B-4528-A83C-E8A52C55BA4A}" type="pres">
      <dgm:prSet presAssocID="{E5A7D40B-5650-4D4F-8B7C-F8F2BDA68091}" presName="spacing" presStyleCnt="0"/>
      <dgm:spPr/>
      <dgm:t>
        <a:bodyPr/>
        <a:lstStyle/>
        <a:p>
          <a:endParaRPr lang="tr-TR"/>
        </a:p>
      </dgm:t>
    </dgm:pt>
    <dgm:pt modelId="{A0F2CD2C-701D-4AAD-AFC4-96D1B05FC683}" type="pres">
      <dgm:prSet presAssocID="{CF0B52FB-E135-4CC2-8CE5-EB5A238C0A95}" presName="composite" presStyleCnt="0"/>
      <dgm:spPr/>
      <dgm:t>
        <a:bodyPr/>
        <a:lstStyle/>
        <a:p>
          <a:endParaRPr lang="tr-TR"/>
        </a:p>
      </dgm:t>
    </dgm:pt>
    <dgm:pt modelId="{8723786E-E2E4-4EDD-BA26-5826AE803735}" type="pres">
      <dgm:prSet presAssocID="{CF0B52FB-E135-4CC2-8CE5-EB5A238C0A95}" presName="imgShp" presStyleLbl="fgImgPlace1" presStyleIdx="2" presStyleCnt="6"/>
      <dgm:spPr>
        <a:blipFill rotWithShape="0">
          <a:blip xmlns:r="http://schemas.openxmlformats.org/officeDocument/2006/relationships" r:embed="rId1"/>
          <a:stretch>
            <a:fillRect/>
          </a:stretch>
        </a:blipFill>
      </dgm:spPr>
      <dgm:t>
        <a:bodyPr/>
        <a:lstStyle/>
        <a:p>
          <a:endParaRPr lang="tr-TR"/>
        </a:p>
      </dgm:t>
    </dgm:pt>
    <dgm:pt modelId="{B695BB3B-E5F0-4C10-A4AD-4ECB5199AED0}" type="pres">
      <dgm:prSet presAssocID="{CF0B52FB-E135-4CC2-8CE5-EB5A238C0A95}" presName="txShp" presStyleLbl="node1" presStyleIdx="2" presStyleCnt="6">
        <dgm:presLayoutVars>
          <dgm:bulletEnabled val="1"/>
        </dgm:presLayoutVars>
      </dgm:prSet>
      <dgm:spPr/>
      <dgm:t>
        <a:bodyPr/>
        <a:lstStyle/>
        <a:p>
          <a:endParaRPr lang="tr-TR"/>
        </a:p>
      </dgm:t>
    </dgm:pt>
    <dgm:pt modelId="{52AB386D-2234-423B-AF05-52D34305C680}" type="pres">
      <dgm:prSet presAssocID="{84A8A36A-A431-413D-8174-2BF38C2353F7}" presName="spacing" presStyleCnt="0"/>
      <dgm:spPr/>
      <dgm:t>
        <a:bodyPr/>
        <a:lstStyle/>
        <a:p>
          <a:endParaRPr lang="tr-TR"/>
        </a:p>
      </dgm:t>
    </dgm:pt>
    <dgm:pt modelId="{45E258BE-354D-4908-AC5F-F24706A6949F}" type="pres">
      <dgm:prSet presAssocID="{458D2400-30AD-4337-B495-A0E76BC48A33}" presName="composite" presStyleCnt="0"/>
      <dgm:spPr/>
      <dgm:t>
        <a:bodyPr/>
        <a:lstStyle/>
        <a:p>
          <a:endParaRPr lang="tr-TR"/>
        </a:p>
      </dgm:t>
    </dgm:pt>
    <dgm:pt modelId="{6E0F7391-0472-469B-98BC-3A74EDD5DBE8}" type="pres">
      <dgm:prSet presAssocID="{458D2400-30AD-4337-B495-A0E76BC48A33}" presName="imgShp" presStyleLbl="fgImgPlace1" presStyleIdx="3" presStyleCnt="6"/>
      <dgm:spPr>
        <a:blipFill rotWithShape="0">
          <a:blip xmlns:r="http://schemas.openxmlformats.org/officeDocument/2006/relationships" r:embed="rId1"/>
          <a:stretch>
            <a:fillRect/>
          </a:stretch>
        </a:blipFill>
      </dgm:spPr>
      <dgm:t>
        <a:bodyPr/>
        <a:lstStyle/>
        <a:p>
          <a:endParaRPr lang="tr-TR"/>
        </a:p>
      </dgm:t>
    </dgm:pt>
    <dgm:pt modelId="{1F7B7D0A-C1C5-4B9D-8EAF-465DA34E16F9}" type="pres">
      <dgm:prSet presAssocID="{458D2400-30AD-4337-B495-A0E76BC48A33}" presName="txShp" presStyleLbl="node1" presStyleIdx="3" presStyleCnt="6">
        <dgm:presLayoutVars>
          <dgm:bulletEnabled val="1"/>
        </dgm:presLayoutVars>
      </dgm:prSet>
      <dgm:spPr/>
      <dgm:t>
        <a:bodyPr/>
        <a:lstStyle/>
        <a:p>
          <a:endParaRPr lang="tr-TR"/>
        </a:p>
      </dgm:t>
    </dgm:pt>
    <dgm:pt modelId="{51B6BFC9-21CA-4008-B9F0-40C817531B27}" type="pres">
      <dgm:prSet presAssocID="{5D9932E1-4147-42B2-908A-D3A83990DFA9}" presName="spacing" presStyleCnt="0"/>
      <dgm:spPr/>
      <dgm:t>
        <a:bodyPr/>
        <a:lstStyle/>
        <a:p>
          <a:endParaRPr lang="tr-TR"/>
        </a:p>
      </dgm:t>
    </dgm:pt>
    <dgm:pt modelId="{4852D3A3-F77C-4B50-9B75-1091B54B240C}" type="pres">
      <dgm:prSet presAssocID="{5E2D0ACA-BC75-45B6-A6AA-2D17E4446B20}" presName="composite" presStyleCnt="0"/>
      <dgm:spPr/>
      <dgm:t>
        <a:bodyPr/>
        <a:lstStyle/>
        <a:p>
          <a:endParaRPr lang="tr-TR"/>
        </a:p>
      </dgm:t>
    </dgm:pt>
    <dgm:pt modelId="{EFBB8167-7677-4FD1-8010-2C17CF2416D4}" type="pres">
      <dgm:prSet presAssocID="{5E2D0ACA-BC75-45B6-A6AA-2D17E4446B20}" presName="imgShp" presStyleLbl="fgImgPlace1" presStyleIdx="4" presStyleCnt="6"/>
      <dgm:spPr>
        <a:blipFill rotWithShape="0">
          <a:blip xmlns:r="http://schemas.openxmlformats.org/officeDocument/2006/relationships" r:embed="rId1"/>
          <a:stretch>
            <a:fillRect/>
          </a:stretch>
        </a:blipFill>
      </dgm:spPr>
      <dgm:t>
        <a:bodyPr/>
        <a:lstStyle/>
        <a:p>
          <a:endParaRPr lang="tr-TR"/>
        </a:p>
      </dgm:t>
    </dgm:pt>
    <dgm:pt modelId="{06B55458-DCAC-4172-947A-7D322E978EEC}" type="pres">
      <dgm:prSet presAssocID="{5E2D0ACA-BC75-45B6-A6AA-2D17E4446B20}" presName="txShp" presStyleLbl="node1" presStyleIdx="4" presStyleCnt="6">
        <dgm:presLayoutVars>
          <dgm:bulletEnabled val="1"/>
        </dgm:presLayoutVars>
      </dgm:prSet>
      <dgm:spPr/>
      <dgm:t>
        <a:bodyPr/>
        <a:lstStyle/>
        <a:p>
          <a:endParaRPr lang="tr-TR"/>
        </a:p>
      </dgm:t>
    </dgm:pt>
    <dgm:pt modelId="{E3C9D6E9-F3DD-47AA-BCC7-8BC633E1DFE8}" type="pres">
      <dgm:prSet presAssocID="{4042793C-1D0D-4EB6-9766-26EA2C7485AB}" presName="spacing" presStyleCnt="0"/>
      <dgm:spPr/>
      <dgm:t>
        <a:bodyPr/>
        <a:lstStyle/>
        <a:p>
          <a:endParaRPr lang="tr-TR"/>
        </a:p>
      </dgm:t>
    </dgm:pt>
    <dgm:pt modelId="{337A1DCE-6DB6-46AB-A789-D7E5744C7E77}" type="pres">
      <dgm:prSet presAssocID="{6DB95C47-AEA1-48A8-97D6-303264675F1F}" presName="composite" presStyleCnt="0"/>
      <dgm:spPr/>
      <dgm:t>
        <a:bodyPr/>
        <a:lstStyle/>
        <a:p>
          <a:endParaRPr lang="tr-TR"/>
        </a:p>
      </dgm:t>
    </dgm:pt>
    <dgm:pt modelId="{5CF410E3-5F32-438E-8B7A-C4CE04673752}" type="pres">
      <dgm:prSet presAssocID="{6DB95C47-AEA1-48A8-97D6-303264675F1F}" presName="imgShp" presStyleLbl="fgImgPlace1" presStyleIdx="5" presStyleCnt="6"/>
      <dgm:spPr>
        <a:blipFill rotWithShape="0">
          <a:blip xmlns:r="http://schemas.openxmlformats.org/officeDocument/2006/relationships" r:embed="rId1"/>
          <a:stretch>
            <a:fillRect/>
          </a:stretch>
        </a:blipFill>
      </dgm:spPr>
      <dgm:t>
        <a:bodyPr/>
        <a:lstStyle/>
        <a:p>
          <a:endParaRPr lang="tr-TR"/>
        </a:p>
      </dgm:t>
    </dgm:pt>
    <dgm:pt modelId="{B73A2C50-CA67-4CFF-A50B-3DEE01CFDCC2}" type="pres">
      <dgm:prSet presAssocID="{6DB95C47-AEA1-48A8-97D6-303264675F1F}" presName="txShp" presStyleLbl="node1" presStyleIdx="5" presStyleCnt="6">
        <dgm:presLayoutVars>
          <dgm:bulletEnabled val="1"/>
        </dgm:presLayoutVars>
      </dgm:prSet>
      <dgm:spPr/>
      <dgm:t>
        <a:bodyPr/>
        <a:lstStyle/>
        <a:p>
          <a:endParaRPr lang="tr-TR"/>
        </a:p>
      </dgm:t>
    </dgm:pt>
  </dgm:ptLst>
  <dgm:cxnLst>
    <dgm:cxn modelId="{01A03043-7E77-4F80-B209-1F485137AA47}" srcId="{97594740-948D-40FB-9154-58E4D71D0849}" destId="{A9EF7C47-7BEC-43DE-B08B-4B240821694D}" srcOrd="1" destOrd="0" parTransId="{DE609498-5BD7-4B56-95D2-E3174ECE8DA6}" sibTransId="{E5A7D40B-5650-4D4F-8B7C-F8F2BDA68091}"/>
    <dgm:cxn modelId="{0E870CC7-FF2F-47A9-88CB-7CC0886A21BA}" type="presOf" srcId="{5E2D0ACA-BC75-45B6-A6AA-2D17E4446B20}" destId="{06B55458-DCAC-4172-947A-7D322E978EEC}" srcOrd="0" destOrd="0" presId="urn:microsoft.com/office/officeart/2005/8/layout/vList3#1"/>
    <dgm:cxn modelId="{24356414-96F3-4C64-9A6F-D0F35019518C}" srcId="{97594740-948D-40FB-9154-58E4D71D0849}" destId="{17DCA40D-39BA-4878-9970-8FB8228EB344}" srcOrd="0" destOrd="0" parTransId="{A7A27180-6968-429B-A813-ECD498048899}" sibTransId="{9A90763E-98B8-4994-AB79-E58EE966949F}"/>
    <dgm:cxn modelId="{EFE7A8FE-516E-4465-B674-3D0EF097DD45}" type="presOf" srcId="{CF0B52FB-E135-4CC2-8CE5-EB5A238C0A95}" destId="{B695BB3B-E5F0-4C10-A4AD-4ECB5199AED0}" srcOrd="0" destOrd="0" presId="urn:microsoft.com/office/officeart/2005/8/layout/vList3#1"/>
    <dgm:cxn modelId="{1B36BE2A-690D-4F0B-A5AD-C484E20DF11F}" type="presOf" srcId="{17DCA40D-39BA-4878-9970-8FB8228EB344}" destId="{73732C77-E6C4-4E0F-B629-36BDA81757B0}" srcOrd="0" destOrd="0" presId="urn:microsoft.com/office/officeart/2005/8/layout/vList3#1"/>
    <dgm:cxn modelId="{CA6F4477-87DD-4BAD-8F5D-730175397979}" type="presOf" srcId="{97594740-948D-40FB-9154-58E4D71D0849}" destId="{CA32409B-588F-4DDB-8F2A-963183D0B7E9}" srcOrd="0" destOrd="0" presId="urn:microsoft.com/office/officeart/2005/8/layout/vList3#1"/>
    <dgm:cxn modelId="{63EC4706-DA9C-4270-8443-EEC3ADC913F8}" type="presOf" srcId="{458D2400-30AD-4337-B495-A0E76BC48A33}" destId="{1F7B7D0A-C1C5-4B9D-8EAF-465DA34E16F9}" srcOrd="0" destOrd="0" presId="urn:microsoft.com/office/officeart/2005/8/layout/vList3#1"/>
    <dgm:cxn modelId="{3B8B64BA-2917-4D91-A16E-96922BF2A26E}" srcId="{97594740-948D-40FB-9154-58E4D71D0849}" destId="{CF0B52FB-E135-4CC2-8CE5-EB5A238C0A95}" srcOrd="2" destOrd="0" parTransId="{DA2B7575-F774-4384-A463-5294A7C50198}" sibTransId="{84A8A36A-A431-413D-8174-2BF38C2353F7}"/>
    <dgm:cxn modelId="{3378E94E-20CE-4846-9051-79B880C886F2}" srcId="{97594740-948D-40FB-9154-58E4D71D0849}" destId="{458D2400-30AD-4337-B495-A0E76BC48A33}" srcOrd="3" destOrd="0" parTransId="{284C139E-9B6E-4F7A-88CA-25FF301153E5}" sibTransId="{5D9932E1-4147-42B2-908A-D3A83990DFA9}"/>
    <dgm:cxn modelId="{0541ED99-4ED9-405F-A6DD-EB5272F661D1}" type="presOf" srcId="{6DB95C47-AEA1-48A8-97D6-303264675F1F}" destId="{B73A2C50-CA67-4CFF-A50B-3DEE01CFDCC2}" srcOrd="0" destOrd="0" presId="urn:microsoft.com/office/officeart/2005/8/layout/vList3#1"/>
    <dgm:cxn modelId="{123756D3-C044-4E5A-A617-0C25E06E19FF}" srcId="{97594740-948D-40FB-9154-58E4D71D0849}" destId="{5E2D0ACA-BC75-45B6-A6AA-2D17E4446B20}" srcOrd="4" destOrd="0" parTransId="{8B76EFF2-5D20-4BB8-B1F8-0B84D883E85A}" sibTransId="{4042793C-1D0D-4EB6-9766-26EA2C7485AB}"/>
    <dgm:cxn modelId="{5B65AC35-E4E5-44E4-A019-CABF7560D089}" srcId="{97594740-948D-40FB-9154-58E4D71D0849}" destId="{6DB95C47-AEA1-48A8-97D6-303264675F1F}" srcOrd="5" destOrd="0" parTransId="{59789CA0-2D14-442F-AA04-9F7AA31810E2}" sibTransId="{153D8CEF-49B0-4E41-B9CF-7B96E70223AF}"/>
    <dgm:cxn modelId="{229D844A-E7DB-4582-8403-B169AAE6E85C}" type="presOf" srcId="{A9EF7C47-7BEC-43DE-B08B-4B240821694D}" destId="{1160EA46-6307-45E9-BB15-C5ADF1D174ED}" srcOrd="0" destOrd="0" presId="urn:microsoft.com/office/officeart/2005/8/layout/vList3#1"/>
    <dgm:cxn modelId="{67BA7743-E561-4022-9DB5-E104057B0F6E}" type="presParOf" srcId="{CA32409B-588F-4DDB-8F2A-963183D0B7E9}" destId="{DF749BDD-E130-47C9-897E-0114ED714E00}" srcOrd="0" destOrd="0" presId="urn:microsoft.com/office/officeart/2005/8/layout/vList3#1"/>
    <dgm:cxn modelId="{C4F03F40-18E6-4B26-9D9D-3C891D99AECD}" type="presParOf" srcId="{DF749BDD-E130-47C9-897E-0114ED714E00}" destId="{295CCC46-AC48-4EDD-8BEC-ECE170E82DB2}" srcOrd="0" destOrd="0" presId="urn:microsoft.com/office/officeart/2005/8/layout/vList3#1"/>
    <dgm:cxn modelId="{A3FFA8A1-F5AA-4FC2-8BD3-F2FA76CD1C72}" type="presParOf" srcId="{DF749BDD-E130-47C9-897E-0114ED714E00}" destId="{73732C77-E6C4-4E0F-B629-36BDA81757B0}" srcOrd="1" destOrd="0" presId="urn:microsoft.com/office/officeart/2005/8/layout/vList3#1"/>
    <dgm:cxn modelId="{23C6E9AB-8787-4DFF-B407-2AD419A716C0}" type="presParOf" srcId="{CA32409B-588F-4DDB-8F2A-963183D0B7E9}" destId="{609DE79B-CAD0-46FD-B840-C5F0E762F9C3}" srcOrd="1" destOrd="0" presId="urn:microsoft.com/office/officeart/2005/8/layout/vList3#1"/>
    <dgm:cxn modelId="{04B93B11-D1BD-4F48-84D2-A227F7DC1F4B}" type="presParOf" srcId="{CA32409B-588F-4DDB-8F2A-963183D0B7E9}" destId="{D861DB6C-FE63-4601-AD08-13397AAFD896}" srcOrd="2" destOrd="0" presId="urn:microsoft.com/office/officeart/2005/8/layout/vList3#1"/>
    <dgm:cxn modelId="{D43A048D-308B-48F2-9472-53D4F4C6A0AA}" type="presParOf" srcId="{D861DB6C-FE63-4601-AD08-13397AAFD896}" destId="{79EB8968-D1F0-4F77-8E88-F5B64602FE61}" srcOrd="0" destOrd="0" presId="urn:microsoft.com/office/officeart/2005/8/layout/vList3#1"/>
    <dgm:cxn modelId="{58353C9D-F2D7-4C9D-8637-4869D5073809}" type="presParOf" srcId="{D861DB6C-FE63-4601-AD08-13397AAFD896}" destId="{1160EA46-6307-45E9-BB15-C5ADF1D174ED}" srcOrd="1" destOrd="0" presId="urn:microsoft.com/office/officeart/2005/8/layout/vList3#1"/>
    <dgm:cxn modelId="{B0BB5DF0-5264-4992-A139-94B29EA6D9C5}" type="presParOf" srcId="{CA32409B-588F-4DDB-8F2A-963183D0B7E9}" destId="{93B99AF4-325B-4528-A83C-E8A52C55BA4A}" srcOrd="3" destOrd="0" presId="urn:microsoft.com/office/officeart/2005/8/layout/vList3#1"/>
    <dgm:cxn modelId="{2927FA37-4924-4631-94B5-44D84CC41535}" type="presParOf" srcId="{CA32409B-588F-4DDB-8F2A-963183D0B7E9}" destId="{A0F2CD2C-701D-4AAD-AFC4-96D1B05FC683}" srcOrd="4" destOrd="0" presId="urn:microsoft.com/office/officeart/2005/8/layout/vList3#1"/>
    <dgm:cxn modelId="{EDC35386-F1C6-4BDD-979F-BDC9CF43E08A}" type="presParOf" srcId="{A0F2CD2C-701D-4AAD-AFC4-96D1B05FC683}" destId="{8723786E-E2E4-4EDD-BA26-5826AE803735}" srcOrd="0" destOrd="0" presId="urn:microsoft.com/office/officeart/2005/8/layout/vList3#1"/>
    <dgm:cxn modelId="{886ACEDC-CE75-4669-8FAE-CEC96DCE7368}" type="presParOf" srcId="{A0F2CD2C-701D-4AAD-AFC4-96D1B05FC683}" destId="{B695BB3B-E5F0-4C10-A4AD-4ECB5199AED0}" srcOrd="1" destOrd="0" presId="urn:microsoft.com/office/officeart/2005/8/layout/vList3#1"/>
    <dgm:cxn modelId="{2938B3AD-F17D-4908-B506-E7BE7782292D}" type="presParOf" srcId="{CA32409B-588F-4DDB-8F2A-963183D0B7E9}" destId="{52AB386D-2234-423B-AF05-52D34305C680}" srcOrd="5" destOrd="0" presId="urn:microsoft.com/office/officeart/2005/8/layout/vList3#1"/>
    <dgm:cxn modelId="{8C39202E-D145-46E5-8AF0-EDCB12006B71}" type="presParOf" srcId="{CA32409B-588F-4DDB-8F2A-963183D0B7E9}" destId="{45E258BE-354D-4908-AC5F-F24706A6949F}" srcOrd="6" destOrd="0" presId="urn:microsoft.com/office/officeart/2005/8/layout/vList3#1"/>
    <dgm:cxn modelId="{93CCA86B-588D-41D6-A006-66C54FE274C8}" type="presParOf" srcId="{45E258BE-354D-4908-AC5F-F24706A6949F}" destId="{6E0F7391-0472-469B-98BC-3A74EDD5DBE8}" srcOrd="0" destOrd="0" presId="urn:microsoft.com/office/officeart/2005/8/layout/vList3#1"/>
    <dgm:cxn modelId="{64E850C8-17CC-4A13-A327-8D724FB2C590}" type="presParOf" srcId="{45E258BE-354D-4908-AC5F-F24706A6949F}" destId="{1F7B7D0A-C1C5-4B9D-8EAF-465DA34E16F9}" srcOrd="1" destOrd="0" presId="urn:microsoft.com/office/officeart/2005/8/layout/vList3#1"/>
    <dgm:cxn modelId="{45C2EE4D-F122-4A41-97C4-4BC6A579DE97}" type="presParOf" srcId="{CA32409B-588F-4DDB-8F2A-963183D0B7E9}" destId="{51B6BFC9-21CA-4008-B9F0-40C817531B27}" srcOrd="7" destOrd="0" presId="urn:microsoft.com/office/officeart/2005/8/layout/vList3#1"/>
    <dgm:cxn modelId="{1A42B7DE-D572-4539-AF8F-765072A25F5A}" type="presParOf" srcId="{CA32409B-588F-4DDB-8F2A-963183D0B7E9}" destId="{4852D3A3-F77C-4B50-9B75-1091B54B240C}" srcOrd="8" destOrd="0" presId="urn:microsoft.com/office/officeart/2005/8/layout/vList3#1"/>
    <dgm:cxn modelId="{C442AC56-82D0-4509-A7FD-96E6B9390822}" type="presParOf" srcId="{4852D3A3-F77C-4B50-9B75-1091B54B240C}" destId="{EFBB8167-7677-4FD1-8010-2C17CF2416D4}" srcOrd="0" destOrd="0" presId="urn:microsoft.com/office/officeart/2005/8/layout/vList3#1"/>
    <dgm:cxn modelId="{4057A469-65E5-4981-BAB5-CA7C52827858}" type="presParOf" srcId="{4852D3A3-F77C-4B50-9B75-1091B54B240C}" destId="{06B55458-DCAC-4172-947A-7D322E978EEC}" srcOrd="1" destOrd="0" presId="urn:microsoft.com/office/officeart/2005/8/layout/vList3#1"/>
    <dgm:cxn modelId="{5D1F6D55-7F66-4314-B194-F5F3406715F8}" type="presParOf" srcId="{CA32409B-588F-4DDB-8F2A-963183D0B7E9}" destId="{E3C9D6E9-F3DD-47AA-BCC7-8BC633E1DFE8}" srcOrd="9" destOrd="0" presId="urn:microsoft.com/office/officeart/2005/8/layout/vList3#1"/>
    <dgm:cxn modelId="{09890924-D50E-46D5-9629-926F2B660F5C}" type="presParOf" srcId="{CA32409B-588F-4DDB-8F2A-963183D0B7E9}" destId="{337A1DCE-6DB6-46AB-A789-D7E5744C7E77}" srcOrd="10" destOrd="0" presId="urn:microsoft.com/office/officeart/2005/8/layout/vList3#1"/>
    <dgm:cxn modelId="{6DF21CA7-052D-4C76-B882-0904D0EDC160}" type="presParOf" srcId="{337A1DCE-6DB6-46AB-A789-D7E5744C7E77}" destId="{5CF410E3-5F32-438E-8B7A-C4CE04673752}" srcOrd="0" destOrd="0" presId="urn:microsoft.com/office/officeart/2005/8/layout/vList3#1"/>
    <dgm:cxn modelId="{D752CD77-D9C3-4381-A765-2D32E319DE4E}" type="presParOf" srcId="{337A1DCE-6DB6-46AB-A789-D7E5744C7E77}" destId="{B73A2C50-CA67-4CFF-A50B-3DEE01CFDCC2}" srcOrd="1" destOrd="0" presId="urn:microsoft.com/office/officeart/2005/8/layout/vList3#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2990AD2-0A50-4AC4-B5F8-BFD386AA6552}"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tr-TR"/>
        </a:p>
      </dgm:t>
    </dgm:pt>
    <dgm:pt modelId="{CDE6D436-03CF-412A-B8AE-3E8AB93F0504}">
      <dgm:prSet/>
      <dgm:spPr/>
      <dgm:t>
        <a:bodyPr/>
        <a:lstStyle/>
        <a:p>
          <a:pPr rtl="0"/>
          <a:r>
            <a:rPr lang="en-US" dirty="0" smtClean="0"/>
            <a:t>►</a:t>
          </a:r>
          <a:r>
            <a:rPr lang="en-US" dirty="0" err="1" smtClean="0"/>
            <a:t>Üniversite</a:t>
          </a:r>
          <a:r>
            <a:rPr lang="en-US" dirty="0" smtClean="0"/>
            <a:t> </a:t>
          </a:r>
          <a:r>
            <a:rPr lang="en-US" dirty="0" err="1" smtClean="0"/>
            <a:t>yatırım</a:t>
          </a:r>
          <a:r>
            <a:rPr lang="en-US" dirty="0" smtClean="0"/>
            <a:t> </a:t>
          </a:r>
          <a:r>
            <a:rPr lang="en-US" dirty="0" err="1" smtClean="0"/>
            <a:t>programı</a:t>
          </a:r>
          <a:r>
            <a:rPr lang="en-US" dirty="0" smtClean="0"/>
            <a:t> </a:t>
          </a:r>
          <a:r>
            <a:rPr lang="en-US" dirty="0" err="1" smtClean="0"/>
            <a:t>hazırlıklarının</a:t>
          </a:r>
          <a:r>
            <a:rPr lang="en-US" dirty="0" smtClean="0"/>
            <a:t> </a:t>
          </a:r>
          <a:r>
            <a:rPr lang="en-US" dirty="0" err="1" smtClean="0"/>
            <a:t>koordinasyonunu</a:t>
          </a:r>
          <a:r>
            <a:rPr lang="en-US" dirty="0" smtClean="0"/>
            <a:t> </a:t>
          </a:r>
          <a:r>
            <a:rPr lang="en-US" dirty="0" err="1" smtClean="0"/>
            <a:t>sağlamak</a:t>
          </a:r>
          <a:r>
            <a:rPr lang="en-US" dirty="0" smtClean="0"/>
            <a:t>, </a:t>
          </a:r>
          <a:r>
            <a:rPr lang="en-US" dirty="0" err="1" smtClean="0"/>
            <a:t>uygulama</a:t>
          </a:r>
          <a:r>
            <a:rPr lang="en-US" dirty="0" smtClean="0"/>
            <a:t> </a:t>
          </a:r>
          <a:r>
            <a:rPr lang="en-US" dirty="0" err="1" smtClean="0"/>
            <a:t>sonuçlarını</a:t>
          </a:r>
          <a:r>
            <a:rPr lang="en-US" dirty="0" smtClean="0"/>
            <a:t> </a:t>
          </a:r>
          <a:r>
            <a:rPr lang="en-US" dirty="0" err="1" smtClean="0"/>
            <a:t>izlemek</a:t>
          </a:r>
          <a:r>
            <a:rPr lang="en-US" dirty="0" smtClean="0"/>
            <a:t> </a:t>
          </a:r>
          <a:r>
            <a:rPr lang="en-US" dirty="0" err="1" smtClean="0"/>
            <a:t>ve</a:t>
          </a:r>
          <a:r>
            <a:rPr lang="en-US" dirty="0" smtClean="0"/>
            <a:t> </a:t>
          </a:r>
          <a:r>
            <a:rPr lang="en-US" dirty="0" err="1" smtClean="0"/>
            <a:t>yıllık</a:t>
          </a:r>
          <a:r>
            <a:rPr lang="en-US" dirty="0" smtClean="0"/>
            <a:t> </a:t>
          </a:r>
          <a:r>
            <a:rPr lang="en-US" dirty="0" err="1" smtClean="0"/>
            <a:t>yatırım</a:t>
          </a:r>
          <a:r>
            <a:rPr lang="en-US" dirty="0" smtClean="0"/>
            <a:t> </a:t>
          </a:r>
          <a:r>
            <a:rPr lang="en-US" dirty="0" err="1" smtClean="0"/>
            <a:t>değerlendirme</a:t>
          </a:r>
          <a:r>
            <a:rPr lang="en-US" dirty="0" smtClean="0"/>
            <a:t> </a:t>
          </a:r>
          <a:r>
            <a:rPr lang="en-US" dirty="0" err="1" smtClean="0"/>
            <a:t>raporunu</a:t>
          </a:r>
          <a:r>
            <a:rPr lang="en-US" dirty="0" smtClean="0"/>
            <a:t> </a:t>
          </a:r>
          <a:r>
            <a:rPr lang="en-US" dirty="0" err="1" smtClean="0"/>
            <a:t>hazırlamak</a:t>
          </a:r>
          <a:r>
            <a:rPr lang="en-US" dirty="0" smtClean="0"/>
            <a:t>.</a:t>
          </a:r>
          <a:endParaRPr lang="tr-TR" dirty="0"/>
        </a:p>
      </dgm:t>
    </dgm:pt>
    <dgm:pt modelId="{BD2902EC-ED13-46F5-A43F-6C6817802F3B}" type="parTrans" cxnId="{E85A33B2-96A3-4726-830C-55089AA54EF5}">
      <dgm:prSet/>
      <dgm:spPr/>
      <dgm:t>
        <a:bodyPr/>
        <a:lstStyle/>
        <a:p>
          <a:endParaRPr lang="tr-TR"/>
        </a:p>
      </dgm:t>
    </dgm:pt>
    <dgm:pt modelId="{0644EC05-85EC-4AE7-9D7B-D2878C35C715}" type="sibTrans" cxnId="{E85A33B2-96A3-4726-830C-55089AA54EF5}">
      <dgm:prSet/>
      <dgm:spPr/>
      <dgm:t>
        <a:bodyPr/>
        <a:lstStyle/>
        <a:p>
          <a:endParaRPr lang="tr-TR"/>
        </a:p>
      </dgm:t>
    </dgm:pt>
    <dgm:pt modelId="{585C9FD5-A94A-4165-B1A7-89F0C61706BD}">
      <dgm:prSet/>
      <dgm:spPr/>
      <dgm:t>
        <a:bodyPr/>
        <a:lstStyle/>
        <a:p>
          <a:pPr rtl="0"/>
          <a:r>
            <a:rPr lang="en-US" smtClean="0"/>
            <a:t>► Bütçe uygulama sonuçlarını raporlamak.</a:t>
          </a:r>
          <a:endParaRPr lang="tr-TR"/>
        </a:p>
      </dgm:t>
    </dgm:pt>
    <dgm:pt modelId="{73D269BC-FAB6-4767-9F51-22D017040ADA}" type="parTrans" cxnId="{954B69B1-EDDB-4E79-B708-DF45D0DA64BD}">
      <dgm:prSet/>
      <dgm:spPr/>
      <dgm:t>
        <a:bodyPr/>
        <a:lstStyle/>
        <a:p>
          <a:endParaRPr lang="tr-TR"/>
        </a:p>
      </dgm:t>
    </dgm:pt>
    <dgm:pt modelId="{A0D25856-9BBD-4CDA-AFE9-B8F8E120A6FB}" type="sibTrans" cxnId="{954B69B1-EDDB-4E79-B708-DF45D0DA64BD}">
      <dgm:prSet/>
      <dgm:spPr/>
      <dgm:t>
        <a:bodyPr/>
        <a:lstStyle/>
        <a:p>
          <a:endParaRPr lang="tr-TR"/>
        </a:p>
      </dgm:t>
    </dgm:pt>
    <dgm:pt modelId="{1076F4E9-752F-4113-8E31-4DA35C059B7F}">
      <dgm:prSet/>
      <dgm:spPr/>
      <dgm:t>
        <a:bodyPr/>
        <a:lstStyle/>
        <a:p>
          <a:pPr rtl="0"/>
          <a:r>
            <a:rPr lang="en-US" smtClean="0"/>
            <a:t>►Üniversite faaliyetlerini stratejik plan, performans programı ve bütçeye uygunluğunu   izlemek</a:t>
          </a:r>
          <a:r>
            <a:rPr lang="tr-TR" smtClean="0"/>
            <a:t> </a:t>
          </a:r>
          <a:r>
            <a:rPr lang="en-US" smtClean="0"/>
            <a:t>ve değerlendirmek.</a:t>
          </a:r>
          <a:endParaRPr lang="tr-TR"/>
        </a:p>
      </dgm:t>
    </dgm:pt>
    <dgm:pt modelId="{1DED70BA-23A3-4F46-85E7-7E1D0C72B259}" type="parTrans" cxnId="{D686A372-F420-46A9-BD37-4C8F69D4A948}">
      <dgm:prSet/>
      <dgm:spPr/>
      <dgm:t>
        <a:bodyPr/>
        <a:lstStyle/>
        <a:p>
          <a:endParaRPr lang="tr-TR"/>
        </a:p>
      </dgm:t>
    </dgm:pt>
    <dgm:pt modelId="{5DDBD406-4F63-4C9A-85CC-623A79426D06}" type="sibTrans" cxnId="{D686A372-F420-46A9-BD37-4C8F69D4A948}">
      <dgm:prSet/>
      <dgm:spPr/>
      <dgm:t>
        <a:bodyPr/>
        <a:lstStyle/>
        <a:p>
          <a:endParaRPr lang="tr-TR"/>
        </a:p>
      </dgm:t>
    </dgm:pt>
    <dgm:pt modelId="{D1537F09-0C25-4679-AD35-E6D289290A87}">
      <dgm:prSet/>
      <dgm:spPr/>
      <dgm:t>
        <a:bodyPr/>
        <a:lstStyle/>
        <a:p>
          <a:pPr rtl="0"/>
          <a:r>
            <a:rPr lang="en-US" dirty="0" smtClean="0"/>
            <a:t>► </a:t>
          </a:r>
          <a:r>
            <a:rPr lang="en-US" dirty="0" err="1" smtClean="0"/>
            <a:t>Üniversitenin</a:t>
          </a:r>
          <a:r>
            <a:rPr lang="en-US" dirty="0" smtClean="0"/>
            <a:t> </a:t>
          </a:r>
          <a:r>
            <a:rPr lang="en-US" dirty="0" err="1" smtClean="0"/>
            <a:t>mali</a:t>
          </a:r>
          <a:r>
            <a:rPr lang="en-US" dirty="0" smtClean="0"/>
            <a:t> </a:t>
          </a:r>
          <a:r>
            <a:rPr lang="en-US" dirty="0" err="1" smtClean="0"/>
            <a:t>iş</a:t>
          </a:r>
          <a:r>
            <a:rPr lang="en-US" dirty="0" smtClean="0"/>
            <a:t> </a:t>
          </a:r>
          <a:r>
            <a:rPr lang="en-US" dirty="0" err="1" smtClean="0"/>
            <a:t>ve</a:t>
          </a:r>
          <a:r>
            <a:rPr lang="en-US" dirty="0" smtClean="0"/>
            <a:t> </a:t>
          </a:r>
          <a:r>
            <a:rPr lang="en-US" dirty="0" err="1" smtClean="0"/>
            <a:t>işlemlerini</a:t>
          </a:r>
          <a:r>
            <a:rPr lang="en-US" dirty="0" smtClean="0"/>
            <a:t> </a:t>
          </a:r>
          <a:r>
            <a:rPr lang="en-US" dirty="0" err="1" smtClean="0"/>
            <a:t>diğer</a:t>
          </a:r>
          <a:r>
            <a:rPr lang="en-US" dirty="0" smtClean="0"/>
            <a:t> </a:t>
          </a:r>
          <a:r>
            <a:rPr lang="en-US" dirty="0" err="1" smtClean="0"/>
            <a:t>kurumlar</a:t>
          </a:r>
          <a:r>
            <a:rPr lang="en-US" dirty="0" smtClean="0"/>
            <a:t> </a:t>
          </a:r>
          <a:r>
            <a:rPr lang="en-US" dirty="0" err="1" smtClean="0"/>
            <a:t>nezdinde</a:t>
          </a:r>
          <a:r>
            <a:rPr lang="en-US" dirty="0" smtClean="0"/>
            <a:t> </a:t>
          </a:r>
          <a:r>
            <a:rPr lang="tr-TR" dirty="0" smtClean="0"/>
            <a:t>takibini yapmak ve </a:t>
          </a:r>
          <a:r>
            <a:rPr lang="en-US" dirty="0" err="1" smtClean="0"/>
            <a:t>sonuçlandırmak</a:t>
          </a:r>
          <a:r>
            <a:rPr lang="en-US" dirty="0" smtClean="0"/>
            <a:t>.</a:t>
          </a:r>
          <a:endParaRPr lang="tr-TR" dirty="0"/>
        </a:p>
      </dgm:t>
    </dgm:pt>
    <dgm:pt modelId="{7BF05ED1-F883-401D-9D82-9028B4FC5569}" type="parTrans" cxnId="{C61FB377-1070-4D75-BF8B-F7520A70B723}">
      <dgm:prSet/>
      <dgm:spPr/>
      <dgm:t>
        <a:bodyPr/>
        <a:lstStyle/>
        <a:p>
          <a:endParaRPr lang="tr-TR"/>
        </a:p>
      </dgm:t>
    </dgm:pt>
    <dgm:pt modelId="{FC8B83FB-7AEA-4C55-B755-88EF4B668ED8}" type="sibTrans" cxnId="{C61FB377-1070-4D75-BF8B-F7520A70B723}">
      <dgm:prSet/>
      <dgm:spPr/>
      <dgm:t>
        <a:bodyPr/>
        <a:lstStyle/>
        <a:p>
          <a:endParaRPr lang="tr-TR"/>
        </a:p>
      </dgm:t>
    </dgm:pt>
    <dgm:pt modelId="{C510D362-81EC-414D-9CF8-076FF99B227F}">
      <dgm:prSet/>
      <dgm:spPr/>
      <dgm:t>
        <a:bodyPr/>
        <a:lstStyle/>
        <a:p>
          <a:pPr rtl="0"/>
          <a:r>
            <a:rPr lang="en-US" smtClean="0"/>
            <a:t>► Mali konularla ilgili mevzuatın takip ve uygulanması konusunda üst yönetici ve harcama yetkililerine bilgi ve danışmanlık sağlamak.</a:t>
          </a:r>
          <a:endParaRPr lang="tr-TR"/>
        </a:p>
      </dgm:t>
    </dgm:pt>
    <dgm:pt modelId="{943C0AF6-7188-45DA-8C30-517492CE42A5}" type="parTrans" cxnId="{B396707F-6F74-4B18-B58F-A9667A2FED92}">
      <dgm:prSet/>
      <dgm:spPr/>
      <dgm:t>
        <a:bodyPr/>
        <a:lstStyle/>
        <a:p>
          <a:endParaRPr lang="tr-TR"/>
        </a:p>
      </dgm:t>
    </dgm:pt>
    <dgm:pt modelId="{13951A64-D1AA-4BBE-97E7-C8C5EA7751D4}" type="sibTrans" cxnId="{B396707F-6F74-4B18-B58F-A9667A2FED92}">
      <dgm:prSet/>
      <dgm:spPr/>
      <dgm:t>
        <a:bodyPr/>
        <a:lstStyle/>
        <a:p>
          <a:endParaRPr lang="tr-TR"/>
        </a:p>
      </dgm:t>
    </dgm:pt>
    <dgm:pt modelId="{4A16BC17-1D5C-4CA8-A6A1-14100D5C1DB7}">
      <dgm:prSet/>
      <dgm:spPr>
        <a:noFill/>
      </dgm:spPr>
      <dgm:t>
        <a:bodyPr/>
        <a:lstStyle/>
        <a:p>
          <a:pPr rtl="0"/>
          <a:r>
            <a:rPr lang="en-US" dirty="0" smtClean="0"/>
            <a:t>► Mali </a:t>
          </a:r>
          <a:r>
            <a:rPr lang="en-US" dirty="0" err="1" smtClean="0"/>
            <a:t>konularda</a:t>
          </a:r>
          <a:r>
            <a:rPr lang="en-US" dirty="0" smtClean="0"/>
            <a:t> </a:t>
          </a:r>
          <a:r>
            <a:rPr lang="en-US" dirty="0" err="1" smtClean="0"/>
            <a:t>Daire</a:t>
          </a:r>
          <a:r>
            <a:rPr lang="en-US" dirty="0" smtClean="0"/>
            <a:t> </a:t>
          </a:r>
          <a:r>
            <a:rPr lang="en-US" dirty="0" err="1" smtClean="0"/>
            <a:t>Başkanı</a:t>
          </a:r>
          <a:r>
            <a:rPr lang="en-US" dirty="0" smtClean="0"/>
            <a:t> </a:t>
          </a:r>
          <a:r>
            <a:rPr lang="en-US" dirty="0" err="1" smtClean="0"/>
            <a:t>tarafından</a:t>
          </a:r>
          <a:r>
            <a:rPr lang="en-US" dirty="0" smtClean="0"/>
            <a:t> </a:t>
          </a:r>
          <a:r>
            <a:rPr lang="en-US" dirty="0" err="1" smtClean="0"/>
            <a:t>verilen</a:t>
          </a:r>
          <a:r>
            <a:rPr lang="en-US" dirty="0" smtClean="0"/>
            <a:t> </a:t>
          </a:r>
          <a:r>
            <a:rPr lang="en-US" dirty="0" err="1" smtClean="0"/>
            <a:t>diğer</a:t>
          </a:r>
          <a:r>
            <a:rPr lang="en-US" dirty="0" smtClean="0"/>
            <a:t> </a:t>
          </a:r>
          <a:r>
            <a:rPr lang="en-US" dirty="0" err="1" smtClean="0"/>
            <a:t>görevleri</a:t>
          </a:r>
          <a:r>
            <a:rPr lang="en-US" dirty="0" smtClean="0"/>
            <a:t> </a:t>
          </a:r>
          <a:r>
            <a:rPr lang="en-US" dirty="0" err="1" smtClean="0"/>
            <a:t>yapmak</a:t>
          </a:r>
          <a:r>
            <a:rPr lang="en-US" dirty="0" smtClean="0"/>
            <a:t>.</a:t>
          </a:r>
          <a:endParaRPr lang="tr-TR" dirty="0"/>
        </a:p>
      </dgm:t>
    </dgm:pt>
    <dgm:pt modelId="{38F9C201-89EF-4A07-9C06-3655ED5E2351}" type="parTrans" cxnId="{54FA42FA-6366-48D7-8265-72B22AE732B9}">
      <dgm:prSet/>
      <dgm:spPr/>
      <dgm:t>
        <a:bodyPr/>
        <a:lstStyle/>
        <a:p>
          <a:endParaRPr lang="tr-TR"/>
        </a:p>
      </dgm:t>
    </dgm:pt>
    <dgm:pt modelId="{90807A63-0B71-4E91-9C02-08E86C123A9D}" type="sibTrans" cxnId="{54FA42FA-6366-48D7-8265-72B22AE732B9}">
      <dgm:prSet/>
      <dgm:spPr/>
      <dgm:t>
        <a:bodyPr/>
        <a:lstStyle/>
        <a:p>
          <a:endParaRPr lang="tr-TR"/>
        </a:p>
      </dgm:t>
    </dgm:pt>
    <dgm:pt modelId="{93C0FAB5-C1A6-4D97-A1BD-3272EEBEC438}" type="pres">
      <dgm:prSet presAssocID="{52990AD2-0A50-4AC4-B5F8-BFD386AA6552}" presName="compositeShape" presStyleCnt="0">
        <dgm:presLayoutVars>
          <dgm:chMax val="7"/>
          <dgm:dir/>
          <dgm:resizeHandles val="exact"/>
        </dgm:presLayoutVars>
      </dgm:prSet>
      <dgm:spPr/>
      <dgm:t>
        <a:bodyPr/>
        <a:lstStyle/>
        <a:p>
          <a:endParaRPr lang="tr-TR"/>
        </a:p>
      </dgm:t>
    </dgm:pt>
    <dgm:pt modelId="{7F1E574A-8B30-4F7C-A924-32B322A69E34}" type="pres">
      <dgm:prSet presAssocID="{CDE6D436-03CF-412A-B8AE-3E8AB93F0504}" presName="circ1" presStyleLbl="vennNode1" presStyleIdx="0" presStyleCnt="6"/>
      <dgm:spPr/>
    </dgm:pt>
    <dgm:pt modelId="{5C242776-4BE3-47CE-B0C2-3CA46D88D839}" type="pres">
      <dgm:prSet presAssocID="{CDE6D436-03CF-412A-B8AE-3E8AB93F0504}" presName="circ1Tx" presStyleLbl="revTx" presStyleIdx="0" presStyleCnt="0">
        <dgm:presLayoutVars>
          <dgm:chMax val="0"/>
          <dgm:chPref val="0"/>
          <dgm:bulletEnabled val="1"/>
        </dgm:presLayoutVars>
      </dgm:prSet>
      <dgm:spPr/>
      <dgm:t>
        <a:bodyPr/>
        <a:lstStyle/>
        <a:p>
          <a:endParaRPr lang="tr-TR"/>
        </a:p>
      </dgm:t>
    </dgm:pt>
    <dgm:pt modelId="{77A323DD-A8C3-4B33-915C-C0E4941F0C71}" type="pres">
      <dgm:prSet presAssocID="{585C9FD5-A94A-4165-B1A7-89F0C61706BD}" presName="circ2" presStyleLbl="vennNode1" presStyleIdx="1" presStyleCnt="6"/>
      <dgm:spPr/>
    </dgm:pt>
    <dgm:pt modelId="{E3D61E01-8B42-4E43-9BE3-20CAE694DF53}" type="pres">
      <dgm:prSet presAssocID="{585C9FD5-A94A-4165-B1A7-89F0C61706BD}" presName="circ2Tx" presStyleLbl="revTx" presStyleIdx="0" presStyleCnt="0">
        <dgm:presLayoutVars>
          <dgm:chMax val="0"/>
          <dgm:chPref val="0"/>
          <dgm:bulletEnabled val="1"/>
        </dgm:presLayoutVars>
      </dgm:prSet>
      <dgm:spPr/>
      <dgm:t>
        <a:bodyPr/>
        <a:lstStyle/>
        <a:p>
          <a:endParaRPr lang="tr-TR"/>
        </a:p>
      </dgm:t>
    </dgm:pt>
    <dgm:pt modelId="{8D6357AB-C278-4EFF-8392-C8A6B0734EF5}" type="pres">
      <dgm:prSet presAssocID="{1076F4E9-752F-4113-8E31-4DA35C059B7F}" presName="circ3" presStyleLbl="vennNode1" presStyleIdx="2" presStyleCnt="6"/>
      <dgm:spPr/>
    </dgm:pt>
    <dgm:pt modelId="{42ED0F87-D738-457E-941A-19CA53024C06}" type="pres">
      <dgm:prSet presAssocID="{1076F4E9-752F-4113-8E31-4DA35C059B7F}" presName="circ3Tx" presStyleLbl="revTx" presStyleIdx="0" presStyleCnt="0">
        <dgm:presLayoutVars>
          <dgm:chMax val="0"/>
          <dgm:chPref val="0"/>
          <dgm:bulletEnabled val="1"/>
        </dgm:presLayoutVars>
      </dgm:prSet>
      <dgm:spPr/>
      <dgm:t>
        <a:bodyPr/>
        <a:lstStyle/>
        <a:p>
          <a:endParaRPr lang="tr-TR"/>
        </a:p>
      </dgm:t>
    </dgm:pt>
    <dgm:pt modelId="{B0FFE1AA-E977-4153-8518-FD6D43156EE1}" type="pres">
      <dgm:prSet presAssocID="{D1537F09-0C25-4679-AD35-E6D289290A87}" presName="circ4" presStyleLbl="vennNode1" presStyleIdx="3" presStyleCnt="6"/>
      <dgm:spPr/>
    </dgm:pt>
    <dgm:pt modelId="{F4F48668-FCFC-4702-A09C-01E794F0C16A}" type="pres">
      <dgm:prSet presAssocID="{D1537F09-0C25-4679-AD35-E6D289290A87}" presName="circ4Tx" presStyleLbl="revTx" presStyleIdx="0" presStyleCnt="0">
        <dgm:presLayoutVars>
          <dgm:chMax val="0"/>
          <dgm:chPref val="0"/>
          <dgm:bulletEnabled val="1"/>
        </dgm:presLayoutVars>
      </dgm:prSet>
      <dgm:spPr/>
      <dgm:t>
        <a:bodyPr/>
        <a:lstStyle/>
        <a:p>
          <a:endParaRPr lang="tr-TR"/>
        </a:p>
      </dgm:t>
    </dgm:pt>
    <dgm:pt modelId="{3B51410F-04D3-412F-AD4C-204D6B34870B}" type="pres">
      <dgm:prSet presAssocID="{C510D362-81EC-414D-9CF8-076FF99B227F}" presName="circ5" presStyleLbl="vennNode1" presStyleIdx="4" presStyleCnt="6"/>
      <dgm:spPr/>
    </dgm:pt>
    <dgm:pt modelId="{C9EB42B6-79F0-4891-A863-B862E6210D3E}" type="pres">
      <dgm:prSet presAssocID="{C510D362-81EC-414D-9CF8-076FF99B227F}" presName="circ5Tx" presStyleLbl="revTx" presStyleIdx="0" presStyleCnt="0">
        <dgm:presLayoutVars>
          <dgm:chMax val="0"/>
          <dgm:chPref val="0"/>
          <dgm:bulletEnabled val="1"/>
        </dgm:presLayoutVars>
      </dgm:prSet>
      <dgm:spPr/>
      <dgm:t>
        <a:bodyPr/>
        <a:lstStyle/>
        <a:p>
          <a:endParaRPr lang="tr-TR"/>
        </a:p>
      </dgm:t>
    </dgm:pt>
    <dgm:pt modelId="{588D5F93-4E22-4BDB-A32E-F729979EA15F}" type="pres">
      <dgm:prSet presAssocID="{4A16BC17-1D5C-4CA8-A6A1-14100D5C1DB7}" presName="circ6" presStyleLbl="vennNode1" presStyleIdx="5" presStyleCnt="6" custLinFactNeighborX="1577"/>
      <dgm:spPr/>
    </dgm:pt>
    <dgm:pt modelId="{6E0AC49C-8535-4B61-93B2-8B07BD66154D}" type="pres">
      <dgm:prSet presAssocID="{4A16BC17-1D5C-4CA8-A6A1-14100D5C1DB7}" presName="circ6Tx" presStyleLbl="revTx" presStyleIdx="0" presStyleCnt="0">
        <dgm:presLayoutVars>
          <dgm:chMax val="0"/>
          <dgm:chPref val="0"/>
          <dgm:bulletEnabled val="1"/>
        </dgm:presLayoutVars>
      </dgm:prSet>
      <dgm:spPr/>
      <dgm:t>
        <a:bodyPr/>
        <a:lstStyle/>
        <a:p>
          <a:endParaRPr lang="tr-TR"/>
        </a:p>
      </dgm:t>
    </dgm:pt>
  </dgm:ptLst>
  <dgm:cxnLst>
    <dgm:cxn modelId="{E066AFF1-0C1C-43CA-8443-D1698DC46512}" type="presOf" srcId="{1076F4E9-752F-4113-8E31-4DA35C059B7F}" destId="{42ED0F87-D738-457E-941A-19CA53024C06}" srcOrd="0" destOrd="0" presId="urn:microsoft.com/office/officeart/2005/8/layout/venn1"/>
    <dgm:cxn modelId="{54FA42FA-6366-48D7-8265-72B22AE732B9}" srcId="{52990AD2-0A50-4AC4-B5F8-BFD386AA6552}" destId="{4A16BC17-1D5C-4CA8-A6A1-14100D5C1DB7}" srcOrd="5" destOrd="0" parTransId="{38F9C201-89EF-4A07-9C06-3655ED5E2351}" sibTransId="{90807A63-0B71-4E91-9C02-08E86C123A9D}"/>
    <dgm:cxn modelId="{B396707F-6F74-4B18-B58F-A9667A2FED92}" srcId="{52990AD2-0A50-4AC4-B5F8-BFD386AA6552}" destId="{C510D362-81EC-414D-9CF8-076FF99B227F}" srcOrd="4" destOrd="0" parTransId="{943C0AF6-7188-45DA-8C30-517492CE42A5}" sibTransId="{13951A64-D1AA-4BBE-97E7-C8C5EA7751D4}"/>
    <dgm:cxn modelId="{B4B5BB4D-2B2D-488F-8CF0-15516CD8E3BD}" type="presOf" srcId="{52990AD2-0A50-4AC4-B5F8-BFD386AA6552}" destId="{93C0FAB5-C1A6-4D97-A1BD-3272EEBEC438}" srcOrd="0" destOrd="0" presId="urn:microsoft.com/office/officeart/2005/8/layout/venn1"/>
    <dgm:cxn modelId="{4F74E078-025F-4333-BA93-0451C3443AEB}" type="presOf" srcId="{4A16BC17-1D5C-4CA8-A6A1-14100D5C1DB7}" destId="{6E0AC49C-8535-4B61-93B2-8B07BD66154D}" srcOrd="0" destOrd="0" presId="urn:microsoft.com/office/officeart/2005/8/layout/venn1"/>
    <dgm:cxn modelId="{954B69B1-EDDB-4E79-B708-DF45D0DA64BD}" srcId="{52990AD2-0A50-4AC4-B5F8-BFD386AA6552}" destId="{585C9FD5-A94A-4165-B1A7-89F0C61706BD}" srcOrd="1" destOrd="0" parTransId="{73D269BC-FAB6-4767-9F51-22D017040ADA}" sibTransId="{A0D25856-9BBD-4CDA-AFE9-B8F8E120A6FB}"/>
    <dgm:cxn modelId="{C61FB377-1070-4D75-BF8B-F7520A70B723}" srcId="{52990AD2-0A50-4AC4-B5F8-BFD386AA6552}" destId="{D1537F09-0C25-4679-AD35-E6D289290A87}" srcOrd="3" destOrd="0" parTransId="{7BF05ED1-F883-401D-9D82-9028B4FC5569}" sibTransId="{FC8B83FB-7AEA-4C55-B755-88EF4B668ED8}"/>
    <dgm:cxn modelId="{FED3B212-FB1A-4446-974B-A78F93C8DD54}" type="presOf" srcId="{D1537F09-0C25-4679-AD35-E6D289290A87}" destId="{F4F48668-FCFC-4702-A09C-01E794F0C16A}" srcOrd="0" destOrd="0" presId="urn:microsoft.com/office/officeart/2005/8/layout/venn1"/>
    <dgm:cxn modelId="{B1020A21-5D1E-48B2-93F6-56B1250BCFC3}" type="presOf" srcId="{CDE6D436-03CF-412A-B8AE-3E8AB93F0504}" destId="{5C242776-4BE3-47CE-B0C2-3CA46D88D839}" srcOrd="0" destOrd="0" presId="urn:microsoft.com/office/officeart/2005/8/layout/venn1"/>
    <dgm:cxn modelId="{8BDDEAA6-29EB-4421-B5E0-260A4FA9E513}" type="presOf" srcId="{585C9FD5-A94A-4165-B1A7-89F0C61706BD}" destId="{E3D61E01-8B42-4E43-9BE3-20CAE694DF53}" srcOrd="0" destOrd="0" presId="urn:microsoft.com/office/officeart/2005/8/layout/venn1"/>
    <dgm:cxn modelId="{D686A372-F420-46A9-BD37-4C8F69D4A948}" srcId="{52990AD2-0A50-4AC4-B5F8-BFD386AA6552}" destId="{1076F4E9-752F-4113-8E31-4DA35C059B7F}" srcOrd="2" destOrd="0" parTransId="{1DED70BA-23A3-4F46-85E7-7E1D0C72B259}" sibTransId="{5DDBD406-4F63-4C9A-85CC-623A79426D06}"/>
    <dgm:cxn modelId="{C1ABC4D7-CACA-4132-BE0E-0F50B891EEDA}" type="presOf" srcId="{C510D362-81EC-414D-9CF8-076FF99B227F}" destId="{C9EB42B6-79F0-4891-A863-B862E6210D3E}" srcOrd="0" destOrd="0" presId="urn:microsoft.com/office/officeart/2005/8/layout/venn1"/>
    <dgm:cxn modelId="{E85A33B2-96A3-4726-830C-55089AA54EF5}" srcId="{52990AD2-0A50-4AC4-B5F8-BFD386AA6552}" destId="{CDE6D436-03CF-412A-B8AE-3E8AB93F0504}" srcOrd="0" destOrd="0" parTransId="{BD2902EC-ED13-46F5-A43F-6C6817802F3B}" sibTransId="{0644EC05-85EC-4AE7-9D7B-D2878C35C715}"/>
    <dgm:cxn modelId="{9F615837-6A6F-4026-8903-8D883248AAFF}" type="presParOf" srcId="{93C0FAB5-C1A6-4D97-A1BD-3272EEBEC438}" destId="{7F1E574A-8B30-4F7C-A924-32B322A69E34}" srcOrd="0" destOrd="0" presId="urn:microsoft.com/office/officeart/2005/8/layout/venn1"/>
    <dgm:cxn modelId="{427548C4-5C99-404C-BDDC-0B981FD5162D}" type="presParOf" srcId="{93C0FAB5-C1A6-4D97-A1BD-3272EEBEC438}" destId="{5C242776-4BE3-47CE-B0C2-3CA46D88D839}" srcOrd="1" destOrd="0" presId="urn:microsoft.com/office/officeart/2005/8/layout/venn1"/>
    <dgm:cxn modelId="{05019450-A71B-4CA8-BA9D-BB7F4D9759B1}" type="presParOf" srcId="{93C0FAB5-C1A6-4D97-A1BD-3272EEBEC438}" destId="{77A323DD-A8C3-4B33-915C-C0E4941F0C71}" srcOrd="2" destOrd="0" presId="urn:microsoft.com/office/officeart/2005/8/layout/venn1"/>
    <dgm:cxn modelId="{C04025EF-1FFA-44D1-91D2-71334184B0E4}" type="presParOf" srcId="{93C0FAB5-C1A6-4D97-A1BD-3272EEBEC438}" destId="{E3D61E01-8B42-4E43-9BE3-20CAE694DF53}" srcOrd="3" destOrd="0" presId="urn:microsoft.com/office/officeart/2005/8/layout/venn1"/>
    <dgm:cxn modelId="{E0EB0BD5-9F01-4063-8D4D-6F004907DE8F}" type="presParOf" srcId="{93C0FAB5-C1A6-4D97-A1BD-3272EEBEC438}" destId="{8D6357AB-C278-4EFF-8392-C8A6B0734EF5}" srcOrd="4" destOrd="0" presId="urn:microsoft.com/office/officeart/2005/8/layout/venn1"/>
    <dgm:cxn modelId="{AD701553-DA47-4886-BF4B-A1861C376816}" type="presParOf" srcId="{93C0FAB5-C1A6-4D97-A1BD-3272EEBEC438}" destId="{42ED0F87-D738-457E-941A-19CA53024C06}" srcOrd="5" destOrd="0" presId="urn:microsoft.com/office/officeart/2005/8/layout/venn1"/>
    <dgm:cxn modelId="{001E7A2F-5BDF-410A-B73B-F78DEB004C53}" type="presParOf" srcId="{93C0FAB5-C1A6-4D97-A1BD-3272EEBEC438}" destId="{B0FFE1AA-E977-4153-8518-FD6D43156EE1}" srcOrd="6" destOrd="0" presId="urn:microsoft.com/office/officeart/2005/8/layout/venn1"/>
    <dgm:cxn modelId="{B3F5FC69-D68B-48F2-877D-8DF446AA472B}" type="presParOf" srcId="{93C0FAB5-C1A6-4D97-A1BD-3272EEBEC438}" destId="{F4F48668-FCFC-4702-A09C-01E794F0C16A}" srcOrd="7" destOrd="0" presId="urn:microsoft.com/office/officeart/2005/8/layout/venn1"/>
    <dgm:cxn modelId="{DA13F3D1-CC5F-4815-8939-D6B7526E9577}" type="presParOf" srcId="{93C0FAB5-C1A6-4D97-A1BD-3272EEBEC438}" destId="{3B51410F-04D3-412F-AD4C-204D6B34870B}" srcOrd="8" destOrd="0" presId="urn:microsoft.com/office/officeart/2005/8/layout/venn1"/>
    <dgm:cxn modelId="{7B7EF043-8312-4C21-868C-327E600B5C89}" type="presParOf" srcId="{93C0FAB5-C1A6-4D97-A1BD-3272EEBEC438}" destId="{C9EB42B6-79F0-4891-A863-B862E6210D3E}" srcOrd="9" destOrd="0" presId="urn:microsoft.com/office/officeart/2005/8/layout/venn1"/>
    <dgm:cxn modelId="{852B3322-960A-4FD6-AB15-2E6F2278E7F9}" type="presParOf" srcId="{93C0FAB5-C1A6-4D97-A1BD-3272EEBEC438}" destId="{588D5F93-4E22-4BDB-A32E-F729979EA15F}" srcOrd="10" destOrd="0" presId="urn:microsoft.com/office/officeart/2005/8/layout/venn1"/>
    <dgm:cxn modelId="{F4738DD5-4CDC-447F-A397-B9F319939EA1}" type="presParOf" srcId="{93C0FAB5-C1A6-4D97-A1BD-3272EEBEC438}" destId="{6E0AC49C-8535-4B61-93B2-8B07BD66154D}" srcOrd="11"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D339673-DE60-4139-BBA5-A284D437DDDE}"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tr-TR"/>
        </a:p>
      </dgm:t>
    </dgm:pt>
    <dgm:pt modelId="{39EBD2F2-3A75-4D8E-A9AD-EAF3039F58A6}">
      <dgm:prSet/>
      <dgm:spPr/>
      <dgm:t>
        <a:bodyPr/>
        <a:lstStyle/>
        <a:p>
          <a:r>
            <a:rPr lang="tr-TR"/>
            <a:t>TSE ISO 9001 2015 Belgelendirme ve Kalite Süreçlerinin standartların uygulanması ve geliştirilmesi konularında çalışmalar yapmak</a:t>
          </a:r>
        </a:p>
      </dgm:t>
    </dgm:pt>
    <dgm:pt modelId="{B3CB9C1B-0ED2-4A08-9EA9-EF74573D7DD0}" type="parTrans" cxnId="{27E80C3C-97BF-497C-9FCD-A22DD04956E2}">
      <dgm:prSet/>
      <dgm:spPr/>
      <dgm:t>
        <a:bodyPr/>
        <a:lstStyle/>
        <a:p>
          <a:endParaRPr lang="tr-TR"/>
        </a:p>
      </dgm:t>
    </dgm:pt>
    <dgm:pt modelId="{7FB50478-14F4-4584-993F-1CBAE9F903A5}" type="sibTrans" cxnId="{27E80C3C-97BF-497C-9FCD-A22DD04956E2}">
      <dgm:prSet/>
      <dgm:spPr/>
      <dgm:t>
        <a:bodyPr/>
        <a:lstStyle/>
        <a:p>
          <a:endParaRPr lang="tr-TR"/>
        </a:p>
      </dgm:t>
    </dgm:pt>
    <dgm:pt modelId="{65AD624B-AB51-4F67-A1AB-1835C291FCBC}">
      <dgm:prSet/>
      <dgm:spPr/>
      <dgm:t>
        <a:bodyPr/>
        <a:lstStyle/>
        <a:p>
          <a:r>
            <a:rPr lang="tr-TR"/>
            <a:t>Amaçlar ve sonuçlar arasındaki farklılığı giderici ve etkililiği artırıcı tedbirler önermek.</a:t>
          </a:r>
        </a:p>
      </dgm:t>
    </dgm:pt>
    <dgm:pt modelId="{3E1F48A1-1418-4FF0-B3A4-A040BC20C0F2}" type="sibTrans" cxnId="{B5F5A29B-23A1-4C32-907B-EB86C553C3B6}">
      <dgm:prSet/>
      <dgm:spPr/>
      <dgm:t>
        <a:bodyPr/>
        <a:lstStyle/>
        <a:p>
          <a:endParaRPr lang="tr-TR"/>
        </a:p>
      </dgm:t>
    </dgm:pt>
    <dgm:pt modelId="{C1E60711-484F-42FA-BEAF-DC73A4F1382F}" type="parTrans" cxnId="{B5F5A29B-23A1-4C32-907B-EB86C553C3B6}">
      <dgm:prSet/>
      <dgm:spPr/>
      <dgm:t>
        <a:bodyPr/>
        <a:lstStyle/>
        <a:p>
          <a:endParaRPr lang="tr-TR"/>
        </a:p>
      </dgm:t>
    </dgm:pt>
    <dgm:pt modelId="{548D7282-E146-4887-A1F5-50E12750F2EC}">
      <dgm:prSet/>
      <dgm:spPr/>
      <dgm:t>
        <a:bodyPr/>
        <a:lstStyle/>
        <a:p>
          <a:r>
            <a:rPr lang="tr-TR"/>
            <a:t>İç kontrol sisteminin İşleyişini ve güncelliğini takip etmek</a:t>
          </a:r>
        </a:p>
      </dgm:t>
    </dgm:pt>
    <dgm:pt modelId="{28DBA304-1745-4F16-98FF-E863A400FFEC}" type="sibTrans" cxnId="{A0942EB8-8D6E-4618-97A8-E723A22ADBC4}">
      <dgm:prSet/>
      <dgm:spPr/>
      <dgm:t>
        <a:bodyPr/>
        <a:lstStyle/>
        <a:p>
          <a:endParaRPr lang="tr-TR"/>
        </a:p>
      </dgm:t>
    </dgm:pt>
    <dgm:pt modelId="{D5946073-4996-4064-AE02-34100D7FDB48}" type="parTrans" cxnId="{A0942EB8-8D6E-4618-97A8-E723A22ADBC4}">
      <dgm:prSet/>
      <dgm:spPr/>
      <dgm:t>
        <a:bodyPr/>
        <a:lstStyle/>
        <a:p>
          <a:endParaRPr lang="tr-TR"/>
        </a:p>
      </dgm:t>
    </dgm:pt>
    <dgm:pt modelId="{8EFFD8B4-EDC5-4B1D-93D6-369371E75EEA}">
      <dgm:prSet/>
      <dgm:spPr/>
      <dgm:t>
        <a:bodyPr/>
        <a:lstStyle/>
        <a:p>
          <a:r>
            <a:rPr lang="tr-TR"/>
            <a:t>İdarenin görev alanına ilişkin konularda standartlar hazırlamak.</a:t>
          </a:r>
        </a:p>
      </dgm:t>
    </dgm:pt>
    <dgm:pt modelId="{5BE18697-C74E-40C7-BAE0-570FD4CC637C}" type="parTrans" cxnId="{1E8E95AD-DA5A-4386-A1F5-111300EB135B}">
      <dgm:prSet/>
      <dgm:spPr/>
      <dgm:t>
        <a:bodyPr/>
        <a:lstStyle/>
        <a:p>
          <a:endParaRPr lang="tr-TR"/>
        </a:p>
      </dgm:t>
    </dgm:pt>
    <dgm:pt modelId="{CB570F60-E567-4033-8702-22EC8ECF0E33}" type="sibTrans" cxnId="{1E8E95AD-DA5A-4386-A1F5-111300EB135B}">
      <dgm:prSet/>
      <dgm:spPr/>
      <dgm:t>
        <a:bodyPr/>
        <a:lstStyle/>
        <a:p>
          <a:endParaRPr lang="tr-TR"/>
        </a:p>
      </dgm:t>
    </dgm:pt>
    <dgm:pt modelId="{8EDBA07A-FA3F-46E1-B7DB-AACF433DDFCC}">
      <dgm:prSet/>
      <dgm:spPr/>
      <dgm:t>
        <a:bodyPr/>
        <a:lstStyle/>
        <a:p>
          <a:r>
            <a:rPr lang="tr-TR"/>
            <a:t> Ön mali kontrole tabbi dosları incelemek ve görüş yazmak.</a:t>
          </a:r>
        </a:p>
        <a:p>
          <a:r>
            <a:rPr lang="tr-TR"/>
            <a:t>Daire Başkanı tarafından verilecek diğer görevleri yapmak.</a:t>
          </a:r>
        </a:p>
      </dgm:t>
    </dgm:pt>
    <dgm:pt modelId="{9C41AA61-94E8-44DC-A685-322F5F33490B}" type="parTrans" cxnId="{D603E6F7-1404-44DE-8452-42E96F511BD6}">
      <dgm:prSet/>
      <dgm:spPr/>
      <dgm:t>
        <a:bodyPr/>
        <a:lstStyle/>
        <a:p>
          <a:endParaRPr lang="tr-TR"/>
        </a:p>
      </dgm:t>
    </dgm:pt>
    <dgm:pt modelId="{ED0C90E4-B517-4CCD-8CBE-4154B3B5F589}" type="sibTrans" cxnId="{D603E6F7-1404-44DE-8452-42E96F511BD6}">
      <dgm:prSet/>
      <dgm:spPr/>
      <dgm:t>
        <a:bodyPr/>
        <a:lstStyle/>
        <a:p>
          <a:endParaRPr lang="tr-TR"/>
        </a:p>
      </dgm:t>
    </dgm:pt>
    <dgm:pt modelId="{A9FDB748-B333-4F33-A3AC-F9D61FBDFB3C}" type="pres">
      <dgm:prSet presAssocID="{DD339673-DE60-4139-BBA5-A284D437DDDE}" presName="Name0" presStyleCnt="0">
        <dgm:presLayoutVars>
          <dgm:dir/>
          <dgm:resizeHandles val="exact"/>
        </dgm:presLayoutVars>
      </dgm:prSet>
      <dgm:spPr/>
      <dgm:t>
        <a:bodyPr/>
        <a:lstStyle/>
        <a:p>
          <a:endParaRPr lang="tr-TR"/>
        </a:p>
      </dgm:t>
    </dgm:pt>
    <dgm:pt modelId="{5608F001-9725-4A24-B34A-83CFD4DBFB02}" type="pres">
      <dgm:prSet presAssocID="{548D7282-E146-4887-A1F5-50E12750F2EC}" presName="Name5" presStyleLbl="vennNode1" presStyleIdx="0" presStyleCnt="5">
        <dgm:presLayoutVars>
          <dgm:bulletEnabled val="1"/>
        </dgm:presLayoutVars>
      </dgm:prSet>
      <dgm:spPr/>
      <dgm:t>
        <a:bodyPr/>
        <a:lstStyle/>
        <a:p>
          <a:endParaRPr lang="tr-TR"/>
        </a:p>
      </dgm:t>
    </dgm:pt>
    <dgm:pt modelId="{A42C0CE8-64B5-485D-B795-C81C19654606}" type="pres">
      <dgm:prSet presAssocID="{28DBA304-1745-4F16-98FF-E863A400FFEC}" presName="space" presStyleCnt="0"/>
      <dgm:spPr/>
    </dgm:pt>
    <dgm:pt modelId="{458C44FC-80DB-432F-845D-50BBF89A9E32}" type="pres">
      <dgm:prSet presAssocID="{39EBD2F2-3A75-4D8E-A9AD-EAF3039F58A6}" presName="Name5" presStyleLbl="vennNode1" presStyleIdx="1" presStyleCnt="5">
        <dgm:presLayoutVars>
          <dgm:bulletEnabled val="1"/>
        </dgm:presLayoutVars>
      </dgm:prSet>
      <dgm:spPr/>
      <dgm:t>
        <a:bodyPr/>
        <a:lstStyle/>
        <a:p>
          <a:endParaRPr lang="tr-TR"/>
        </a:p>
      </dgm:t>
    </dgm:pt>
    <dgm:pt modelId="{2BFA54D7-3F1E-4F12-A9A7-9BBCAB036624}" type="pres">
      <dgm:prSet presAssocID="{7FB50478-14F4-4584-993F-1CBAE9F903A5}" presName="space" presStyleCnt="0"/>
      <dgm:spPr/>
    </dgm:pt>
    <dgm:pt modelId="{BAFC5AC3-A4A4-4CA6-9F3C-D80E3F450317}" type="pres">
      <dgm:prSet presAssocID="{65AD624B-AB51-4F67-A1AB-1835C291FCBC}" presName="Name5" presStyleLbl="vennNode1" presStyleIdx="2" presStyleCnt="5">
        <dgm:presLayoutVars>
          <dgm:bulletEnabled val="1"/>
        </dgm:presLayoutVars>
      </dgm:prSet>
      <dgm:spPr/>
      <dgm:t>
        <a:bodyPr/>
        <a:lstStyle/>
        <a:p>
          <a:endParaRPr lang="tr-TR"/>
        </a:p>
      </dgm:t>
    </dgm:pt>
    <dgm:pt modelId="{86E895A8-D530-4192-9033-DCB3AB8D0DFA}" type="pres">
      <dgm:prSet presAssocID="{3E1F48A1-1418-4FF0-B3A4-A040BC20C0F2}" presName="space" presStyleCnt="0"/>
      <dgm:spPr/>
    </dgm:pt>
    <dgm:pt modelId="{BF8C3932-CE27-4649-AB52-89D11E45C750}" type="pres">
      <dgm:prSet presAssocID="{8EFFD8B4-EDC5-4B1D-93D6-369371E75EEA}" presName="Name5" presStyleLbl="vennNode1" presStyleIdx="3" presStyleCnt="5">
        <dgm:presLayoutVars>
          <dgm:bulletEnabled val="1"/>
        </dgm:presLayoutVars>
      </dgm:prSet>
      <dgm:spPr/>
      <dgm:t>
        <a:bodyPr/>
        <a:lstStyle/>
        <a:p>
          <a:endParaRPr lang="tr-TR"/>
        </a:p>
      </dgm:t>
    </dgm:pt>
    <dgm:pt modelId="{D32742EA-BB6F-44B9-9F45-62784F38CEB5}" type="pres">
      <dgm:prSet presAssocID="{CB570F60-E567-4033-8702-22EC8ECF0E33}" presName="space" presStyleCnt="0"/>
      <dgm:spPr/>
    </dgm:pt>
    <dgm:pt modelId="{1CE280D6-2653-4060-B563-AB673F5673D8}" type="pres">
      <dgm:prSet presAssocID="{8EDBA07A-FA3F-46E1-B7DB-AACF433DDFCC}" presName="Name5" presStyleLbl="vennNode1" presStyleIdx="4" presStyleCnt="5">
        <dgm:presLayoutVars>
          <dgm:bulletEnabled val="1"/>
        </dgm:presLayoutVars>
      </dgm:prSet>
      <dgm:spPr/>
      <dgm:t>
        <a:bodyPr/>
        <a:lstStyle/>
        <a:p>
          <a:endParaRPr lang="tr-TR"/>
        </a:p>
      </dgm:t>
    </dgm:pt>
  </dgm:ptLst>
  <dgm:cxnLst>
    <dgm:cxn modelId="{F8EF4F19-8334-4DDF-939E-DC947AABA5D7}" type="presOf" srcId="{DD339673-DE60-4139-BBA5-A284D437DDDE}" destId="{A9FDB748-B333-4F33-A3AC-F9D61FBDFB3C}" srcOrd="0" destOrd="0" presId="urn:microsoft.com/office/officeart/2005/8/layout/venn3"/>
    <dgm:cxn modelId="{0E2E632B-A9AE-4337-8CC8-03FED34295EC}" type="presOf" srcId="{548D7282-E146-4887-A1F5-50E12750F2EC}" destId="{5608F001-9725-4A24-B34A-83CFD4DBFB02}" srcOrd="0" destOrd="0" presId="urn:microsoft.com/office/officeart/2005/8/layout/venn3"/>
    <dgm:cxn modelId="{A0942EB8-8D6E-4618-97A8-E723A22ADBC4}" srcId="{DD339673-DE60-4139-BBA5-A284D437DDDE}" destId="{548D7282-E146-4887-A1F5-50E12750F2EC}" srcOrd="0" destOrd="0" parTransId="{D5946073-4996-4064-AE02-34100D7FDB48}" sibTransId="{28DBA304-1745-4F16-98FF-E863A400FFEC}"/>
    <dgm:cxn modelId="{27E80C3C-97BF-497C-9FCD-A22DD04956E2}" srcId="{DD339673-DE60-4139-BBA5-A284D437DDDE}" destId="{39EBD2F2-3A75-4D8E-A9AD-EAF3039F58A6}" srcOrd="1" destOrd="0" parTransId="{B3CB9C1B-0ED2-4A08-9EA9-EF74573D7DD0}" sibTransId="{7FB50478-14F4-4584-993F-1CBAE9F903A5}"/>
    <dgm:cxn modelId="{B5F5A29B-23A1-4C32-907B-EB86C553C3B6}" srcId="{DD339673-DE60-4139-BBA5-A284D437DDDE}" destId="{65AD624B-AB51-4F67-A1AB-1835C291FCBC}" srcOrd="2" destOrd="0" parTransId="{C1E60711-484F-42FA-BEAF-DC73A4F1382F}" sibTransId="{3E1F48A1-1418-4FF0-B3A4-A040BC20C0F2}"/>
    <dgm:cxn modelId="{6D0C1EF8-B491-46BA-B940-178DA0AA9B69}" type="presOf" srcId="{65AD624B-AB51-4F67-A1AB-1835C291FCBC}" destId="{BAFC5AC3-A4A4-4CA6-9F3C-D80E3F450317}" srcOrd="0" destOrd="0" presId="urn:microsoft.com/office/officeart/2005/8/layout/venn3"/>
    <dgm:cxn modelId="{D8C2CE2E-2F12-4528-A617-97A75AD15D51}" type="presOf" srcId="{39EBD2F2-3A75-4D8E-A9AD-EAF3039F58A6}" destId="{458C44FC-80DB-432F-845D-50BBF89A9E32}" srcOrd="0" destOrd="0" presId="urn:microsoft.com/office/officeart/2005/8/layout/venn3"/>
    <dgm:cxn modelId="{6D93FDCD-2ECA-413A-A0FD-3348855D6843}" type="presOf" srcId="{8EFFD8B4-EDC5-4B1D-93D6-369371E75EEA}" destId="{BF8C3932-CE27-4649-AB52-89D11E45C750}" srcOrd="0" destOrd="0" presId="urn:microsoft.com/office/officeart/2005/8/layout/venn3"/>
    <dgm:cxn modelId="{D603E6F7-1404-44DE-8452-42E96F511BD6}" srcId="{DD339673-DE60-4139-BBA5-A284D437DDDE}" destId="{8EDBA07A-FA3F-46E1-B7DB-AACF433DDFCC}" srcOrd="4" destOrd="0" parTransId="{9C41AA61-94E8-44DC-A685-322F5F33490B}" sibTransId="{ED0C90E4-B517-4CCD-8CBE-4154B3B5F589}"/>
    <dgm:cxn modelId="{4950837B-8992-4AB8-82C2-1EFEE597C9FE}" type="presOf" srcId="{8EDBA07A-FA3F-46E1-B7DB-AACF433DDFCC}" destId="{1CE280D6-2653-4060-B563-AB673F5673D8}" srcOrd="0" destOrd="0" presId="urn:microsoft.com/office/officeart/2005/8/layout/venn3"/>
    <dgm:cxn modelId="{1E8E95AD-DA5A-4386-A1F5-111300EB135B}" srcId="{DD339673-DE60-4139-BBA5-A284D437DDDE}" destId="{8EFFD8B4-EDC5-4B1D-93D6-369371E75EEA}" srcOrd="3" destOrd="0" parTransId="{5BE18697-C74E-40C7-BAE0-570FD4CC637C}" sibTransId="{CB570F60-E567-4033-8702-22EC8ECF0E33}"/>
    <dgm:cxn modelId="{A0EF91C0-06B3-4044-9E39-A6C60A7889E2}" type="presParOf" srcId="{A9FDB748-B333-4F33-A3AC-F9D61FBDFB3C}" destId="{5608F001-9725-4A24-B34A-83CFD4DBFB02}" srcOrd="0" destOrd="0" presId="urn:microsoft.com/office/officeart/2005/8/layout/venn3"/>
    <dgm:cxn modelId="{614912D3-84D2-41B2-B46C-5CB9A812389E}" type="presParOf" srcId="{A9FDB748-B333-4F33-A3AC-F9D61FBDFB3C}" destId="{A42C0CE8-64B5-485D-B795-C81C19654606}" srcOrd="1" destOrd="0" presId="urn:microsoft.com/office/officeart/2005/8/layout/venn3"/>
    <dgm:cxn modelId="{269B0038-BA92-4E86-B116-71CF202914A6}" type="presParOf" srcId="{A9FDB748-B333-4F33-A3AC-F9D61FBDFB3C}" destId="{458C44FC-80DB-432F-845D-50BBF89A9E32}" srcOrd="2" destOrd="0" presId="urn:microsoft.com/office/officeart/2005/8/layout/venn3"/>
    <dgm:cxn modelId="{CC1D33AF-7F4E-4460-83B5-C671905A6B7A}" type="presParOf" srcId="{A9FDB748-B333-4F33-A3AC-F9D61FBDFB3C}" destId="{2BFA54D7-3F1E-4F12-A9A7-9BBCAB036624}" srcOrd="3" destOrd="0" presId="urn:microsoft.com/office/officeart/2005/8/layout/venn3"/>
    <dgm:cxn modelId="{C327AB45-C7BC-456B-AF0B-3D662D8526C9}" type="presParOf" srcId="{A9FDB748-B333-4F33-A3AC-F9D61FBDFB3C}" destId="{BAFC5AC3-A4A4-4CA6-9F3C-D80E3F450317}" srcOrd="4" destOrd="0" presId="urn:microsoft.com/office/officeart/2005/8/layout/venn3"/>
    <dgm:cxn modelId="{AB795316-D77D-4883-8B3B-C247943D56F2}" type="presParOf" srcId="{A9FDB748-B333-4F33-A3AC-F9D61FBDFB3C}" destId="{86E895A8-D530-4192-9033-DCB3AB8D0DFA}" srcOrd="5" destOrd="0" presId="urn:microsoft.com/office/officeart/2005/8/layout/venn3"/>
    <dgm:cxn modelId="{1F09D26C-E51B-4551-B49A-6584B199B8AE}" type="presParOf" srcId="{A9FDB748-B333-4F33-A3AC-F9D61FBDFB3C}" destId="{BF8C3932-CE27-4649-AB52-89D11E45C750}" srcOrd="6" destOrd="0" presId="urn:microsoft.com/office/officeart/2005/8/layout/venn3"/>
    <dgm:cxn modelId="{6B1405C8-FCFB-4262-9B5D-5AF29359ADD1}" type="presParOf" srcId="{A9FDB748-B333-4F33-A3AC-F9D61FBDFB3C}" destId="{D32742EA-BB6F-44B9-9F45-62784F38CEB5}" srcOrd="7" destOrd="0" presId="urn:microsoft.com/office/officeart/2005/8/layout/venn3"/>
    <dgm:cxn modelId="{6C8B7720-96A6-4B8A-9D3C-F0202A32623C}" type="presParOf" srcId="{A9FDB748-B333-4F33-A3AC-F9D61FBDFB3C}" destId="{1CE280D6-2653-4060-B563-AB673F5673D8}" srcOrd="8" destOrd="0" presId="urn:microsoft.com/office/officeart/2005/8/layout/venn3"/>
  </dgm:cxnLst>
  <dgm:bg>
    <a:solidFill>
      <a:schemeClr val="accent5">
        <a:lumMod val="20000"/>
        <a:lumOff val="80000"/>
      </a:schemeClr>
    </a:solidFill>
  </dgm:bg>
  <dgm:whole>
    <a:ln>
      <a:solidFill>
        <a:schemeClr val="accent1">
          <a:lumMod val="60000"/>
          <a:lumOff val="40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1E26770-DB4D-4107-93F2-5F42DE7B69D2}"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tr-TR"/>
        </a:p>
      </dgm:t>
    </dgm:pt>
    <dgm:pt modelId="{FA572E0E-3881-41E1-AA3F-36A55FEB5337}" type="pres">
      <dgm:prSet presAssocID="{31E26770-DB4D-4107-93F2-5F42DE7B69D2}" presName="linear" presStyleCnt="0">
        <dgm:presLayoutVars>
          <dgm:animLvl val="lvl"/>
          <dgm:resizeHandles val="exact"/>
        </dgm:presLayoutVars>
      </dgm:prSet>
      <dgm:spPr/>
      <dgm:t>
        <a:bodyPr/>
        <a:lstStyle/>
        <a:p>
          <a:endParaRPr lang="tr-TR"/>
        </a:p>
      </dgm:t>
    </dgm:pt>
  </dgm:ptLst>
  <dgm:cxnLst>
    <dgm:cxn modelId="{65EC4B40-7787-4B33-A639-33C47E33ADCC}" type="presOf" srcId="{31E26770-DB4D-4107-93F2-5F42DE7B69D2}" destId="{FA572E0E-3881-41E1-AA3F-36A55FEB5337}"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68CAB38-1564-4EC7-A896-F2F1EC58111D}" type="doc">
      <dgm:prSet loTypeId="urn:microsoft.com/office/officeart/2005/8/layout/hProcess9" loCatId="process" qsTypeId="urn:microsoft.com/office/officeart/2005/8/quickstyle/simple3" qsCatId="simple" csTypeId="urn:microsoft.com/office/officeart/2005/8/colors/accent1_2" csCatId="accent1"/>
      <dgm:spPr/>
      <dgm:t>
        <a:bodyPr/>
        <a:lstStyle/>
        <a:p>
          <a:endParaRPr lang="tr-TR"/>
        </a:p>
      </dgm:t>
    </dgm:pt>
    <dgm:pt modelId="{24113A6F-4F15-45B1-B9DD-65A06A6DC12C}">
      <dgm:prSet/>
      <dgm:spPr/>
      <dgm:t>
        <a:bodyPr/>
        <a:lstStyle/>
        <a:p>
          <a:pPr rtl="0"/>
          <a:r>
            <a:rPr lang="en-US" smtClean="0"/>
            <a:t>► Ulusal kalkınma programlarına dayanarak hazırlanan program çerçevesinde orta ve uzun vadeli strateji ve politikalarını belirlemek.</a:t>
          </a:r>
          <a:endParaRPr lang="tr-TR"/>
        </a:p>
      </dgm:t>
    </dgm:pt>
    <dgm:pt modelId="{C48EA4B2-E3BD-44B6-81E4-C6E9C35BF1A9}" type="parTrans" cxnId="{1F63541B-CD6D-4DEE-A264-B70EB58F45E4}">
      <dgm:prSet/>
      <dgm:spPr/>
      <dgm:t>
        <a:bodyPr/>
        <a:lstStyle/>
        <a:p>
          <a:endParaRPr lang="tr-TR"/>
        </a:p>
      </dgm:t>
    </dgm:pt>
    <dgm:pt modelId="{14310947-6DBB-4F24-A24A-4DC8A89207CA}" type="sibTrans" cxnId="{1F63541B-CD6D-4DEE-A264-B70EB58F45E4}">
      <dgm:prSet/>
      <dgm:spPr/>
      <dgm:t>
        <a:bodyPr/>
        <a:lstStyle/>
        <a:p>
          <a:endParaRPr lang="tr-TR"/>
        </a:p>
      </dgm:t>
    </dgm:pt>
    <dgm:pt modelId="{80976DEB-2D03-4BAB-B1F5-2C70B08482E7}">
      <dgm:prSet/>
      <dgm:spPr/>
      <dgm:t>
        <a:bodyPr/>
        <a:lstStyle/>
        <a:p>
          <a:pPr rtl="0"/>
          <a:r>
            <a:rPr lang="en-US" smtClean="0"/>
            <a:t>► Amaç ve hedefleri oluşturmak üzere çalışmalar yapmak.</a:t>
          </a:r>
          <a:endParaRPr lang="tr-TR"/>
        </a:p>
      </dgm:t>
    </dgm:pt>
    <dgm:pt modelId="{F9CE1EC3-7464-4582-9516-3C08D688F2DA}" type="parTrans" cxnId="{63F45631-B086-4FC9-A2A2-648D2E78691D}">
      <dgm:prSet/>
      <dgm:spPr/>
      <dgm:t>
        <a:bodyPr/>
        <a:lstStyle/>
        <a:p>
          <a:endParaRPr lang="tr-TR"/>
        </a:p>
      </dgm:t>
    </dgm:pt>
    <dgm:pt modelId="{2905584B-FE4C-48F8-8609-D967128B6850}" type="sibTrans" cxnId="{63F45631-B086-4FC9-A2A2-648D2E78691D}">
      <dgm:prSet/>
      <dgm:spPr/>
      <dgm:t>
        <a:bodyPr/>
        <a:lstStyle/>
        <a:p>
          <a:endParaRPr lang="tr-TR"/>
        </a:p>
      </dgm:t>
    </dgm:pt>
    <dgm:pt modelId="{4693DA43-1268-4A80-95A8-8F92A539E397}">
      <dgm:prSet/>
      <dgm:spPr/>
      <dgm:t>
        <a:bodyPr/>
        <a:lstStyle/>
        <a:p>
          <a:pPr rtl="0"/>
          <a:r>
            <a:rPr lang="en-US" smtClean="0"/>
            <a:t>► Birim faaliyet raporlarını esas alarak idarenin faaliyet raporunu hazırlamak.</a:t>
          </a:r>
          <a:endParaRPr lang="tr-TR"/>
        </a:p>
      </dgm:t>
    </dgm:pt>
    <dgm:pt modelId="{6F120989-A997-40FF-BC3D-A31794F11CB6}" type="parTrans" cxnId="{AAB2F03B-3AF7-493C-A9FC-64DB28DE4102}">
      <dgm:prSet/>
      <dgm:spPr/>
      <dgm:t>
        <a:bodyPr/>
        <a:lstStyle/>
        <a:p>
          <a:endParaRPr lang="tr-TR"/>
        </a:p>
      </dgm:t>
    </dgm:pt>
    <dgm:pt modelId="{8FFFFDDC-9C33-47D0-8611-F0E7F537CE37}" type="sibTrans" cxnId="{AAB2F03B-3AF7-493C-A9FC-64DB28DE4102}">
      <dgm:prSet/>
      <dgm:spPr/>
      <dgm:t>
        <a:bodyPr/>
        <a:lstStyle/>
        <a:p>
          <a:endParaRPr lang="tr-TR"/>
        </a:p>
      </dgm:t>
    </dgm:pt>
    <dgm:pt modelId="{AFACD3CE-93C4-4CB1-AA07-C06F6E49383F}">
      <dgm:prSet/>
      <dgm:spPr/>
      <dgm:t>
        <a:bodyPr/>
        <a:lstStyle/>
        <a:p>
          <a:pPr rtl="0"/>
          <a:r>
            <a:rPr lang="en-US" smtClean="0"/>
            <a:t>►Stratejik planlama çalışmalarına yönelik bir hazırlık programı oluşturmak.</a:t>
          </a:r>
          <a:endParaRPr lang="tr-TR"/>
        </a:p>
      </dgm:t>
    </dgm:pt>
    <dgm:pt modelId="{1D929B6E-5D89-44F1-A460-4B1489D97748}" type="parTrans" cxnId="{C5276EE2-3492-41C6-BCA6-533D8A6CD590}">
      <dgm:prSet/>
      <dgm:spPr/>
      <dgm:t>
        <a:bodyPr/>
        <a:lstStyle/>
        <a:p>
          <a:endParaRPr lang="tr-TR"/>
        </a:p>
      </dgm:t>
    </dgm:pt>
    <dgm:pt modelId="{28021719-126C-4D00-930B-C0681FF9F857}" type="sibTrans" cxnId="{C5276EE2-3492-41C6-BCA6-533D8A6CD590}">
      <dgm:prSet/>
      <dgm:spPr/>
      <dgm:t>
        <a:bodyPr/>
        <a:lstStyle/>
        <a:p>
          <a:endParaRPr lang="tr-TR"/>
        </a:p>
      </dgm:t>
    </dgm:pt>
    <dgm:pt modelId="{84773B0F-C907-4588-94F2-113D818E73DA}">
      <dgm:prSet/>
      <dgm:spPr/>
      <dgm:t>
        <a:bodyPr/>
        <a:lstStyle/>
        <a:p>
          <a:pPr rtl="0"/>
          <a:r>
            <a:rPr lang="en-US" smtClean="0"/>
            <a:t>►Stratejik planlama çalışmalarını koordine etmek ve bu çalışmalarla ilgili destek ve danışmanlık hizmetlerini yürütmek.</a:t>
          </a:r>
          <a:endParaRPr lang="tr-TR"/>
        </a:p>
      </dgm:t>
    </dgm:pt>
    <dgm:pt modelId="{3B24E995-BE70-4416-9B34-0F5611DEE1AE}" type="parTrans" cxnId="{CA8D1F72-7B37-4E2F-A513-5D38841C90DC}">
      <dgm:prSet/>
      <dgm:spPr/>
      <dgm:t>
        <a:bodyPr/>
        <a:lstStyle/>
        <a:p>
          <a:endParaRPr lang="tr-TR"/>
        </a:p>
      </dgm:t>
    </dgm:pt>
    <dgm:pt modelId="{ED2A8E65-8E13-42A7-9F84-2B7CB8550CAC}" type="sibTrans" cxnId="{CA8D1F72-7B37-4E2F-A513-5D38841C90DC}">
      <dgm:prSet/>
      <dgm:spPr/>
      <dgm:t>
        <a:bodyPr/>
        <a:lstStyle/>
        <a:p>
          <a:endParaRPr lang="tr-TR"/>
        </a:p>
      </dgm:t>
    </dgm:pt>
    <dgm:pt modelId="{A98F471D-0368-4856-9ABE-C86C2E8E7161}">
      <dgm:prSet/>
      <dgm:spPr/>
      <dgm:t>
        <a:bodyPr/>
        <a:lstStyle/>
        <a:p>
          <a:pPr rtl="0"/>
          <a:r>
            <a:rPr lang="en-US" smtClean="0"/>
            <a:t>►İdarenin görev alanına giren konularda performans ve kalite ölçütlerini belirlemek ve geliştirmek.</a:t>
          </a:r>
          <a:endParaRPr lang="tr-TR"/>
        </a:p>
      </dgm:t>
    </dgm:pt>
    <dgm:pt modelId="{17203FEC-1B62-40E0-ADE4-291779DCC57D}" type="parTrans" cxnId="{8C0155B8-71E3-4EB1-8E82-564A73320E91}">
      <dgm:prSet/>
      <dgm:spPr/>
      <dgm:t>
        <a:bodyPr/>
        <a:lstStyle/>
        <a:p>
          <a:endParaRPr lang="tr-TR"/>
        </a:p>
      </dgm:t>
    </dgm:pt>
    <dgm:pt modelId="{D865BB14-046B-407E-8D02-7F43F83BD6D2}" type="sibTrans" cxnId="{8C0155B8-71E3-4EB1-8E82-564A73320E91}">
      <dgm:prSet/>
      <dgm:spPr/>
      <dgm:t>
        <a:bodyPr/>
        <a:lstStyle/>
        <a:p>
          <a:endParaRPr lang="tr-TR"/>
        </a:p>
      </dgm:t>
    </dgm:pt>
    <dgm:pt modelId="{0997FA18-82B8-4C1D-A424-6D1BE90E8B02}" type="pres">
      <dgm:prSet presAssocID="{768CAB38-1564-4EC7-A896-F2F1EC58111D}" presName="CompostProcess" presStyleCnt="0">
        <dgm:presLayoutVars>
          <dgm:dir/>
          <dgm:resizeHandles val="exact"/>
        </dgm:presLayoutVars>
      </dgm:prSet>
      <dgm:spPr/>
      <dgm:t>
        <a:bodyPr/>
        <a:lstStyle/>
        <a:p>
          <a:endParaRPr lang="tr-TR"/>
        </a:p>
      </dgm:t>
    </dgm:pt>
    <dgm:pt modelId="{583C3412-CE4A-4452-BA53-563B2F963875}" type="pres">
      <dgm:prSet presAssocID="{768CAB38-1564-4EC7-A896-F2F1EC58111D}" presName="arrow" presStyleLbl="bgShp" presStyleIdx="0" presStyleCnt="1"/>
      <dgm:spPr/>
    </dgm:pt>
    <dgm:pt modelId="{1F8A3062-8E0F-4FE2-8FFB-479EECCAB192}" type="pres">
      <dgm:prSet presAssocID="{768CAB38-1564-4EC7-A896-F2F1EC58111D}" presName="linearProcess" presStyleCnt="0"/>
      <dgm:spPr/>
    </dgm:pt>
    <dgm:pt modelId="{A74C16D4-44D3-4149-AC73-40857A6A5EF5}" type="pres">
      <dgm:prSet presAssocID="{24113A6F-4F15-45B1-B9DD-65A06A6DC12C}" presName="textNode" presStyleLbl="node1" presStyleIdx="0" presStyleCnt="6">
        <dgm:presLayoutVars>
          <dgm:bulletEnabled val="1"/>
        </dgm:presLayoutVars>
      </dgm:prSet>
      <dgm:spPr/>
      <dgm:t>
        <a:bodyPr/>
        <a:lstStyle/>
        <a:p>
          <a:endParaRPr lang="tr-TR"/>
        </a:p>
      </dgm:t>
    </dgm:pt>
    <dgm:pt modelId="{BF8A365F-5A25-44F3-802B-61489A2724D1}" type="pres">
      <dgm:prSet presAssocID="{14310947-6DBB-4F24-A24A-4DC8A89207CA}" presName="sibTrans" presStyleCnt="0"/>
      <dgm:spPr/>
    </dgm:pt>
    <dgm:pt modelId="{E7B0DDA0-6DF0-4743-AB41-4354E72AE838}" type="pres">
      <dgm:prSet presAssocID="{80976DEB-2D03-4BAB-B1F5-2C70B08482E7}" presName="textNode" presStyleLbl="node1" presStyleIdx="1" presStyleCnt="6">
        <dgm:presLayoutVars>
          <dgm:bulletEnabled val="1"/>
        </dgm:presLayoutVars>
      </dgm:prSet>
      <dgm:spPr/>
      <dgm:t>
        <a:bodyPr/>
        <a:lstStyle/>
        <a:p>
          <a:endParaRPr lang="tr-TR"/>
        </a:p>
      </dgm:t>
    </dgm:pt>
    <dgm:pt modelId="{288208A7-99FA-44BA-A623-801115244CB9}" type="pres">
      <dgm:prSet presAssocID="{2905584B-FE4C-48F8-8609-D967128B6850}" presName="sibTrans" presStyleCnt="0"/>
      <dgm:spPr/>
    </dgm:pt>
    <dgm:pt modelId="{BCC3A73E-2171-4E66-AE27-E66F2218DDD2}" type="pres">
      <dgm:prSet presAssocID="{4693DA43-1268-4A80-95A8-8F92A539E397}" presName="textNode" presStyleLbl="node1" presStyleIdx="2" presStyleCnt="6">
        <dgm:presLayoutVars>
          <dgm:bulletEnabled val="1"/>
        </dgm:presLayoutVars>
      </dgm:prSet>
      <dgm:spPr/>
      <dgm:t>
        <a:bodyPr/>
        <a:lstStyle/>
        <a:p>
          <a:endParaRPr lang="tr-TR"/>
        </a:p>
      </dgm:t>
    </dgm:pt>
    <dgm:pt modelId="{5A2B963C-843A-4497-B139-33673219BAC0}" type="pres">
      <dgm:prSet presAssocID="{8FFFFDDC-9C33-47D0-8611-F0E7F537CE37}" presName="sibTrans" presStyleCnt="0"/>
      <dgm:spPr/>
    </dgm:pt>
    <dgm:pt modelId="{CD87DAE2-057E-4DBC-A979-09483F10AFB3}" type="pres">
      <dgm:prSet presAssocID="{AFACD3CE-93C4-4CB1-AA07-C06F6E49383F}" presName="textNode" presStyleLbl="node1" presStyleIdx="3" presStyleCnt="6">
        <dgm:presLayoutVars>
          <dgm:bulletEnabled val="1"/>
        </dgm:presLayoutVars>
      </dgm:prSet>
      <dgm:spPr/>
      <dgm:t>
        <a:bodyPr/>
        <a:lstStyle/>
        <a:p>
          <a:endParaRPr lang="tr-TR"/>
        </a:p>
      </dgm:t>
    </dgm:pt>
    <dgm:pt modelId="{1EB861FA-E4A7-446C-B8D2-B073D0C5D4EC}" type="pres">
      <dgm:prSet presAssocID="{28021719-126C-4D00-930B-C0681FF9F857}" presName="sibTrans" presStyleCnt="0"/>
      <dgm:spPr/>
    </dgm:pt>
    <dgm:pt modelId="{4BF4C4E6-CFE2-41D0-891D-00744678200F}" type="pres">
      <dgm:prSet presAssocID="{84773B0F-C907-4588-94F2-113D818E73DA}" presName="textNode" presStyleLbl="node1" presStyleIdx="4" presStyleCnt="6">
        <dgm:presLayoutVars>
          <dgm:bulletEnabled val="1"/>
        </dgm:presLayoutVars>
      </dgm:prSet>
      <dgm:spPr/>
      <dgm:t>
        <a:bodyPr/>
        <a:lstStyle/>
        <a:p>
          <a:endParaRPr lang="tr-TR"/>
        </a:p>
      </dgm:t>
    </dgm:pt>
    <dgm:pt modelId="{B8D674EF-C32D-488B-ACEE-FE30A793B33D}" type="pres">
      <dgm:prSet presAssocID="{ED2A8E65-8E13-42A7-9F84-2B7CB8550CAC}" presName="sibTrans" presStyleCnt="0"/>
      <dgm:spPr/>
    </dgm:pt>
    <dgm:pt modelId="{A3854651-D714-4181-9853-A38C206F60B8}" type="pres">
      <dgm:prSet presAssocID="{A98F471D-0368-4856-9ABE-C86C2E8E7161}" presName="textNode" presStyleLbl="node1" presStyleIdx="5" presStyleCnt="6">
        <dgm:presLayoutVars>
          <dgm:bulletEnabled val="1"/>
        </dgm:presLayoutVars>
      </dgm:prSet>
      <dgm:spPr/>
      <dgm:t>
        <a:bodyPr/>
        <a:lstStyle/>
        <a:p>
          <a:endParaRPr lang="tr-TR"/>
        </a:p>
      </dgm:t>
    </dgm:pt>
  </dgm:ptLst>
  <dgm:cxnLst>
    <dgm:cxn modelId="{3DED75F9-1FB1-410B-9CF3-A3EC7AE44154}" type="presOf" srcId="{24113A6F-4F15-45B1-B9DD-65A06A6DC12C}" destId="{A74C16D4-44D3-4149-AC73-40857A6A5EF5}" srcOrd="0" destOrd="0" presId="urn:microsoft.com/office/officeart/2005/8/layout/hProcess9"/>
    <dgm:cxn modelId="{C5276EE2-3492-41C6-BCA6-533D8A6CD590}" srcId="{768CAB38-1564-4EC7-A896-F2F1EC58111D}" destId="{AFACD3CE-93C4-4CB1-AA07-C06F6E49383F}" srcOrd="3" destOrd="0" parTransId="{1D929B6E-5D89-44F1-A460-4B1489D97748}" sibTransId="{28021719-126C-4D00-930B-C0681FF9F857}"/>
    <dgm:cxn modelId="{AAB2F03B-3AF7-493C-A9FC-64DB28DE4102}" srcId="{768CAB38-1564-4EC7-A896-F2F1EC58111D}" destId="{4693DA43-1268-4A80-95A8-8F92A539E397}" srcOrd="2" destOrd="0" parTransId="{6F120989-A997-40FF-BC3D-A31794F11CB6}" sibTransId="{8FFFFDDC-9C33-47D0-8611-F0E7F537CE37}"/>
    <dgm:cxn modelId="{1F63541B-CD6D-4DEE-A264-B70EB58F45E4}" srcId="{768CAB38-1564-4EC7-A896-F2F1EC58111D}" destId="{24113A6F-4F15-45B1-B9DD-65A06A6DC12C}" srcOrd="0" destOrd="0" parTransId="{C48EA4B2-E3BD-44B6-81E4-C6E9C35BF1A9}" sibTransId="{14310947-6DBB-4F24-A24A-4DC8A89207CA}"/>
    <dgm:cxn modelId="{8C0155B8-71E3-4EB1-8E82-564A73320E91}" srcId="{768CAB38-1564-4EC7-A896-F2F1EC58111D}" destId="{A98F471D-0368-4856-9ABE-C86C2E8E7161}" srcOrd="5" destOrd="0" parTransId="{17203FEC-1B62-40E0-ADE4-291779DCC57D}" sibTransId="{D865BB14-046B-407E-8D02-7F43F83BD6D2}"/>
    <dgm:cxn modelId="{63F45631-B086-4FC9-A2A2-648D2E78691D}" srcId="{768CAB38-1564-4EC7-A896-F2F1EC58111D}" destId="{80976DEB-2D03-4BAB-B1F5-2C70B08482E7}" srcOrd="1" destOrd="0" parTransId="{F9CE1EC3-7464-4582-9516-3C08D688F2DA}" sibTransId="{2905584B-FE4C-48F8-8609-D967128B6850}"/>
    <dgm:cxn modelId="{3977F617-F726-4832-9153-E2FA89AF79A9}" type="presOf" srcId="{768CAB38-1564-4EC7-A896-F2F1EC58111D}" destId="{0997FA18-82B8-4C1D-A424-6D1BE90E8B02}" srcOrd="0" destOrd="0" presId="urn:microsoft.com/office/officeart/2005/8/layout/hProcess9"/>
    <dgm:cxn modelId="{F768A8A2-2ABB-4796-9831-21590D0E92ED}" type="presOf" srcId="{A98F471D-0368-4856-9ABE-C86C2E8E7161}" destId="{A3854651-D714-4181-9853-A38C206F60B8}" srcOrd="0" destOrd="0" presId="urn:microsoft.com/office/officeart/2005/8/layout/hProcess9"/>
    <dgm:cxn modelId="{CA8D1F72-7B37-4E2F-A513-5D38841C90DC}" srcId="{768CAB38-1564-4EC7-A896-F2F1EC58111D}" destId="{84773B0F-C907-4588-94F2-113D818E73DA}" srcOrd="4" destOrd="0" parTransId="{3B24E995-BE70-4416-9B34-0F5611DEE1AE}" sibTransId="{ED2A8E65-8E13-42A7-9F84-2B7CB8550CAC}"/>
    <dgm:cxn modelId="{BBF42D28-B669-4182-A5E3-D87E48E60A04}" type="presOf" srcId="{84773B0F-C907-4588-94F2-113D818E73DA}" destId="{4BF4C4E6-CFE2-41D0-891D-00744678200F}" srcOrd="0" destOrd="0" presId="urn:microsoft.com/office/officeart/2005/8/layout/hProcess9"/>
    <dgm:cxn modelId="{927CBEB8-74C1-4C9F-BC07-038BFBA95507}" type="presOf" srcId="{80976DEB-2D03-4BAB-B1F5-2C70B08482E7}" destId="{E7B0DDA0-6DF0-4743-AB41-4354E72AE838}" srcOrd="0" destOrd="0" presId="urn:microsoft.com/office/officeart/2005/8/layout/hProcess9"/>
    <dgm:cxn modelId="{E366169E-FC4E-4ABF-8EC9-E7BA7B1F7A36}" type="presOf" srcId="{4693DA43-1268-4A80-95A8-8F92A539E397}" destId="{BCC3A73E-2171-4E66-AE27-E66F2218DDD2}" srcOrd="0" destOrd="0" presId="urn:microsoft.com/office/officeart/2005/8/layout/hProcess9"/>
    <dgm:cxn modelId="{B612D04D-DD63-45EF-AF14-1395347A8D97}" type="presOf" srcId="{AFACD3CE-93C4-4CB1-AA07-C06F6E49383F}" destId="{CD87DAE2-057E-4DBC-A979-09483F10AFB3}" srcOrd="0" destOrd="0" presId="urn:microsoft.com/office/officeart/2005/8/layout/hProcess9"/>
    <dgm:cxn modelId="{5CD33187-8740-43EE-92E3-1EB840DD6B71}" type="presParOf" srcId="{0997FA18-82B8-4C1D-A424-6D1BE90E8B02}" destId="{583C3412-CE4A-4452-BA53-563B2F963875}" srcOrd="0" destOrd="0" presId="urn:microsoft.com/office/officeart/2005/8/layout/hProcess9"/>
    <dgm:cxn modelId="{A6632204-7E07-4A11-92F8-66BAEF0907D5}" type="presParOf" srcId="{0997FA18-82B8-4C1D-A424-6D1BE90E8B02}" destId="{1F8A3062-8E0F-4FE2-8FFB-479EECCAB192}" srcOrd="1" destOrd="0" presId="urn:microsoft.com/office/officeart/2005/8/layout/hProcess9"/>
    <dgm:cxn modelId="{3727F3CC-83AE-4404-8358-B07D815D4D24}" type="presParOf" srcId="{1F8A3062-8E0F-4FE2-8FFB-479EECCAB192}" destId="{A74C16D4-44D3-4149-AC73-40857A6A5EF5}" srcOrd="0" destOrd="0" presId="urn:microsoft.com/office/officeart/2005/8/layout/hProcess9"/>
    <dgm:cxn modelId="{B55EDC4C-4A28-420B-8CEB-0955364F09B2}" type="presParOf" srcId="{1F8A3062-8E0F-4FE2-8FFB-479EECCAB192}" destId="{BF8A365F-5A25-44F3-802B-61489A2724D1}" srcOrd="1" destOrd="0" presId="urn:microsoft.com/office/officeart/2005/8/layout/hProcess9"/>
    <dgm:cxn modelId="{579D3D4D-1EBA-4D8B-808C-0CC428A7D67B}" type="presParOf" srcId="{1F8A3062-8E0F-4FE2-8FFB-479EECCAB192}" destId="{E7B0DDA0-6DF0-4743-AB41-4354E72AE838}" srcOrd="2" destOrd="0" presId="urn:microsoft.com/office/officeart/2005/8/layout/hProcess9"/>
    <dgm:cxn modelId="{79B641E1-9E05-4AE4-9946-6523380F6EDE}" type="presParOf" srcId="{1F8A3062-8E0F-4FE2-8FFB-479EECCAB192}" destId="{288208A7-99FA-44BA-A623-801115244CB9}" srcOrd="3" destOrd="0" presId="urn:microsoft.com/office/officeart/2005/8/layout/hProcess9"/>
    <dgm:cxn modelId="{4EE791B4-7CC2-4EA0-BFDA-A15FF3C8DE86}" type="presParOf" srcId="{1F8A3062-8E0F-4FE2-8FFB-479EECCAB192}" destId="{BCC3A73E-2171-4E66-AE27-E66F2218DDD2}" srcOrd="4" destOrd="0" presId="urn:microsoft.com/office/officeart/2005/8/layout/hProcess9"/>
    <dgm:cxn modelId="{4BA4D898-3F9E-429B-BDBC-C540508FBEE2}" type="presParOf" srcId="{1F8A3062-8E0F-4FE2-8FFB-479EECCAB192}" destId="{5A2B963C-843A-4497-B139-33673219BAC0}" srcOrd="5" destOrd="0" presId="urn:microsoft.com/office/officeart/2005/8/layout/hProcess9"/>
    <dgm:cxn modelId="{2F592C4B-D6AC-4D29-B93C-1231E9AA4EDA}" type="presParOf" srcId="{1F8A3062-8E0F-4FE2-8FFB-479EECCAB192}" destId="{CD87DAE2-057E-4DBC-A979-09483F10AFB3}" srcOrd="6" destOrd="0" presId="urn:microsoft.com/office/officeart/2005/8/layout/hProcess9"/>
    <dgm:cxn modelId="{500674BB-1E1F-4AC7-9267-66A9B504E4D8}" type="presParOf" srcId="{1F8A3062-8E0F-4FE2-8FFB-479EECCAB192}" destId="{1EB861FA-E4A7-446C-B8D2-B073D0C5D4EC}" srcOrd="7" destOrd="0" presId="urn:microsoft.com/office/officeart/2005/8/layout/hProcess9"/>
    <dgm:cxn modelId="{66D80819-18FF-4BE2-B4AF-A0A67A74A7E2}" type="presParOf" srcId="{1F8A3062-8E0F-4FE2-8FFB-479EECCAB192}" destId="{4BF4C4E6-CFE2-41D0-891D-00744678200F}" srcOrd="8" destOrd="0" presId="urn:microsoft.com/office/officeart/2005/8/layout/hProcess9"/>
    <dgm:cxn modelId="{72920EF2-1252-4E28-ABAD-78CCC1909256}" type="presParOf" srcId="{1F8A3062-8E0F-4FE2-8FFB-479EECCAB192}" destId="{B8D674EF-C32D-488B-ACEE-FE30A793B33D}" srcOrd="9" destOrd="0" presId="urn:microsoft.com/office/officeart/2005/8/layout/hProcess9"/>
    <dgm:cxn modelId="{67FFBD5D-2439-45B6-8102-5F7C505FBA05}" type="presParOf" srcId="{1F8A3062-8E0F-4FE2-8FFB-479EECCAB192}" destId="{A3854651-D714-4181-9853-A38C206F60B8}" srcOrd="10" destOrd="0" presId="urn:microsoft.com/office/officeart/2005/8/layout/hProcess9"/>
  </dgm:cxnLst>
  <dgm:bg>
    <a:solidFill>
      <a:schemeClr val="accent6">
        <a:lumMod val="40000"/>
        <a:lumOff val="6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C18AC12-CD42-4D71-B721-154195A7F604}" type="doc">
      <dgm:prSet loTypeId="urn:microsoft.com/office/officeart/2005/8/layout/hProcess9" loCatId="process" qsTypeId="urn:microsoft.com/office/officeart/2005/8/quickstyle/simple3" qsCatId="simple" csTypeId="urn:microsoft.com/office/officeart/2005/8/colors/accent1_2" csCatId="accent1"/>
      <dgm:spPr/>
      <dgm:t>
        <a:bodyPr/>
        <a:lstStyle/>
        <a:p>
          <a:endParaRPr lang="tr-TR"/>
        </a:p>
      </dgm:t>
    </dgm:pt>
    <dgm:pt modelId="{D4AD0263-014D-4852-B8A7-DD36C9F24F87}">
      <dgm:prSet/>
      <dgm:spPr/>
      <dgm:t>
        <a:bodyPr/>
        <a:lstStyle/>
        <a:p>
          <a:pPr rtl="0"/>
          <a:r>
            <a:rPr lang="en-US" smtClean="0"/>
            <a:t>►İdarenin görev alanına giren konularda, hizmetleri etkileyecek dış faktörleri incelemek ve yeni hizmet fırsatları belirlemek.</a:t>
          </a:r>
          <a:endParaRPr lang="tr-TR"/>
        </a:p>
      </dgm:t>
    </dgm:pt>
    <dgm:pt modelId="{4B46353F-4C4A-439F-84F3-EA4577A99AD7}" type="parTrans" cxnId="{D03155AD-47C4-4B54-AF38-F40AC9C3E1E7}">
      <dgm:prSet/>
      <dgm:spPr/>
      <dgm:t>
        <a:bodyPr/>
        <a:lstStyle/>
        <a:p>
          <a:endParaRPr lang="tr-TR"/>
        </a:p>
      </dgm:t>
    </dgm:pt>
    <dgm:pt modelId="{935F6B44-61AE-401A-913D-1A90D966D3FA}" type="sibTrans" cxnId="{D03155AD-47C4-4B54-AF38-F40AC9C3E1E7}">
      <dgm:prSet/>
      <dgm:spPr/>
      <dgm:t>
        <a:bodyPr/>
        <a:lstStyle/>
        <a:p>
          <a:endParaRPr lang="tr-TR"/>
        </a:p>
      </dgm:t>
    </dgm:pt>
    <dgm:pt modelId="{E2A0512E-1D76-4BD4-AE6F-85351DC5B47A}">
      <dgm:prSet/>
      <dgm:spPr/>
      <dgm:t>
        <a:bodyPr/>
        <a:lstStyle/>
        <a:p>
          <a:pPr rtl="0"/>
          <a:r>
            <a:rPr lang="en-US" smtClean="0"/>
            <a:t>►Kurum içi kapasite araştırması yapmak.</a:t>
          </a:r>
          <a:endParaRPr lang="tr-TR"/>
        </a:p>
      </dgm:t>
    </dgm:pt>
    <dgm:pt modelId="{3D161EEE-64CE-4D27-89F0-14467737BCCC}" type="parTrans" cxnId="{7910964A-0B3B-4477-BE24-1354A18CCF8F}">
      <dgm:prSet/>
      <dgm:spPr/>
      <dgm:t>
        <a:bodyPr/>
        <a:lstStyle/>
        <a:p>
          <a:endParaRPr lang="tr-TR"/>
        </a:p>
      </dgm:t>
    </dgm:pt>
    <dgm:pt modelId="{1F25D58C-D52A-4766-924D-5C1B5256822C}" type="sibTrans" cxnId="{7910964A-0B3B-4477-BE24-1354A18CCF8F}">
      <dgm:prSet/>
      <dgm:spPr/>
      <dgm:t>
        <a:bodyPr/>
        <a:lstStyle/>
        <a:p>
          <a:endParaRPr lang="tr-TR"/>
        </a:p>
      </dgm:t>
    </dgm:pt>
    <dgm:pt modelId="{A96E625C-EAD1-4EDB-9880-0A65640DAA70}">
      <dgm:prSet/>
      <dgm:spPr/>
      <dgm:t>
        <a:bodyPr/>
        <a:lstStyle/>
        <a:p>
          <a:pPr rtl="0"/>
          <a:r>
            <a:rPr lang="en-US" smtClean="0"/>
            <a:t>►Hizmetlerin etkililiğini ve tatmin düzeyini analiz etmek ve genel araştırmalar yapmak.</a:t>
          </a:r>
          <a:endParaRPr lang="tr-TR"/>
        </a:p>
      </dgm:t>
    </dgm:pt>
    <dgm:pt modelId="{203EB5F5-011E-4563-B2DE-7897F1A4D3CC}" type="parTrans" cxnId="{937095B8-DD4D-44E7-9A2E-B82B2A111D32}">
      <dgm:prSet/>
      <dgm:spPr/>
      <dgm:t>
        <a:bodyPr/>
        <a:lstStyle/>
        <a:p>
          <a:endParaRPr lang="tr-TR"/>
        </a:p>
      </dgm:t>
    </dgm:pt>
    <dgm:pt modelId="{07609D9A-C510-47E1-A6C0-EA282B0E27F2}" type="sibTrans" cxnId="{937095B8-DD4D-44E7-9A2E-B82B2A111D32}">
      <dgm:prSet/>
      <dgm:spPr/>
      <dgm:t>
        <a:bodyPr/>
        <a:lstStyle/>
        <a:p>
          <a:endParaRPr lang="tr-TR"/>
        </a:p>
      </dgm:t>
    </dgm:pt>
    <dgm:pt modelId="{BB6A83C9-8562-4ABD-B45C-85D693CC0FB3}">
      <dgm:prSet/>
      <dgm:spPr/>
      <dgm:t>
        <a:bodyPr/>
        <a:lstStyle/>
        <a:p>
          <a:pPr rtl="0"/>
          <a:r>
            <a:rPr lang="en-US" smtClean="0"/>
            <a:t>►Yeni hizmet fırsatları belirlemek etkililik ve verimliliği önleyen tehditlere karşı tedbir almak.</a:t>
          </a:r>
          <a:endParaRPr lang="tr-TR"/>
        </a:p>
      </dgm:t>
    </dgm:pt>
    <dgm:pt modelId="{98ECF8AD-1434-4ED5-8D4E-C1B16EA48700}" type="parTrans" cxnId="{A6472322-8275-4978-BAF0-0B71D5F06BBB}">
      <dgm:prSet/>
      <dgm:spPr/>
      <dgm:t>
        <a:bodyPr/>
        <a:lstStyle/>
        <a:p>
          <a:endParaRPr lang="tr-TR"/>
        </a:p>
      </dgm:t>
    </dgm:pt>
    <dgm:pt modelId="{30C82A6F-75B8-4BBC-B587-337DF48FF4AB}" type="sibTrans" cxnId="{A6472322-8275-4978-BAF0-0B71D5F06BBB}">
      <dgm:prSet/>
      <dgm:spPr/>
      <dgm:t>
        <a:bodyPr/>
        <a:lstStyle/>
        <a:p>
          <a:endParaRPr lang="tr-TR"/>
        </a:p>
      </dgm:t>
    </dgm:pt>
    <dgm:pt modelId="{E871EA12-74EA-4429-965B-B0CA8E74DAD6}">
      <dgm:prSet/>
      <dgm:spPr/>
      <dgm:t>
        <a:bodyPr/>
        <a:lstStyle/>
        <a:p>
          <a:pPr rtl="0"/>
          <a:r>
            <a:rPr lang="en-US" smtClean="0"/>
            <a:t>►İdare faaliyetleriyle ilgili veri toplamak ve analiz etmek.</a:t>
          </a:r>
          <a:endParaRPr lang="tr-TR"/>
        </a:p>
      </dgm:t>
    </dgm:pt>
    <dgm:pt modelId="{53D57BE2-E62C-482B-BCA0-67D1210456C0}" type="parTrans" cxnId="{5C004D35-DA9E-4FFC-BB5B-F2A8C6FE0D6A}">
      <dgm:prSet/>
      <dgm:spPr/>
      <dgm:t>
        <a:bodyPr/>
        <a:lstStyle/>
        <a:p>
          <a:endParaRPr lang="tr-TR"/>
        </a:p>
      </dgm:t>
    </dgm:pt>
    <dgm:pt modelId="{AF69A6E2-48BD-46F6-A41D-D5D77613289E}" type="sibTrans" cxnId="{5C004D35-DA9E-4FFC-BB5B-F2A8C6FE0D6A}">
      <dgm:prSet/>
      <dgm:spPr/>
      <dgm:t>
        <a:bodyPr/>
        <a:lstStyle/>
        <a:p>
          <a:endParaRPr lang="tr-TR"/>
        </a:p>
      </dgm:t>
    </dgm:pt>
    <dgm:pt modelId="{EE09F6D4-4FA1-4B2E-A1CF-CF821C2CC55F}">
      <dgm:prSet/>
      <dgm:spPr/>
      <dgm:t>
        <a:bodyPr/>
        <a:lstStyle/>
        <a:p>
          <a:pPr rtl="0"/>
          <a:r>
            <a:rPr lang="en-US" smtClean="0"/>
            <a:t>►İdare faaliyetlerinin stratejik plan, performans programı ve bütçeye uygunluğunu izlemek ve değerlendirmek.</a:t>
          </a:r>
          <a:endParaRPr lang="tr-TR"/>
        </a:p>
      </dgm:t>
    </dgm:pt>
    <dgm:pt modelId="{B91B878A-1594-4B81-935F-44C7F3A75814}" type="parTrans" cxnId="{3F4F79FB-3D9C-41E8-A80A-2D5851E097C1}">
      <dgm:prSet/>
      <dgm:spPr/>
      <dgm:t>
        <a:bodyPr/>
        <a:lstStyle/>
        <a:p>
          <a:endParaRPr lang="tr-TR"/>
        </a:p>
      </dgm:t>
    </dgm:pt>
    <dgm:pt modelId="{9FE7AB71-04C2-407E-BCDF-2C69AC99DD3A}" type="sibTrans" cxnId="{3F4F79FB-3D9C-41E8-A80A-2D5851E097C1}">
      <dgm:prSet/>
      <dgm:spPr/>
      <dgm:t>
        <a:bodyPr/>
        <a:lstStyle/>
        <a:p>
          <a:endParaRPr lang="tr-TR"/>
        </a:p>
      </dgm:t>
    </dgm:pt>
    <dgm:pt modelId="{7B8B4461-5AB7-46E0-B9A5-5D2E444CF740}" type="pres">
      <dgm:prSet presAssocID="{DC18AC12-CD42-4D71-B721-154195A7F604}" presName="CompostProcess" presStyleCnt="0">
        <dgm:presLayoutVars>
          <dgm:dir/>
          <dgm:resizeHandles val="exact"/>
        </dgm:presLayoutVars>
      </dgm:prSet>
      <dgm:spPr/>
      <dgm:t>
        <a:bodyPr/>
        <a:lstStyle/>
        <a:p>
          <a:endParaRPr lang="tr-TR"/>
        </a:p>
      </dgm:t>
    </dgm:pt>
    <dgm:pt modelId="{2FC76D04-D462-467D-9F0F-A17F17E0B3C6}" type="pres">
      <dgm:prSet presAssocID="{DC18AC12-CD42-4D71-B721-154195A7F604}" presName="arrow" presStyleLbl="bgShp" presStyleIdx="0" presStyleCnt="1"/>
      <dgm:spPr/>
    </dgm:pt>
    <dgm:pt modelId="{BB7EAC42-0371-4423-B374-C60791E8E877}" type="pres">
      <dgm:prSet presAssocID="{DC18AC12-CD42-4D71-B721-154195A7F604}" presName="linearProcess" presStyleCnt="0"/>
      <dgm:spPr/>
    </dgm:pt>
    <dgm:pt modelId="{613423FD-22C9-4959-B3EE-BB87ED7D6161}" type="pres">
      <dgm:prSet presAssocID="{D4AD0263-014D-4852-B8A7-DD36C9F24F87}" presName="textNode" presStyleLbl="node1" presStyleIdx="0" presStyleCnt="6">
        <dgm:presLayoutVars>
          <dgm:bulletEnabled val="1"/>
        </dgm:presLayoutVars>
      </dgm:prSet>
      <dgm:spPr/>
      <dgm:t>
        <a:bodyPr/>
        <a:lstStyle/>
        <a:p>
          <a:endParaRPr lang="tr-TR"/>
        </a:p>
      </dgm:t>
    </dgm:pt>
    <dgm:pt modelId="{70ACBEA2-35AA-4660-9791-D0E08CBE4A09}" type="pres">
      <dgm:prSet presAssocID="{935F6B44-61AE-401A-913D-1A90D966D3FA}" presName="sibTrans" presStyleCnt="0"/>
      <dgm:spPr/>
    </dgm:pt>
    <dgm:pt modelId="{C1971820-9093-421B-97EB-A04CAF010AD0}" type="pres">
      <dgm:prSet presAssocID="{E2A0512E-1D76-4BD4-AE6F-85351DC5B47A}" presName="textNode" presStyleLbl="node1" presStyleIdx="1" presStyleCnt="6">
        <dgm:presLayoutVars>
          <dgm:bulletEnabled val="1"/>
        </dgm:presLayoutVars>
      </dgm:prSet>
      <dgm:spPr/>
      <dgm:t>
        <a:bodyPr/>
        <a:lstStyle/>
        <a:p>
          <a:endParaRPr lang="tr-TR"/>
        </a:p>
      </dgm:t>
    </dgm:pt>
    <dgm:pt modelId="{0DE8B938-CEFF-4B60-BF0D-0A7B4A8E96CD}" type="pres">
      <dgm:prSet presAssocID="{1F25D58C-D52A-4766-924D-5C1B5256822C}" presName="sibTrans" presStyleCnt="0"/>
      <dgm:spPr/>
    </dgm:pt>
    <dgm:pt modelId="{61BDE0F0-0F9F-43E3-A71F-CB15BA4B5FE4}" type="pres">
      <dgm:prSet presAssocID="{A96E625C-EAD1-4EDB-9880-0A65640DAA70}" presName="textNode" presStyleLbl="node1" presStyleIdx="2" presStyleCnt="6">
        <dgm:presLayoutVars>
          <dgm:bulletEnabled val="1"/>
        </dgm:presLayoutVars>
      </dgm:prSet>
      <dgm:spPr/>
      <dgm:t>
        <a:bodyPr/>
        <a:lstStyle/>
        <a:p>
          <a:endParaRPr lang="tr-TR"/>
        </a:p>
      </dgm:t>
    </dgm:pt>
    <dgm:pt modelId="{1BED523E-779B-447E-A3F0-DB5E621C3900}" type="pres">
      <dgm:prSet presAssocID="{07609D9A-C510-47E1-A6C0-EA282B0E27F2}" presName="sibTrans" presStyleCnt="0"/>
      <dgm:spPr/>
    </dgm:pt>
    <dgm:pt modelId="{6BF1C136-E13A-4D41-888E-6159E6552D83}" type="pres">
      <dgm:prSet presAssocID="{BB6A83C9-8562-4ABD-B45C-85D693CC0FB3}" presName="textNode" presStyleLbl="node1" presStyleIdx="3" presStyleCnt="6">
        <dgm:presLayoutVars>
          <dgm:bulletEnabled val="1"/>
        </dgm:presLayoutVars>
      </dgm:prSet>
      <dgm:spPr/>
      <dgm:t>
        <a:bodyPr/>
        <a:lstStyle/>
        <a:p>
          <a:endParaRPr lang="tr-TR"/>
        </a:p>
      </dgm:t>
    </dgm:pt>
    <dgm:pt modelId="{52040B40-1CAB-4383-8C24-48B6910C9104}" type="pres">
      <dgm:prSet presAssocID="{30C82A6F-75B8-4BBC-B587-337DF48FF4AB}" presName="sibTrans" presStyleCnt="0"/>
      <dgm:spPr/>
    </dgm:pt>
    <dgm:pt modelId="{96A66353-11D8-49E9-A19B-DE0B97B04E1A}" type="pres">
      <dgm:prSet presAssocID="{E871EA12-74EA-4429-965B-B0CA8E74DAD6}" presName="textNode" presStyleLbl="node1" presStyleIdx="4" presStyleCnt="6">
        <dgm:presLayoutVars>
          <dgm:bulletEnabled val="1"/>
        </dgm:presLayoutVars>
      </dgm:prSet>
      <dgm:spPr/>
      <dgm:t>
        <a:bodyPr/>
        <a:lstStyle/>
        <a:p>
          <a:endParaRPr lang="tr-TR"/>
        </a:p>
      </dgm:t>
    </dgm:pt>
    <dgm:pt modelId="{0DACEAC7-DE38-4AE9-A115-009C4A488C51}" type="pres">
      <dgm:prSet presAssocID="{AF69A6E2-48BD-46F6-A41D-D5D77613289E}" presName="sibTrans" presStyleCnt="0"/>
      <dgm:spPr/>
    </dgm:pt>
    <dgm:pt modelId="{5C024CE9-4C2F-4A8A-AC47-92534EDA8460}" type="pres">
      <dgm:prSet presAssocID="{EE09F6D4-4FA1-4B2E-A1CF-CF821C2CC55F}" presName="textNode" presStyleLbl="node1" presStyleIdx="5" presStyleCnt="6">
        <dgm:presLayoutVars>
          <dgm:bulletEnabled val="1"/>
        </dgm:presLayoutVars>
      </dgm:prSet>
      <dgm:spPr/>
      <dgm:t>
        <a:bodyPr/>
        <a:lstStyle/>
        <a:p>
          <a:endParaRPr lang="tr-TR"/>
        </a:p>
      </dgm:t>
    </dgm:pt>
  </dgm:ptLst>
  <dgm:cxnLst>
    <dgm:cxn modelId="{9DA22890-84CA-44E2-8E5D-A5551B3BD0BC}" type="presOf" srcId="{EE09F6D4-4FA1-4B2E-A1CF-CF821C2CC55F}" destId="{5C024CE9-4C2F-4A8A-AC47-92534EDA8460}" srcOrd="0" destOrd="0" presId="urn:microsoft.com/office/officeart/2005/8/layout/hProcess9"/>
    <dgm:cxn modelId="{7910964A-0B3B-4477-BE24-1354A18CCF8F}" srcId="{DC18AC12-CD42-4D71-B721-154195A7F604}" destId="{E2A0512E-1D76-4BD4-AE6F-85351DC5B47A}" srcOrd="1" destOrd="0" parTransId="{3D161EEE-64CE-4D27-89F0-14467737BCCC}" sibTransId="{1F25D58C-D52A-4766-924D-5C1B5256822C}"/>
    <dgm:cxn modelId="{A2FBCB0F-6FE9-45BD-9ED3-F3692B2218B3}" type="presOf" srcId="{DC18AC12-CD42-4D71-B721-154195A7F604}" destId="{7B8B4461-5AB7-46E0-B9A5-5D2E444CF740}" srcOrd="0" destOrd="0" presId="urn:microsoft.com/office/officeart/2005/8/layout/hProcess9"/>
    <dgm:cxn modelId="{696615AA-7772-44FC-A3AA-20BA2356AE4C}" type="presOf" srcId="{E2A0512E-1D76-4BD4-AE6F-85351DC5B47A}" destId="{C1971820-9093-421B-97EB-A04CAF010AD0}" srcOrd="0" destOrd="0" presId="urn:microsoft.com/office/officeart/2005/8/layout/hProcess9"/>
    <dgm:cxn modelId="{D67AE618-4691-4D5D-9004-BE115B3AD5FF}" type="presOf" srcId="{E871EA12-74EA-4429-965B-B0CA8E74DAD6}" destId="{96A66353-11D8-49E9-A19B-DE0B97B04E1A}" srcOrd="0" destOrd="0" presId="urn:microsoft.com/office/officeart/2005/8/layout/hProcess9"/>
    <dgm:cxn modelId="{51569936-5D3A-4919-A775-71FB850B78D7}" type="presOf" srcId="{BB6A83C9-8562-4ABD-B45C-85D693CC0FB3}" destId="{6BF1C136-E13A-4D41-888E-6159E6552D83}" srcOrd="0" destOrd="0" presId="urn:microsoft.com/office/officeart/2005/8/layout/hProcess9"/>
    <dgm:cxn modelId="{E19CF726-A6E2-4561-989A-855684F50E49}" type="presOf" srcId="{D4AD0263-014D-4852-B8A7-DD36C9F24F87}" destId="{613423FD-22C9-4959-B3EE-BB87ED7D6161}" srcOrd="0" destOrd="0" presId="urn:microsoft.com/office/officeart/2005/8/layout/hProcess9"/>
    <dgm:cxn modelId="{3F4F79FB-3D9C-41E8-A80A-2D5851E097C1}" srcId="{DC18AC12-CD42-4D71-B721-154195A7F604}" destId="{EE09F6D4-4FA1-4B2E-A1CF-CF821C2CC55F}" srcOrd="5" destOrd="0" parTransId="{B91B878A-1594-4B81-935F-44C7F3A75814}" sibTransId="{9FE7AB71-04C2-407E-BCDF-2C69AC99DD3A}"/>
    <dgm:cxn modelId="{937095B8-DD4D-44E7-9A2E-B82B2A111D32}" srcId="{DC18AC12-CD42-4D71-B721-154195A7F604}" destId="{A96E625C-EAD1-4EDB-9880-0A65640DAA70}" srcOrd="2" destOrd="0" parTransId="{203EB5F5-011E-4563-B2DE-7897F1A4D3CC}" sibTransId="{07609D9A-C510-47E1-A6C0-EA282B0E27F2}"/>
    <dgm:cxn modelId="{5C004D35-DA9E-4FFC-BB5B-F2A8C6FE0D6A}" srcId="{DC18AC12-CD42-4D71-B721-154195A7F604}" destId="{E871EA12-74EA-4429-965B-B0CA8E74DAD6}" srcOrd="4" destOrd="0" parTransId="{53D57BE2-E62C-482B-BCA0-67D1210456C0}" sibTransId="{AF69A6E2-48BD-46F6-A41D-D5D77613289E}"/>
    <dgm:cxn modelId="{49C6FC9F-D2FF-4751-BFA2-2289C13A85FA}" type="presOf" srcId="{A96E625C-EAD1-4EDB-9880-0A65640DAA70}" destId="{61BDE0F0-0F9F-43E3-A71F-CB15BA4B5FE4}" srcOrd="0" destOrd="0" presId="urn:microsoft.com/office/officeart/2005/8/layout/hProcess9"/>
    <dgm:cxn modelId="{D03155AD-47C4-4B54-AF38-F40AC9C3E1E7}" srcId="{DC18AC12-CD42-4D71-B721-154195A7F604}" destId="{D4AD0263-014D-4852-B8A7-DD36C9F24F87}" srcOrd="0" destOrd="0" parTransId="{4B46353F-4C4A-439F-84F3-EA4577A99AD7}" sibTransId="{935F6B44-61AE-401A-913D-1A90D966D3FA}"/>
    <dgm:cxn modelId="{A6472322-8275-4978-BAF0-0B71D5F06BBB}" srcId="{DC18AC12-CD42-4D71-B721-154195A7F604}" destId="{BB6A83C9-8562-4ABD-B45C-85D693CC0FB3}" srcOrd="3" destOrd="0" parTransId="{98ECF8AD-1434-4ED5-8D4E-C1B16EA48700}" sibTransId="{30C82A6F-75B8-4BBC-B587-337DF48FF4AB}"/>
    <dgm:cxn modelId="{26FFE083-EE50-4480-9AD0-5F993B30BA98}" type="presParOf" srcId="{7B8B4461-5AB7-46E0-B9A5-5D2E444CF740}" destId="{2FC76D04-D462-467D-9F0F-A17F17E0B3C6}" srcOrd="0" destOrd="0" presId="urn:microsoft.com/office/officeart/2005/8/layout/hProcess9"/>
    <dgm:cxn modelId="{E7200D69-399E-4C76-A0A1-75DC038FDAC6}" type="presParOf" srcId="{7B8B4461-5AB7-46E0-B9A5-5D2E444CF740}" destId="{BB7EAC42-0371-4423-B374-C60791E8E877}" srcOrd="1" destOrd="0" presId="urn:microsoft.com/office/officeart/2005/8/layout/hProcess9"/>
    <dgm:cxn modelId="{DCCACBB8-2761-4702-AADD-45D80C55E47D}" type="presParOf" srcId="{BB7EAC42-0371-4423-B374-C60791E8E877}" destId="{613423FD-22C9-4959-B3EE-BB87ED7D6161}" srcOrd="0" destOrd="0" presId="urn:microsoft.com/office/officeart/2005/8/layout/hProcess9"/>
    <dgm:cxn modelId="{C1D8E09D-EF45-403D-91EF-04A302CF1F52}" type="presParOf" srcId="{BB7EAC42-0371-4423-B374-C60791E8E877}" destId="{70ACBEA2-35AA-4660-9791-D0E08CBE4A09}" srcOrd="1" destOrd="0" presId="urn:microsoft.com/office/officeart/2005/8/layout/hProcess9"/>
    <dgm:cxn modelId="{8B044BD6-9836-4010-880C-077A658F6A4D}" type="presParOf" srcId="{BB7EAC42-0371-4423-B374-C60791E8E877}" destId="{C1971820-9093-421B-97EB-A04CAF010AD0}" srcOrd="2" destOrd="0" presId="urn:microsoft.com/office/officeart/2005/8/layout/hProcess9"/>
    <dgm:cxn modelId="{1F73E264-B006-42D0-843A-046859684DD9}" type="presParOf" srcId="{BB7EAC42-0371-4423-B374-C60791E8E877}" destId="{0DE8B938-CEFF-4B60-BF0D-0A7B4A8E96CD}" srcOrd="3" destOrd="0" presId="urn:microsoft.com/office/officeart/2005/8/layout/hProcess9"/>
    <dgm:cxn modelId="{69D290A7-F717-4B57-AC2E-56C5B5325241}" type="presParOf" srcId="{BB7EAC42-0371-4423-B374-C60791E8E877}" destId="{61BDE0F0-0F9F-43E3-A71F-CB15BA4B5FE4}" srcOrd="4" destOrd="0" presId="urn:microsoft.com/office/officeart/2005/8/layout/hProcess9"/>
    <dgm:cxn modelId="{2DFC0AE3-15A3-43B5-BF54-DCC92EB7B78E}" type="presParOf" srcId="{BB7EAC42-0371-4423-B374-C60791E8E877}" destId="{1BED523E-779B-447E-A3F0-DB5E621C3900}" srcOrd="5" destOrd="0" presId="urn:microsoft.com/office/officeart/2005/8/layout/hProcess9"/>
    <dgm:cxn modelId="{C0A524CD-C337-442E-8BE6-3F19D4522727}" type="presParOf" srcId="{BB7EAC42-0371-4423-B374-C60791E8E877}" destId="{6BF1C136-E13A-4D41-888E-6159E6552D83}" srcOrd="6" destOrd="0" presId="urn:microsoft.com/office/officeart/2005/8/layout/hProcess9"/>
    <dgm:cxn modelId="{597F99C6-D4CA-4A9E-982C-BB1B2AEA6FC7}" type="presParOf" srcId="{BB7EAC42-0371-4423-B374-C60791E8E877}" destId="{52040B40-1CAB-4383-8C24-48B6910C9104}" srcOrd="7" destOrd="0" presId="urn:microsoft.com/office/officeart/2005/8/layout/hProcess9"/>
    <dgm:cxn modelId="{DBB190E6-580C-4076-B003-BDB96AC3772B}" type="presParOf" srcId="{BB7EAC42-0371-4423-B374-C60791E8E877}" destId="{96A66353-11D8-49E9-A19B-DE0B97B04E1A}" srcOrd="8" destOrd="0" presId="urn:microsoft.com/office/officeart/2005/8/layout/hProcess9"/>
    <dgm:cxn modelId="{F153AA41-A17E-49D8-A4A3-055E446C84EB}" type="presParOf" srcId="{BB7EAC42-0371-4423-B374-C60791E8E877}" destId="{0DACEAC7-DE38-4AE9-A115-009C4A488C51}" srcOrd="9" destOrd="0" presId="urn:microsoft.com/office/officeart/2005/8/layout/hProcess9"/>
    <dgm:cxn modelId="{BB7694B9-52F2-42F2-96D5-788C87A4E0AF}" type="presParOf" srcId="{BB7EAC42-0371-4423-B374-C60791E8E877}" destId="{5C024CE9-4C2F-4A8A-AC47-92534EDA8460}" srcOrd="10" destOrd="0" presId="urn:microsoft.com/office/officeart/2005/8/layout/hProcess9"/>
  </dgm:cxnLst>
  <dgm:bg>
    <a:solidFill>
      <a:schemeClr val="accent6">
        <a:lumMod val="40000"/>
        <a:lumOff val="6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CC7E802-2850-4187-BA4B-0A5680478FE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tr-TR"/>
        </a:p>
      </dgm:t>
    </dgm:pt>
    <dgm:pt modelId="{41398218-B0D6-44BB-9132-0D19F0A62E7E}">
      <dgm:prSet/>
      <dgm:spPr/>
      <dgm:t>
        <a:bodyPr/>
        <a:lstStyle/>
        <a:p>
          <a:pPr rtl="0"/>
          <a:r>
            <a:rPr lang="en-US" smtClean="0"/>
            <a:t>►Mali istatistikleri ve Bütçe kesin hesabını hazırlamak.</a:t>
          </a:r>
          <a:endParaRPr lang="tr-TR"/>
        </a:p>
      </dgm:t>
    </dgm:pt>
    <dgm:pt modelId="{78776894-E15D-4436-B566-9C92D252A068}" type="parTrans" cxnId="{145DFD96-631C-4CB0-B331-B9167B72112D}">
      <dgm:prSet/>
      <dgm:spPr/>
      <dgm:t>
        <a:bodyPr/>
        <a:lstStyle/>
        <a:p>
          <a:endParaRPr lang="tr-TR"/>
        </a:p>
      </dgm:t>
    </dgm:pt>
    <dgm:pt modelId="{260CC044-EC9B-4494-892D-364683025CA5}" type="sibTrans" cxnId="{145DFD96-631C-4CB0-B331-B9167B72112D}">
      <dgm:prSet/>
      <dgm:spPr/>
      <dgm:t>
        <a:bodyPr/>
        <a:lstStyle/>
        <a:p>
          <a:endParaRPr lang="tr-TR"/>
        </a:p>
      </dgm:t>
    </dgm:pt>
    <dgm:pt modelId="{64DFE0CB-D7E5-4DDD-A70D-F246E3C00EFC}">
      <dgm:prSet/>
      <dgm:spPr/>
      <dgm:t>
        <a:bodyPr/>
        <a:lstStyle/>
        <a:p>
          <a:pPr rtl="0"/>
          <a:r>
            <a:rPr lang="en-US" smtClean="0"/>
            <a:t>►Gelirlerin tahakkuku ve kişilerden alacaklara ilişkin takip ve tahsilatı sağlamak.</a:t>
          </a:r>
          <a:endParaRPr lang="tr-TR"/>
        </a:p>
      </dgm:t>
    </dgm:pt>
    <dgm:pt modelId="{AAEF3C0D-75B8-417A-8207-ED4B1348D092}" type="parTrans" cxnId="{3ECEB239-449B-4579-ADE0-9FB5489F65B3}">
      <dgm:prSet/>
      <dgm:spPr/>
      <dgm:t>
        <a:bodyPr/>
        <a:lstStyle/>
        <a:p>
          <a:endParaRPr lang="tr-TR"/>
        </a:p>
      </dgm:t>
    </dgm:pt>
    <dgm:pt modelId="{68E8BA9D-3CC6-488A-8504-EC1341BAD0D9}" type="sibTrans" cxnId="{3ECEB239-449B-4579-ADE0-9FB5489F65B3}">
      <dgm:prSet/>
      <dgm:spPr/>
      <dgm:t>
        <a:bodyPr/>
        <a:lstStyle/>
        <a:p>
          <a:endParaRPr lang="tr-TR"/>
        </a:p>
      </dgm:t>
    </dgm:pt>
    <dgm:pt modelId="{3FACBF70-0A75-4A22-A46E-971E8D7EBCB9}">
      <dgm:prSet/>
      <dgm:spPr/>
      <dgm:t>
        <a:bodyPr/>
        <a:lstStyle/>
        <a:p>
          <a:pPr rtl="0"/>
          <a:r>
            <a:rPr lang="en-US" smtClean="0"/>
            <a:t>►Gelirlerin tahsili, giderlerin hak sahiplerine ödenmesini sağlamak.</a:t>
          </a:r>
          <a:endParaRPr lang="tr-TR"/>
        </a:p>
      </dgm:t>
    </dgm:pt>
    <dgm:pt modelId="{E4876E70-E943-4204-B6BF-A1165FFD6237}" type="parTrans" cxnId="{7E558312-5A07-4DF3-9CC4-4117D492549E}">
      <dgm:prSet/>
      <dgm:spPr/>
      <dgm:t>
        <a:bodyPr/>
        <a:lstStyle/>
        <a:p>
          <a:endParaRPr lang="tr-TR"/>
        </a:p>
      </dgm:t>
    </dgm:pt>
    <dgm:pt modelId="{8DC75230-D90D-49BA-B884-B0DF352DC421}" type="sibTrans" cxnId="{7E558312-5A07-4DF3-9CC4-4117D492549E}">
      <dgm:prSet/>
      <dgm:spPr/>
      <dgm:t>
        <a:bodyPr/>
        <a:lstStyle/>
        <a:p>
          <a:endParaRPr lang="tr-TR"/>
        </a:p>
      </dgm:t>
    </dgm:pt>
    <dgm:pt modelId="{EF0DB413-A37F-47CE-9C67-45ABB2B88FAE}">
      <dgm:prSet/>
      <dgm:spPr/>
      <dgm:t>
        <a:bodyPr/>
        <a:lstStyle/>
        <a:p>
          <a:pPr rtl="0"/>
          <a:r>
            <a:rPr lang="en-US" smtClean="0"/>
            <a:t>►Muhasebe hizmetlerini yürütmek.</a:t>
          </a:r>
          <a:endParaRPr lang="tr-TR"/>
        </a:p>
      </dgm:t>
    </dgm:pt>
    <dgm:pt modelId="{0AB381CE-1495-4386-9931-686E3F8F4C96}" type="parTrans" cxnId="{D3EE92F6-DA16-4354-A732-81A3819D83E5}">
      <dgm:prSet/>
      <dgm:spPr/>
      <dgm:t>
        <a:bodyPr/>
        <a:lstStyle/>
        <a:p>
          <a:endParaRPr lang="tr-TR"/>
        </a:p>
      </dgm:t>
    </dgm:pt>
    <dgm:pt modelId="{1D6F746B-21EF-4B21-B164-ABE55C4C7833}" type="sibTrans" cxnId="{D3EE92F6-DA16-4354-A732-81A3819D83E5}">
      <dgm:prSet/>
      <dgm:spPr/>
      <dgm:t>
        <a:bodyPr/>
        <a:lstStyle/>
        <a:p>
          <a:endParaRPr lang="tr-TR"/>
        </a:p>
      </dgm:t>
    </dgm:pt>
    <dgm:pt modelId="{F8E975DA-80E9-4D64-BF57-7AEA65CF095F}">
      <dgm:prSet/>
      <dgm:spPr/>
      <dgm:t>
        <a:bodyPr/>
        <a:lstStyle/>
        <a:p>
          <a:pPr rtl="0"/>
          <a:r>
            <a:rPr lang="en-US" smtClean="0"/>
            <a:t>►İdarenin  mülkiyetinde  veya  kullanımında  bulunan  taşınır  ve  taşınmazlarına  ilişkin	icmal cetvelleri düzenlemek.</a:t>
          </a:r>
          <a:endParaRPr lang="tr-TR"/>
        </a:p>
      </dgm:t>
    </dgm:pt>
    <dgm:pt modelId="{7A69BF67-A312-4393-B9F3-9A2BD611E10B}" type="parTrans" cxnId="{200E76D7-D89E-429F-9C3F-45B751B7CA4F}">
      <dgm:prSet/>
      <dgm:spPr/>
      <dgm:t>
        <a:bodyPr/>
        <a:lstStyle/>
        <a:p>
          <a:endParaRPr lang="tr-TR"/>
        </a:p>
      </dgm:t>
    </dgm:pt>
    <dgm:pt modelId="{71B4DDD1-85FA-4BEB-A29D-2662C6A4D87B}" type="sibTrans" cxnId="{200E76D7-D89E-429F-9C3F-45B751B7CA4F}">
      <dgm:prSet/>
      <dgm:spPr/>
      <dgm:t>
        <a:bodyPr/>
        <a:lstStyle/>
        <a:p>
          <a:endParaRPr lang="tr-TR"/>
        </a:p>
      </dgm:t>
    </dgm:pt>
    <dgm:pt modelId="{0E73F771-55ED-4551-B797-FB8A42F44478}">
      <dgm:prSet/>
      <dgm:spPr/>
      <dgm:t>
        <a:bodyPr/>
        <a:lstStyle/>
        <a:p>
          <a:pPr rtl="0"/>
          <a:r>
            <a:rPr lang="en-US" smtClean="0"/>
            <a:t>►Harcama Birimlerinden gelen taşınır hesap cetvellerini konsolide ederek idarenin taşınır kesin hesap cetveli ile taşınır hesabı icmal cetvelini üst yönetici adına hazırlamak.</a:t>
          </a:r>
          <a:endParaRPr lang="tr-TR"/>
        </a:p>
      </dgm:t>
    </dgm:pt>
    <dgm:pt modelId="{4611DE04-41E6-43C0-9E56-B134112A1DD7}" type="parTrans" cxnId="{4297B5F0-37AC-4C25-8AA2-DAD1C323A2D9}">
      <dgm:prSet/>
      <dgm:spPr/>
      <dgm:t>
        <a:bodyPr/>
        <a:lstStyle/>
        <a:p>
          <a:endParaRPr lang="tr-TR"/>
        </a:p>
      </dgm:t>
    </dgm:pt>
    <dgm:pt modelId="{1338A341-EB93-4F16-8DCA-B27E85E884F8}" type="sibTrans" cxnId="{4297B5F0-37AC-4C25-8AA2-DAD1C323A2D9}">
      <dgm:prSet/>
      <dgm:spPr/>
      <dgm:t>
        <a:bodyPr/>
        <a:lstStyle/>
        <a:p>
          <a:endParaRPr lang="tr-TR"/>
        </a:p>
      </dgm:t>
    </dgm:pt>
    <dgm:pt modelId="{6E0E4254-E418-43BD-8930-6910D4220835}" type="pres">
      <dgm:prSet presAssocID="{9CC7E802-2850-4187-BA4B-0A5680478FEE}" presName="linear" presStyleCnt="0">
        <dgm:presLayoutVars>
          <dgm:animLvl val="lvl"/>
          <dgm:resizeHandles val="exact"/>
        </dgm:presLayoutVars>
      </dgm:prSet>
      <dgm:spPr/>
      <dgm:t>
        <a:bodyPr/>
        <a:lstStyle/>
        <a:p>
          <a:endParaRPr lang="tr-TR"/>
        </a:p>
      </dgm:t>
    </dgm:pt>
    <dgm:pt modelId="{BB64ACAA-31D6-4234-AEC3-B6EAB04542FE}" type="pres">
      <dgm:prSet presAssocID="{41398218-B0D6-44BB-9132-0D19F0A62E7E}" presName="parentText" presStyleLbl="node1" presStyleIdx="0" presStyleCnt="6">
        <dgm:presLayoutVars>
          <dgm:chMax val="0"/>
          <dgm:bulletEnabled val="1"/>
        </dgm:presLayoutVars>
      </dgm:prSet>
      <dgm:spPr/>
      <dgm:t>
        <a:bodyPr/>
        <a:lstStyle/>
        <a:p>
          <a:endParaRPr lang="tr-TR"/>
        </a:p>
      </dgm:t>
    </dgm:pt>
    <dgm:pt modelId="{4DC9EA56-0DE4-4E0A-99C7-D7F5AA1A97B1}" type="pres">
      <dgm:prSet presAssocID="{260CC044-EC9B-4494-892D-364683025CA5}" presName="spacer" presStyleCnt="0"/>
      <dgm:spPr/>
    </dgm:pt>
    <dgm:pt modelId="{5C6014F3-3D4A-4925-A8A1-62CAE4570D58}" type="pres">
      <dgm:prSet presAssocID="{64DFE0CB-D7E5-4DDD-A70D-F246E3C00EFC}" presName="parentText" presStyleLbl="node1" presStyleIdx="1" presStyleCnt="6">
        <dgm:presLayoutVars>
          <dgm:chMax val="0"/>
          <dgm:bulletEnabled val="1"/>
        </dgm:presLayoutVars>
      </dgm:prSet>
      <dgm:spPr/>
      <dgm:t>
        <a:bodyPr/>
        <a:lstStyle/>
        <a:p>
          <a:endParaRPr lang="tr-TR"/>
        </a:p>
      </dgm:t>
    </dgm:pt>
    <dgm:pt modelId="{C6FEBCF5-6545-4C2E-B2DF-BC75F9495862}" type="pres">
      <dgm:prSet presAssocID="{68E8BA9D-3CC6-488A-8504-EC1341BAD0D9}" presName="spacer" presStyleCnt="0"/>
      <dgm:spPr/>
    </dgm:pt>
    <dgm:pt modelId="{404254DD-703B-4C03-8C0F-CE8F1DF00950}" type="pres">
      <dgm:prSet presAssocID="{3FACBF70-0A75-4A22-A46E-971E8D7EBCB9}" presName="parentText" presStyleLbl="node1" presStyleIdx="2" presStyleCnt="6">
        <dgm:presLayoutVars>
          <dgm:chMax val="0"/>
          <dgm:bulletEnabled val="1"/>
        </dgm:presLayoutVars>
      </dgm:prSet>
      <dgm:spPr/>
      <dgm:t>
        <a:bodyPr/>
        <a:lstStyle/>
        <a:p>
          <a:endParaRPr lang="tr-TR"/>
        </a:p>
      </dgm:t>
    </dgm:pt>
    <dgm:pt modelId="{45AB07DC-4FAC-48AE-BFA1-6DA140889031}" type="pres">
      <dgm:prSet presAssocID="{8DC75230-D90D-49BA-B884-B0DF352DC421}" presName="spacer" presStyleCnt="0"/>
      <dgm:spPr/>
    </dgm:pt>
    <dgm:pt modelId="{42376CC3-1E31-4639-9550-8D4DE9FF4401}" type="pres">
      <dgm:prSet presAssocID="{EF0DB413-A37F-47CE-9C67-45ABB2B88FAE}" presName="parentText" presStyleLbl="node1" presStyleIdx="3" presStyleCnt="6">
        <dgm:presLayoutVars>
          <dgm:chMax val="0"/>
          <dgm:bulletEnabled val="1"/>
        </dgm:presLayoutVars>
      </dgm:prSet>
      <dgm:spPr/>
      <dgm:t>
        <a:bodyPr/>
        <a:lstStyle/>
        <a:p>
          <a:endParaRPr lang="tr-TR"/>
        </a:p>
      </dgm:t>
    </dgm:pt>
    <dgm:pt modelId="{DA10A3EB-B46C-4CF3-939F-6A80105B5480}" type="pres">
      <dgm:prSet presAssocID="{1D6F746B-21EF-4B21-B164-ABE55C4C7833}" presName="spacer" presStyleCnt="0"/>
      <dgm:spPr/>
    </dgm:pt>
    <dgm:pt modelId="{005542D1-4616-4B6F-BE03-D9AF1B6B05D5}" type="pres">
      <dgm:prSet presAssocID="{F8E975DA-80E9-4D64-BF57-7AEA65CF095F}" presName="parentText" presStyleLbl="node1" presStyleIdx="4" presStyleCnt="6">
        <dgm:presLayoutVars>
          <dgm:chMax val="0"/>
          <dgm:bulletEnabled val="1"/>
        </dgm:presLayoutVars>
      </dgm:prSet>
      <dgm:spPr/>
      <dgm:t>
        <a:bodyPr/>
        <a:lstStyle/>
        <a:p>
          <a:endParaRPr lang="tr-TR"/>
        </a:p>
      </dgm:t>
    </dgm:pt>
    <dgm:pt modelId="{193B6CAD-D559-4C84-9404-BAD18D8EB057}" type="pres">
      <dgm:prSet presAssocID="{71B4DDD1-85FA-4BEB-A29D-2662C6A4D87B}" presName="spacer" presStyleCnt="0"/>
      <dgm:spPr/>
    </dgm:pt>
    <dgm:pt modelId="{16D02A84-09AD-4A87-BC36-394E17154591}" type="pres">
      <dgm:prSet presAssocID="{0E73F771-55ED-4551-B797-FB8A42F44478}" presName="parentText" presStyleLbl="node1" presStyleIdx="5" presStyleCnt="6">
        <dgm:presLayoutVars>
          <dgm:chMax val="0"/>
          <dgm:bulletEnabled val="1"/>
        </dgm:presLayoutVars>
      </dgm:prSet>
      <dgm:spPr/>
      <dgm:t>
        <a:bodyPr/>
        <a:lstStyle/>
        <a:p>
          <a:endParaRPr lang="tr-TR"/>
        </a:p>
      </dgm:t>
    </dgm:pt>
  </dgm:ptLst>
  <dgm:cxnLst>
    <dgm:cxn modelId="{23803FC3-4A4F-4185-90F4-D7A0DE9E6CB4}" type="presOf" srcId="{64DFE0CB-D7E5-4DDD-A70D-F246E3C00EFC}" destId="{5C6014F3-3D4A-4925-A8A1-62CAE4570D58}" srcOrd="0" destOrd="0" presId="urn:microsoft.com/office/officeart/2005/8/layout/vList2"/>
    <dgm:cxn modelId="{634E2D6F-82E4-479E-B600-30F9278E8AB5}" type="presOf" srcId="{3FACBF70-0A75-4A22-A46E-971E8D7EBCB9}" destId="{404254DD-703B-4C03-8C0F-CE8F1DF00950}" srcOrd="0" destOrd="0" presId="urn:microsoft.com/office/officeart/2005/8/layout/vList2"/>
    <dgm:cxn modelId="{23CE299C-40BD-4BF8-9CA7-98402A0E8788}" type="presOf" srcId="{F8E975DA-80E9-4D64-BF57-7AEA65CF095F}" destId="{005542D1-4616-4B6F-BE03-D9AF1B6B05D5}" srcOrd="0" destOrd="0" presId="urn:microsoft.com/office/officeart/2005/8/layout/vList2"/>
    <dgm:cxn modelId="{98BA3AB6-AAEE-4ADC-908C-7BFACED06F6C}" type="presOf" srcId="{41398218-B0D6-44BB-9132-0D19F0A62E7E}" destId="{BB64ACAA-31D6-4234-AEC3-B6EAB04542FE}" srcOrd="0" destOrd="0" presId="urn:microsoft.com/office/officeart/2005/8/layout/vList2"/>
    <dgm:cxn modelId="{145DFD96-631C-4CB0-B331-B9167B72112D}" srcId="{9CC7E802-2850-4187-BA4B-0A5680478FEE}" destId="{41398218-B0D6-44BB-9132-0D19F0A62E7E}" srcOrd="0" destOrd="0" parTransId="{78776894-E15D-4436-B566-9C92D252A068}" sibTransId="{260CC044-EC9B-4494-892D-364683025CA5}"/>
    <dgm:cxn modelId="{3ECEB239-449B-4579-ADE0-9FB5489F65B3}" srcId="{9CC7E802-2850-4187-BA4B-0A5680478FEE}" destId="{64DFE0CB-D7E5-4DDD-A70D-F246E3C00EFC}" srcOrd="1" destOrd="0" parTransId="{AAEF3C0D-75B8-417A-8207-ED4B1348D092}" sibTransId="{68E8BA9D-3CC6-488A-8504-EC1341BAD0D9}"/>
    <dgm:cxn modelId="{BEE067AC-8E43-4442-8408-4ABA1147D20E}" type="presOf" srcId="{9CC7E802-2850-4187-BA4B-0A5680478FEE}" destId="{6E0E4254-E418-43BD-8930-6910D4220835}" srcOrd="0" destOrd="0" presId="urn:microsoft.com/office/officeart/2005/8/layout/vList2"/>
    <dgm:cxn modelId="{456B8650-6CB2-4A1D-821B-381956186077}" type="presOf" srcId="{EF0DB413-A37F-47CE-9C67-45ABB2B88FAE}" destId="{42376CC3-1E31-4639-9550-8D4DE9FF4401}" srcOrd="0" destOrd="0" presId="urn:microsoft.com/office/officeart/2005/8/layout/vList2"/>
    <dgm:cxn modelId="{7FF27C1D-FE68-4444-A871-A878617B9649}" type="presOf" srcId="{0E73F771-55ED-4551-B797-FB8A42F44478}" destId="{16D02A84-09AD-4A87-BC36-394E17154591}" srcOrd="0" destOrd="0" presId="urn:microsoft.com/office/officeart/2005/8/layout/vList2"/>
    <dgm:cxn modelId="{7E558312-5A07-4DF3-9CC4-4117D492549E}" srcId="{9CC7E802-2850-4187-BA4B-0A5680478FEE}" destId="{3FACBF70-0A75-4A22-A46E-971E8D7EBCB9}" srcOrd="2" destOrd="0" parTransId="{E4876E70-E943-4204-B6BF-A1165FFD6237}" sibTransId="{8DC75230-D90D-49BA-B884-B0DF352DC421}"/>
    <dgm:cxn modelId="{D3EE92F6-DA16-4354-A732-81A3819D83E5}" srcId="{9CC7E802-2850-4187-BA4B-0A5680478FEE}" destId="{EF0DB413-A37F-47CE-9C67-45ABB2B88FAE}" srcOrd="3" destOrd="0" parTransId="{0AB381CE-1495-4386-9931-686E3F8F4C96}" sibTransId="{1D6F746B-21EF-4B21-B164-ABE55C4C7833}"/>
    <dgm:cxn modelId="{200E76D7-D89E-429F-9C3F-45B751B7CA4F}" srcId="{9CC7E802-2850-4187-BA4B-0A5680478FEE}" destId="{F8E975DA-80E9-4D64-BF57-7AEA65CF095F}" srcOrd="4" destOrd="0" parTransId="{7A69BF67-A312-4393-B9F3-9A2BD611E10B}" sibTransId="{71B4DDD1-85FA-4BEB-A29D-2662C6A4D87B}"/>
    <dgm:cxn modelId="{4297B5F0-37AC-4C25-8AA2-DAD1C323A2D9}" srcId="{9CC7E802-2850-4187-BA4B-0A5680478FEE}" destId="{0E73F771-55ED-4551-B797-FB8A42F44478}" srcOrd="5" destOrd="0" parTransId="{4611DE04-41E6-43C0-9E56-B134112A1DD7}" sibTransId="{1338A341-EB93-4F16-8DCA-B27E85E884F8}"/>
    <dgm:cxn modelId="{D75D97E7-8F6D-4820-BFEA-17F8012F60B5}" type="presParOf" srcId="{6E0E4254-E418-43BD-8930-6910D4220835}" destId="{BB64ACAA-31D6-4234-AEC3-B6EAB04542FE}" srcOrd="0" destOrd="0" presId="urn:microsoft.com/office/officeart/2005/8/layout/vList2"/>
    <dgm:cxn modelId="{75EA7F97-28BA-4B08-93BA-FD9D7E3038D9}" type="presParOf" srcId="{6E0E4254-E418-43BD-8930-6910D4220835}" destId="{4DC9EA56-0DE4-4E0A-99C7-D7F5AA1A97B1}" srcOrd="1" destOrd="0" presId="urn:microsoft.com/office/officeart/2005/8/layout/vList2"/>
    <dgm:cxn modelId="{F36B5BEA-1C84-4104-8C8B-A5C9C91611CC}" type="presParOf" srcId="{6E0E4254-E418-43BD-8930-6910D4220835}" destId="{5C6014F3-3D4A-4925-A8A1-62CAE4570D58}" srcOrd="2" destOrd="0" presId="urn:microsoft.com/office/officeart/2005/8/layout/vList2"/>
    <dgm:cxn modelId="{D7D7F897-E3D2-4467-B080-B958AFE1435F}" type="presParOf" srcId="{6E0E4254-E418-43BD-8930-6910D4220835}" destId="{C6FEBCF5-6545-4C2E-B2DF-BC75F9495862}" srcOrd="3" destOrd="0" presId="urn:microsoft.com/office/officeart/2005/8/layout/vList2"/>
    <dgm:cxn modelId="{0E7CF58C-0684-4BE5-8F13-8D87A7B1140B}" type="presParOf" srcId="{6E0E4254-E418-43BD-8930-6910D4220835}" destId="{404254DD-703B-4C03-8C0F-CE8F1DF00950}" srcOrd="4" destOrd="0" presId="urn:microsoft.com/office/officeart/2005/8/layout/vList2"/>
    <dgm:cxn modelId="{C36D4C3A-5FD7-4386-B4A9-45D2D3E6EB46}" type="presParOf" srcId="{6E0E4254-E418-43BD-8930-6910D4220835}" destId="{45AB07DC-4FAC-48AE-BFA1-6DA140889031}" srcOrd="5" destOrd="0" presId="urn:microsoft.com/office/officeart/2005/8/layout/vList2"/>
    <dgm:cxn modelId="{88D3C25D-E45C-4F6B-885D-1283D39F78AA}" type="presParOf" srcId="{6E0E4254-E418-43BD-8930-6910D4220835}" destId="{42376CC3-1E31-4639-9550-8D4DE9FF4401}" srcOrd="6" destOrd="0" presId="urn:microsoft.com/office/officeart/2005/8/layout/vList2"/>
    <dgm:cxn modelId="{A50EE09F-0202-416F-8D5C-30320745AC3E}" type="presParOf" srcId="{6E0E4254-E418-43BD-8930-6910D4220835}" destId="{DA10A3EB-B46C-4CF3-939F-6A80105B5480}" srcOrd="7" destOrd="0" presId="urn:microsoft.com/office/officeart/2005/8/layout/vList2"/>
    <dgm:cxn modelId="{1A1EC844-AB55-4C0C-A2B1-2BA262CD8EA6}" type="presParOf" srcId="{6E0E4254-E418-43BD-8930-6910D4220835}" destId="{005542D1-4616-4B6F-BE03-D9AF1B6B05D5}" srcOrd="8" destOrd="0" presId="urn:microsoft.com/office/officeart/2005/8/layout/vList2"/>
    <dgm:cxn modelId="{FBB3D406-4179-498B-975B-90C661C5A9D7}" type="presParOf" srcId="{6E0E4254-E418-43BD-8930-6910D4220835}" destId="{193B6CAD-D559-4C84-9404-BAD18D8EB057}" srcOrd="9" destOrd="0" presId="urn:microsoft.com/office/officeart/2005/8/layout/vList2"/>
    <dgm:cxn modelId="{938A845D-452F-4350-B057-4BACE85437CE}" type="presParOf" srcId="{6E0E4254-E418-43BD-8930-6910D4220835}" destId="{16D02A84-09AD-4A87-BC36-394E17154591}"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BAB898E-E3CD-4F8D-A10D-A0E405170984}" type="doc">
      <dgm:prSet loTypeId="urn:microsoft.com/office/officeart/2005/8/layout/cycle2" loCatId="cycle" qsTypeId="urn:microsoft.com/office/officeart/2005/8/quickstyle/simple3" qsCatId="simple" csTypeId="urn:microsoft.com/office/officeart/2005/8/colors/accent1_3" csCatId="accent1"/>
      <dgm:spPr/>
      <dgm:t>
        <a:bodyPr/>
        <a:lstStyle/>
        <a:p>
          <a:endParaRPr lang="tr-TR"/>
        </a:p>
      </dgm:t>
    </dgm:pt>
    <dgm:pt modelId="{091EE607-586D-438F-9046-4B17A274BF97}">
      <dgm:prSet/>
      <dgm:spPr/>
      <dgm:t>
        <a:bodyPr/>
        <a:lstStyle/>
        <a:p>
          <a:pPr rtl="0"/>
          <a:r>
            <a:rPr lang="en-US" smtClean="0"/>
            <a:t>►</a:t>
          </a:r>
          <a:r>
            <a:rPr lang="tr-TR" smtClean="0"/>
            <a:t>Harcama brimlerimizin talebi üzerine Üniversitemizde yapılan </a:t>
          </a:r>
          <a:r>
            <a:rPr lang="en-US" smtClean="0"/>
            <a:t>ihale</a:t>
          </a:r>
          <a:r>
            <a:rPr lang="tr-TR" smtClean="0"/>
            <a:t>lere</a:t>
          </a:r>
          <a:r>
            <a:rPr lang="en-US" smtClean="0"/>
            <a:t> komisyon</a:t>
          </a:r>
          <a:r>
            <a:rPr lang="tr-TR" smtClean="0"/>
            <a:t> </a:t>
          </a:r>
          <a:r>
            <a:rPr lang="en-US" smtClean="0"/>
            <a:t>üye</a:t>
          </a:r>
          <a:r>
            <a:rPr lang="tr-TR" smtClean="0"/>
            <a:t>si</a:t>
          </a:r>
          <a:r>
            <a:rPr lang="en-US" smtClean="0"/>
            <a:t> verilmektedir.</a:t>
          </a:r>
          <a:endParaRPr lang="tr-TR"/>
        </a:p>
      </dgm:t>
    </dgm:pt>
    <dgm:pt modelId="{977BF4FC-9DD3-47CC-BDC1-73FFDAB6A7E1}" type="parTrans" cxnId="{955185D9-5EC6-47C2-B367-631DDDFAD8C4}">
      <dgm:prSet/>
      <dgm:spPr/>
      <dgm:t>
        <a:bodyPr/>
        <a:lstStyle/>
        <a:p>
          <a:endParaRPr lang="tr-TR"/>
        </a:p>
      </dgm:t>
    </dgm:pt>
    <dgm:pt modelId="{3D138DA0-525A-493E-975B-54FD1C1D569A}" type="sibTrans" cxnId="{955185D9-5EC6-47C2-B367-631DDDFAD8C4}">
      <dgm:prSet/>
      <dgm:spPr/>
      <dgm:t>
        <a:bodyPr/>
        <a:lstStyle/>
        <a:p>
          <a:endParaRPr lang="tr-TR"/>
        </a:p>
      </dgm:t>
    </dgm:pt>
    <dgm:pt modelId="{CBA74B23-9B99-4742-96CF-4B367D6C3391}">
      <dgm:prSet/>
      <dgm:spPr/>
      <dgm:t>
        <a:bodyPr/>
        <a:lstStyle/>
        <a:p>
          <a:pPr rtl="0"/>
          <a:r>
            <a:rPr lang="en-US" dirty="0" smtClean="0"/>
            <a:t>►</a:t>
          </a:r>
          <a:r>
            <a:rPr lang="en-US" dirty="0" err="1" smtClean="0"/>
            <a:t>Muhasebe</a:t>
          </a:r>
          <a:r>
            <a:rPr lang="en-US" dirty="0" smtClean="0"/>
            <a:t> </a:t>
          </a:r>
          <a:r>
            <a:rPr lang="en-US" dirty="0" err="1" smtClean="0"/>
            <a:t>Birimimizce</a:t>
          </a:r>
          <a:r>
            <a:rPr lang="en-US" dirty="0" smtClean="0"/>
            <a:t>, </a:t>
          </a:r>
          <a:r>
            <a:rPr lang="en-US" dirty="0" err="1" smtClean="0"/>
            <a:t>harcama</a:t>
          </a:r>
          <a:r>
            <a:rPr lang="en-US" dirty="0" smtClean="0"/>
            <a:t> </a:t>
          </a:r>
          <a:r>
            <a:rPr lang="en-US" dirty="0" err="1" smtClean="0"/>
            <a:t>birimlerinden</a:t>
          </a:r>
          <a:r>
            <a:rPr lang="en-US" dirty="0" smtClean="0"/>
            <a:t> </a:t>
          </a:r>
          <a:r>
            <a:rPr lang="en-US" dirty="0" err="1" smtClean="0"/>
            <a:t>gelen</a:t>
          </a:r>
          <a:r>
            <a:rPr lang="en-US" dirty="0" smtClean="0"/>
            <a:t> her </a:t>
          </a:r>
          <a:r>
            <a:rPr lang="en-US" dirty="0" err="1" smtClean="0"/>
            <a:t>türlü</a:t>
          </a:r>
          <a:r>
            <a:rPr lang="en-US" dirty="0" smtClean="0"/>
            <a:t> </a:t>
          </a:r>
          <a:r>
            <a:rPr lang="en-US" dirty="0" err="1" smtClean="0"/>
            <a:t>personel</a:t>
          </a:r>
          <a:r>
            <a:rPr lang="en-US" dirty="0" smtClean="0"/>
            <a:t> </a:t>
          </a:r>
          <a:r>
            <a:rPr lang="en-US" dirty="0" err="1" smtClean="0"/>
            <a:t>istihkakı</a:t>
          </a:r>
          <a:r>
            <a:rPr lang="en-US" dirty="0" smtClean="0"/>
            <a:t> (</a:t>
          </a:r>
          <a:r>
            <a:rPr lang="en-US" dirty="0" err="1" smtClean="0"/>
            <a:t>maaş</a:t>
          </a:r>
          <a:r>
            <a:rPr lang="en-US" dirty="0" smtClean="0"/>
            <a:t>, </a:t>
          </a:r>
          <a:r>
            <a:rPr lang="en-US" dirty="0" err="1" smtClean="0"/>
            <a:t>ek</a:t>
          </a:r>
          <a:r>
            <a:rPr lang="en-US" dirty="0" smtClean="0"/>
            <a:t> </a:t>
          </a:r>
          <a:r>
            <a:rPr lang="en-US" dirty="0" err="1" smtClean="0"/>
            <a:t>ders</a:t>
          </a:r>
          <a:r>
            <a:rPr lang="en-US" dirty="0" smtClean="0"/>
            <a:t>, </a:t>
          </a:r>
          <a:r>
            <a:rPr lang="en-US" dirty="0" err="1" smtClean="0"/>
            <a:t>harcırah</a:t>
          </a:r>
          <a:r>
            <a:rPr lang="en-US" dirty="0" smtClean="0"/>
            <a:t>, </a:t>
          </a:r>
          <a:r>
            <a:rPr lang="en-US" dirty="0" err="1" smtClean="0"/>
            <a:t>avans</a:t>
          </a:r>
          <a:r>
            <a:rPr lang="en-US" dirty="0" smtClean="0"/>
            <a:t> vb.) </a:t>
          </a:r>
          <a:r>
            <a:rPr lang="en-US" dirty="0" err="1" smtClean="0"/>
            <a:t>müteahhit</a:t>
          </a:r>
          <a:r>
            <a:rPr lang="en-US" dirty="0" smtClean="0"/>
            <a:t> </a:t>
          </a:r>
          <a:r>
            <a:rPr lang="en-US" dirty="0" err="1" smtClean="0"/>
            <a:t>hakedişleri</a:t>
          </a:r>
          <a:r>
            <a:rPr lang="en-US" dirty="0" smtClean="0"/>
            <a:t>, </a:t>
          </a:r>
          <a:r>
            <a:rPr lang="en-US" dirty="0" err="1" smtClean="0"/>
            <a:t>mamul</a:t>
          </a:r>
          <a:r>
            <a:rPr lang="en-US" dirty="0" smtClean="0"/>
            <a:t> mal </a:t>
          </a:r>
          <a:r>
            <a:rPr lang="en-US" dirty="0" err="1" smtClean="0"/>
            <a:t>ve</a:t>
          </a:r>
          <a:r>
            <a:rPr lang="en-US" dirty="0" smtClean="0"/>
            <a:t> </a:t>
          </a:r>
          <a:r>
            <a:rPr lang="en-US" dirty="0" err="1" smtClean="0"/>
            <a:t>hizmet</a:t>
          </a:r>
          <a:r>
            <a:rPr lang="en-US" dirty="0" smtClean="0"/>
            <a:t> </a:t>
          </a:r>
          <a:r>
            <a:rPr lang="en-US" dirty="0" err="1" smtClean="0"/>
            <a:t>bedelleri</a:t>
          </a:r>
          <a:r>
            <a:rPr lang="en-US" dirty="0" smtClean="0"/>
            <a:t>, </a:t>
          </a:r>
          <a:r>
            <a:rPr lang="en-US" dirty="0" err="1" smtClean="0"/>
            <a:t>sosyal</a:t>
          </a:r>
          <a:r>
            <a:rPr lang="en-US" dirty="0" smtClean="0"/>
            <a:t> </a:t>
          </a:r>
          <a:r>
            <a:rPr lang="en-US" dirty="0" err="1" smtClean="0"/>
            <a:t>güvenlik</a:t>
          </a:r>
          <a:r>
            <a:rPr lang="en-US" dirty="0" smtClean="0"/>
            <a:t> </a:t>
          </a:r>
          <a:r>
            <a:rPr lang="en-US" dirty="0" err="1" smtClean="0"/>
            <a:t>primi</a:t>
          </a:r>
          <a:r>
            <a:rPr lang="en-US" dirty="0" smtClean="0"/>
            <a:t> </a:t>
          </a:r>
          <a:r>
            <a:rPr lang="en-US" dirty="0" err="1" smtClean="0"/>
            <a:t>kesintileri</a:t>
          </a:r>
          <a:r>
            <a:rPr lang="en-US" dirty="0" smtClean="0"/>
            <a:t>, </a:t>
          </a:r>
          <a:r>
            <a:rPr lang="en-US" dirty="0" err="1" smtClean="0"/>
            <a:t>Vergi</a:t>
          </a:r>
          <a:r>
            <a:rPr lang="en-US" dirty="0" smtClean="0"/>
            <a:t> </a:t>
          </a:r>
          <a:r>
            <a:rPr lang="en-US" dirty="0" err="1" smtClean="0"/>
            <a:t>Dairesine</a:t>
          </a:r>
          <a:r>
            <a:rPr lang="en-US" dirty="0" smtClean="0"/>
            <a:t> </a:t>
          </a:r>
          <a:r>
            <a:rPr lang="en-US" dirty="0" err="1" smtClean="0"/>
            <a:t>beyanname</a:t>
          </a:r>
          <a:r>
            <a:rPr lang="en-US" dirty="0" smtClean="0"/>
            <a:t> </a:t>
          </a:r>
          <a:r>
            <a:rPr lang="en-US" dirty="0" err="1" smtClean="0"/>
            <a:t>vermek</a:t>
          </a:r>
          <a:r>
            <a:rPr lang="en-US" dirty="0" smtClean="0"/>
            <a:t> </a:t>
          </a:r>
          <a:r>
            <a:rPr lang="en-US" dirty="0" err="1" smtClean="0"/>
            <a:t>suretiyle</a:t>
          </a:r>
          <a:r>
            <a:rPr lang="en-US" dirty="0" smtClean="0"/>
            <a:t> </a:t>
          </a:r>
          <a:r>
            <a:rPr lang="en-US" dirty="0" err="1" smtClean="0"/>
            <a:t>Gelir</a:t>
          </a:r>
          <a:r>
            <a:rPr lang="en-US" dirty="0" smtClean="0"/>
            <a:t> </a:t>
          </a:r>
          <a:r>
            <a:rPr lang="en-US" dirty="0" err="1" smtClean="0"/>
            <a:t>Vergisi</a:t>
          </a:r>
          <a:r>
            <a:rPr lang="en-US" dirty="0" smtClean="0"/>
            <a:t>, </a:t>
          </a:r>
          <a:r>
            <a:rPr lang="en-US" dirty="0" err="1" smtClean="0"/>
            <a:t>Damga</a:t>
          </a:r>
          <a:r>
            <a:rPr lang="en-US" dirty="0" smtClean="0"/>
            <a:t> </a:t>
          </a:r>
          <a:r>
            <a:rPr lang="en-US" dirty="0" err="1" smtClean="0"/>
            <a:t>Vergisi</a:t>
          </a:r>
          <a:r>
            <a:rPr lang="en-US" dirty="0" smtClean="0"/>
            <a:t>, KDV </a:t>
          </a:r>
          <a:r>
            <a:rPr lang="en-US" dirty="0" err="1" smtClean="0"/>
            <a:t>tevkifatı</a:t>
          </a:r>
          <a:r>
            <a:rPr lang="en-US" dirty="0" smtClean="0"/>
            <a:t>, </a:t>
          </a:r>
          <a:r>
            <a:rPr lang="en-US" dirty="0" err="1" smtClean="0"/>
            <a:t>Emekli</a:t>
          </a:r>
          <a:r>
            <a:rPr lang="en-US" dirty="0" smtClean="0"/>
            <a:t> </a:t>
          </a:r>
          <a:r>
            <a:rPr lang="en-US" dirty="0" err="1" smtClean="0"/>
            <a:t>Sandığı</a:t>
          </a:r>
          <a:r>
            <a:rPr lang="en-US" dirty="0" smtClean="0"/>
            <a:t> </a:t>
          </a:r>
          <a:r>
            <a:rPr lang="en-US" dirty="0" err="1" smtClean="0"/>
            <a:t>kesintileri</a:t>
          </a:r>
          <a:r>
            <a:rPr lang="en-US" dirty="0" smtClean="0"/>
            <a:t>, </a:t>
          </a:r>
          <a:r>
            <a:rPr lang="en-US" dirty="0" err="1" smtClean="0"/>
            <a:t>personel</a:t>
          </a:r>
          <a:r>
            <a:rPr lang="en-US" dirty="0" smtClean="0"/>
            <a:t> </a:t>
          </a:r>
          <a:r>
            <a:rPr lang="en-US" dirty="0" err="1" smtClean="0"/>
            <a:t>ücretlerinden</a:t>
          </a:r>
          <a:r>
            <a:rPr lang="en-US" dirty="0" smtClean="0"/>
            <a:t> </a:t>
          </a:r>
          <a:r>
            <a:rPr lang="en-US" dirty="0" err="1" smtClean="0"/>
            <a:t>yapılan</a:t>
          </a:r>
          <a:r>
            <a:rPr lang="en-US" dirty="0" smtClean="0"/>
            <a:t> </a:t>
          </a:r>
          <a:r>
            <a:rPr lang="en-US" dirty="0" err="1" smtClean="0"/>
            <a:t>icra</a:t>
          </a:r>
          <a:r>
            <a:rPr lang="en-US" dirty="0" smtClean="0"/>
            <a:t> </a:t>
          </a:r>
          <a:r>
            <a:rPr lang="en-US" dirty="0" err="1" smtClean="0"/>
            <a:t>kesintileri</a:t>
          </a:r>
          <a:r>
            <a:rPr lang="en-US" dirty="0" smtClean="0"/>
            <a:t>, TÜBİTAK </a:t>
          </a:r>
          <a:r>
            <a:rPr lang="en-US" dirty="0" err="1" smtClean="0"/>
            <a:t>Projeleri</a:t>
          </a:r>
          <a:r>
            <a:rPr lang="en-US" dirty="0" smtClean="0"/>
            <a:t>, </a:t>
          </a:r>
          <a:r>
            <a:rPr lang="en-US" dirty="0" err="1" smtClean="0"/>
            <a:t>Bilimsel</a:t>
          </a:r>
          <a:r>
            <a:rPr lang="en-US" dirty="0" smtClean="0"/>
            <a:t> </a:t>
          </a:r>
          <a:r>
            <a:rPr lang="en-US" dirty="0" err="1" smtClean="0"/>
            <a:t>Araştırma</a:t>
          </a:r>
          <a:r>
            <a:rPr lang="en-US" dirty="0" smtClean="0"/>
            <a:t> </a:t>
          </a:r>
          <a:r>
            <a:rPr lang="en-US" dirty="0" err="1" smtClean="0"/>
            <a:t>Projeleri</a:t>
          </a:r>
          <a:r>
            <a:rPr lang="en-US" dirty="0" smtClean="0"/>
            <a:t>, Erasmus </a:t>
          </a:r>
          <a:r>
            <a:rPr lang="en-US" dirty="0" err="1" smtClean="0"/>
            <a:t>Programı</a:t>
          </a:r>
          <a:r>
            <a:rPr lang="en-US" dirty="0" smtClean="0"/>
            <a:t>, </a:t>
          </a:r>
          <a:r>
            <a:rPr lang="en-US" dirty="0" err="1" smtClean="0"/>
            <a:t>Mevlana</a:t>
          </a:r>
          <a:r>
            <a:rPr lang="en-US" dirty="0" smtClean="0"/>
            <a:t> </a:t>
          </a:r>
          <a:r>
            <a:rPr lang="en-US" dirty="0" err="1" smtClean="0"/>
            <a:t>Değişim</a:t>
          </a:r>
          <a:r>
            <a:rPr lang="en-US" dirty="0" smtClean="0"/>
            <a:t> </a:t>
          </a:r>
          <a:r>
            <a:rPr lang="en-US" dirty="0" err="1" smtClean="0"/>
            <a:t>Programı</a:t>
          </a:r>
          <a:r>
            <a:rPr lang="en-US" dirty="0" smtClean="0"/>
            <a:t>, Farabi </a:t>
          </a:r>
          <a:r>
            <a:rPr lang="en-US" dirty="0" err="1" smtClean="0"/>
            <a:t>Değişim</a:t>
          </a:r>
          <a:r>
            <a:rPr lang="en-US" dirty="0" smtClean="0"/>
            <a:t> </a:t>
          </a:r>
          <a:r>
            <a:rPr lang="en-US" dirty="0" err="1" smtClean="0"/>
            <a:t>Programı</a:t>
          </a:r>
          <a:r>
            <a:rPr lang="en-US" dirty="0" smtClean="0"/>
            <a:t>, </a:t>
          </a:r>
          <a:r>
            <a:rPr lang="en-US" dirty="0" err="1" smtClean="0"/>
            <a:t>Avrupa</a:t>
          </a:r>
          <a:r>
            <a:rPr lang="en-US" dirty="0" smtClean="0"/>
            <a:t> </a:t>
          </a:r>
          <a:r>
            <a:rPr lang="en-US" dirty="0" err="1" smtClean="0"/>
            <a:t>Birliği</a:t>
          </a:r>
          <a:r>
            <a:rPr lang="en-US" dirty="0" smtClean="0"/>
            <a:t> </a:t>
          </a:r>
          <a:r>
            <a:rPr lang="en-US" dirty="0" err="1" smtClean="0"/>
            <a:t>Hibeleri</a:t>
          </a:r>
          <a:r>
            <a:rPr lang="en-US" dirty="0" smtClean="0"/>
            <a:t>, </a:t>
          </a:r>
          <a:r>
            <a:rPr lang="en-US" dirty="0" err="1" smtClean="0"/>
            <a:t>elektrik</a:t>
          </a:r>
          <a:r>
            <a:rPr lang="en-US" dirty="0" smtClean="0"/>
            <a:t>, </a:t>
          </a:r>
          <a:r>
            <a:rPr lang="en-US" dirty="0" err="1" smtClean="0"/>
            <a:t>su</a:t>
          </a:r>
          <a:r>
            <a:rPr lang="en-US" dirty="0" smtClean="0"/>
            <a:t> </a:t>
          </a:r>
          <a:r>
            <a:rPr lang="en-US" dirty="0" err="1" smtClean="0"/>
            <a:t>ve</a:t>
          </a:r>
          <a:r>
            <a:rPr lang="en-US" dirty="0" smtClean="0"/>
            <a:t> </a:t>
          </a:r>
          <a:r>
            <a:rPr lang="en-US" dirty="0" err="1" smtClean="0"/>
            <a:t>haberleşme</a:t>
          </a:r>
          <a:r>
            <a:rPr lang="en-US" dirty="0" smtClean="0"/>
            <a:t> </a:t>
          </a:r>
          <a:r>
            <a:rPr lang="en-US" dirty="0" err="1" smtClean="0"/>
            <a:t>ücretleri</a:t>
          </a:r>
          <a:r>
            <a:rPr lang="en-US" dirty="0" smtClean="0"/>
            <a:t> </a:t>
          </a:r>
          <a:r>
            <a:rPr lang="en-US" dirty="0" err="1" smtClean="0"/>
            <a:t>giderleri</a:t>
          </a:r>
          <a:r>
            <a:rPr lang="en-US" dirty="0" smtClean="0"/>
            <a:t> </a:t>
          </a:r>
          <a:r>
            <a:rPr lang="en-US" dirty="0" err="1" smtClean="0"/>
            <a:t>ödenmektedir</a:t>
          </a:r>
          <a:r>
            <a:rPr lang="en-US" dirty="0" smtClean="0"/>
            <a:t>.</a:t>
          </a:r>
          <a:endParaRPr lang="tr-TR" dirty="0"/>
        </a:p>
      </dgm:t>
    </dgm:pt>
    <dgm:pt modelId="{41391DE3-6879-4DB1-9B97-06772CE7C04C}" type="parTrans" cxnId="{FBEA6A1B-23B2-4548-A38C-B2B432AF38AD}">
      <dgm:prSet/>
      <dgm:spPr/>
      <dgm:t>
        <a:bodyPr/>
        <a:lstStyle/>
        <a:p>
          <a:endParaRPr lang="tr-TR"/>
        </a:p>
      </dgm:t>
    </dgm:pt>
    <dgm:pt modelId="{EF68C03C-130E-4226-9D7B-7E79915F6159}" type="sibTrans" cxnId="{FBEA6A1B-23B2-4548-A38C-B2B432AF38AD}">
      <dgm:prSet/>
      <dgm:spPr/>
      <dgm:t>
        <a:bodyPr/>
        <a:lstStyle/>
        <a:p>
          <a:endParaRPr lang="tr-TR"/>
        </a:p>
      </dgm:t>
    </dgm:pt>
    <dgm:pt modelId="{3DE3B589-4EBE-4F87-93C6-C2BC42EEAD13}" type="pres">
      <dgm:prSet presAssocID="{FBAB898E-E3CD-4F8D-A10D-A0E405170984}" presName="cycle" presStyleCnt="0">
        <dgm:presLayoutVars>
          <dgm:dir/>
          <dgm:resizeHandles val="exact"/>
        </dgm:presLayoutVars>
      </dgm:prSet>
      <dgm:spPr/>
      <dgm:t>
        <a:bodyPr/>
        <a:lstStyle/>
        <a:p>
          <a:endParaRPr lang="tr-TR"/>
        </a:p>
      </dgm:t>
    </dgm:pt>
    <dgm:pt modelId="{193BCAD7-C0E1-43BF-B62C-4DED2A128A63}" type="pres">
      <dgm:prSet presAssocID="{091EE607-586D-438F-9046-4B17A274BF97}" presName="node" presStyleLbl="node1" presStyleIdx="0" presStyleCnt="2">
        <dgm:presLayoutVars>
          <dgm:bulletEnabled val="1"/>
        </dgm:presLayoutVars>
      </dgm:prSet>
      <dgm:spPr/>
      <dgm:t>
        <a:bodyPr/>
        <a:lstStyle/>
        <a:p>
          <a:endParaRPr lang="tr-TR"/>
        </a:p>
      </dgm:t>
    </dgm:pt>
    <dgm:pt modelId="{3B0087D0-45CB-41EA-B99F-70BD92D3C943}" type="pres">
      <dgm:prSet presAssocID="{3D138DA0-525A-493E-975B-54FD1C1D569A}" presName="sibTrans" presStyleLbl="sibTrans2D1" presStyleIdx="0" presStyleCnt="2"/>
      <dgm:spPr/>
      <dgm:t>
        <a:bodyPr/>
        <a:lstStyle/>
        <a:p>
          <a:endParaRPr lang="tr-TR"/>
        </a:p>
      </dgm:t>
    </dgm:pt>
    <dgm:pt modelId="{8574073B-59E3-4542-BFD3-C1F0FD34A116}" type="pres">
      <dgm:prSet presAssocID="{3D138DA0-525A-493E-975B-54FD1C1D569A}" presName="connectorText" presStyleLbl="sibTrans2D1" presStyleIdx="0" presStyleCnt="2"/>
      <dgm:spPr/>
      <dgm:t>
        <a:bodyPr/>
        <a:lstStyle/>
        <a:p>
          <a:endParaRPr lang="tr-TR"/>
        </a:p>
      </dgm:t>
    </dgm:pt>
    <dgm:pt modelId="{D1DCB548-D9EB-482E-A6DC-CCA3AAF6DFDA}" type="pres">
      <dgm:prSet presAssocID="{CBA74B23-9B99-4742-96CF-4B367D6C3391}" presName="node" presStyleLbl="node1" presStyleIdx="1" presStyleCnt="2">
        <dgm:presLayoutVars>
          <dgm:bulletEnabled val="1"/>
        </dgm:presLayoutVars>
      </dgm:prSet>
      <dgm:spPr/>
      <dgm:t>
        <a:bodyPr/>
        <a:lstStyle/>
        <a:p>
          <a:endParaRPr lang="tr-TR"/>
        </a:p>
      </dgm:t>
    </dgm:pt>
    <dgm:pt modelId="{EC3BBE6D-D626-4AC2-8B59-74FAAFA29E54}" type="pres">
      <dgm:prSet presAssocID="{EF68C03C-130E-4226-9D7B-7E79915F6159}" presName="sibTrans" presStyleLbl="sibTrans2D1" presStyleIdx="1" presStyleCnt="2"/>
      <dgm:spPr/>
      <dgm:t>
        <a:bodyPr/>
        <a:lstStyle/>
        <a:p>
          <a:endParaRPr lang="tr-TR"/>
        </a:p>
      </dgm:t>
    </dgm:pt>
    <dgm:pt modelId="{2A345BA6-F6DF-4BDA-A3B7-AD3D6E4D282E}" type="pres">
      <dgm:prSet presAssocID="{EF68C03C-130E-4226-9D7B-7E79915F6159}" presName="connectorText" presStyleLbl="sibTrans2D1" presStyleIdx="1" presStyleCnt="2"/>
      <dgm:spPr/>
      <dgm:t>
        <a:bodyPr/>
        <a:lstStyle/>
        <a:p>
          <a:endParaRPr lang="tr-TR"/>
        </a:p>
      </dgm:t>
    </dgm:pt>
  </dgm:ptLst>
  <dgm:cxnLst>
    <dgm:cxn modelId="{E48F60AF-78D4-4A9B-9922-0A83C604F9BD}" type="presOf" srcId="{EF68C03C-130E-4226-9D7B-7E79915F6159}" destId="{2A345BA6-F6DF-4BDA-A3B7-AD3D6E4D282E}" srcOrd="1" destOrd="0" presId="urn:microsoft.com/office/officeart/2005/8/layout/cycle2"/>
    <dgm:cxn modelId="{8BA432F5-AE51-4381-B7BF-57DBEC592758}" type="presOf" srcId="{091EE607-586D-438F-9046-4B17A274BF97}" destId="{193BCAD7-C0E1-43BF-B62C-4DED2A128A63}" srcOrd="0" destOrd="0" presId="urn:microsoft.com/office/officeart/2005/8/layout/cycle2"/>
    <dgm:cxn modelId="{9EDA60E2-92C6-417F-93BE-712CCF6C0408}" type="presOf" srcId="{CBA74B23-9B99-4742-96CF-4B367D6C3391}" destId="{D1DCB548-D9EB-482E-A6DC-CCA3AAF6DFDA}" srcOrd="0" destOrd="0" presId="urn:microsoft.com/office/officeart/2005/8/layout/cycle2"/>
    <dgm:cxn modelId="{404727DA-77B0-45C8-9F0B-8E28B676415A}" type="presOf" srcId="{FBAB898E-E3CD-4F8D-A10D-A0E405170984}" destId="{3DE3B589-4EBE-4F87-93C6-C2BC42EEAD13}" srcOrd="0" destOrd="0" presId="urn:microsoft.com/office/officeart/2005/8/layout/cycle2"/>
    <dgm:cxn modelId="{955185D9-5EC6-47C2-B367-631DDDFAD8C4}" srcId="{FBAB898E-E3CD-4F8D-A10D-A0E405170984}" destId="{091EE607-586D-438F-9046-4B17A274BF97}" srcOrd="0" destOrd="0" parTransId="{977BF4FC-9DD3-47CC-BDC1-73FFDAB6A7E1}" sibTransId="{3D138DA0-525A-493E-975B-54FD1C1D569A}"/>
    <dgm:cxn modelId="{FBEA6A1B-23B2-4548-A38C-B2B432AF38AD}" srcId="{FBAB898E-E3CD-4F8D-A10D-A0E405170984}" destId="{CBA74B23-9B99-4742-96CF-4B367D6C3391}" srcOrd="1" destOrd="0" parTransId="{41391DE3-6879-4DB1-9B97-06772CE7C04C}" sibTransId="{EF68C03C-130E-4226-9D7B-7E79915F6159}"/>
    <dgm:cxn modelId="{6C56C724-9A54-4D67-830E-ADABF565DA1F}" type="presOf" srcId="{3D138DA0-525A-493E-975B-54FD1C1D569A}" destId="{8574073B-59E3-4542-BFD3-C1F0FD34A116}" srcOrd="1" destOrd="0" presId="urn:microsoft.com/office/officeart/2005/8/layout/cycle2"/>
    <dgm:cxn modelId="{1A5E67C0-D7C0-41C8-BCCA-4290569CA8A0}" type="presOf" srcId="{3D138DA0-525A-493E-975B-54FD1C1D569A}" destId="{3B0087D0-45CB-41EA-B99F-70BD92D3C943}" srcOrd="0" destOrd="0" presId="urn:microsoft.com/office/officeart/2005/8/layout/cycle2"/>
    <dgm:cxn modelId="{FFC749CC-D3BC-4C8B-84E8-C563947EEBED}" type="presOf" srcId="{EF68C03C-130E-4226-9D7B-7E79915F6159}" destId="{EC3BBE6D-D626-4AC2-8B59-74FAAFA29E54}" srcOrd="0" destOrd="0" presId="urn:microsoft.com/office/officeart/2005/8/layout/cycle2"/>
    <dgm:cxn modelId="{5000C915-E43E-4E64-BF5B-EF44CAB4462A}" type="presParOf" srcId="{3DE3B589-4EBE-4F87-93C6-C2BC42EEAD13}" destId="{193BCAD7-C0E1-43BF-B62C-4DED2A128A63}" srcOrd="0" destOrd="0" presId="urn:microsoft.com/office/officeart/2005/8/layout/cycle2"/>
    <dgm:cxn modelId="{3BAE70F7-E473-4EB7-B886-4F80CC5FC3B0}" type="presParOf" srcId="{3DE3B589-4EBE-4F87-93C6-C2BC42EEAD13}" destId="{3B0087D0-45CB-41EA-B99F-70BD92D3C943}" srcOrd="1" destOrd="0" presId="urn:microsoft.com/office/officeart/2005/8/layout/cycle2"/>
    <dgm:cxn modelId="{D0FB57DC-821C-4055-89B7-EAEA4EF91341}" type="presParOf" srcId="{3B0087D0-45CB-41EA-B99F-70BD92D3C943}" destId="{8574073B-59E3-4542-BFD3-C1F0FD34A116}" srcOrd="0" destOrd="0" presId="urn:microsoft.com/office/officeart/2005/8/layout/cycle2"/>
    <dgm:cxn modelId="{F4714292-F081-4DE4-9969-999198DFDB5D}" type="presParOf" srcId="{3DE3B589-4EBE-4F87-93C6-C2BC42EEAD13}" destId="{D1DCB548-D9EB-482E-A6DC-CCA3AAF6DFDA}" srcOrd="2" destOrd="0" presId="urn:microsoft.com/office/officeart/2005/8/layout/cycle2"/>
    <dgm:cxn modelId="{8A091E14-FB2E-42D4-AB2A-771736B238B8}" type="presParOf" srcId="{3DE3B589-4EBE-4F87-93C6-C2BC42EEAD13}" destId="{EC3BBE6D-D626-4AC2-8B59-74FAAFA29E54}" srcOrd="3" destOrd="0" presId="urn:microsoft.com/office/officeart/2005/8/layout/cycle2"/>
    <dgm:cxn modelId="{A93DADD0-C11C-40C4-B4A4-5FE10322B741}" type="presParOf" srcId="{EC3BBE6D-D626-4AC2-8B59-74FAAFA29E54}" destId="{2A345BA6-F6DF-4BDA-A3B7-AD3D6E4D282E}" srcOrd="0" destOrd="0" presId="urn:microsoft.com/office/officeart/2005/8/layout/cycle2"/>
  </dgm:cxnLst>
  <dgm:bg>
    <a:solidFill>
      <a:schemeClr val="accent6">
        <a:lumMod val="20000"/>
        <a:lumOff val="8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7DA70DE-E33F-4FD1-BFB7-D392B926709E}"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tr-TR"/>
        </a:p>
      </dgm:t>
    </dgm:pt>
    <dgm:pt modelId="{3ED0CD9E-B517-47A6-830D-AE5026C1446B}">
      <dgm:prSet/>
      <dgm:spPr/>
      <dgm:t>
        <a:bodyPr/>
        <a:lstStyle/>
        <a:p>
          <a:pPr algn="just" rtl="0"/>
          <a:r>
            <a:rPr lang="en-US" dirty="0" smtClean="0"/>
            <a:t>►</a:t>
          </a:r>
          <a:r>
            <a:rPr lang="en-US" dirty="0" err="1" smtClean="0"/>
            <a:t>Ödeme</a:t>
          </a:r>
          <a:r>
            <a:rPr lang="en-US" dirty="0" smtClean="0"/>
            <a:t> </a:t>
          </a:r>
          <a:r>
            <a:rPr lang="en-US" dirty="0" err="1" smtClean="0"/>
            <a:t>emri</a:t>
          </a:r>
          <a:r>
            <a:rPr lang="en-US" dirty="0" smtClean="0"/>
            <a:t> </a:t>
          </a:r>
          <a:r>
            <a:rPr lang="en-US" dirty="0" err="1" smtClean="0"/>
            <a:t>belgeleri</a:t>
          </a:r>
          <a:r>
            <a:rPr lang="en-US" dirty="0" smtClean="0"/>
            <a:t>, </a:t>
          </a:r>
          <a:r>
            <a:rPr lang="en-US" dirty="0" err="1" smtClean="0"/>
            <a:t>muhasebe</a:t>
          </a:r>
          <a:r>
            <a:rPr lang="en-US" dirty="0" smtClean="0"/>
            <a:t> </a:t>
          </a:r>
          <a:r>
            <a:rPr lang="en-US" dirty="0" err="1" smtClean="0"/>
            <a:t>birimine</a:t>
          </a:r>
          <a:r>
            <a:rPr lang="tr-TR" dirty="0" smtClean="0"/>
            <a:t> </a:t>
          </a:r>
          <a:r>
            <a:rPr lang="en-US" dirty="0" err="1" smtClean="0"/>
            <a:t>geliş</a:t>
          </a:r>
          <a:r>
            <a:rPr lang="en-US" dirty="0" smtClean="0"/>
            <a:t> </a:t>
          </a:r>
          <a:r>
            <a:rPr lang="en-US" dirty="0" err="1" smtClean="0"/>
            <a:t>tarihinden</a:t>
          </a:r>
          <a:r>
            <a:rPr lang="en-US" dirty="0" smtClean="0"/>
            <a:t> </a:t>
          </a:r>
          <a:r>
            <a:rPr lang="en-US" dirty="0" err="1" smtClean="0"/>
            <a:t>itibaren</a:t>
          </a:r>
          <a:r>
            <a:rPr lang="en-US" dirty="0" smtClean="0"/>
            <a:t> </a:t>
          </a:r>
          <a:r>
            <a:rPr lang="en-US" dirty="0" err="1" smtClean="0"/>
            <a:t>incelenerek</a:t>
          </a:r>
          <a:r>
            <a:rPr lang="en-US" dirty="0" smtClean="0"/>
            <a:t> </a:t>
          </a:r>
          <a:r>
            <a:rPr lang="en-US" dirty="0" err="1" smtClean="0"/>
            <a:t>uygun</a:t>
          </a:r>
          <a:r>
            <a:rPr lang="en-US" dirty="0" smtClean="0"/>
            <a:t> </a:t>
          </a:r>
          <a:r>
            <a:rPr lang="en-US" dirty="0" err="1" smtClean="0"/>
            <a:t>olanlar</a:t>
          </a:r>
          <a:r>
            <a:rPr lang="en-US" dirty="0" smtClean="0"/>
            <a:t> </a:t>
          </a:r>
          <a:r>
            <a:rPr lang="en-US" dirty="0" err="1" smtClean="0"/>
            <a:t>muhasebeleştirilerek</a:t>
          </a:r>
          <a:r>
            <a:rPr lang="en-US" dirty="0" smtClean="0"/>
            <a:t> </a:t>
          </a:r>
          <a:r>
            <a:rPr lang="en-US" dirty="0" err="1" smtClean="0"/>
            <a:t>tutarları</a:t>
          </a:r>
          <a:r>
            <a:rPr lang="en-US" dirty="0" smtClean="0"/>
            <a:t> </a:t>
          </a:r>
          <a:r>
            <a:rPr lang="en-US" dirty="0" err="1" smtClean="0"/>
            <a:t>hak</a:t>
          </a:r>
          <a:r>
            <a:rPr lang="en-US" dirty="0" smtClean="0"/>
            <a:t> </a:t>
          </a:r>
          <a:r>
            <a:rPr lang="en-US" dirty="0" err="1" smtClean="0"/>
            <a:t>sahiplerinin</a:t>
          </a:r>
          <a:r>
            <a:rPr lang="en-US" dirty="0" smtClean="0"/>
            <a:t> </a:t>
          </a:r>
          <a:r>
            <a:rPr lang="en-US" dirty="0" err="1" smtClean="0"/>
            <a:t>banka</a:t>
          </a:r>
          <a:r>
            <a:rPr lang="en-US" dirty="0" smtClean="0"/>
            <a:t> </a:t>
          </a:r>
          <a:r>
            <a:rPr lang="en-US" dirty="0" err="1" smtClean="0"/>
            <a:t>hesabına</a:t>
          </a:r>
          <a:r>
            <a:rPr lang="en-US" dirty="0" smtClean="0"/>
            <a:t> </a:t>
          </a:r>
          <a:r>
            <a:rPr lang="en-US" dirty="0" err="1" smtClean="0"/>
            <a:t>yatırılır</a:t>
          </a:r>
          <a:r>
            <a:rPr lang="en-US" dirty="0" smtClean="0"/>
            <a:t>. </a:t>
          </a:r>
          <a:r>
            <a:rPr lang="en-US" dirty="0" err="1" smtClean="0"/>
            <a:t>Eksik</a:t>
          </a:r>
          <a:r>
            <a:rPr lang="en-US" dirty="0" smtClean="0"/>
            <a:t> </a:t>
          </a:r>
          <a:r>
            <a:rPr lang="en-US" dirty="0" err="1" smtClean="0"/>
            <a:t>veya</a:t>
          </a:r>
          <a:r>
            <a:rPr lang="en-US" dirty="0" smtClean="0"/>
            <a:t> </a:t>
          </a:r>
          <a:r>
            <a:rPr lang="en-US" dirty="0" err="1" smtClean="0"/>
            <a:t>hatalı</a:t>
          </a:r>
          <a:r>
            <a:rPr lang="en-US" dirty="0" smtClean="0"/>
            <a:t> </a:t>
          </a:r>
          <a:r>
            <a:rPr lang="en-US" dirty="0" err="1" smtClean="0"/>
            <a:t>ödeme</a:t>
          </a:r>
          <a:r>
            <a:rPr lang="en-US" dirty="0" smtClean="0"/>
            <a:t>  </a:t>
          </a:r>
          <a:r>
            <a:rPr lang="en-US" dirty="0" err="1" smtClean="0"/>
            <a:t>emri</a:t>
          </a:r>
          <a:r>
            <a:rPr lang="en-US" dirty="0" smtClean="0"/>
            <a:t> </a:t>
          </a:r>
          <a:r>
            <a:rPr lang="en-US" dirty="0" err="1" smtClean="0"/>
            <a:t>belgesi</a:t>
          </a:r>
          <a:r>
            <a:rPr lang="en-US" dirty="0" smtClean="0"/>
            <a:t> </a:t>
          </a:r>
          <a:r>
            <a:rPr lang="en-US" dirty="0" err="1" smtClean="0"/>
            <a:t>ve</a:t>
          </a:r>
          <a:r>
            <a:rPr lang="en-US" dirty="0" smtClean="0"/>
            <a:t> </a:t>
          </a:r>
          <a:r>
            <a:rPr lang="en-US" dirty="0" err="1" smtClean="0"/>
            <a:t>eki</a:t>
          </a:r>
          <a:r>
            <a:rPr lang="en-US" dirty="0" smtClean="0"/>
            <a:t> </a:t>
          </a:r>
          <a:r>
            <a:rPr lang="en-US" dirty="0" err="1" smtClean="0"/>
            <a:t>belgeler</a:t>
          </a:r>
          <a:r>
            <a:rPr lang="en-US" dirty="0" smtClean="0"/>
            <a:t>, </a:t>
          </a:r>
          <a:r>
            <a:rPr lang="en-US" dirty="0" err="1" smtClean="0"/>
            <a:t>düzeltilmek</a:t>
          </a:r>
          <a:r>
            <a:rPr lang="en-US" dirty="0" smtClean="0"/>
            <a:t> </a:t>
          </a:r>
          <a:r>
            <a:rPr lang="en-US" dirty="0" err="1" smtClean="0"/>
            <a:t>veya</a:t>
          </a:r>
          <a:r>
            <a:rPr lang="en-US" dirty="0" smtClean="0"/>
            <a:t> </a:t>
          </a:r>
          <a:r>
            <a:rPr lang="en-US" dirty="0" err="1" smtClean="0"/>
            <a:t>tamamlanmak</a:t>
          </a:r>
          <a:r>
            <a:rPr lang="en-US" dirty="0" smtClean="0"/>
            <a:t> </a:t>
          </a:r>
          <a:r>
            <a:rPr lang="en-US" dirty="0" err="1" smtClean="0"/>
            <a:t>üzere</a:t>
          </a:r>
          <a:r>
            <a:rPr lang="en-US" dirty="0" smtClean="0"/>
            <a:t> </a:t>
          </a:r>
          <a:r>
            <a:rPr lang="en-US" dirty="0" err="1" smtClean="0"/>
            <a:t>en</a:t>
          </a:r>
          <a:r>
            <a:rPr lang="en-US" dirty="0" smtClean="0"/>
            <a:t> </a:t>
          </a:r>
          <a:r>
            <a:rPr lang="en-US" dirty="0" err="1" smtClean="0"/>
            <a:t>geç</a:t>
          </a:r>
          <a:r>
            <a:rPr lang="en-US" dirty="0" smtClean="0"/>
            <a:t> </a:t>
          </a:r>
          <a:r>
            <a:rPr lang="en-US" dirty="0" err="1" smtClean="0"/>
            <a:t>hata</a:t>
          </a:r>
          <a:r>
            <a:rPr lang="en-US" dirty="0" smtClean="0"/>
            <a:t> </a:t>
          </a:r>
          <a:r>
            <a:rPr lang="en-US" dirty="0" err="1" smtClean="0"/>
            <a:t>veya</a:t>
          </a:r>
          <a:r>
            <a:rPr lang="en-US" dirty="0" smtClean="0"/>
            <a:t> </a:t>
          </a:r>
          <a:r>
            <a:rPr lang="en-US" dirty="0" err="1" smtClean="0"/>
            <a:t>eksikliğin</a:t>
          </a:r>
          <a:r>
            <a:rPr lang="en-US" dirty="0" smtClean="0"/>
            <a:t> </a:t>
          </a:r>
          <a:r>
            <a:rPr lang="en-US" dirty="0" err="1" smtClean="0"/>
            <a:t>tespit</a:t>
          </a:r>
          <a:r>
            <a:rPr lang="en-US" dirty="0" smtClean="0"/>
            <a:t> </a:t>
          </a:r>
          <a:r>
            <a:rPr lang="en-US" dirty="0" err="1" smtClean="0"/>
            <a:t>edildiği</a:t>
          </a:r>
          <a:r>
            <a:rPr lang="en-US" dirty="0" smtClean="0"/>
            <a:t> </a:t>
          </a:r>
          <a:r>
            <a:rPr lang="en-US" dirty="0" err="1" smtClean="0"/>
            <a:t>günü</a:t>
          </a:r>
          <a:r>
            <a:rPr lang="en-US" dirty="0" smtClean="0"/>
            <a:t> </a:t>
          </a:r>
          <a:r>
            <a:rPr lang="en-US" dirty="0" err="1" smtClean="0"/>
            <a:t>izleyen</a:t>
          </a:r>
          <a:r>
            <a:rPr lang="en-US" dirty="0" smtClean="0"/>
            <a:t> </a:t>
          </a:r>
          <a:r>
            <a:rPr lang="en-US" dirty="0" err="1" smtClean="0"/>
            <a:t>iş</a:t>
          </a:r>
          <a:r>
            <a:rPr lang="en-US" dirty="0" smtClean="0"/>
            <a:t> </a:t>
          </a:r>
          <a:r>
            <a:rPr lang="en-US" dirty="0" err="1" smtClean="0"/>
            <a:t>günü</a:t>
          </a:r>
          <a:r>
            <a:rPr lang="en-US" dirty="0" smtClean="0"/>
            <a:t> </a:t>
          </a:r>
          <a:r>
            <a:rPr lang="en-US" dirty="0" err="1" smtClean="0"/>
            <a:t>içerisinde</a:t>
          </a:r>
          <a:r>
            <a:rPr lang="en-US" dirty="0" smtClean="0"/>
            <a:t> </a:t>
          </a:r>
          <a:r>
            <a:rPr lang="en-US" dirty="0" err="1" smtClean="0"/>
            <a:t>gerekçeleriyle</a:t>
          </a:r>
          <a:r>
            <a:rPr lang="en-US" dirty="0" smtClean="0"/>
            <a:t> </a:t>
          </a:r>
          <a:r>
            <a:rPr lang="en-US" dirty="0" err="1" smtClean="0"/>
            <a:t>birlikte</a:t>
          </a:r>
          <a:r>
            <a:rPr lang="en-US" dirty="0" smtClean="0"/>
            <a:t> </a:t>
          </a:r>
          <a:r>
            <a:rPr lang="tr-TR" dirty="0" smtClean="0"/>
            <a:t>ilgili </a:t>
          </a:r>
          <a:r>
            <a:rPr lang="en-US" dirty="0" err="1" smtClean="0"/>
            <a:t>birime</a:t>
          </a:r>
          <a:r>
            <a:rPr lang="en-US" dirty="0" smtClean="0"/>
            <a:t> </a:t>
          </a:r>
          <a:r>
            <a:rPr lang="en-US" dirty="0" err="1" smtClean="0"/>
            <a:t>iade</a:t>
          </a:r>
          <a:r>
            <a:rPr lang="en-US" dirty="0" smtClean="0"/>
            <a:t> </a:t>
          </a:r>
          <a:r>
            <a:rPr lang="en-US" dirty="0" err="1" smtClean="0"/>
            <a:t>edilmektedir</a:t>
          </a:r>
          <a:r>
            <a:rPr lang="en-US" dirty="0" smtClean="0"/>
            <a:t>.</a:t>
          </a:r>
          <a:endParaRPr lang="tr-TR" dirty="0"/>
        </a:p>
      </dgm:t>
    </dgm:pt>
    <dgm:pt modelId="{EB49C9C3-AA4B-4770-9F2B-B2561DABFCE8}" type="parTrans" cxnId="{F7AFD113-F4E9-4150-B9A9-403670C8EF25}">
      <dgm:prSet/>
      <dgm:spPr/>
      <dgm:t>
        <a:bodyPr/>
        <a:lstStyle/>
        <a:p>
          <a:endParaRPr lang="tr-TR"/>
        </a:p>
      </dgm:t>
    </dgm:pt>
    <dgm:pt modelId="{B638218A-D25E-4CD0-804B-7C4450BE904E}" type="sibTrans" cxnId="{F7AFD113-F4E9-4150-B9A9-403670C8EF25}">
      <dgm:prSet/>
      <dgm:spPr/>
      <dgm:t>
        <a:bodyPr/>
        <a:lstStyle/>
        <a:p>
          <a:endParaRPr lang="tr-TR"/>
        </a:p>
      </dgm:t>
    </dgm:pt>
    <dgm:pt modelId="{D46825A8-50FC-49AB-BEA8-EA203B4AF99C}">
      <dgm:prSet/>
      <dgm:spPr/>
      <dgm:t>
        <a:bodyPr/>
        <a:lstStyle/>
        <a:p>
          <a:pPr algn="just" rtl="0"/>
          <a:r>
            <a:rPr lang="en-US" dirty="0" smtClean="0"/>
            <a:t>►</a:t>
          </a:r>
          <a:r>
            <a:rPr lang="en-US" dirty="0" err="1" smtClean="0"/>
            <a:t>Muhasebe</a:t>
          </a:r>
          <a:r>
            <a:rPr lang="en-US" dirty="0" smtClean="0"/>
            <a:t> </a:t>
          </a:r>
          <a:r>
            <a:rPr lang="en-US" dirty="0" err="1" smtClean="0"/>
            <a:t>Birimimizce</a:t>
          </a:r>
          <a:r>
            <a:rPr lang="en-US" dirty="0" smtClean="0"/>
            <a:t>, </a:t>
          </a:r>
          <a:r>
            <a:rPr lang="en-US" dirty="0" err="1" smtClean="0"/>
            <a:t>avans</a:t>
          </a:r>
          <a:r>
            <a:rPr lang="en-US" dirty="0" smtClean="0"/>
            <a:t> </a:t>
          </a:r>
          <a:r>
            <a:rPr lang="en-US" dirty="0" err="1" smtClean="0"/>
            <a:t>artıkları</a:t>
          </a:r>
          <a:r>
            <a:rPr lang="en-US" dirty="0" smtClean="0"/>
            <a:t>, </a:t>
          </a:r>
          <a:r>
            <a:rPr lang="en-US" dirty="0" err="1" smtClean="0"/>
            <a:t>kişi</a:t>
          </a:r>
          <a:r>
            <a:rPr lang="en-US" dirty="0" smtClean="0"/>
            <a:t> </a:t>
          </a:r>
          <a:r>
            <a:rPr lang="en-US" dirty="0" err="1" smtClean="0"/>
            <a:t>borcu</a:t>
          </a:r>
          <a:r>
            <a:rPr lang="en-US" dirty="0" smtClean="0"/>
            <a:t> </a:t>
          </a:r>
          <a:r>
            <a:rPr lang="en-US" dirty="0" err="1" smtClean="0"/>
            <a:t>tahsilâtları</a:t>
          </a:r>
          <a:r>
            <a:rPr lang="en-US" dirty="0" smtClean="0"/>
            <a:t>, </a:t>
          </a:r>
          <a:r>
            <a:rPr lang="en-US" dirty="0" err="1" smtClean="0"/>
            <a:t>Muhasebe</a:t>
          </a:r>
          <a:r>
            <a:rPr lang="en-US" dirty="0" smtClean="0"/>
            <a:t> </a:t>
          </a:r>
          <a:r>
            <a:rPr lang="en-US" dirty="0" err="1" smtClean="0"/>
            <a:t>Yetkilisi</a:t>
          </a:r>
          <a:r>
            <a:rPr lang="en-US" dirty="0" smtClean="0"/>
            <a:t> </a:t>
          </a:r>
          <a:r>
            <a:rPr lang="en-US" dirty="0" err="1" smtClean="0"/>
            <a:t>mutemetlerinde</a:t>
          </a:r>
          <a:r>
            <a:rPr lang="en-US" dirty="0" smtClean="0"/>
            <a:t> </a:t>
          </a:r>
          <a:r>
            <a:rPr lang="en-US" dirty="0" err="1" smtClean="0"/>
            <a:t>tahsil</a:t>
          </a:r>
          <a:r>
            <a:rPr lang="en-US" dirty="0" smtClean="0"/>
            <a:t> </a:t>
          </a:r>
          <a:r>
            <a:rPr lang="en-US" dirty="0" err="1" smtClean="0"/>
            <a:t>edilen</a:t>
          </a:r>
          <a:r>
            <a:rPr lang="en-US" dirty="0" smtClean="0"/>
            <a:t> her </a:t>
          </a:r>
          <a:r>
            <a:rPr lang="en-US" dirty="0" err="1" smtClean="0"/>
            <a:t>türlü</a:t>
          </a:r>
          <a:r>
            <a:rPr lang="en-US" dirty="0" smtClean="0"/>
            <a:t> </a:t>
          </a:r>
          <a:r>
            <a:rPr lang="en-US" dirty="0" err="1" smtClean="0"/>
            <a:t>gelirleri</a:t>
          </a:r>
          <a:r>
            <a:rPr lang="en-US" dirty="0" smtClean="0"/>
            <a:t>, </a:t>
          </a:r>
          <a:r>
            <a:rPr lang="en-US" dirty="0" err="1" smtClean="0"/>
            <a:t>şartname</a:t>
          </a:r>
          <a:r>
            <a:rPr lang="en-US" dirty="0" smtClean="0"/>
            <a:t> </a:t>
          </a:r>
          <a:r>
            <a:rPr lang="en-US" dirty="0" err="1" smtClean="0"/>
            <a:t>satış</a:t>
          </a:r>
          <a:r>
            <a:rPr lang="en-US" dirty="0" smtClean="0"/>
            <a:t> </a:t>
          </a:r>
          <a:r>
            <a:rPr lang="en-US" dirty="0" err="1" smtClean="0"/>
            <a:t>bedelleri</a:t>
          </a:r>
          <a:r>
            <a:rPr lang="en-US" dirty="0" smtClean="0"/>
            <a:t>, </a:t>
          </a:r>
          <a:r>
            <a:rPr lang="en-US" dirty="0" err="1" smtClean="0"/>
            <a:t>geçici</a:t>
          </a:r>
          <a:r>
            <a:rPr lang="en-US" dirty="0" smtClean="0"/>
            <a:t> </a:t>
          </a:r>
          <a:r>
            <a:rPr lang="en-US" dirty="0" err="1" smtClean="0"/>
            <a:t>ve</a:t>
          </a:r>
          <a:r>
            <a:rPr lang="en-US" dirty="0" smtClean="0"/>
            <a:t> </a:t>
          </a:r>
          <a:r>
            <a:rPr lang="en-US" dirty="0" err="1" smtClean="0"/>
            <a:t>kesin</a:t>
          </a:r>
          <a:r>
            <a:rPr lang="en-US" dirty="0" smtClean="0"/>
            <a:t> </a:t>
          </a:r>
          <a:r>
            <a:rPr lang="en-US" dirty="0" err="1" smtClean="0"/>
            <a:t>teminat</a:t>
          </a:r>
          <a:r>
            <a:rPr lang="en-US" dirty="0" smtClean="0"/>
            <a:t> </a:t>
          </a:r>
          <a:r>
            <a:rPr lang="en-US" dirty="0" err="1" smtClean="0"/>
            <a:t>sayılan</a:t>
          </a:r>
          <a:r>
            <a:rPr lang="en-US" dirty="0" smtClean="0"/>
            <a:t> her </a:t>
          </a:r>
          <a:r>
            <a:rPr lang="en-US" dirty="0" err="1" smtClean="0"/>
            <a:t>türlü</a:t>
          </a:r>
          <a:r>
            <a:rPr lang="en-US" dirty="0" smtClean="0"/>
            <a:t> </a:t>
          </a:r>
          <a:r>
            <a:rPr lang="en-US" dirty="0" err="1" smtClean="0"/>
            <a:t>kıymetli</a:t>
          </a:r>
          <a:r>
            <a:rPr lang="en-US" dirty="0" smtClean="0"/>
            <a:t> </a:t>
          </a:r>
          <a:r>
            <a:rPr lang="en-US" dirty="0" err="1" smtClean="0"/>
            <a:t>emtia</a:t>
          </a:r>
          <a:r>
            <a:rPr lang="en-US" dirty="0" smtClean="0"/>
            <a:t> </a:t>
          </a:r>
          <a:r>
            <a:rPr lang="en-US" dirty="0" err="1" smtClean="0"/>
            <a:t>ile</a:t>
          </a:r>
          <a:r>
            <a:rPr lang="en-US" dirty="0" smtClean="0"/>
            <a:t> para </a:t>
          </a:r>
          <a:r>
            <a:rPr lang="en-US" dirty="0" err="1" smtClean="0"/>
            <a:t>tahsil</a:t>
          </a:r>
          <a:r>
            <a:rPr lang="en-US" dirty="0" smtClean="0"/>
            <a:t> </a:t>
          </a:r>
          <a:r>
            <a:rPr lang="en-US" dirty="0" err="1" smtClean="0"/>
            <a:t>ve</a:t>
          </a:r>
          <a:r>
            <a:rPr lang="en-US" dirty="0" smtClean="0"/>
            <a:t> </a:t>
          </a:r>
          <a:r>
            <a:rPr lang="en-US" dirty="0" err="1" smtClean="0"/>
            <a:t>muhafaza</a:t>
          </a:r>
          <a:r>
            <a:rPr lang="en-US" dirty="0" smtClean="0"/>
            <a:t> </a:t>
          </a:r>
          <a:r>
            <a:rPr lang="en-US" dirty="0" err="1" smtClean="0"/>
            <a:t>edilmektedir</a:t>
          </a:r>
          <a:r>
            <a:rPr lang="en-US" dirty="0" smtClean="0"/>
            <a:t>.</a:t>
          </a:r>
          <a:endParaRPr lang="tr-TR" dirty="0"/>
        </a:p>
      </dgm:t>
    </dgm:pt>
    <dgm:pt modelId="{585E53E8-6468-4D5A-A206-E8BB03E30374}" type="parTrans" cxnId="{54E5EDF7-2C35-4463-BBBD-4E98D0369EBC}">
      <dgm:prSet/>
      <dgm:spPr/>
      <dgm:t>
        <a:bodyPr/>
        <a:lstStyle/>
        <a:p>
          <a:endParaRPr lang="tr-TR"/>
        </a:p>
      </dgm:t>
    </dgm:pt>
    <dgm:pt modelId="{C305AD3F-84BE-48C7-A957-14A2EBEC0AB3}" type="sibTrans" cxnId="{54E5EDF7-2C35-4463-BBBD-4E98D0369EBC}">
      <dgm:prSet/>
      <dgm:spPr/>
      <dgm:t>
        <a:bodyPr/>
        <a:lstStyle/>
        <a:p>
          <a:endParaRPr lang="tr-TR"/>
        </a:p>
      </dgm:t>
    </dgm:pt>
    <dgm:pt modelId="{FA2E5F59-E7C2-4B36-A3F5-D7B59DAC91ED}">
      <dgm:prSet/>
      <dgm:spPr/>
      <dgm:t>
        <a:bodyPr/>
        <a:lstStyle/>
        <a:p>
          <a:pPr algn="just" rtl="0"/>
          <a:r>
            <a:rPr lang="en-US" dirty="0" smtClean="0"/>
            <a:t>►Banka </a:t>
          </a:r>
          <a:r>
            <a:rPr lang="en-US" dirty="0" err="1" smtClean="0"/>
            <a:t>hesaplarımıza</a:t>
          </a:r>
          <a:r>
            <a:rPr lang="en-US" dirty="0" smtClean="0"/>
            <a:t> </a:t>
          </a:r>
          <a:r>
            <a:rPr lang="en-US" dirty="0" err="1" smtClean="0"/>
            <a:t>yatırılan</a:t>
          </a:r>
          <a:r>
            <a:rPr lang="en-US" dirty="0" smtClean="0"/>
            <a:t> her </a:t>
          </a:r>
          <a:r>
            <a:rPr lang="en-US" dirty="0" err="1" smtClean="0"/>
            <a:t>türlü</a:t>
          </a:r>
          <a:r>
            <a:rPr lang="en-US" dirty="0" smtClean="0"/>
            <a:t> para </a:t>
          </a:r>
          <a:r>
            <a:rPr lang="en-US" dirty="0" err="1" smtClean="0"/>
            <a:t>ile</a:t>
          </a:r>
          <a:r>
            <a:rPr lang="en-US" dirty="0" smtClean="0"/>
            <a:t> </a:t>
          </a:r>
          <a:r>
            <a:rPr lang="en-US" dirty="0" err="1" smtClean="0"/>
            <a:t>avans</a:t>
          </a:r>
          <a:r>
            <a:rPr lang="en-US" dirty="0" smtClean="0"/>
            <a:t> </a:t>
          </a:r>
          <a:r>
            <a:rPr lang="en-US" dirty="0" err="1" smtClean="0"/>
            <a:t>kapama</a:t>
          </a:r>
          <a:r>
            <a:rPr lang="en-US" dirty="0" smtClean="0"/>
            <a:t> </a:t>
          </a:r>
          <a:r>
            <a:rPr lang="en-US" dirty="0" err="1" smtClean="0"/>
            <a:t>işlemleri</a:t>
          </a:r>
          <a:r>
            <a:rPr lang="en-US" dirty="0" smtClean="0"/>
            <a:t> </a:t>
          </a:r>
          <a:r>
            <a:rPr lang="en-US" dirty="0" err="1" smtClean="0"/>
            <a:t>yukarıda</a:t>
          </a:r>
          <a:r>
            <a:rPr lang="en-US" dirty="0" smtClean="0"/>
            <a:t>  </a:t>
          </a:r>
          <a:r>
            <a:rPr lang="en-US" dirty="0" err="1" smtClean="0"/>
            <a:t>sayılan</a:t>
          </a:r>
          <a:r>
            <a:rPr lang="en-US" dirty="0" smtClean="0"/>
            <a:t> </a:t>
          </a:r>
          <a:r>
            <a:rPr lang="en-US" dirty="0" err="1" smtClean="0"/>
            <a:t>ödeme</a:t>
          </a:r>
          <a:r>
            <a:rPr lang="en-US" dirty="0" smtClean="0"/>
            <a:t> </a:t>
          </a:r>
          <a:r>
            <a:rPr lang="en-US" dirty="0" err="1" smtClean="0"/>
            <a:t>ve</a:t>
          </a:r>
          <a:r>
            <a:rPr lang="en-US" dirty="0" smtClean="0"/>
            <a:t> </a:t>
          </a:r>
          <a:r>
            <a:rPr lang="en-US" dirty="0" err="1" smtClean="0"/>
            <a:t>tahsilâta</a:t>
          </a:r>
          <a:r>
            <a:rPr lang="en-US" dirty="0" smtClean="0"/>
            <a:t> </a:t>
          </a:r>
          <a:r>
            <a:rPr lang="en-US" dirty="0" err="1" smtClean="0"/>
            <a:t>ilişkin</a:t>
          </a:r>
          <a:r>
            <a:rPr lang="en-US" dirty="0" smtClean="0"/>
            <a:t> </a:t>
          </a:r>
          <a:r>
            <a:rPr lang="en-US" dirty="0" err="1" smtClean="0"/>
            <a:t>muhasebeleştirme</a:t>
          </a:r>
          <a:r>
            <a:rPr lang="en-US" dirty="0" smtClean="0"/>
            <a:t> </a:t>
          </a:r>
          <a:r>
            <a:rPr lang="en-US" dirty="0" err="1" smtClean="0"/>
            <a:t>işlemleri</a:t>
          </a:r>
          <a:r>
            <a:rPr lang="en-US" dirty="0" smtClean="0"/>
            <a:t> </a:t>
          </a:r>
          <a:r>
            <a:rPr lang="en-US" dirty="0" err="1" smtClean="0"/>
            <a:t>ile</a:t>
          </a:r>
          <a:r>
            <a:rPr lang="en-US" dirty="0" smtClean="0"/>
            <a:t> </a:t>
          </a:r>
          <a:r>
            <a:rPr lang="en-US" dirty="0" err="1" smtClean="0"/>
            <a:t>ödenekli</a:t>
          </a:r>
          <a:r>
            <a:rPr lang="en-US" dirty="0" smtClean="0"/>
            <a:t> </a:t>
          </a:r>
          <a:r>
            <a:rPr lang="en-US" dirty="0" err="1" smtClean="0"/>
            <a:t>gider</a:t>
          </a:r>
          <a:r>
            <a:rPr lang="en-US" dirty="0" smtClean="0"/>
            <a:t> </a:t>
          </a:r>
          <a:r>
            <a:rPr lang="en-US" dirty="0" err="1" smtClean="0"/>
            <a:t>işlemlerinin</a:t>
          </a:r>
          <a:r>
            <a:rPr lang="en-US" dirty="0" smtClean="0"/>
            <a:t> </a:t>
          </a:r>
          <a:r>
            <a:rPr lang="en-US" dirty="0" err="1" smtClean="0"/>
            <a:t>mahsubu</a:t>
          </a:r>
          <a:r>
            <a:rPr lang="en-US" dirty="0" smtClean="0"/>
            <a:t> </a:t>
          </a:r>
          <a:r>
            <a:rPr lang="en-US" dirty="0" err="1" smtClean="0"/>
            <a:t>yapılmaktadır</a:t>
          </a:r>
          <a:r>
            <a:rPr lang="en-US" dirty="0" smtClean="0"/>
            <a:t>.</a:t>
          </a:r>
          <a:endParaRPr lang="tr-TR" dirty="0"/>
        </a:p>
      </dgm:t>
    </dgm:pt>
    <dgm:pt modelId="{BEBF147A-3678-4CFF-878D-4B546A128BE1}" type="parTrans" cxnId="{4C068332-184D-42D7-B9A3-C9F94669E591}">
      <dgm:prSet/>
      <dgm:spPr/>
      <dgm:t>
        <a:bodyPr/>
        <a:lstStyle/>
        <a:p>
          <a:endParaRPr lang="tr-TR"/>
        </a:p>
      </dgm:t>
    </dgm:pt>
    <dgm:pt modelId="{6731BE89-F42A-4717-803B-07FDEB15BD0B}" type="sibTrans" cxnId="{4C068332-184D-42D7-B9A3-C9F94669E591}">
      <dgm:prSet/>
      <dgm:spPr/>
      <dgm:t>
        <a:bodyPr/>
        <a:lstStyle/>
        <a:p>
          <a:endParaRPr lang="tr-TR"/>
        </a:p>
      </dgm:t>
    </dgm:pt>
    <dgm:pt modelId="{9173261E-FFFF-459F-AEB2-B42649767BF2}" type="pres">
      <dgm:prSet presAssocID="{17DA70DE-E33F-4FD1-BFB7-D392B926709E}" presName="Name0" presStyleCnt="0">
        <dgm:presLayoutVars>
          <dgm:dir/>
          <dgm:resizeHandles val="exact"/>
        </dgm:presLayoutVars>
      </dgm:prSet>
      <dgm:spPr/>
      <dgm:t>
        <a:bodyPr/>
        <a:lstStyle/>
        <a:p>
          <a:endParaRPr lang="tr-TR"/>
        </a:p>
      </dgm:t>
    </dgm:pt>
    <dgm:pt modelId="{F6CC1381-892F-4F7B-AE98-057CF98D5C5D}" type="pres">
      <dgm:prSet presAssocID="{17DA70DE-E33F-4FD1-BFB7-D392B926709E}" presName="arrow" presStyleLbl="bgShp" presStyleIdx="0" presStyleCnt="1"/>
      <dgm:spPr/>
    </dgm:pt>
    <dgm:pt modelId="{C9F196D3-0305-495F-9654-3D117DFCF1F5}" type="pres">
      <dgm:prSet presAssocID="{17DA70DE-E33F-4FD1-BFB7-D392B926709E}" presName="points" presStyleCnt="0"/>
      <dgm:spPr/>
    </dgm:pt>
    <dgm:pt modelId="{DACE1AE4-A7E0-4B2E-B685-0D4975323C5F}" type="pres">
      <dgm:prSet presAssocID="{3ED0CD9E-B517-47A6-830D-AE5026C1446B}" presName="compositeA" presStyleCnt="0"/>
      <dgm:spPr/>
    </dgm:pt>
    <dgm:pt modelId="{BBB99758-C668-471C-8F0F-CF061C83C1E9}" type="pres">
      <dgm:prSet presAssocID="{3ED0CD9E-B517-47A6-830D-AE5026C1446B}" presName="textA" presStyleLbl="revTx" presStyleIdx="0" presStyleCnt="3">
        <dgm:presLayoutVars>
          <dgm:bulletEnabled val="1"/>
        </dgm:presLayoutVars>
      </dgm:prSet>
      <dgm:spPr/>
      <dgm:t>
        <a:bodyPr/>
        <a:lstStyle/>
        <a:p>
          <a:endParaRPr lang="tr-TR"/>
        </a:p>
      </dgm:t>
    </dgm:pt>
    <dgm:pt modelId="{F1753430-4273-4939-9CC7-670A1FDE3317}" type="pres">
      <dgm:prSet presAssocID="{3ED0CD9E-B517-47A6-830D-AE5026C1446B}" presName="circleA" presStyleLbl="node1" presStyleIdx="0" presStyleCnt="3"/>
      <dgm:spPr/>
    </dgm:pt>
    <dgm:pt modelId="{8DDD6E68-ECB8-47D1-AB42-47B56FBA94D8}" type="pres">
      <dgm:prSet presAssocID="{3ED0CD9E-B517-47A6-830D-AE5026C1446B}" presName="spaceA" presStyleCnt="0"/>
      <dgm:spPr/>
    </dgm:pt>
    <dgm:pt modelId="{E640D2C8-3796-4213-B767-724DD47ADF7C}" type="pres">
      <dgm:prSet presAssocID="{B638218A-D25E-4CD0-804B-7C4450BE904E}" presName="space" presStyleCnt="0"/>
      <dgm:spPr/>
    </dgm:pt>
    <dgm:pt modelId="{0A2C14AD-9718-46C7-80E6-BEA8351BB13B}" type="pres">
      <dgm:prSet presAssocID="{D46825A8-50FC-49AB-BEA8-EA203B4AF99C}" presName="compositeB" presStyleCnt="0"/>
      <dgm:spPr/>
    </dgm:pt>
    <dgm:pt modelId="{5A7870C6-2D33-45CA-A112-AD64B5A234E3}" type="pres">
      <dgm:prSet presAssocID="{D46825A8-50FC-49AB-BEA8-EA203B4AF99C}" presName="textB" presStyleLbl="revTx" presStyleIdx="1" presStyleCnt="3">
        <dgm:presLayoutVars>
          <dgm:bulletEnabled val="1"/>
        </dgm:presLayoutVars>
      </dgm:prSet>
      <dgm:spPr/>
      <dgm:t>
        <a:bodyPr/>
        <a:lstStyle/>
        <a:p>
          <a:endParaRPr lang="tr-TR"/>
        </a:p>
      </dgm:t>
    </dgm:pt>
    <dgm:pt modelId="{F327D953-FFBB-4663-933B-469E782E595E}" type="pres">
      <dgm:prSet presAssocID="{D46825A8-50FC-49AB-BEA8-EA203B4AF99C}" presName="circleB" presStyleLbl="node1" presStyleIdx="1" presStyleCnt="3"/>
      <dgm:spPr/>
    </dgm:pt>
    <dgm:pt modelId="{8A1421A8-4C41-4451-AD63-A78CB80FEB9A}" type="pres">
      <dgm:prSet presAssocID="{D46825A8-50FC-49AB-BEA8-EA203B4AF99C}" presName="spaceB" presStyleCnt="0"/>
      <dgm:spPr/>
    </dgm:pt>
    <dgm:pt modelId="{A2143401-1DEA-471F-AB00-A2D5DDFE1325}" type="pres">
      <dgm:prSet presAssocID="{C305AD3F-84BE-48C7-A957-14A2EBEC0AB3}" presName="space" presStyleCnt="0"/>
      <dgm:spPr/>
    </dgm:pt>
    <dgm:pt modelId="{4A5F4D33-E0E2-402B-8A8E-6970B42B0D62}" type="pres">
      <dgm:prSet presAssocID="{FA2E5F59-E7C2-4B36-A3F5-D7B59DAC91ED}" presName="compositeA" presStyleCnt="0"/>
      <dgm:spPr/>
    </dgm:pt>
    <dgm:pt modelId="{EBFD8CAF-A120-4D92-B6CD-2F2CC81E95C8}" type="pres">
      <dgm:prSet presAssocID="{FA2E5F59-E7C2-4B36-A3F5-D7B59DAC91ED}" presName="textA" presStyleLbl="revTx" presStyleIdx="2" presStyleCnt="3">
        <dgm:presLayoutVars>
          <dgm:bulletEnabled val="1"/>
        </dgm:presLayoutVars>
      </dgm:prSet>
      <dgm:spPr/>
      <dgm:t>
        <a:bodyPr/>
        <a:lstStyle/>
        <a:p>
          <a:endParaRPr lang="tr-TR"/>
        </a:p>
      </dgm:t>
    </dgm:pt>
    <dgm:pt modelId="{8C93D424-800F-4EC8-B276-0D170E9644B5}" type="pres">
      <dgm:prSet presAssocID="{FA2E5F59-E7C2-4B36-A3F5-D7B59DAC91ED}" presName="circleA" presStyleLbl="node1" presStyleIdx="2" presStyleCnt="3"/>
      <dgm:spPr/>
    </dgm:pt>
    <dgm:pt modelId="{79D932E6-941C-4198-B913-EF89C5AFEE62}" type="pres">
      <dgm:prSet presAssocID="{FA2E5F59-E7C2-4B36-A3F5-D7B59DAC91ED}" presName="spaceA" presStyleCnt="0"/>
      <dgm:spPr/>
    </dgm:pt>
  </dgm:ptLst>
  <dgm:cxnLst>
    <dgm:cxn modelId="{F7AFD113-F4E9-4150-B9A9-403670C8EF25}" srcId="{17DA70DE-E33F-4FD1-BFB7-D392B926709E}" destId="{3ED0CD9E-B517-47A6-830D-AE5026C1446B}" srcOrd="0" destOrd="0" parTransId="{EB49C9C3-AA4B-4770-9F2B-B2561DABFCE8}" sibTransId="{B638218A-D25E-4CD0-804B-7C4450BE904E}"/>
    <dgm:cxn modelId="{5248B15A-C717-4A1C-AA67-15922537EC10}" type="presOf" srcId="{17DA70DE-E33F-4FD1-BFB7-D392B926709E}" destId="{9173261E-FFFF-459F-AEB2-B42649767BF2}" srcOrd="0" destOrd="0" presId="urn:microsoft.com/office/officeart/2005/8/layout/hProcess11"/>
    <dgm:cxn modelId="{54E5EDF7-2C35-4463-BBBD-4E98D0369EBC}" srcId="{17DA70DE-E33F-4FD1-BFB7-D392B926709E}" destId="{D46825A8-50FC-49AB-BEA8-EA203B4AF99C}" srcOrd="1" destOrd="0" parTransId="{585E53E8-6468-4D5A-A206-E8BB03E30374}" sibTransId="{C305AD3F-84BE-48C7-A957-14A2EBEC0AB3}"/>
    <dgm:cxn modelId="{4C068332-184D-42D7-B9A3-C9F94669E591}" srcId="{17DA70DE-E33F-4FD1-BFB7-D392B926709E}" destId="{FA2E5F59-E7C2-4B36-A3F5-D7B59DAC91ED}" srcOrd="2" destOrd="0" parTransId="{BEBF147A-3678-4CFF-878D-4B546A128BE1}" sibTransId="{6731BE89-F42A-4717-803B-07FDEB15BD0B}"/>
    <dgm:cxn modelId="{7971D59A-77DF-4150-A9DC-5AE629156E20}" type="presOf" srcId="{D46825A8-50FC-49AB-BEA8-EA203B4AF99C}" destId="{5A7870C6-2D33-45CA-A112-AD64B5A234E3}" srcOrd="0" destOrd="0" presId="urn:microsoft.com/office/officeart/2005/8/layout/hProcess11"/>
    <dgm:cxn modelId="{ACC40CAE-DA2B-43C1-849B-89185C93A7C1}" type="presOf" srcId="{FA2E5F59-E7C2-4B36-A3F5-D7B59DAC91ED}" destId="{EBFD8CAF-A120-4D92-B6CD-2F2CC81E95C8}" srcOrd="0" destOrd="0" presId="urn:microsoft.com/office/officeart/2005/8/layout/hProcess11"/>
    <dgm:cxn modelId="{9E441170-4121-40AC-A9C1-8E308A84F011}" type="presOf" srcId="{3ED0CD9E-B517-47A6-830D-AE5026C1446B}" destId="{BBB99758-C668-471C-8F0F-CF061C83C1E9}" srcOrd="0" destOrd="0" presId="urn:microsoft.com/office/officeart/2005/8/layout/hProcess11"/>
    <dgm:cxn modelId="{01BEB190-2015-4A83-89A0-DA58224633B6}" type="presParOf" srcId="{9173261E-FFFF-459F-AEB2-B42649767BF2}" destId="{F6CC1381-892F-4F7B-AE98-057CF98D5C5D}" srcOrd="0" destOrd="0" presId="urn:microsoft.com/office/officeart/2005/8/layout/hProcess11"/>
    <dgm:cxn modelId="{82CDEE08-63B2-4B5E-A979-8C44B0081866}" type="presParOf" srcId="{9173261E-FFFF-459F-AEB2-B42649767BF2}" destId="{C9F196D3-0305-495F-9654-3D117DFCF1F5}" srcOrd="1" destOrd="0" presId="urn:microsoft.com/office/officeart/2005/8/layout/hProcess11"/>
    <dgm:cxn modelId="{DEE80E93-699E-49F9-BCDF-040E60A72FDE}" type="presParOf" srcId="{C9F196D3-0305-495F-9654-3D117DFCF1F5}" destId="{DACE1AE4-A7E0-4B2E-B685-0D4975323C5F}" srcOrd="0" destOrd="0" presId="urn:microsoft.com/office/officeart/2005/8/layout/hProcess11"/>
    <dgm:cxn modelId="{83430A80-B1A8-4939-AE92-522566FE054D}" type="presParOf" srcId="{DACE1AE4-A7E0-4B2E-B685-0D4975323C5F}" destId="{BBB99758-C668-471C-8F0F-CF061C83C1E9}" srcOrd="0" destOrd="0" presId="urn:microsoft.com/office/officeart/2005/8/layout/hProcess11"/>
    <dgm:cxn modelId="{7671FA70-7C12-4F99-9AF8-C43FD8452AD2}" type="presParOf" srcId="{DACE1AE4-A7E0-4B2E-B685-0D4975323C5F}" destId="{F1753430-4273-4939-9CC7-670A1FDE3317}" srcOrd="1" destOrd="0" presId="urn:microsoft.com/office/officeart/2005/8/layout/hProcess11"/>
    <dgm:cxn modelId="{3C7599D7-7EE0-4D4E-83B3-32A3B360BC65}" type="presParOf" srcId="{DACE1AE4-A7E0-4B2E-B685-0D4975323C5F}" destId="{8DDD6E68-ECB8-47D1-AB42-47B56FBA94D8}" srcOrd="2" destOrd="0" presId="urn:microsoft.com/office/officeart/2005/8/layout/hProcess11"/>
    <dgm:cxn modelId="{CBF6C3F4-7F54-45D6-906D-50D2C1D6BD94}" type="presParOf" srcId="{C9F196D3-0305-495F-9654-3D117DFCF1F5}" destId="{E640D2C8-3796-4213-B767-724DD47ADF7C}" srcOrd="1" destOrd="0" presId="urn:microsoft.com/office/officeart/2005/8/layout/hProcess11"/>
    <dgm:cxn modelId="{84250B56-6905-483F-AA14-46BF4BFD9878}" type="presParOf" srcId="{C9F196D3-0305-495F-9654-3D117DFCF1F5}" destId="{0A2C14AD-9718-46C7-80E6-BEA8351BB13B}" srcOrd="2" destOrd="0" presId="urn:microsoft.com/office/officeart/2005/8/layout/hProcess11"/>
    <dgm:cxn modelId="{C5A17E20-1FB5-457A-BB71-66A76F237F9A}" type="presParOf" srcId="{0A2C14AD-9718-46C7-80E6-BEA8351BB13B}" destId="{5A7870C6-2D33-45CA-A112-AD64B5A234E3}" srcOrd="0" destOrd="0" presId="urn:microsoft.com/office/officeart/2005/8/layout/hProcess11"/>
    <dgm:cxn modelId="{87CE90D1-6DCB-418D-83B7-75A10F3A6BEE}" type="presParOf" srcId="{0A2C14AD-9718-46C7-80E6-BEA8351BB13B}" destId="{F327D953-FFBB-4663-933B-469E782E595E}" srcOrd="1" destOrd="0" presId="urn:microsoft.com/office/officeart/2005/8/layout/hProcess11"/>
    <dgm:cxn modelId="{A94FD483-BD54-48A6-9AB5-5F8BC7AF805F}" type="presParOf" srcId="{0A2C14AD-9718-46C7-80E6-BEA8351BB13B}" destId="{8A1421A8-4C41-4451-AD63-A78CB80FEB9A}" srcOrd="2" destOrd="0" presId="urn:microsoft.com/office/officeart/2005/8/layout/hProcess11"/>
    <dgm:cxn modelId="{9F500238-AD9A-42B6-899F-7BE9540EA37C}" type="presParOf" srcId="{C9F196D3-0305-495F-9654-3D117DFCF1F5}" destId="{A2143401-1DEA-471F-AB00-A2D5DDFE1325}" srcOrd="3" destOrd="0" presId="urn:microsoft.com/office/officeart/2005/8/layout/hProcess11"/>
    <dgm:cxn modelId="{68868982-9BBC-47DE-86A0-A2734D4F8C26}" type="presParOf" srcId="{C9F196D3-0305-495F-9654-3D117DFCF1F5}" destId="{4A5F4D33-E0E2-402B-8A8E-6970B42B0D62}" srcOrd="4" destOrd="0" presId="urn:microsoft.com/office/officeart/2005/8/layout/hProcess11"/>
    <dgm:cxn modelId="{889F64F0-27ED-4727-B38F-2A19F64C31A7}" type="presParOf" srcId="{4A5F4D33-E0E2-402B-8A8E-6970B42B0D62}" destId="{EBFD8CAF-A120-4D92-B6CD-2F2CC81E95C8}" srcOrd="0" destOrd="0" presId="urn:microsoft.com/office/officeart/2005/8/layout/hProcess11"/>
    <dgm:cxn modelId="{363DCE84-E45C-4DE9-9224-4CBF2993D4DA}" type="presParOf" srcId="{4A5F4D33-E0E2-402B-8A8E-6970B42B0D62}" destId="{8C93D424-800F-4EC8-B276-0D170E9644B5}" srcOrd="1" destOrd="0" presId="urn:microsoft.com/office/officeart/2005/8/layout/hProcess11"/>
    <dgm:cxn modelId="{6E0F7885-156E-473B-BC5E-57C65517BF4A}" type="presParOf" srcId="{4A5F4D33-E0E2-402B-8A8E-6970B42B0D62}" destId="{79D932E6-941C-4198-B913-EF89C5AFEE62}"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960B3C8-2FC8-418F-9181-6BB9E3FEDBEF}"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tr-TR"/>
        </a:p>
      </dgm:t>
    </dgm:pt>
    <dgm:pt modelId="{01EC3B6F-2B43-43B0-A21C-7E2F50A31A28}">
      <dgm:prSet/>
      <dgm:spPr/>
      <dgm:t>
        <a:bodyPr/>
        <a:lstStyle/>
        <a:p>
          <a:pPr rtl="0"/>
          <a:r>
            <a:rPr lang="en-US" smtClean="0"/>
            <a:t>►Üniversitemize ait Mali Raporlar Muhasebe Birimimizce, Devlet Muhasebesi Standartları Kurulu tarafından belirlenen standartlara, kamu idarelerinin tabi olduğu muhasebe yönetmeliklerine ve muhasebe kayıtlarına uygun olarak düzenlenir ve mevzuatında belirlenen sürelerde ilgili  mercilere gönderilmektedir.</a:t>
          </a:r>
          <a:endParaRPr lang="tr-TR"/>
        </a:p>
      </dgm:t>
    </dgm:pt>
    <dgm:pt modelId="{29974066-4D5D-4A69-A316-0EB6A13FC0B7}" type="parTrans" cxnId="{FDE6ADAF-0931-40DF-B193-C391B7D7E8BF}">
      <dgm:prSet/>
      <dgm:spPr/>
      <dgm:t>
        <a:bodyPr/>
        <a:lstStyle/>
        <a:p>
          <a:endParaRPr lang="tr-TR"/>
        </a:p>
      </dgm:t>
    </dgm:pt>
    <dgm:pt modelId="{2DA38423-E84F-401F-A5A0-92AF509B228A}" type="sibTrans" cxnId="{FDE6ADAF-0931-40DF-B193-C391B7D7E8BF}">
      <dgm:prSet/>
      <dgm:spPr/>
      <dgm:t>
        <a:bodyPr/>
        <a:lstStyle/>
        <a:p>
          <a:endParaRPr lang="tr-TR"/>
        </a:p>
      </dgm:t>
    </dgm:pt>
    <dgm:pt modelId="{3D665BB4-E1B5-4071-B9C4-9778280D1F84}">
      <dgm:prSet/>
      <dgm:spPr/>
      <dgm:t>
        <a:bodyPr/>
        <a:lstStyle/>
        <a:p>
          <a:pPr rtl="0"/>
          <a:r>
            <a:rPr lang="en-US" dirty="0" err="1" smtClean="0"/>
            <a:t>Üniversitemizde</a:t>
          </a:r>
          <a:r>
            <a:rPr lang="en-US" dirty="0" smtClean="0"/>
            <a:t> </a:t>
          </a:r>
          <a:r>
            <a:rPr lang="en-US" dirty="0" err="1" smtClean="0"/>
            <a:t>harcama</a:t>
          </a:r>
          <a:r>
            <a:rPr lang="en-US" dirty="0" smtClean="0"/>
            <a:t> </a:t>
          </a:r>
          <a:r>
            <a:rPr lang="en-US" dirty="0" err="1" smtClean="0"/>
            <a:t>sonrası</a:t>
          </a:r>
          <a:r>
            <a:rPr lang="en-US" dirty="0" smtClean="0"/>
            <a:t> </a:t>
          </a:r>
          <a:r>
            <a:rPr lang="en-US" dirty="0" err="1" smtClean="0"/>
            <a:t>dış</a:t>
          </a:r>
          <a:r>
            <a:rPr lang="en-US" dirty="0" smtClean="0"/>
            <a:t> </a:t>
          </a:r>
          <a:r>
            <a:rPr lang="en-US" dirty="0" err="1" smtClean="0"/>
            <a:t>denetim</a:t>
          </a:r>
          <a:r>
            <a:rPr lang="en-US" dirty="0" smtClean="0"/>
            <a:t>, </a:t>
          </a:r>
          <a:r>
            <a:rPr lang="en-US" dirty="0" err="1" smtClean="0"/>
            <a:t>kamu</a:t>
          </a:r>
          <a:r>
            <a:rPr lang="en-US" dirty="0" smtClean="0"/>
            <a:t> </a:t>
          </a:r>
          <a:r>
            <a:rPr lang="en-US" dirty="0" err="1" smtClean="0"/>
            <a:t>idarelerinin</a:t>
          </a:r>
          <a:r>
            <a:rPr lang="en-US" dirty="0" smtClean="0"/>
            <a:t> </a:t>
          </a:r>
          <a:r>
            <a:rPr lang="en-US" dirty="0" err="1" smtClean="0"/>
            <a:t>hesap</a:t>
          </a:r>
          <a:r>
            <a:rPr lang="en-US" dirty="0" smtClean="0"/>
            <a:t> </a:t>
          </a:r>
          <a:r>
            <a:rPr lang="en-US" dirty="0" err="1" smtClean="0"/>
            <a:t>verme</a:t>
          </a:r>
          <a:r>
            <a:rPr lang="en-US" dirty="0" smtClean="0"/>
            <a:t> </a:t>
          </a:r>
          <a:r>
            <a:rPr lang="en-US" dirty="0" err="1" smtClean="0"/>
            <a:t>sorumluluğu</a:t>
          </a:r>
          <a:r>
            <a:rPr lang="en-US" dirty="0" smtClean="0"/>
            <a:t> </a:t>
          </a:r>
          <a:r>
            <a:rPr lang="en-US" dirty="0" err="1" smtClean="0"/>
            <a:t>çerçevesinde</a:t>
          </a:r>
          <a:r>
            <a:rPr lang="en-US" dirty="0" smtClean="0"/>
            <a:t> </a:t>
          </a:r>
          <a:r>
            <a:rPr lang="en-US" dirty="0" err="1" smtClean="0"/>
            <a:t>Sayıştay</a:t>
          </a:r>
          <a:r>
            <a:rPr lang="en-US" dirty="0" smtClean="0"/>
            <a:t> </a:t>
          </a:r>
          <a:r>
            <a:rPr lang="en-US" dirty="0" err="1" smtClean="0"/>
            <a:t>Başkanlığı</a:t>
          </a:r>
          <a:r>
            <a:rPr lang="en-US" dirty="0" smtClean="0"/>
            <a:t> </a:t>
          </a:r>
          <a:r>
            <a:rPr lang="en-US" dirty="0" err="1" smtClean="0"/>
            <a:t>tarafından</a:t>
          </a:r>
          <a:r>
            <a:rPr lang="en-US" dirty="0" smtClean="0"/>
            <a:t> </a:t>
          </a:r>
          <a:r>
            <a:rPr lang="en-US" dirty="0" err="1" smtClean="0"/>
            <a:t>yürütülmektedir</a:t>
          </a:r>
          <a:r>
            <a:rPr lang="en-US" dirty="0" smtClean="0"/>
            <a:t>. Bu </a:t>
          </a:r>
          <a:r>
            <a:rPr lang="en-US" dirty="0" err="1" smtClean="0"/>
            <a:t>kapsamda</a:t>
          </a:r>
          <a:r>
            <a:rPr lang="en-US" dirty="0" smtClean="0"/>
            <a:t> </a:t>
          </a:r>
          <a:r>
            <a:rPr lang="en-US" dirty="0" err="1" smtClean="0"/>
            <a:t>Üniversitenin</a:t>
          </a:r>
          <a:r>
            <a:rPr lang="en-US" dirty="0" smtClean="0"/>
            <a:t> 2009</a:t>
          </a:r>
          <a:r>
            <a:rPr lang="tr-TR" dirty="0" smtClean="0"/>
            <a:t> yılı</a:t>
          </a:r>
          <a:r>
            <a:rPr lang="en-US" dirty="0" smtClean="0"/>
            <a:t> </a:t>
          </a:r>
          <a:r>
            <a:rPr lang="en-US" dirty="0" err="1" smtClean="0"/>
            <a:t>ile</a:t>
          </a:r>
          <a:r>
            <a:rPr lang="en-US" dirty="0" smtClean="0"/>
            <a:t> 2014 </a:t>
          </a:r>
          <a:r>
            <a:rPr lang="en-US" dirty="0" err="1" smtClean="0"/>
            <a:t>yılına</a:t>
          </a:r>
          <a:r>
            <a:rPr lang="en-US" dirty="0" smtClean="0"/>
            <a:t> </a:t>
          </a:r>
          <a:r>
            <a:rPr lang="en-US" dirty="0" err="1" smtClean="0"/>
            <a:t>ait</a:t>
          </a:r>
          <a:r>
            <a:rPr lang="en-US" dirty="0" smtClean="0"/>
            <a:t> </a:t>
          </a:r>
          <a:r>
            <a:rPr lang="en-US" dirty="0" err="1" smtClean="0"/>
            <a:t>ödeme</a:t>
          </a:r>
          <a:r>
            <a:rPr lang="en-US" dirty="0" smtClean="0"/>
            <a:t> </a:t>
          </a:r>
          <a:r>
            <a:rPr lang="en-US" dirty="0" err="1" smtClean="0"/>
            <a:t>evrakları</a:t>
          </a:r>
          <a:r>
            <a:rPr lang="en-US" dirty="0" smtClean="0"/>
            <a:t> </a:t>
          </a:r>
          <a:r>
            <a:rPr lang="en-US" dirty="0" err="1" smtClean="0"/>
            <a:t>dış</a:t>
          </a:r>
          <a:r>
            <a:rPr lang="en-US" dirty="0" smtClean="0"/>
            <a:t> </a:t>
          </a:r>
          <a:r>
            <a:rPr lang="en-US" dirty="0" err="1" smtClean="0"/>
            <a:t>denetim</a:t>
          </a:r>
          <a:r>
            <a:rPr lang="en-US" dirty="0" smtClean="0"/>
            <a:t> </a:t>
          </a:r>
          <a:r>
            <a:rPr lang="en-US" dirty="0" err="1" smtClean="0"/>
            <a:t>için</a:t>
          </a:r>
          <a:r>
            <a:rPr lang="en-US" dirty="0" smtClean="0"/>
            <a:t> </a:t>
          </a:r>
          <a:r>
            <a:rPr lang="en-US" dirty="0" err="1" smtClean="0"/>
            <a:t>Sayıştay</a:t>
          </a:r>
          <a:r>
            <a:rPr lang="en-US" dirty="0" smtClean="0"/>
            <a:t> </a:t>
          </a:r>
          <a:r>
            <a:rPr lang="en-US" dirty="0" err="1" smtClean="0"/>
            <a:t>Başkanlığına</a:t>
          </a:r>
          <a:r>
            <a:rPr lang="en-US" dirty="0" smtClean="0"/>
            <a:t> </a:t>
          </a:r>
          <a:r>
            <a:rPr lang="en-US" dirty="0" err="1" smtClean="0"/>
            <a:t>gönderilmiş</a:t>
          </a:r>
          <a:r>
            <a:rPr lang="en-US" dirty="0" smtClean="0"/>
            <a:t>, 2008, 2010</a:t>
          </a:r>
          <a:r>
            <a:rPr lang="tr-TR" dirty="0" smtClean="0"/>
            <a:t>-2023 </a:t>
          </a:r>
          <a:r>
            <a:rPr lang="en-US" dirty="0" err="1" smtClean="0"/>
            <a:t>yıl</a:t>
          </a:r>
          <a:r>
            <a:rPr lang="tr-TR" dirty="0" err="1" smtClean="0"/>
            <a:t>larına</a:t>
          </a:r>
          <a:r>
            <a:rPr lang="en-US" dirty="0" smtClean="0"/>
            <a:t> </a:t>
          </a:r>
          <a:r>
            <a:rPr lang="en-US" dirty="0" err="1" smtClean="0"/>
            <a:t>ait</a:t>
          </a:r>
          <a:r>
            <a:rPr lang="en-US" dirty="0" smtClean="0"/>
            <a:t> </a:t>
          </a:r>
          <a:r>
            <a:rPr lang="en-US" dirty="0" err="1" smtClean="0"/>
            <a:t>belgeler</a:t>
          </a:r>
          <a:r>
            <a:rPr lang="en-US" dirty="0" smtClean="0"/>
            <a:t> </a:t>
          </a:r>
          <a:r>
            <a:rPr lang="en-US" dirty="0" err="1" smtClean="0"/>
            <a:t>ise</a:t>
          </a:r>
          <a:r>
            <a:rPr lang="en-US" dirty="0" smtClean="0"/>
            <a:t> </a:t>
          </a:r>
          <a:r>
            <a:rPr lang="en-US" dirty="0" err="1" smtClean="0"/>
            <a:t>Başkanlığımız</a:t>
          </a:r>
          <a:r>
            <a:rPr lang="tr-TR" dirty="0" smtClean="0"/>
            <a:t> arşivinde</a:t>
          </a:r>
          <a:r>
            <a:rPr lang="en-US" dirty="0" smtClean="0"/>
            <a:t> </a:t>
          </a:r>
          <a:r>
            <a:rPr lang="en-US" dirty="0" err="1" smtClean="0"/>
            <a:t>muhafaza</a:t>
          </a:r>
          <a:r>
            <a:rPr lang="en-US" dirty="0" smtClean="0"/>
            <a:t> </a:t>
          </a:r>
          <a:r>
            <a:rPr lang="en-US" dirty="0" err="1" smtClean="0"/>
            <a:t>edilmektedir</a:t>
          </a:r>
          <a:r>
            <a:rPr lang="en-US" dirty="0" smtClean="0"/>
            <a:t>.</a:t>
          </a:r>
          <a:endParaRPr lang="tr-TR" dirty="0"/>
        </a:p>
      </dgm:t>
    </dgm:pt>
    <dgm:pt modelId="{A04D5FA6-2023-47E5-9446-A7FD0B6433FC}" type="parTrans" cxnId="{663EE1E9-3284-47D2-B668-5A138C0E3D9D}">
      <dgm:prSet/>
      <dgm:spPr/>
      <dgm:t>
        <a:bodyPr/>
        <a:lstStyle/>
        <a:p>
          <a:endParaRPr lang="tr-TR"/>
        </a:p>
      </dgm:t>
    </dgm:pt>
    <dgm:pt modelId="{E6EA3D07-743C-4D36-9F2F-29C61812DADF}" type="sibTrans" cxnId="{663EE1E9-3284-47D2-B668-5A138C0E3D9D}">
      <dgm:prSet/>
      <dgm:spPr/>
      <dgm:t>
        <a:bodyPr/>
        <a:lstStyle/>
        <a:p>
          <a:endParaRPr lang="tr-TR"/>
        </a:p>
      </dgm:t>
    </dgm:pt>
    <dgm:pt modelId="{E66CB90F-2886-4C03-BFED-EDB5431B90DF}" type="pres">
      <dgm:prSet presAssocID="{7960B3C8-2FC8-418F-9181-6BB9E3FEDBEF}" presName="compositeShape" presStyleCnt="0">
        <dgm:presLayoutVars>
          <dgm:chMax val="7"/>
          <dgm:dir/>
          <dgm:resizeHandles val="exact"/>
        </dgm:presLayoutVars>
      </dgm:prSet>
      <dgm:spPr/>
      <dgm:t>
        <a:bodyPr/>
        <a:lstStyle/>
        <a:p>
          <a:endParaRPr lang="tr-TR"/>
        </a:p>
      </dgm:t>
    </dgm:pt>
    <dgm:pt modelId="{6D0A40EC-1455-4928-BC7C-26E7095CE2F9}" type="pres">
      <dgm:prSet presAssocID="{01EC3B6F-2B43-43B0-A21C-7E2F50A31A28}" presName="circ1" presStyleLbl="vennNode1" presStyleIdx="0" presStyleCnt="2"/>
      <dgm:spPr/>
      <dgm:t>
        <a:bodyPr/>
        <a:lstStyle/>
        <a:p>
          <a:endParaRPr lang="tr-TR"/>
        </a:p>
      </dgm:t>
    </dgm:pt>
    <dgm:pt modelId="{E27163DF-E59F-4651-BC6A-F4C12598928F}" type="pres">
      <dgm:prSet presAssocID="{01EC3B6F-2B43-43B0-A21C-7E2F50A31A28}" presName="circ1Tx" presStyleLbl="revTx" presStyleIdx="0" presStyleCnt="0">
        <dgm:presLayoutVars>
          <dgm:chMax val="0"/>
          <dgm:chPref val="0"/>
          <dgm:bulletEnabled val="1"/>
        </dgm:presLayoutVars>
      </dgm:prSet>
      <dgm:spPr/>
      <dgm:t>
        <a:bodyPr/>
        <a:lstStyle/>
        <a:p>
          <a:endParaRPr lang="tr-TR"/>
        </a:p>
      </dgm:t>
    </dgm:pt>
    <dgm:pt modelId="{6CA46A51-2C7A-42A7-9AAF-4D74A938AD64}" type="pres">
      <dgm:prSet presAssocID="{3D665BB4-E1B5-4071-B9C4-9778280D1F84}" presName="circ2" presStyleLbl="vennNode1" presStyleIdx="1" presStyleCnt="2"/>
      <dgm:spPr/>
      <dgm:t>
        <a:bodyPr/>
        <a:lstStyle/>
        <a:p>
          <a:endParaRPr lang="tr-TR"/>
        </a:p>
      </dgm:t>
    </dgm:pt>
    <dgm:pt modelId="{AF31C913-3077-4814-9FFB-B9209491034C}" type="pres">
      <dgm:prSet presAssocID="{3D665BB4-E1B5-4071-B9C4-9778280D1F84}" presName="circ2Tx" presStyleLbl="revTx" presStyleIdx="0" presStyleCnt="0">
        <dgm:presLayoutVars>
          <dgm:chMax val="0"/>
          <dgm:chPref val="0"/>
          <dgm:bulletEnabled val="1"/>
        </dgm:presLayoutVars>
      </dgm:prSet>
      <dgm:spPr/>
      <dgm:t>
        <a:bodyPr/>
        <a:lstStyle/>
        <a:p>
          <a:endParaRPr lang="tr-TR"/>
        </a:p>
      </dgm:t>
    </dgm:pt>
  </dgm:ptLst>
  <dgm:cxnLst>
    <dgm:cxn modelId="{663EE1E9-3284-47D2-B668-5A138C0E3D9D}" srcId="{7960B3C8-2FC8-418F-9181-6BB9E3FEDBEF}" destId="{3D665BB4-E1B5-4071-B9C4-9778280D1F84}" srcOrd="1" destOrd="0" parTransId="{A04D5FA6-2023-47E5-9446-A7FD0B6433FC}" sibTransId="{E6EA3D07-743C-4D36-9F2F-29C61812DADF}"/>
    <dgm:cxn modelId="{11CD12EA-1AA3-4E9A-A2E2-AEC431214838}" type="presOf" srcId="{3D665BB4-E1B5-4071-B9C4-9778280D1F84}" destId="{AF31C913-3077-4814-9FFB-B9209491034C}" srcOrd="1" destOrd="0" presId="urn:microsoft.com/office/officeart/2005/8/layout/venn1"/>
    <dgm:cxn modelId="{8BA3DF10-1AF5-402C-8436-25D11437E3BC}" type="presOf" srcId="{01EC3B6F-2B43-43B0-A21C-7E2F50A31A28}" destId="{E27163DF-E59F-4651-BC6A-F4C12598928F}" srcOrd="1" destOrd="0" presId="urn:microsoft.com/office/officeart/2005/8/layout/venn1"/>
    <dgm:cxn modelId="{F9577DB9-1FE9-4A40-8B40-93E34413CDD5}" type="presOf" srcId="{7960B3C8-2FC8-418F-9181-6BB9E3FEDBEF}" destId="{E66CB90F-2886-4C03-BFED-EDB5431B90DF}" srcOrd="0" destOrd="0" presId="urn:microsoft.com/office/officeart/2005/8/layout/venn1"/>
    <dgm:cxn modelId="{9D07ACCC-632F-4D83-9E97-4D08430EBD1A}" type="presOf" srcId="{01EC3B6F-2B43-43B0-A21C-7E2F50A31A28}" destId="{6D0A40EC-1455-4928-BC7C-26E7095CE2F9}" srcOrd="0" destOrd="0" presId="urn:microsoft.com/office/officeart/2005/8/layout/venn1"/>
    <dgm:cxn modelId="{4D336315-0D0E-427F-9B6A-A1E4D5C7225B}" type="presOf" srcId="{3D665BB4-E1B5-4071-B9C4-9778280D1F84}" destId="{6CA46A51-2C7A-42A7-9AAF-4D74A938AD64}" srcOrd="0" destOrd="0" presId="urn:microsoft.com/office/officeart/2005/8/layout/venn1"/>
    <dgm:cxn modelId="{FDE6ADAF-0931-40DF-B193-C391B7D7E8BF}" srcId="{7960B3C8-2FC8-418F-9181-6BB9E3FEDBEF}" destId="{01EC3B6F-2B43-43B0-A21C-7E2F50A31A28}" srcOrd="0" destOrd="0" parTransId="{29974066-4D5D-4A69-A316-0EB6A13FC0B7}" sibTransId="{2DA38423-E84F-401F-A5A0-92AF509B228A}"/>
    <dgm:cxn modelId="{73E429B1-B08E-43EF-94A3-0C23AA5C90A3}" type="presParOf" srcId="{E66CB90F-2886-4C03-BFED-EDB5431B90DF}" destId="{6D0A40EC-1455-4928-BC7C-26E7095CE2F9}" srcOrd="0" destOrd="0" presId="urn:microsoft.com/office/officeart/2005/8/layout/venn1"/>
    <dgm:cxn modelId="{1CDF81C8-DCCA-4706-90DB-7DB6BAA92D21}" type="presParOf" srcId="{E66CB90F-2886-4C03-BFED-EDB5431B90DF}" destId="{E27163DF-E59F-4651-BC6A-F4C12598928F}" srcOrd="1" destOrd="0" presId="urn:microsoft.com/office/officeart/2005/8/layout/venn1"/>
    <dgm:cxn modelId="{F2599D95-A3A0-4B1A-AF26-3EDB6059EA0E}" type="presParOf" srcId="{E66CB90F-2886-4C03-BFED-EDB5431B90DF}" destId="{6CA46A51-2C7A-42A7-9AAF-4D74A938AD64}" srcOrd="2" destOrd="0" presId="urn:microsoft.com/office/officeart/2005/8/layout/venn1"/>
    <dgm:cxn modelId="{404ADB34-689E-45F1-AC3D-A7EA59AB4E57}" type="presParOf" srcId="{E66CB90F-2886-4C03-BFED-EDB5431B90DF}" destId="{AF31C913-3077-4814-9FFB-B9209491034C}" srcOrd="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CA66B3-E7F0-4EC1-B98D-2E4DF6DDE439}">
      <dsp:nvSpPr>
        <dsp:cNvPr id="0" name=""/>
        <dsp:cNvSpPr/>
      </dsp:nvSpPr>
      <dsp:spPr>
        <a:xfrm>
          <a:off x="174550" y="108010"/>
          <a:ext cx="8545524" cy="121636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tr-TR" sz="3200" b="1" kern="1200" dirty="0" smtClean="0">
              <a:solidFill>
                <a:schemeClr val="tx1"/>
              </a:solidFill>
            </a:rPr>
            <a:t>STRATEJİ GELİŞTİRME DAİRE BAŞKANLIĞI </a:t>
          </a:r>
          <a:endParaRPr lang="tr-TR" sz="3200" kern="1200" dirty="0">
            <a:solidFill>
              <a:schemeClr val="tx1"/>
            </a:solidFill>
          </a:endParaRPr>
        </a:p>
      </dsp:txBody>
      <dsp:txXfrm>
        <a:off x="233928" y="167388"/>
        <a:ext cx="8426768" cy="1097608"/>
      </dsp:txXfrm>
    </dsp:sp>
    <dsp:sp modelId="{575D79B7-ED57-4FB5-81F8-52B82841E3B2}">
      <dsp:nvSpPr>
        <dsp:cNvPr id="0" name=""/>
        <dsp:cNvSpPr/>
      </dsp:nvSpPr>
      <dsp:spPr>
        <a:xfrm>
          <a:off x="1396540" y="1362858"/>
          <a:ext cx="6051660" cy="768494"/>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tr-TR" sz="3200" kern="1200" dirty="0" smtClean="0">
              <a:solidFill>
                <a:schemeClr val="tx1"/>
              </a:solidFill>
            </a:rPr>
            <a:t>BRİFİNG DOSYASI </a:t>
          </a:r>
          <a:endParaRPr lang="tr-TR" sz="3200" kern="1200" dirty="0">
            <a:solidFill>
              <a:schemeClr val="tx1"/>
            </a:solidFill>
          </a:endParaRPr>
        </a:p>
      </dsp:txBody>
      <dsp:txXfrm>
        <a:off x="1434055" y="1400373"/>
        <a:ext cx="5976630" cy="693464"/>
      </dsp:txXfrm>
    </dsp:sp>
    <dsp:sp modelId="{843807B2-6736-4227-8935-2C18790C7817}">
      <dsp:nvSpPr>
        <dsp:cNvPr id="0" name=""/>
        <dsp:cNvSpPr/>
      </dsp:nvSpPr>
      <dsp:spPr>
        <a:xfrm>
          <a:off x="3017560" y="2275815"/>
          <a:ext cx="3125554" cy="1346502"/>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tr-TR" sz="3200" kern="1200" dirty="0" smtClean="0">
              <a:solidFill>
                <a:schemeClr val="tx1"/>
              </a:solidFill>
            </a:rPr>
            <a:t>31.12.2024</a:t>
          </a:r>
          <a:endParaRPr lang="tr-TR" sz="3200" kern="1200" dirty="0">
            <a:solidFill>
              <a:schemeClr val="tx1"/>
            </a:solidFill>
          </a:endParaRPr>
        </a:p>
      </dsp:txBody>
      <dsp:txXfrm>
        <a:off x="3083291" y="2341546"/>
        <a:ext cx="2994092" cy="12150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DA5F83-AEE7-494A-8258-9F6F2949DC3E}">
      <dsp:nvSpPr>
        <dsp:cNvPr id="0" name=""/>
        <dsp:cNvSpPr/>
      </dsp:nvSpPr>
      <dsp:spPr>
        <a:xfrm rot="5400000">
          <a:off x="5610886" y="-2231995"/>
          <a:ext cx="2258018" cy="672341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just" defTabSz="622300">
            <a:lnSpc>
              <a:spcPct val="90000"/>
            </a:lnSpc>
            <a:spcBef>
              <a:spcPct val="0"/>
            </a:spcBef>
            <a:spcAft>
              <a:spcPct val="15000"/>
            </a:spcAft>
            <a:buChar char="••"/>
          </a:pPr>
          <a:r>
            <a:rPr lang="tr-TR" sz="1400" kern="1200" dirty="0" smtClean="0"/>
            <a:t>Stratejik amaçlar ve hedefler doğrultusunda, paydaşlarımızla işbirliği içinde kaynakları etkili, ekonomik ve verimli bir şekilde elde etmek ve kullanmak.</a:t>
          </a:r>
          <a:endParaRPr lang="tr-TR" sz="1300" kern="1200" dirty="0"/>
        </a:p>
        <a:p>
          <a:pPr marL="114300" lvl="1" indent="-114300" algn="just" defTabSz="622300">
            <a:lnSpc>
              <a:spcPct val="90000"/>
            </a:lnSpc>
            <a:spcBef>
              <a:spcPct val="0"/>
            </a:spcBef>
            <a:spcAft>
              <a:spcPct val="15000"/>
            </a:spcAft>
            <a:buChar char="••"/>
          </a:pPr>
          <a:r>
            <a:rPr lang="tr-TR" sz="1400" b="1" kern="1200" dirty="0" smtClean="0"/>
            <a:t>Ana Hedefler:</a:t>
          </a:r>
          <a:endParaRPr lang="tr-TR" sz="1400" b="1" kern="1200" dirty="0"/>
        </a:p>
        <a:p>
          <a:pPr marL="114300" lvl="1" indent="-114300" algn="just" defTabSz="622300">
            <a:lnSpc>
              <a:spcPct val="90000"/>
            </a:lnSpc>
            <a:spcBef>
              <a:spcPct val="0"/>
            </a:spcBef>
            <a:spcAft>
              <a:spcPct val="15000"/>
            </a:spcAft>
            <a:buChar char="••"/>
          </a:pPr>
          <a:r>
            <a:rPr lang="tr-TR" sz="1400" b="1" kern="1200" dirty="0" smtClean="0"/>
            <a:t>Kaynak Yönetimi:</a:t>
          </a:r>
          <a:r>
            <a:rPr lang="tr-TR" sz="1400" kern="1200" dirty="0" smtClean="0"/>
            <a:t> Kaynakların etkin, ekonomik ve verimli şekilde elde edilmesi ve kullanılması.</a:t>
          </a:r>
          <a:endParaRPr lang="tr-TR" sz="1400" kern="1200" dirty="0"/>
        </a:p>
        <a:p>
          <a:pPr marL="114300" lvl="1" indent="-114300" algn="just" defTabSz="622300">
            <a:lnSpc>
              <a:spcPct val="90000"/>
            </a:lnSpc>
            <a:spcBef>
              <a:spcPct val="0"/>
            </a:spcBef>
            <a:spcAft>
              <a:spcPct val="15000"/>
            </a:spcAft>
            <a:buChar char="••"/>
          </a:pPr>
          <a:r>
            <a:rPr lang="tr-TR" sz="1400" b="1" kern="1200" dirty="0" smtClean="0"/>
            <a:t>Mali Saydamlık:</a:t>
          </a:r>
          <a:r>
            <a:rPr lang="tr-TR" sz="1400" kern="1200" dirty="0" smtClean="0"/>
            <a:t> Mali saydamlığın artırılması, hesap verebilirlik süreçlerinin güçlendirilmesi.</a:t>
          </a:r>
          <a:endParaRPr lang="tr-TR" sz="1400" kern="1200" dirty="0"/>
        </a:p>
        <a:p>
          <a:pPr marL="114300" lvl="1" indent="-114300" algn="just" defTabSz="622300">
            <a:lnSpc>
              <a:spcPct val="90000"/>
            </a:lnSpc>
            <a:spcBef>
              <a:spcPct val="0"/>
            </a:spcBef>
            <a:spcAft>
              <a:spcPct val="15000"/>
            </a:spcAft>
            <a:buChar char="••"/>
          </a:pPr>
          <a:r>
            <a:rPr lang="tr-TR" sz="1400" b="1" kern="1200" dirty="0" smtClean="0"/>
            <a:t>Kanun Uygulama:</a:t>
          </a:r>
          <a:r>
            <a:rPr lang="tr-TR" sz="1400" kern="1200" dirty="0" smtClean="0"/>
            <a:t> Mali kanunların etkin bir şekilde uygulanması.</a:t>
          </a:r>
          <a:endParaRPr lang="tr-TR" sz="1400" kern="1200" dirty="0"/>
        </a:p>
        <a:p>
          <a:pPr marL="114300" lvl="1" indent="-114300" algn="just" defTabSz="622300">
            <a:lnSpc>
              <a:spcPct val="90000"/>
            </a:lnSpc>
            <a:spcBef>
              <a:spcPct val="0"/>
            </a:spcBef>
            <a:spcAft>
              <a:spcPct val="15000"/>
            </a:spcAft>
            <a:buChar char="••"/>
          </a:pPr>
          <a:r>
            <a:rPr lang="tr-TR" sz="1400" b="1" kern="1200" dirty="0" smtClean="0"/>
            <a:t>Danışmanlık Hizmeti:</a:t>
          </a:r>
          <a:r>
            <a:rPr lang="tr-TR" sz="1400" kern="1200" dirty="0" smtClean="0"/>
            <a:t> Üst yönetime ve harcama yetkililerine mali süreçler konusunda danışmanlık sağlamak.</a:t>
          </a:r>
          <a:endParaRPr lang="tr-TR" sz="1400" kern="1200" dirty="0"/>
        </a:p>
      </dsp:txBody>
      <dsp:txXfrm rot="-5400000">
        <a:off x="3378190" y="110928"/>
        <a:ext cx="6613184" cy="2037564"/>
      </dsp:txXfrm>
    </dsp:sp>
    <dsp:sp modelId="{6219CB1C-29F5-4ECB-A6F2-C292E85F2F40}">
      <dsp:nvSpPr>
        <dsp:cNvPr id="0" name=""/>
        <dsp:cNvSpPr/>
      </dsp:nvSpPr>
      <dsp:spPr>
        <a:xfrm>
          <a:off x="330946" y="230971"/>
          <a:ext cx="3047243" cy="179747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rtl="0">
            <a:lnSpc>
              <a:spcPct val="90000"/>
            </a:lnSpc>
            <a:spcBef>
              <a:spcPct val="0"/>
            </a:spcBef>
            <a:spcAft>
              <a:spcPct val="35000"/>
            </a:spcAft>
          </a:pPr>
          <a:r>
            <a:rPr lang="en-US" sz="3200" b="1" kern="1200" dirty="0" smtClean="0"/>
            <a:t>Misyon</a:t>
          </a:r>
          <a:endParaRPr lang="tr-TR" sz="3200" kern="1200" dirty="0"/>
        </a:p>
      </dsp:txBody>
      <dsp:txXfrm>
        <a:off x="418692" y="318717"/>
        <a:ext cx="2871751" cy="1621984"/>
      </dsp:txXfrm>
    </dsp:sp>
    <dsp:sp modelId="{9E964777-1529-41CE-B277-9787EBBDE88C}">
      <dsp:nvSpPr>
        <dsp:cNvPr id="0" name=""/>
        <dsp:cNvSpPr/>
      </dsp:nvSpPr>
      <dsp:spPr>
        <a:xfrm rot="5400000">
          <a:off x="5821925" y="-12090"/>
          <a:ext cx="2002043" cy="6723411"/>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just" defTabSz="622300" rtl="0">
            <a:lnSpc>
              <a:spcPct val="90000"/>
            </a:lnSpc>
            <a:spcBef>
              <a:spcPct val="0"/>
            </a:spcBef>
            <a:spcAft>
              <a:spcPct val="15000"/>
            </a:spcAft>
            <a:buChar char="••"/>
          </a:pPr>
          <a:r>
            <a:rPr lang="tr-TR" sz="1400" kern="1200" dirty="0" smtClean="0"/>
            <a:t>İşinde uzman, yenilikçi ve özverili kadromuzla, </a:t>
          </a:r>
          <a:r>
            <a:rPr lang="tr-TR" sz="1400" b="1" kern="1200" dirty="0" smtClean="0"/>
            <a:t>toplam kalite yönetim anlayışı</a:t>
          </a:r>
          <a:r>
            <a:rPr lang="tr-TR" sz="1400" kern="1200" dirty="0" smtClean="0"/>
            <a:t> ile hizmet veren, </a:t>
          </a:r>
          <a:r>
            <a:rPr lang="tr-TR" sz="1400" b="1" kern="1200" dirty="0" smtClean="0"/>
            <a:t>saydamlık ilkesiyle</a:t>
          </a:r>
          <a:r>
            <a:rPr lang="tr-TR" sz="1400" kern="1200" dirty="0" smtClean="0"/>
            <a:t> paydaşları bilgilendiren ve hesap verebilme süreçlerini etkin bir şekilde sağlayan bir başkanlık olmak.</a:t>
          </a:r>
          <a:endParaRPr lang="tr-TR" sz="1400" kern="1200" dirty="0"/>
        </a:p>
        <a:p>
          <a:pPr marL="114300" lvl="1" indent="-114300" algn="just" defTabSz="622300" rtl="0">
            <a:lnSpc>
              <a:spcPct val="90000"/>
            </a:lnSpc>
            <a:spcBef>
              <a:spcPct val="0"/>
            </a:spcBef>
            <a:spcAft>
              <a:spcPct val="15000"/>
            </a:spcAft>
            <a:buChar char="••"/>
          </a:pPr>
          <a:r>
            <a:rPr lang="tr-TR" sz="1400" b="1" kern="1200" dirty="0" smtClean="0"/>
            <a:t>Anahtar Noktalar:</a:t>
          </a:r>
          <a:endParaRPr lang="tr-TR" sz="1400" kern="1200" dirty="0"/>
        </a:p>
        <a:p>
          <a:pPr marL="114300" lvl="1" indent="-114300" algn="just" defTabSz="622300">
            <a:lnSpc>
              <a:spcPct val="90000"/>
            </a:lnSpc>
            <a:spcBef>
              <a:spcPct val="0"/>
            </a:spcBef>
            <a:spcAft>
              <a:spcPct val="15000"/>
            </a:spcAft>
            <a:buChar char="••"/>
          </a:pPr>
          <a:r>
            <a:rPr lang="tr-TR" sz="1400" b="1" kern="1200" dirty="0" smtClean="0"/>
            <a:t>Uzman Kadro:</a:t>
          </a:r>
          <a:r>
            <a:rPr lang="tr-TR" sz="1400" kern="1200" dirty="0" smtClean="0"/>
            <a:t> İşinde uzman, yenilikçi ve özverili bir ekip.</a:t>
          </a:r>
          <a:endParaRPr lang="tr-TR" sz="1400" kern="1200" dirty="0"/>
        </a:p>
        <a:p>
          <a:pPr marL="114300" lvl="1" indent="-114300" algn="just" defTabSz="622300">
            <a:lnSpc>
              <a:spcPct val="90000"/>
            </a:lnSpc>
            <a:spcBef>
              <a:spcPct val="0"/>
            </a:spcBef>
            <a:spcAft>
              <a:spcPct val="15000"/>
            </a:spcAft>
            <a:buChar char="••"/>
          </a:pPr>
          <a:r>
            <a:rPr lang="tr-TR" sz="1400" b="1" kern="1200" dirty="0" smtClean="0"/>
            <a:t>Toplam Kalite Yönetimi:</a:t>
          </a:r>
          <a:r>
            <a:rPr lang="tr-TR" sz="1400" kern="1200" dirty="0" smtClean="0"/>
            <a:t> Sürekli iyileştirme ve mükemmeliyet odaklı hizmet anlayışı.</a:t>
          </a:r>
          <a:endParaRPr lang="tr-TR" sz="1400" kern="1200" dirty="0"/>
        </a:p>
        <a:p>
          <a:pPr marL="114300" lvl="1" indent="-114300" algn="just" defTabSz="622300">
            <a:lnSpc>
              <a:spcPct val="90000"/>
            </a:lnSpc>
            <a:spcBef>
              <a:spcPct val="0"/>
            </a:spcBef>
            <a:spcAft>
              <a:spcPct val="15000"/>
            </a:spcAft>
            <a:buChar char="••"/>
          </a:pPr>
          <a:r>
            <a:rPr lang="tr-TR" sz="1400" b="1" kern="1200" dirty="0" smtClean="0"/>
            <a:t>Saydamlık:</a:t>
          </a:r>
          <a:r>
            <a:rPr lang="tr-TR" sz="1400" kern="1200" dirty="0" smtClean="0"/>
            <a:t> Paydaşları doğru ve düzenli bir şekilde bilgilendirme.</a:t>
          </a:r>
          <a:endParaRPr lang="tr-TR" sz="1400" kern="1200" dirty="0"/>
        </a:p>
        <a:p>
          <a:pPr marL="114300" lvl="1" indent="-114300" algn="just" defTabSz="622300">
            <a:lnSpc>
              <a:spcPct val="90000"/>
            </a:lnSpc>
            <a:spcBef>
              <a:spcPct val="0"/>
            </a:spcBef>
            <a:spcAft>
              <a:spcPct val="15000"/>
            </a:spcAft>
            <a:buChar char="••"/>
          </a:pPr>
          <a:r>
            <a:rPr lang="tr-TR" sz="1400" b="1" kern="1200" dirty="0" smtClean="0"/>
            <a:t>Hesap Verebilirlik:</a:t>
          </a:r>
          <a:r>
            <a:rPr lang="tr-TR" sz="1400" kern="1200" dirty="0" smtClean="0"/>
            <a:t> Etkin hesap verebilme süreçlerinin sağlanması.</a:t>
          </a:r>
          <a:endParaRPr lang="tr-TR" sz="1400" kern="1200" dirty="0"/>
        </a:p>
      </dsp:txBody>
      <dsp:txXfrm rot="-5400000">
        <a:off x="3461241" y="2446326"/>
        <a:ext cx="6625679" cy="1806579"/>
      </dsp:txXfrm>
    </dsp:sp>
    <dsp:sp modelId="{8094F4F5-EC3D-4807-89BE-1F6FB64B9944}">
      <dsp:nvSpPr>
        <dsp:cNvPr id="0" name=""/>
        <dsp:cNvSpPr/>
      </dsp:nvSpPr>
      <dsp:spPr>
        <a:xfrm>
          <a:off x="330946" y="2450877"/>
          <a:ext cx="3130294" cy="179747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rtl="0">
            <a:lnSpc>
              <a:spcPct val="90000"/>
            </a:lnSpc>
            <a:spcBef>
              <a:spcPct val="0"/>
            </a:spcBef>
            <a:spcAft>
              <a:spcPct val="35000"/>
            </a:spcAft>
          </a:pPr>
          <a:r>
            <a:rPr lang="en-US" sz="3200" b="1" kern="1200" dirty="0" err="1" smtClean="0"/>
            <a:t>Vizyon</a:t>
          </a:r>
          <a:endParaRPr lang="tr-TR" sz="3200" kern="1200" dirty="0"/>
        </a:p>
      </dsp:txBody>
      <dsp:txXfrm>
        <a:off x="418692" y="2538623"/>
        <a:ext cx="2954802" cy="16219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19F35A-A8B0-4744-8D6B-1C9B70B6DAF9}">
      <dsp:nvSpPr>
        <dsp:cNvPr id="0" name=""/>
        <dsp:cNvSpPr/>
      </dsp:nvSpPr>
      <dsp:spPr>
        <a:xfrm>
          <a:off x="0" y="111337"/>
          <a:ext cx="8499127" cy="51714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tr-TR" sz="1300" b="1" kern="1200" dirty="0" smtClean="0"/>
            <a:t>Strateji ve Politika Belirleme:</a:t>
          </a:r>
          <a:r>
            <a:rPr lang="tr-TR" sz="1300" kern="1200" dirty="0" smtClean="0"/>
            <a:t> Ulusal kalkınma strateji ve politikaları, yıllık program ve hükümet programı çerçevesinde idarenin orta ve uzun vadeli strateji ve politikalarını belirlemek.</a:t>
          </a:r>
          <a:endParaRPr lang="tr-TR" sz="1300" kern="1200" dirty="0"/>
        </a:p>
      </dsp:txBody>
      <dsp:txXfrm>
        <a:off x="25245" y="136582"/>
        <a:ext cx="8448637" cy="466650"/>
      </dsp:txXfrm>
    </dsp:sp>
    <dsp:sp modelId="{90E198F1-6945-492E-84C6-05A2F9CB3115}">
      <dsp:nvSpPr>
        <dsp:cNvPr id="0" name=""/>
        <dsp:cNvSpPr/>
      </dsp:nvSpPr>
      <dsp:spPr>
        <a:xfrm>
          <a:off x="0" y="665917"/>
          <a:ext cx="8499127" cy="51714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tr-TR" sz="1300" b="1" kern="1200" dirty="0" smtClean="0"/>
            <a:t>Performans ve Kalite Ölçütleri:</a:t>
          </a:r>
          <a:r>
            <a:rPr lang="tr-TR" sz="1300" kern="1200" dirty="0" smtClean="0"/>
            <a:t> İdarenin görev alanına giren konularda performans ve kalite ölçütleri geliştirmek.</a:t>
          </a:r>
          <a:endParaRPr lang="tr-TR" sz="1300" kern="1200" dirty="0"/>
        </a:p>
      </dsp:txBody>
      <dsp:txXfrm>
        <a:off x="25245" y="691162"/>
        <a:ext cx="8448637" cy="466650"/>
      </dsp:txXfrm>
    </dsp:sp>
    <dsp:sp modelId="{F73D40F3-02F4-4DA6-B2DF-EF10C7FA24D7}">
      <dsp:nvSpPr>
        <dsp:cNvPr id="0" name=""/>
        <dsp:cNvSpPr/>
      </dsp:nvSpPr>
      <dsp:spPr>
        <a:xfrm>
          <a:off x="0" y="1220497"/>
          <a:ext cx="8499127" cy="51714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tr-TR" sz="1300" b="1" kern="1200" dirty="0" smtClean="0"/>
            <a:t>Veri Toplama ve Analiz:</a:t>
          </a:r>
          <a:r>
            <a:rPr lang="tr-TR" sz="1300" kern="1200" dirty="0" smtClean="0"/>
            <a:t> İdarenin hizmetlerini geliştirmek için performansla ilgili bilgi ve verileri toplamak, analiz etmek ve yorumlamak.</a:t>
          </a:r>
          <a:endParaRPr lang="tr-TR" sz="1300" kern="1200" dirty="0"/>
        </a:p>
      </dsp:txBody>
      <dsp:txXfrm>
        <a:off x="25245" y="1245742"/>
        <a:ext cx="8448637" cy="466650"/>
      </dsp:txXfrm>
    </dsp:sp>
    <dsp:sp modelId="{53854712-3232-4F92-83FE-9DDD51FED3BA}">
      <dsp:nvSpPr>
        <dsp:cNvPr id="0" name=""/>
        <dsp:cNvSpPr/>
      </dsp:nvSpPr>
      <dsp:spPr>
        <a:xfrm>
          <a:off x="0" y="1775077"/>
          <a:ext cx="8499127" cy="51714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tr-TR" sz="1300" b="1" kern="1200" dirty="0" smtClean="0"/>
            <a:t>Dış Faktörlerin İncelenmesi:</a:t>
          </a:r>
          <a:r>
            <a:rPr lang="tr-TR" sz="1300" kern="1200" dirty="0" smtClean="0"/>
            <a:t> İdarenin görev alanına giren konularda, hizmetleri etkileyecek dış faktörleri incelemek ve kurum içi kapasite araştırması yapmak.</a:t>
          </a:r>
          <a:endParaRPr lang="tr-TR" sz="1300" kern="1200" dirty="0"/>
        </a:p>
      </dsp:txBody>
      <dsp:txXfrm>
        <a:off x="25245" y="1800322"/>
        <a:ext cx="8448637" cy="466650"/>
      </dsp:txXfrm>
    </dsp:sp>
    <dsp:sp modelId="{87B8B4E8-A51D-407D-B46C-394AFA9DE6CD}">
      <dsp:nvSpPr>
        <dsp:cNvPr id="0" name=""/>
        <dsp:cNvSpPr/>
      </dsp:nvSpPr>
      <dsp:spPr>
        <a:xfrm>
          <a:off x="0" y="2329657"/>
          <a:ext cx="8499127" cy="51714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tr-TR" sz="1300" b="1" kern="1200" dirty="0" smtClean="0"/>
            <a:t>Hizmet Etkililiği ve Tatmin:</a:t>
          </a:r>
          <a:r>
            <a:rPr lang="tr-TR" sz="1300" kern="1200" dirty="0" smtClean="0"/>
            <a:t> Hizmetlerin etkililiğini ve tatmin düzeyini analiz etmek ve araştırmalar yapmak.</a:t>
          </a:r>
          <a:endParaRPr lang="tr-TR" sz="1300" kern="1200" dirty="0"/>
        </a:p>
      </dsp:txBody>
      <dsp:txXfrm>
        <a:off x="25245" y="2354902"/>
        <a:ext cx="8448637" cy="466650"/>
      </dsp:txXfrm>
    </dsp:sp>
    <dsp:sp modelId="{C5591956-8323-4ACD-AD43-B4A8A519D719}">
      <dsp:nvSpPr>
        <dsp:cNvPr id="0" name=""/>
        <dsp:cNvSpPr/>
      </dsp:nvSpPr>
      <dsp:spPr>
        <a:xfrm>
          <a:off x="0" y="2884238"/>
          <a:ext cx="8499127" cy="51714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tr-TR" sz="1300" b="1" kern="1200" dirty="0" smtClean="0"/>
            <a:t>Yönetim Bilgi Sistemleri:</a:t>
          </a:r>
          <a:r>
            <a:rPr lang="tr-TR" sz="1300" kern="1200" dirty="0" smtClean="0"/>
            <a:t> Yönetim bilgi sistemlerine ilişkin hizmetleri yerine getirmek.</a:t>
          </a:r>
          <a:endParaRPr lang="tr-TR" sz="1300" kern="1200" dirty="0"/>
        </a:p>
      </dsp:txBody>
      <dsp:txXfrm>
        <a:off x="25245" y="2909483"/>
        <a:ext cx="8448637" cy="466650"/>
      </dsp:txXfrm>
    </dsp:sp>
    <dsp:sp modelId="{88720D30-082B-46D1-A592-1CBF8D9FC4C1}">
      <dsp:nvSpPr>
        <dsp:cNvPr id="0" name=""/>
        <dsp:cNvSpPr/>
      </dsp:nvSpPr>
      <dsp:spPr>
        <a:xfrm>
          <a:off x="0" y="3438818"/>
          <a:ext cx="8499127" cy="51714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tr-TR" sz="1300" b="1" kern="1200" dirty="0" smtClean="0"/>
            <a:t>Strateji Plan Hazırlama:</a:t>
          </a:r>
          <a:r>
            <a:rPr lang="tr-TR" sz="1300" kern="1200" dirty="0" smtClean="0"/>
            <a:t> Strateji Planı Hazırlama sekretarya hizmetlerini yürütmek.</a:t>
          </a:r>
          <a:endParaRPr lang="tr-TR" sz="1300" kern="1200" dirty="0"/>
        </a:p>
      </dsp:txBody>
      <dsp:txXfrm>
        <a:off x="25245" y="3464063"/>
        <a:ext cx="8448637" cy="466650"/>
      </dsp:txXfrm>
    </dsp:sp>
    <dsp:sp modelId="{9E125A21-2F26-4717-8C2D-401DF4D574A6}">
      <dsp:nvSpPr>
        <dsp:cNvPr id="0" name=""/>
        <dsp:cNvSpPr/>
      </dsp:nvSpPr>
      <dsp:spPr>
        <a:xfrm>
          <a:off x="0" y="3993398"/>
          <a:ext cx="8499127" cy="51714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tr-TR" sz="1300" b="1" kern="1200" dirty="0" smtClean="0"/>
            <a:t>Bütçe ve Performans İzleme:</a:t>
          </a:r>
          <a:r>
            <a:rPr lang="tr-TR" sz="1300" kern="1200" dirty="0" smtClean="0"/>
            <a:t> İdarenin stratejik plan ve performans programının hazırlanmasını koordine etmek ve bütçe tahminlerini hazırlamak.</a:t>
          </a:r>
          <a:endParaRPr lang="tr-TR" sz="1300" kern="1200" dirty="0"/>
        </a:p>
      </dsp:txBody>
      <dsp:txXfrm>
        <a:off x="25245" y="4018643"/>
        <a:ext cx="8448637" cy="4666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48C3E1-5A04-48E2-BD79-8FAA82E1E18C}">
      <dsp:nvSpPr>
        <dsp:cNvPr id="0" name=""/>
        <dsp:cNvSpPr/>
      </dsp:nvSpPr>
      <dsp:spPr>
        <a:xfrm>
          <a:off x="0" y="106031"/>
          <a:ext cx="8938953" cy="635602"/>
        </a:xfrm>
        <a:prstGeom prst="roundRect">
          <a:avLst/>
        </a:prstGeom>
        <a:solidFill>
          <a:schemeClr val="tx2"/>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tr-TR" sz="1600" b="1" kern="1200" dirty="0" smtClean="0"/>
            <a:t>Sorumluluklar:</a:t>
          </a:r>
          <a:endParaRPr lang="tr-TR" sz="1600" b="1" kern="1200" dirty="0"/>
        </a:p>
      </dsp:txBody>
      <dsp:txXfrm>
        <a:off x="31028" y="137059"/>
        <a:ext cx="8876897" cy="573546"/>
      </dsp:txXfrm>
    </dsp:sp>
    <dsp:sp modelId="{70A0D85F-296C-4AE1-9447-AA5B4BC28F95}">
      <dsp:nvSpPr>
        <dsp:cNvPr id="0" name=""/>
        <dsp:cNvSpPr/>
      </dsp:nvSpPr>
      <dsp:spPr>
        <a:xfrm>
          <a:off x="0" y="787713"/>
          <a:ext cx="8938953" cy="635602"/>
        </a:xfrm>
        <a:prstGeom prst="roundRect">
          <a:avLst/>
        </a:prstGeom>
        <a:solidFill>
          <a:srgbClr val="0070C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tr-TR" sz="1600" b="1" kern="1200" dirty="0" smtClean="0"/>
            <a:t>Bütçe Hazırlama:</a:t>
          </a:r>
          <a:r>
            <a:rPr lang="tr-TR" sz="1600" kern="1200" dirty="0" smtClean="0"/>
            <a:t> İdare bütçesini stratejik plan ve yıllık performans programına uygun olarak hazırlamak.</a:t>
          </a:r>
          <a:endParaRPr lang="tr-TR" sz="1600" kern="1200" dirty="0"/>
        </a:p>
      </dsp:txBody>
      <dsp:txXfrm>
        <a:off x="31028" y="818741"/>
        <a:ext cx="8876897" cy="573546"/>
      </dsp:txXfrm>
    </dsp:sp>
    <dsp:sp modelId="{941E0A90-F33F-4F74-A7B9-8F8B27A99634}">
      <dsp:nvSpPr>
        <dsp:cNvPr id="0" name=""/>
        <dsp:cNvSpPr/>
      </dsp:nvSpPr>
      <dsp:spPr>
        <a:xfrm>
          <a:off x="0" y="1469396"/>
          <a:ext cx="8938953" cy="635602"/>
        </a:xfrm>
        <a:prstGeom prst="roundRect">
          <a:avLst/>
        </a:prstGeom>
        <a:solidFill>
          <a:srgbClr val="0070C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tr-TR" sz="1600" b="1" kern="1200" dirty="0" smtClean="0"/>
            <a:t>Bütçe İzleme:</a:t>
          </a:r>
          <a:r>
            <a:rPr lang="tr-TR" sz="1600" kern="1200" dirty="0" smtClean="0"/>
            <a:t> Bütçe uygulama sonuçlarına ilişkin verileri toplamak, değerlendirmek ve bütçe kesin hesabı ile mali istatistikleri hazırlamak.</a:t>
          </a:r>
          <a:endParaRPr lang="tr-TR" sz="1600" kern="1200" dirty="0"/>
        </a:p>
      </dsp:txBody>
      <dsp:txXfrm>
        <a:off x="31028" y="1500424"/>
        <a:ext cx="8876897" cy="573546"/>
      </dsp:txXfrm>
    </dsp:sp>
    <dsp:sp modelId="{D6C7619D-542F-4733-813C-BE73C8FABA05}">
      <dsp:nvSpPr>
        <dsp:cNvPr id="0" name=""/>
        <dsp:cNvSpPr/>
      </dsp:nvSpPr>
      <dsp:spPr>
        <a:xfrm>
          <a:off x="0" y="2151078"/>
          <a:ext cx="8938953" cy="635602"/>
        </a:xfrm>
        <a:prstGeom prst="roundRect">
          <a:avLst/>
        </a:prstGeom>
        <a:solidFill>
          <a:srgbClr val="0070C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tr-TR" sz="1600" b="1" kern="1200" dirty="0" smtClean="0"/>
            <a:t>Harcama Programı:</a:t>
          </a:r>
          <a:r>
            <a:rPr lang="tr-TR" sz="1600" kern="1200" dirty="0" smtClean="0"/>
            <a:t> Ayrıntılı harcama programı hazırlamak ve ödeneğin ilgili birimlere gönderilmesini sağlamak.</a:t>
          </a:r>
          <a:endParaRPr lang="tr-TR" sz="1600" kern="1200" dirty="0"/>
        </a:p>
      </dsp:txBody>
      <dsp:txXfrm>
        <a:off x="31028" y="2182106"/>
        <a:ext cx="8876897" cy="573546"/>
      </dsp:txXfrm>
    </dsp:sp>
    <dsp:sp modelId="{44876B38-EA60-43C2-92A4-576B166772BE}">
      <dsp:nvSpPr>
        <dsp:cNvPr id="0" name=""/>
        <dsp:cNvSpPr/>
      </dsp:nvSpPr>
      <dsp:spPr>
        <a:xfrm>
          <a:off x="0" y="2832761"/>
          <a:ext cx="8938953" cy="635602"/>
        </a:xfrm>
        <a:prstGeom prst="roundRect">
          <a:avLst/>
        </a:prstGeom>
        <a:solidFill>
          <a:schemeClr val="tx2"/>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tr-TR" sz="1600" b="1" kern="1200" smtClean="0"/>
            <a:t>Hedefler:</a:t>
          </a:r>
          <a:endParaRPr lang="tr-TR" sz="1600" b="1" kern="1200"/>
        </a:p>
      </dsp:txBody>
      <dsp:txXfrm>
        <a:off x="31028" y="2863789"/>
        <a:ext cx="8876897" cy="573546"/>
      </dsp:txXfrm>
    </dsp:sp>
    <dsp:sp modelId="{2B0B62BF-3A06-44E3-89EA-B45DDCD394C4}">
      <dsp:nvSpPr>
        <dsp:cNvPr id="0" name=""/>
        <dsp:cNvSpPr/>
      </dsp:nvSpPr>
      <dsp:spPr>
        <a:xfrm>
          <a:off x="0" y="3514443"/>
          <a:ext cx="8938953" cy="635602"/>
        </a:xfrm>
        <a:prstGeom prst="roundRect">
          <a:avLst/>
        </a:prstGeom>
        <a:solidFill>
          <a:srgbClr val="0070C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tr-TR" sz="1600" b="1" kern="1200" smtClean="0"/>
            <a:t>Kaynakların Verimli Kullanımı:</a:t>
          </a:r>
          <a:r>
            <a:rPr lang="tr-TR" sz="1600" kern="1200" smtClean="0"/>
            <a:t> Stratejik plan ve bütçe hedeflerine uygun harcama yaparak kaynakları etkili bir şekilde yönetmek.</a:t>
          </a:r>
          <a:endParaRPr lang="tr-TR" sz="1600" kern="1200"/>
        </a:p>
      </dsp:txBody>
      <dsp:txXfrm>
        <a:off x="31028" y="3545471"/>
        <a:ext cx="8876897" cy="573546"/>
      </dsp:txXfrm>
    </dsp:sp>
    <dsp:sp modelId="{1196D93E-D9D5-4EC5-888F-582647A49C6F}">
      <dsp:nvSpPr>
        <dsp:cNvPr id="0" name=""/>
        <dsp:cNvSpPr/>
      </dsp:nvSpPr>
      <dsp:spPr>
        <a:xfrm>
          <a:off x="0" y="4196126"/>
          <a:ext cx="8938953" cy="635602"/>
        </a:xfrm>
        <a:prstGeom prst="roundRect">
          <a:avLst/>
        </a:prstGeom>
        <a:solidFill>
          <a:srgbClr val="0070C0"/>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tr-TR" sz="1600" b="1" kern="1200" smtClean="0"/>
            <a:t>Performans Artışı:</a:t>
          </a:r>
          <a:r>
            <a:rPr lang="tr-TR" sz="1600" kern="1200" smtClean="0"/>
            <a:t> Verileri analiz ederek hizmetlerin verimliliğini artırmak ve kaliteyi yükseltmek.</a:t>
          </a:r>
          <a:endParaRPr lang="tr-TR" sz="1600" kern="1200"/>
        </a:p>
      </dsp:txBody>
      <dsp:txXfrm>
        <a:off x="31028" y="4227154"/>
        <a:ext cx="8876897" cy="57354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C74E7E-8A48-4435-AAFE-B566D4DCEFD6}">
      <dsp:nvSpPr>
        <dsp:cNvPr id="0" name=""/>
        <dsp:cNvSpPr/>
      </dsp:nvSpPr>
      <dsp:spPr>
        <a:xfrm>
          <a:off x="686080" y="0"/>
          <a:ext cx="7775582" cy="5181616"/>
        </a:xfrm>
        <a:prstGeom prst="rightArrow">
          <a:avLst/>
        </a:prstGeom>
        <a:gradFill rotWithShape="0">
          <a:gsLst>
            <a:gs pos="0">
              <a:schemeClr val="dk2">
                <a:tint val="40000"/>
                <a:hueOff val="0"/>
                <a:satOff val="0"/>
                <a:lumOff val="0"/>
                <a:alphaOff val="0"/>
                <a:satMod val="103000"/>
                <a:lumMod val="102000"/>
                <a:tint val="94000"/>
              </a:schemeClr>
            </a:gs>
            <a:gs pos="50000">
              <a:schemeClr val="dk2">
                <a:tint val="40000"/>
                <a:hueOff val="0"/>
                <a:satOff val="0"/>
                <a:lumOff val="0"/>
                <a:alphaOff val="0"/>
                <a:satMod val="110000"/>
                <a:lumMod val="100000"/>
                <a:shade val="100000"/>
              </a:schemeClr>
            </a:gs>
            <a:gs pos="100000">
              <a:schemeClr val="dk2">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90DA7B02-3FB6-4246-954B-4C3E79E78F5F}">
      <dsp:nvSpPr>
        <dsp:cNvPr id="0" name=""/>
        <dsp:cNvSpPr/>
      </dsp:nvSpPr>
      <dsp:spPr>
        <a:xfrm>
          <a:off x="3672" y="860386"/>
          <a:ext cx="1228278" cy="3460842"/>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İlgili</a:t>
          </a:r>
          <a:r>
            <a:rPr lang="en-US" sz="1200" kern="1200" dirty="0" smtClean="0"/>
            <a:t> </a:t>
          </a:r>
          <a:r>
            <a:rPr lang="en-US" sz="1200" kern="1200" dirty="0" err="1" smtClean="0"/>
            <a:t>mevzuatı</a:t>
          </a:r>
          <a:r>
            <a:rPr lang="en-US" sz="1200" kern="1200" dirty="0" smtClean="0"/>
            <a:t> </a:t>
          </a:r>
          <a:r>
            <a:rPr lang="en-US" sz="1200" kern="1200" dirty="0" err="1" smtClean="0"/>
            <a:t>çerçevesinde</a:t>
          </a:r>
          <a:r>
            <a:rPr lang="en-US" sz="1200" kern="1200" dirty="0" smtClean="0"/>
            <a:t> </a:t>
          </a:r>
          <a:r>
            <a:rPr lang="en-US" sz="1200" kern="1200" dirty="0" err="1" smtClean="0"/>
            <a:t>idare</a:t>
          </a:r>
          <a:r>
            <a:rPr lang="en-US" sz="1200" kern="1200" dirty="0" smtClean="0"/>
            <a:t> </a:t>
          </a:r>
          <a:r>
            <a:rPr lang="en-US" sz="1200" kern="1200" dirty="0" err="1" smtClean="0"/>
            <a:t>gelirlerini</a:t>
          </a:r>
          <a:r>
            <a:rPr lang="en-US" sz="1200" kern="1200" dirty="0" smtClean="0"/>
            <a:t> </a:t>
          </a:r>
          <a:r>
            <a:rPr lang="en-US" sz="1200" kern="1200" dirty="0" err="1" smtClean="0"/>
            <a:t>tahakkuk</a:t>
          </a:r>
          <a:r>
            <a:rPr lang="en-US" sz="1200" kern="1200" dirty="0" smtClean="0"/>
            <a:t> </a:t>
          </a:r>
          <a:r>
            <a:rPr lang="en-US" sz="1200" kern="1200" dirty="0" err="1" smtClean="0"/>
            <a:t>ettirmek</a:t>
          </a:r>
          <a:r>
            <a:rPr lang="en-US" sz="1200" kern="1200" dirty="0" smtClean="0"/>
            <a:t>, </a:t>
          </a:r>
          <a:r>
            <a:rPr lang="en-US" sz="1200" kern="1200" dirty="0" err="1" smtClean="0"/>
            <a:t>gelir</a:t>
          </a:r>
          <a:r>
            <a:rPr lang="en-US" sz="1200" kern="1200" dirty="0" smtClean="0"/>
            <a:t> </a:t>
          </a:r>
          <a:r>
            <a:rPr lang="en-US" sz="1200" kern="1200" dirty="0" err="1" smtClean="0"/>
            <a:t>ve</a:t>
          </a:r>
          <a:r>
            <a:rPr lang="en-US" sz="1200" kern="1200" dirty="0" smtClean="0"/>
            <a:t> </a:t>
          </a:r>
          <a:r>
            <a:rPr lang="en-US" sz="1200" kern="1200" dirty="0" err="1" smtClean="0"/>
            <a:t>alacaklarının</a:t>
          </a:r>
          <a:r>
            <a:rPr lang="en-US" sz="1200" kern="1200" dirty="0" smtClean="0"/>
            <a:t> </a:t>
          </a:r>
          <a:r>
            <a:rPr lang="en-US" sz="1200" kern="1200" dirty="0" err="1" smtClean="0"/>
            <a:t>takip</a:t>
          </a:r>
          <a:r>
            <a:rPr lang="en-US" sz="1200" kern="1200" dirty="0" smtClean="0"/>
            <a:t> </a:t>
          </a:r>
          <a:r>
            <a:rPr lang="en-US" sz="1200" kern="1200" dirty="0" err="1" smtClean="0"/>
            <a:t>ve</a:t>
          </a:r>
          <a:r>
            <a:rPr lang="en-US" sz="1200" kern="1200" dirty="0" smtClean="0"/>
            <a:t> </a:t>
          </a:r>
          <a:r>
            <a:rPr lang="en-US" sz="1200" kern="1200" dirty="0" err="1" smtClean="0"/>
            <a:t>tahsil</a:t>
          </a:r>
          <a:r>
            <a:rPr lang="en-US" sz="1200" kern="1200" dirty="0" smtClean="0"/>
            <a:t> </a:t>
          </a:r>
          <a:r>
            <a:rPr lang="en-US" sz="1200" kern="1200" dirty="0" err="1" smtClean="0"/>
            <a:t>işlemlerini</a:t>
          </a:r>
          <a:r>
            <a:rPr lang="en-US" sz="1200" kern="1200" dirty="0" smtClean="0"/>
            <a:t> </a:t>
          </a:r>
          <a:r>
            <a:rPr lang="en-US" sz="1200" kern="1200" dirty="0" err="1" smtClean="0"/>
            <a:t>yürütmek</a:t>
          </a:r>
          <a:r>
            <a:rPr lang="en-US" sz="1200" kern="1200" dirty="0" smtClean="0"/>
            <a:t>.</a:t>
          </a:r>
          <a:endParaRPr lang="tr-TR" sz="1200" kern="1200" dirty="0"/>
        </a:p>
      </dsp:txBody>
      <dsp:txXfrm>
        <a:off x="63632" y="920346"/>
        <a:ext cx="1108358" cy="3340922"/>
      </dsp:txXfrm>
    </dsp:sp>
    <dsp:sp modelId="{9B30E19A-E86B-4806-B204-1D162852A0C0}">
      <dsp:nvSpPr>
        <dsp:cNvPr id="0" name=""/>
        <dsp:cNvSpPr/>
      </dsp:nvSpPr>
      <dsp:spPr>
        <a:xfrm>
          <a:off x="1406151" y="885320"/>
          <a:ext cx="1241521" cy="3410974"/>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Genel</a:t>
          </a:r>
          <a:r>
            <a:rPr lang="en-US" sz="1200" kern="1200" dirty="0" smtClean="0"/>
            <a:t> </a:t>
          </a:r>
          <a:r>
            <a:rPr lang="en-US" sz="1200" kern="1200" dirty="0" err="1" smtClean="0"/>
            <a:t>bütçe</a:t>
          </a:r>
          <a:r>
            <a:rPr lang="en-US" sz="1200" kern="1200" dirty="0" smtClean="0"/>
            <a:t> </a:t>
          </a:r>
          <a:r>
            <a:rPr lang="en-US" sz="1200" kern="1200" dirty="0" err="1" smtClean="0"/>
            <a:t>kapsamı</a:t>
          </a:r>
          <a:r>
            <a:rPr lang="en-US" sz="1200" kern="1200" dirty="0" smtClean="0"/>
            <a:t> </a:t>
          </a:r>
          <a:r>
            <a:rPr lang="en-US" sz="1200" kern="1200" dirty="0" err="1" smtClean="0"/>
            <a:t>dışında</a:t>
          </a:r>
          <a:r>
            <a:rPr lang="en-US" sz="1200" kern="1200" dirty="0" smtClean="0"/>
            <a:t> </a:t>
          </a:r>
          <a:r>
            <a:rPr lang="en-US" sz="1200" kern="1200" dirty="0" err="1" smtClean="0"/>
            <a:t>kalan</a:t>
          </a:r>
          <a:r>
            <a:rPr lang="en-US" sz="1200" kern="1200" dirty="0" smtClean="0"/>
            <a:t> </a:t>
          </a:r>
          <a:r>
            <a:rPr lang="en-US" sz="1200" kern="1200" dirty="0" err="1" smtClean="0"/>
            <a:t>idarelerde</a:t>
          </a:r>
          <a:r>
            <a:rPr lang="en-US" sz="1200" kern="1200" dirty="0" smtClean="0"/>
            <a:t> </a:t>
          </a:r>
          <a:r>
            <a:rPr lang="en-US" sz="1200" kern="1200" dirty="0" err="1" smtClean="0"/>
            <a:t>muhasebe</a:t>
          </a:r>
          <a:r>
            <a:rPr lang="en-US" sz="1200" kern="1200" dirty="0" smtClean="0"/>
            <a:t> </a:t>
          </a:r>
          <a:r>
            <a:rPr lang="en-US" sz="1200" kern="1200" dirty="0" err="1" smtClean="0"/>
            <a:t>hizmetlerini</a:t>
          </a:r>
          <a:r>
            <a:rPr lang="en-US" sz="1200" kern="1200" dirty="0" smtClean="0"/>
            <a:t> </a:t>
          </a:r>
          <a:r>
            <a:rPr lang="en-US" sz="1200" kern="1200" dirty="0" err="1" smtClean="0"/>
            <a:t>yürütmek</a:t>
          </a:r>
          <a:r>
            <a:rPr lang="en-US" sz="1200" kern="1200" dirty="0" smtClean="0"/>
            <a:t>.</a:t>
          </a:r>
          <a:endParaRPr lang="tr-TR" sz="1200" kern="1200" dirty="0"/>
        </a:p>
      </dsp:txBody>
      <dsp:txXfrm>
        <a:off x="1466757" y="945926"/>
        <a:ext cx="1120309" cy="3289762"/>
      </dsp:txXfrm>
    </dsp:sp>
    <dsp:sp modelId="{518491F3-A52D-4012-8503-A127F4CE62F1}">
      <dsp:nvSpPr>
        <dsp:cNvPr id="0" name=""/>
        <dsp:cNvSpPr/>
      </dsp:nvSpPr>
      <dsp:spPr>
        <a:xfrm>
          <a:off x="2821872" y="910264"/>
          <a:ext cx="1144045" cy="3361086"/>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Harcama</a:t>
          </a:r>
          <a:r>
            <a:rPr lang="en-US" sz="1200" kern="1200" dirty="0" smtClean="0"/>
            <a:t> </a:t>
          </a:r>
          <a:r>
            <a:rPr lang="en-US" sz="1200" kern="1200" dirty="0" err="1" smtClean="0"/>
            <a:t>birimleri</a:t>
          </a:r>
          <a:r>
            <a:rPr lang="en-US" sz="1200" kern="1200" dirty="0" smtClean="0"/>
            <a:t> </a:t>
          </a:r>
          <a:r>
            <a:rPr lang="en-US" sz="1200" kern="1200" dirty="0" err="1" smtClean="0"/>
            <a:t>tarafından</a:t>
          </a:r>
          <a:r>
            <a:rPr lang="en-US" sz="1200" kern="1200" dirty="0" smtClean="0"/>
            <a:t> </a:t>
          </a:r>
          <a:r>
            <a:rPr lang="en-US" sz="1200" kern="1200" dirty="0" err="1" smtClean="0"/>
            <a:t>hazırlanan</a:t>
          </a:r>
          <a:r>
            <a:rPr lang="en-US" sz="1200" kern="1200" dirty="0" smtClean="0"/>
            <a:t> </a:t>
          </a:r>
          <a:r>
            <a:rPr lang="en-US" sz="1200" kern="1200" dirty="0" err="1" smtClean="0"/>
            <a:t>birim</a:t>
          </a:r>
          <a:r>
            <a:rPr lang="en-US" sz="1200" kern="1200" dirty="0" smtClean="0"/>
            <a:t> </a:t>
          </a:r>
          <a:r>
            <a:rPr lang="en-US" sz="1200" kern="1200" dirty="0" err="1" smtClean="0"/>
            <a:t>faaliyet</a:t>
          </a:r>
          <a:r>
            <a:rPr lang="en-US" sz="1200" kern="1200" dirty="0" smtClean="0"/>
            <a:t> </a:t>
          </a:r>
          <a:r>
            <a:rPr lang="en-US" sz="1200" kern="1200" dirty="0" err="1" smtClean="0"/>
            <a:t>raporlarını</a:t>
          </a:r>
          <a:r>
            <a:rPr lang="en-US" sz="1200" kern="1200" dirty="0" smtClean="0"/>
            <a:t> da </a:t>
          </a:r>
          <a:r>
            <a:rPr lang="en-US" sz="1200" kern="1200" dirty="0" err="1" smtClean="0"/>
            <a:t>esas</a:t>
          </a:r>
          <a:r>
            <a:rPr lang="en-US" sz="1200" kern="1200" dirty="0" smtClean="0"/>
            <a:t> </a:t>
          </a:r>
          <a:r>
            <a:rPr lang="en-US" sz="1200" kern="1200" dirty="0" err="1" smtClean="0"/>
            <a:t>alarak</a:t>
          </a:r>
          <a:r>
            <a:rPr lang="en-US" sz="1200" kern="1200" dirty="0" smtClean="0"/>
            <a:t> </a:t>
          </a:r>
          <a:r>
            <a:rPr lang="en-US" sz="1200" kern="1200" dirty="0" err="1" smtClean="0"/>
            <a:t>idarenin</a:t>
          </a:r>
          <a:r>
            <a:rPr lang="en-US" sz="1200" kern="1200" dirty="0" smtClean="0"/>
            <a:t> </a:t>
          </a:r>
          <a:r>
            <a:rPr lang="en-US" sz="1200" kern="1200" dirty="0" err="1" smtClean="0"/>
            <a:t>faaliyet</a:t>
          </a:r>
          <a:r>
            <a:rPr lang="en-US" sz="1200" kern="1200" dirty="0" smtClean="0"/>
            <a:t> </a:t>
          </a:r>
          <a:r>
            <a:rPr lang="en-US" sz="1200" kern="1200" dirty="0" err="1" smtClean="0"/>
            <a:t>raporunu</a:t>
          </a:r>
          <a:r>
            <a:rPr lang="en-US" sz="1200" kern="1200" dirty="0" smtClean="0"/>
            <a:t> </a:t>
          </a:r>
          <a:r>
            <a:rPr lang="en-US" sz="1200" kern="1200" dirty="0" err="1" smtClean="0"/>
            <a:t>hazırlamak</a:t>
          </a:r>
          <a:r>
            <a:rPr lang="en-US" sz="1200" kern="1200" dirty="0" smtClean="0"/>
            <a:t>.</a:t>
          </a:r>
          <a:endParaRPr lang="tr-TR" sz="1200" kern="1200" dirty="0"/>
        </a:p>
      </dsp:txBody>
      <dsp:txXfrm>
        <a:off x="2877720" y="966112"/>
        <a:ext cx="1032349" cy="3249390"/>
      </dsp:txXfrm>
    </dsp:sp>
    <dsp:sp modelId="{5067E6CA-97D9-4234-9C5F-2B8ACB8E9EB4}">
      <dsp:nvSpPr>
        <dsp:cNvPr id="0" name=""/>
        <dsp:cNvSpPr/>
      </dsp:nvSpPr>
      <dsp:spPr>
        <a:xfrm>
          <a:off x="4140118" y="951821"/>
          <a:ext cx="1045201" cy="3277973"/>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İdarenin</a:t>
          </a:r>
          <a:r>
            <a:rPr lang="en-US" sz="1200" kern="1200" dirty="0" smtClean="0"/>
            <a:t> </a:t>
          </a:r>
          <a:r>
            <a:rPr lang="en-US" sz="1200" kern="1200" dirty="0" err="1" smtClean="0"/>
            <a:t>mülkiyetinde</a:t>
          </a:r>
          <a:r>
            <a:rPr lang="en-US" sz="1200" kern="1200" dirty="0" smtClean="0"/>
            <a:t> </a:t>
          </a:r>
          <a:r>
            <a:rPr lang="en-US" sz="1200" kern="1200" dirty="0" err="1" smtClean="0"/>
            <a:t>veya</a:t>
          </a:r>
          <a:r>
            <a:rPr lang="en-US" sz="1200" kern="1200" dirty="0" smtClean="0"/>
            <a:t> </a:t>
          </a:r>
          <a:r>
            <a:rPr lang="en-US" sz="1200" kern="1200" dirty="0" err="1" smtClean="0"/>
            <a:t>kullanımında</a:t>
          </a:r>
          <a:r>
            <a:rPr lang="en-US" sz="1200" kern="1200" dirty="0" smtClean="0"/>
            <a:t> </a:t>
          </a:r>
          <a:r>
            <a:rPr lang="en-US" sz="1200" kern="1200" dirty="0" err="1" smtClean="0"/>
            <a:t>bulunan</a:t>
          </a:r>
          <a:r>
            <a:rPr lang="en-US" sz="1200" kern="1200" dirty="0" smtClean="0"/>
            <a:t> </a:t>
          </a:r>
          <a:r>
            <a:rPr lang="en-US" sz="1200" kern="1200" dirty="0" err="1" smtClean="0"/>
            <a:t>taşınır</a:t>
          </a:r>
          <a:r>
            <a:rPr lang="en-US" sz="1200" kern="1200" dirty="0" smtClean="0"/>
            <a:t> </a:t>
          </a:r>
          <a:r>
            <a:rPr lang="en-US" sz="1200" kern="1200" dirty="0" err="1" smtClean="0"/>
            <a:t>ve</a:t>
          </a:r>
          <a:r>
            <a:rPr lang="en-US" sz="1200" kern="1200" dirty="0" smtClean="0"/>
            <a:t> </a:t>
          </a:r>
          <a:r>
            <a:rPr lang="en-US" sz="1200" kern="1200" dirty="0" err="1" smtClean="0"/>
            <a:t>taşınmazlara</a:t>
          </a:r>
          <a:r>
            <a:rPr lang="en-US" sz="1200" kern="1200" dirty="0" smtClean="0"/>
            <a:t> </a:t>
          </a:r>
          <a:r>
            <a:rPr lang="en-US" sz="1200" kern="1200" dirty="0" err="1" smtClean="0"/>
            <a:t>ilişkin</a:t>
          </a:r>
          <a:r>
            <a:rPr lang="en-US" sz="1200" kern="1200" dirty="0" smtClean="0"/>
            <a:t> </a:t>
          </a:r>
          <a:r>
            <a:rPr lang="en-US" sz="1200" kern="1200" dirty="0" err="1" smtClean="0"/>
            <a:t>icmal</a:t>
          </a:r>
          <a:r>
            <a:rPr lang="en-US" sz="1200" kern="1200" dirty="0" smtClean="0"/>
            <a:t> </a:t>
          </a:r>
          <a:r>
            <a:rPr lang="en-US" sz="1200" kern="1200" dirty="0" err="1" smtClean="0"/>
            <a:t>cetvellerini</a:t>
          </a:r>
          <a:r>
            <a:rPr lang="en-US" sz="1200" kern="1200" dirty="0" smtClean="0"/>
            <a:t> </a:t>
          </a:r>
          <a:r>
            <a:rPr lang="en-US" sz="1200" kern="1200" dirty="0" err="1" smtClean="0"/>
            <a:t>düzenlemek</a:t>
          </a:r>
          <a:r>
            <a:rPr lang="en-US" sz="1200" kern="1200" dirty="0" smtClean="0"/>
            <a:t>.</a:t>
          </a:r>
          <a:endParaRPr lang="tr-TR" sz="1200" kern="1200" dirty="0"/>
        </a:p>
      </dsp:txBody>
      <dsp:txXfrm>
        <a:off x="4191141" y="1002844"/>
        <a:ext cx="943155" cy="3175927"/>
      </dsp:txXfrm>
    </dsp:sp>
    <dsp:sp modelId="{C794E1FD-D417-40D5-A7D3-5CE17FF8E659}">
      <dsp:nvSpPr>
        <dsp:cNvPr id="0" name=""/>
        <dsp:cNvSpPr/>
      </dsp:nvSpPr>
      <dsp:spPr>
        <a:xfrm>
          <a:off x="5359520" y="935198"/>
          <a:ext cx="1203005" cy="3311218"/>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dirty="0" err="1" smtClean="0"/>
            <a:t>İdarenin</a:t>
          </a:r>
          <a:r>
            <a:rPr lang="en-US" sz="1200" kern="1200" dirty="0" smtClean="0"/>
            <a:t>  </a:t>
          </a:r>
          <a:r>
            <a:rPr lang="en-US" sz="1200" kern="1200" dirty="0" err="1" smtClean="0"/>
            <a:t>yatırım</a:t>
          </a:r>
          <a:r>
            <a:rPr lang="en-US" sz="1200" kern="1200" dirty="0" smtClean="0"/>
            <a:t>  </a:t>
          </a:r>
          <a:r>
            <a:rPr lang="en-US" sz="1200" kern="1200" dirty="0" err="1" smtClean="0"/>
            <a:t>programının</a:t>
          </a:r>
          <a:r>
            <a:rPr lang="en-US" sz="1200" kern="1200" dirty="0" smtClean="0"/>
            <a:t>  </a:t>
          </a:r>
          <a:r>
            <a:rPr lang="en-US" sz="1200" kern="1200" dirty="0" err="1" smtClean="0"/>
            <a:t>hazırlanmasını</a:t>
          </a:r>
          <a:r>
            <a:rPr lang="en-US" sz="1200" kern="1200" dirty="0" smtClean="0"/>
            <a:t>  </a:t>
          </a:r>
          <a:r>
            <a:rPr lang="en-US" sz="1200" kern="1200" dirty="0" err="1" smtClean="0"/>
            <a:t>koordine</a:t>
          </a:r>
          <a:r>
            <a:rPr lang="en-US" sz="1200" kern="1200" dirty="0" smtClean="0"/>
            <a:t>  </a:t>
          </a:r>
          <a:r>
            <a:rPr lang="en-US" sz="1200" kern="1200" dirty="0" err="1" smtClean="0"/>
            <a:t>etmek</a:t>
          </a:r>
          <a:r>
            <a:rPr lang="en-US" sz="1200" kern="1200" dirty="0" smtClean="0"/>
            <a:t>,  </a:t>
          </a:r>
          <a:r>
            <a:rPr lang="en-US" sz="1200" kern="1200" dirty="0" err="1" smtClean="0"/>
            <a:t>uygulama</a:t>
          </a:r>
          <a:r>
            <a:rPr lang="en-US" sz="1200" kern="1200" dirty="0" smtClean="0"/>
            <a:t> </a:t>
          </a:r>
          <a:r>
            <a:rPr lang="en-US" sz="1200" kern="1200" dirty="0" err="1" smtClean="0"/>
            <a:t>sonuçlarını</a:t>
          </a:r>
          <a:r>
            <a:rPr lang="tr-TR" sz="1200" kern="1200" dirty="0" smtClean="0"/>
            <a:t> izlemek</a:t>
          </a:r>
          <a:endParaRPr lang="tr-TR" sz="1200" kern="1200" dirty="0"/>
        </a:p>
      </dsp:txBody>
      <dsp:txXfrm>
        <a:off x="5418246" y="993924"/>
        <a:ext cx="1085553" cy="3193766"/>
      </dsp:txXfrm>
    </dsp:sp>
    <dsp:sp modelId="{CA8D5E2E-9B7C-47DA-A1C1-C9B382FAA4B2}">
      <dsp:nvSpPr>
        <dsp:cNvPr id="0" name=""/>
        <dsp:cNvSpPr/>
      </dsp:nvSpPr>
      <dsp:spPr>
        <a:xfrm>
          <a:off x="6736726" y="968454"/>
          <a:ext cx="1187944" cy="3244707"/>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tr-TR" sz="1200" kern="1200" dirty="0" smtClean="0"/>
            <a:t>Y</a:t>
          </a:r>
          <a:r>
            <a:rPr lang="en-US" sz="1200" kern="1200" dirty="0" err="1" smtClean="0"/>
            <a:t>ıllık</a:t>
          </a:r>
          <a:r>
            <a:rPr lang="en-US" sz="1200" kern="1200" dirty="0" smtClean="0"/>
            <a:t> </a:t>
          </a:r>
          <a:r>
            <a:rPr lang="en-US" sz="1200" kern="1200" dirty="0" err="1" smtClean="0"/>
            <a:t>yatırım</a:t>
          </a:r>
          <a:r>
            <a:rPr lang="en-US" sz="1200" kern="1200" dirty="0" smtClean="0"/>
            <a:t> </a:t>
          </a:r>
          <a:r>
            <a:rPr lang="en-US" sz="1200" kern="1200" dirty="0" err="1" smtClean="0"/>
            <a:t>değerlendirme</a:t>
          </a:r>
          <a:r>
            <a:rPr lang="en-US" sz="1200" kern="1200" dirty="0" smtClean="0"/>
            <a:t> </a:t>
          </a:r>
          <a:r>
            <a:rPr lang="en-US" sz="1200" kern="1200" dirty="0" err="1" smtClean="0"/>
            <a:t>raporunu</a:t>
          </a:r>
          <a:r>
            <a:rPr lang="en-US" sz="1200" kern="1200" dirty="0" smtClean="0"/>
            <a:t> </a:t>
          </a:r>
          <a:r>
            <a:rPr lang="en-US" sz="1200" kern="1200" dirty="0" err="1" smtClean="0"/>
            <a:t>hazırlamak</a:t>
          </a:r>
          <a:r>
            <a:rPr lang="en-US" sz="1200" kern="1200" dirty="0" smtClean="0"/>
            <a:t>.</a:t>
          </a:r>
          <a:endParaRPr lang="tr-TR" sz="1200" kern="1200" dirty="0"/>
        </a:p>
      </dsp:txBody>
      <dsp:txXfrm>
        <a:off x="6794717" y="1026445"/>
        <a:ext cx="1071962" cy="3128725"/>
      </dsp:txXfrm>
    </dsp:sp>
    <dsp:sp modelId="{90090AAA-69F7-4899-8100-2E18DCFF73F6}">
      <dsp:nvSpPr>
        <dsp:cNvPr id="0" name=""/>
        <dsp:cNvSpPr/>
      </dsp:nvSpPr>
      <dsp:spPr>
        <a:xfrm>
          <a:off x="8098870" y="976765"/>
          <a:ext cx="1045201" cy="3228084"/>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en-US" sz="1200" kern="1200" smtClean="0"/>
            <a:t>İdarenin, diğer idareler nezdinde takibi gereken malî iş ve işlemlerini yürütmek ve sonuçlandırmak.</a:t>
          </a:r>
          <a:endParaRPr lang="tr-TR" sz="1200" kern="1200"/>
        </a:p>
      </dsp:txBody>
      <dsp:txXfrm>
        <a:off x="8149893" y="1027788"/>
        <a:ext cx="943155" cy="312603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CEC7C2-0F36-4C82-A7B0-71D4C751A027}">
      <dsp:nvSpPr>
        <dsp:cNvPr id="0" name=""/>
        <dsp:cNvSpPr/>
      </dsp:nvSpPr>
      <dsp:spPr>
        <a:xfrm>
          <a:off x="3934" y="1005064"/>
          <a:ext cx="1720036" cy="23789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Malî kanunlarla ilgili diğer mevzuatın uygulanması konusunda üst yöneticiye ve harcama yetkililerine gerekli bilgileri sağlamak ve danışmanlık yapmak.</a:t>
          </a:r>
          <a:endParaRPr lang="tr-TR" sz="1300" kern="1200"/>
        </a:p>
      </dsp:txBody>
      <dsp:txXfrm>
        <a:off x="54312" y="1055442"/>
        <a:ext cx="1619280" cy="2278235"/>
      </dsp:txXfrm>
    </dsp:sp>
    <dsp:sp modelId="{FC9369C0-869B-4528-997A-B7659CB5D482}">
      <dsp:nvSpPr>
        <dsp:cNvPr id="0" name=""/>
        <dsp:cNvSpPr/>
      </dsp:nvSpPr>
      <dsp:spPr>
        <a:xfrm>
          <a:off x="1895973" y="1981275"/>
          <a:ext cx="364647" cy="4265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tr-TR" sz="1000" kern="1200"/>
        </a:p>
      </dsp:txBody>
      <dsp:txXfrm>
        <a:off x="1895973" y="2066589"/>
        <a:ext cx="255253" cy="255940"/>
      </dsp:txXfrm>
    </dsp:sp>
    <dsp:sp modelId="{944D25F2-0F85-45FC-901C-CD91C6FF395F}">
      <dsp:nvSpPr>
        <dsp:cNvPr id="0" name=""/>
        <dsp:cNvSpPr/>
      </dsp:nvSpPr>
      <dsp:spPr>
        <a:xfrm>
          <a:off x="2411984" y="1005064"/>
          <a:ext cx="1720036" cy="23789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Ön malî kontrol faaliyetini yürütmek.</a:t>
          </a:r>
          <a:endParaRPr lang="tr-TR" sz="1300" kern="1200"/>
        </a:p>
      </dsp:txBody>
      <dsp:txXfrm>
        <a:off x="2462362" y="1055442"/>
        <a:ext cx="1619280" cy="2278235"/>
      </dsp:txXfrm>
    </dsp:sp>
    <dsp:sp modelId="{254A4B07-C02C-4BF9-9857-59FE8D0A3792}">
      <dsp:nvSpPr>
        <dsp:cNvPr id="0" name=""/>
        <dsp:cNvSpPr/>
      </dsp:nvSpPr>
      <dsp:spPr>
        <a:xfrm>
          <a:off x="4304024" y="1981275"/>
          <a:ext cx="364647" cy="4265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tr-TR" sz="1000" kern="1200"/>
        </a:p>
      </dsp:txBody>
      <dsp:txXfrm>
        <a:off x="4304024" y="2066589"/>
        <a:ext cx="255253" cy="255940"/>
      </dsp:txXfrm>
    </dsp:sp>
    <dsp:sp modelId="{76788BD7-370F-42B0-8155-E2217B87FD87}">
      <dsp:nvSpPr>
        <dsp:cNvPr id="0" name=""/>
        <dsp:cNvSpPr/>
      </dsp:nvSpPr>
      <dsp:spPr>
        <a:xfrm>
          <a:off x="4820035" y="1005064"/>
          <a:ext cx="1720036" cy="23789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İç</a:t>
          </a:r>
          <a:r>
            <a:rPr lang="tr-TR" sz="1300" kern="1200" smtClean="0"/>
            <a:t> </a:t>
          </a:r>
          <a:r>
            <a:rPr lang="en-US" sz="1300" kern="1200" smtClean="0"/>
            <a:t>kontrol sisteminin kurulması, standartlarının uygulanması ve geliştirilmesi konuların da çalışmalar yapmak; üst yönetimin iç denetime yönelik işlevinin etkililiğini ve verimliliğini artırmak için gerekli hazırlıkları yapmak.</a:t>
          </a:r>
          <a:endParaRPr lang="tr-TR" sz="1300" kern="1200"/>
        </a:p>
      </dsp:txBody>
      <dsp:txXfrm>
        <a:off x="4870413" y="1055442"/>
        <a:ext cx="1619280" cy="2278235"/>
      </dsp:txXfrm>
    </dsp:sp>
    <dsp:sp modelId="{ECB231B4-094B-4FC4-A9F3-5F9966B48F2B}">
      <dsp:nvSpPr>
        <dsp:cNvPr id="0" name=""/>
        <dsp:cNvSpPr/>
      </dsp:nvSpPr>
      <dsp:spPr>
        <a:xfrm>
          <a:off x="6712074" y="1981275"/>
          <a:ext cx="364647" cy="4265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tr-TR" sz="1000" kern="1200"/>
        </a:p>
      </dsp:txBody>
      <dsp:txXfrm>
        <a:off x="6712074" y="2066589"/>
        <a:ext cx="255253" cy="255940"/>
      </dsp:txXfrm>
    </dsp:sp>
    <dsp:sp modelId="{298EE18B-3585-41F3-A286-D81E12EA9FCD}">
      <dsp:nvSpPr>
        <dsp:cNvPr id="0" name=""/>
        <dsp:cNvSpPr/>
      </dsp:nvSpPr>
      <dsp:spPr>
        <a:xfrm>
          <a:off x="7228085" y="1005064"/>
          <a:ext cx="1720036" cy="23789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Üst yönetici tarafından verilecek diğer görevleri yapmak.</a:t>
          </a:r>
          <a:endParaRPr lang="tr-TR" sz="1300" kern="1200"/>
        </a:p>
      </dsp:txBody>
      <dsp:txXfrm>
        <a:off x="7278463" y="1055442"/>
        <a:ext cx="1619280" cy="227823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9A002-B866-4D20-AD6D-64559AC474EF}">
      <dsp:nvSpPr>
        <dsp:cNvPr id="0" name=""/>
        <dsp:cNvSpPr/>
      </dsp:nvSpPr>
      <dsp:spPr>
        <a:xfrm>
          <a:off x="3375751" y="700535"/>
          <a:ext cx="119083" cy="315657"/>
        </a:xfrm>
        <a:custGeom>
          <a:avLst/>
          <a:gdLst/>
          <a:ahLst/>
          <a:cxnLst/>
          <a:rect l="0" t="0" r="0" b="0"/>
          <a:pathLst>
            <a:path>
              <a:moveTo>
                <a:pt x="110814" y="0"/>
              </a:moveTo>
              <a:lnTo>
                <a:pt x="110814" y="485473"/>
              </a:lnTo>
              <a:lnTo>
                <a:pt x="0" y="485473"/>
              </a:lnTo>
            </a:path>
          </a:pathLst>
        </a:custGeom>
        <a:noFill/>
        <a:ln w="25400" cap="flat" cmpd="sng" algn="ctr">
          <a:solidFill>
            <a:srgbClr val="F79646">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DE87A49-761C-4DBA-90C4-0D3EAADEBC44}">
      <dsp:nvSpPr>
        <dsp:cNvPr id="0" name=""/>
        <dsp:cNvSpPr/>
      </dsp:nvSpPr>
      <dsp:spPr>
        <a:xfrm>
          <a:off x="5154969" y="2035653"/>
          <a:ext cx="202432" cy="1539894"/>
        </a:xfrm>
        <a:custGeom>
          <a:avLst/>
          <a:gdLst/>
          <a:ahLst/>
          <a:cxnLst/>
          <a:rect l="0" t="0" r="0" b="0"/>
          <a:pathLst>
            <a:path>
              <a:moveTo>
                <a:pt x="0" y="0"/>
              </a:moveTo>
              <a:lnTo>
                <a:pt x="0" y="1885287"/>
              </a:lnTo>
              <a:lnTo>
                <a:pt x="161187" y="1885287"/>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A1DAF25-466C-47D2-B270-2F9DEA974605}">
      <dsp:nvSpPr>
        <dsp:cNvPr id="0" name=""/>
        <dsp:cNvSpPr/>
      </dsp:nvSpPr>
      <dsp:spPr>
        <a:xfrm>
          <a:off x="5154969" y="2035653"/>
          <a:ext cx="211954" cy="3334087"/>
        </a:xfrm>
        <a:custGeom>
          <a:avLst/>
          <a:gdLst/>
          <a:ahLst/>
          <a:cxnLst/>
          <a:rect l="0" t="0" r="0" b="0"/>
          <a:pathLst>
            <a:path>
              <a:moveTo>
                <a:pt x="0" y="0"/>
              </a:moveTo>
              <a:lnTo>
                <a:pt x="0" y="4074206"/>
              </a:lnTo>
              <a:lnTo>
                <a:pt x="146000" y="4074206"/>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8F72F7-D90E-4625-9E50-11BE6C41BA47}">
      <dsp:nvSpPr>
        <dsp:cNvPr id="0" name=""/>
        <dsp:cNvSpPr/>
      </dsp:nvSpPr>
      <dsp:spPr>
        <a:xfrm>
          <a:off x="5154969" y="2035653"/>
          <a:ext cx="190407" cy="2145232"/>
        </a:xfrm>
        <a:custGeom>
          <a:avLst/>
          <a:gdLst/>
          <a:ahLst/>
          <a:cxnLst/>
          <a:rect l="0" t="0" r="0" b="0"/>
          <a:pathLst>
            <a:path>
              <a:moveTo>
                <a:pt x="0" y="0"/>
              </a:moveTo>
              <a:lnTo>
                <a:pt x="0" y="2630435"/>
              </a:lnTo>
              <a:lnTo>
                <a:pt x="140934" y="2630435"/>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FC93EF4-9351-4CD0-8BF3-52E9783D2D99}">
      <dsp:nvSpPr>
        <dsp:cNvPr id="0" name=""/>
        <dsp:cNvSpPr/>
      </dsp:nvSpPr>
      <dsp:spPr>
        <a:xfrm>
          <a:off x="5154969" y="2035653"/>
          <a:ext cx="195844" cy="2742088"/>
        </a:xfrm>
        <a:custGeom>
          <a:avLst/>
          <a:gdLst/>
          <a:ahLst/>
          <a:cxnLst/>
          <a:rect l="0" t="0" r="0" b="0"/>
          <a:pathLst>
            <a:path>
              <a:moveTo>
                <a:pt x="0" y="0"/>
              </a:moveTo>
              <a:lnTo>
                <a:pt x="0" y="3350629"/>
              </a:lnTo>
              <a:lnTo>
                <a:pt x="129895" y="3350629"/>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A3F1CB97-ABC9-4F5C-B88C-D288BCBEE039}">
      <dsp:nvSpPr>
        <dsp:cNvPr id="0" name=""/>
        <dsp:cNvSpPr/>
      </dsp:nvSpPr>
      <dsp:spPr>
        <a:xfrm>
          <a:off x="5154969" y="2035653"/>
          <a:ext cx="149087" cy="885470"/>
        </a:xfrm>
        <a:custGeom>
          <a:avLst/>
          <a:gdLst/>
          <a:ahLst/>
          <a:cxnLst/>
          <a:rect l="0" t="0" r="0" b="0"/>
          <a:pathLst>
            <a:path>
              <a:moveTo>
                <a:pt x="0" y="0"/>
              </a:moveTo>
              <a:lnTo>
                <a:pt x="0" y="1222832"/>
              </a:lnTo>
              <a:lnTo>
                <a:pt x="157272" y="1222832"/>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F5E2D406-51FD-4C82-8B08-1560C15D4A23}">
      <dsp:nvSpPr>
        <dsp:cNvPr id="0" name=""/>
        <dsp:cNvSpPr/>
      </dsp:nvSpPr>
      <dsp:spPr>
        <a:xfrm>
          <a:off x="5154969" y="2035653"/>
          <a:ext cx="140272" cy="283885"/>
        </a:xfrm>
        <a:custGeom>
          <a:avLst/>
          <a:gdLst/>
          <a:ahLst/>
          <a:cxnLst/>
          <a:rect l="0" t="0" r="0" b="0"/>
          <a:pathLst>
            <a:path>
              <a:moveTo>
                <a:pt x="0" y="0"/>
              </a:moveTo>
              <a:lnTo>
                <a:pt x="0" y="432028"/>
              </a:lnTo>
              <a:lnTo>
                <a:pt x="156702" y="432028"/>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5D3834F-8D9F-4899-9B72-81C012C7F654}">
      <dsp:nvSpPr>
        <dsp:cNvPr id="0" name=""/>
        <dsp:cNvSpPr/>
      </dsp:nvSpPr>
      <dsp:spPr>
        <a:xfrm>
          <a:off x="3494835" y="700535"/>
          <a:ext cx="2082417" cy="807263"/>
        </a:xfrm>
        <a:custGeom>
          <a:avLst/>
          <a:gdLst/>
          <a:ahLst/>
          <a:cxnLst/>
          <a:rect l="0" t="0" r="0" b="0"/>
          <a:pathLst>
            <a:path>
              <a:moveTo>
                <a:pt x="0" y="0"/>
              </a:moveTo>
              <a:lnTo>
                <a:pt x="0" y="866110"/>
              </a:lnTo>
              <a:lnTo>
                <a:pt x="2089993" y="866110"/>
              </a:lnTo>
              <a:lnTo>
                <a:pt x="2089993" y="976924"/>
              </a:lnTo>
            </a:path>
          </a:pathLst>
        </a:custGeom>
        <a:noFill/>
        <a:ln w="25400" cap="flat" cmpd="sng" algn="ctr">
          <a:solidFill>
            <a:srgbClr val="F79646">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384169E-62FC-40E2-BDDB-EA30D258F8A1}">
      <dsp:nvSpPr>
        <dsp:cNvPr id="0" name=""/>
        <dsp:cNvSpPr/>
      </dsp:nvSpPr>
      <dsp:spPr>
        <a:xfrm>
          <a:off x="3623357" y="2045434"/>
          <a:ext cx="91508" cy="489421"/>
        </a:xfrm>
        <a:custGeom>
          <a:avLst/>
          <a:gdLst/>
          <a:ahLst/>
          <a:cxnLst/>
          <a:rect l="0" t="0" r="0" b="0"/>
          <a:pathLst>
            <a:path>
              <a:moveTo>
                <a:pt x="0" y="0"/>
              </a:moveTo>
              <a:lnTo>
                <a:pt x="0" y="489267"/>
              </a:lnTo>
              <a:lnTo>
                <a:pt x="91480" y="489267"/>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D28407A-C793-40DA-ADF0-97385041B78B}">
      <dsp:nvSpPr>
        <dsp:cNvPr id="0" name=""/>
        <dsp:cNvSpPr/>
      </dsp:nvSpPr>
      <dsp:spPr>
        <a:xfrm>
          <a:off x="3494835" y="700535"/>
          <a:ext cx="550805" cy="817044"/>
        </a:xfrm>
        <a:custGeom>
          <a:avLst/>
          <a:gdLst/>
          <a:ahLst/>
          <a:cxnLst/>
          <a:rect l="0" t="0" r="0" b="0"/>
          <a:pathLst>
            <a:path>
              <a:moveTo>
                <a:pt x="0" y="0"/>
              </a:moveTo>
              <a:lnTo>
                <a:pt x="0" y="875888"/>
              </a:lnTo>
              <a:lnTo>
                <a:pt x="558863" y="875888"/>
              </a:lnTo>
              <a:lnTo>
                <a:pt x="558863" y="986702"/>
              </a:lnTo>
            </a:path>
          </a:pathLst>
        </a:custGeom>
        <a:noFill/>
        <a:ln w="25400" cap="flat" cmpd="sng" algn="ctr">
          <a:solidFill>
            <a:srgbClr val="F79646">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81E8CED-1838-455E-AF8F-D7F1930D9DFA}">
      <dsp:nvSpPr>
        <dsp:cNvPr id="0" name=""/>
        <dsp:cNvSpPr/>
      </dsp:nvSpPr>
      <dsp:spPr>
        <a:xfrm>
          <a:off x="1993954" y="2055210"/>
          <a:ext cx="105095" cy="1254736"/>
        </a:xfrm>
        <a:custGeom>
          <a:avLst/>
          <a:gdLst/>
          <a:ahLst/>
          <a:cxnLst/>
          <a:rect l="0" t="0" r="0" b="0"/>
          <a:pathLst>
            <a:path>
              <a:moveTo>
                <a:pt x="0" y="0"/>
              </a:moveTo>
              <a:lnTo>
                <a:pt x="0" y="1254341"/>
              </a:lnTo>
              <a:lnTo>
                <a:pt x="105062" y="1254341"/>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9C10371-C2E1-4D39-BB46-8AAC5E1B831A}">
      <dsp:nvSpPr>
        <dsp:cNvPr id="0" name=""/>
        <dsp:cNvSpPr/>
      </dsp:nvSpPr>
      <dsp:spPr>
        <a:xfrm>
          <a:off x="1993954" y="2055210"/>
          <a:ext cx="123042" cy="493222"/>
        </a:xfrm>
        <a:custGeom>
          <a:avLst/>
          <a:gdLst/>
          <a:ahLst/>
          <a:cxnLst/>
          <a:rect l="0" t="0" r="0" b="0"/>
          <a:pathLst>
            <a:path>
              <a:moveTo>
                <a:pt x="0" y="0"/>
              </a:moveTo>
              <a:lnTo>
                <a:pt x="0" y="493066"/>
              </a:lnTo>
              <a:lnTo>
                <a:pt x="123004" y="493066"/>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B7E715F-D551-494F-96D4-6A044B195725}">
      <dsp:nvSpPr>
        <dsp:cNvPr id="0" name=""/>
        <dsp:cNvSpPr/>
      </dsp:nvSpPr>
      <dsp:spPr>
        <a:xfrm>
          <a:off x="2416238" y="700535"/>
          <a:ext cx="1078596" cy="826820"/>
        </a:xfrm>
        <a:custGeom>
          <a:avLst/>
          <a:gdLst/>
          <a:ahLst/>
          <a:cxnLst/>
          <a:rect l="0" t="0" r="0" b="0"/>
          <a:pathLst>
            <a:path>
              <a:moveTo>
                <a:pt x="1070024" y="0"/>
              </a:moveTo>
              <a:lnTo>
                <a:pt x="1070024" y="885661"/>
              </a:lnTo>
              <a:lnTo>
                <a:pt x="0" y="885661"/>
              </a:lnTo>
              <a:lnTo>
                <a:pt x="0" y="996475"/>
              </a:lnTo>
            </a:path>
          </a:pathLst>
        </a:custGeom>
        <a:noFill/>
        <a:ln w="25400" cap="flat" cmpd="sng" algn="ctr">
          <a:solidFill>
            <a:srgbClr val="F79646">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100EFFD-37D2-4149-8DC1-30EBACDEBF93}">
      <dsp:nvSpPr>
        <dsp:cNvPr id="0" name=""/>
        <dsp:cNvSpPr/>
      </dsp:nvSpPr>
      <dsp:spPr>
        <a:xfrm>
          <a:off x="816715" y="2035653"/>
          <a:ext cx="91440" cy="1926077"/>
        </a:xfrm>
        <a:custGeom>
          <a:avLst/>
          <a:gdLst/>
          <a:ahLst/>
          <a:cxnLst/>
          <a:rect l="0" t="0" r="0" b="0"/>
          <a:pathLst>
            <a:path>
              <a:moveTo>
                <a:pt x="45720" y="0"/>
              </a:moveTo>
              <a:lnTo>
                <a:pt x="45720" y="1925470"/>
              </a:lnTo>
              <a:lnTo>
                <a:pt x="113644" y="1925470"/>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BCDD441-5442-41CC-A84C-F35E38F57B1D}">
      <dsp:nvSpPr>
        <dsp:cNvPr id="0" name=""/>
        <dsp:cNvSpPr/>
      </dsp:nvSpPr>
      <dsp:spPr>
        <a:xfrm>
          <a:off x="816715" y="2035653"/>
          <a:ext cx="91440" cy="1243356"/>
        </a:xfrm>
        <a:custGeom>
          <a:avLst/>
          <a:gdLst/>
          <a:ahLst/>
          <a:cxnLst/>
          <a:rect l="0" t="0" r="0" b="0"/>
          <a:pathLst>
            <a:path>
              <a:moveTo>
                <a:pt x="45720" y="0"/>
              </a:moveTo>
              <a:lnTo>
                <a:pt x="45720" y="1242964"/>
              </a:lnTo>
              <a:lnTo>
                <a:pt x="89708" y="1242964"/>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DF4CFF8-E6F1-479E-975D-8811CA0921F6}">
      <dsp:nvSpPr>
        <dsp:cNvPr id="0" name=""/>
        <dsp:cNvSpPr/>
      </dsp:nvSpPr>
      <dsp:spPr>
        <a:xfrm>
          <a:off x="816715" y="2035653"/>
          <a:ext cx="91440" cy="445942"/>
        </a:xfrm>
        <a:custGeom>
          <a:avLst/>
          <a:gdLst/>
          <a:ahLst/>
          <a:cxnLst/>
          <a:rect l="0" t="0" r="0" b="0"/>
          <a:pathLst>
            <a:path>
              <a:moveTo>
                <a:pt x="45720" y="0"/>
              </a:moveTo>
              <a:lnTo>
                <a:pt x="45720" y="445801"/>
              </a:lnTo>
              <a:lnTo>
                <a:pt x="95692" y="445801"/>
              </a:lnTo>
            </a:path>
          </a:pathLst>
        </a:custGeom>
        <a:noFill/>
        <a:ln w="25400" cap="flat" cmpd="sng" algn="ctr">
          <a:solidFill>
            <a:srgbClr val="4F81BD">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9701A961-7FA8-4270-8979-821FBFA9C7E0}">
      <dsp:nvSpPr>
        <dsp:cNvPr id="0" name=""/>
        <dsp:cNvSpPr/>
      </dsp:nvSpPr>
      <dsp:spPr>
        <a:xfrm>
          <a:off x="1284718" y="700535"/>
          <a:ext cx="2210116" cy="807263"/>
        </a:xfrm>
        <a:custGeom>
          <a:avLst/>
          <a:gdLst/>
          <a:ahLst/>
          <a:cxnLst/>
          <a:rect l="0" t="0" r="0" b="0"/>
          <a:pathLst>
            <a:path>
              <a:moveTo>
                <a:pt x="2201187" y="0"/>
              </a:moveTo>
              <a:lnTo>
                <a:pt x="2201187" y="866110"/>
              </a:lnTo>
              <a:lnTo>
                <a:pt x="0" y="866110"/>
              </a:lnTo>
              <a:lnTo>
                <a:pt x="0" y="976924"/>
              </a:lnTo>
            </a:path>
          </a:pathLst>
        </a:custGeom>
        <a:noFill/>
        <a:ln w="25400" cap="flat" cmpd="sng" algn="ctr">
          <a:solidFill>
            <a:srgbClr val="F79646">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57E24916-0D6B-4B14-8AA6-049440302109}">
      <dsp:nvSpPr>
        <dsp:cNvPr id="0" name=""/>
        <dsp:cNvSpPr/>
      </dsp:nvSpPr>
      <dsp:spPr>
        <a:xfrm>
          <a:off x="2966980" y="172680"/>
          <a:ext cx="1055709" cy="527854"/>
        </a:xfrm>
        <a:prstGeom prst="rect">
          <a:avLst/>
        </a:prstGeom>
        <a:solidFill>
          <a:srgbClr val="8064A2">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Strateji Geliştirme </a:t>
          </a:r>
        </a:p>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Daire Başkanlığı</a:t>
          </a:r>
        </a:p>
      </dsp:txBody>
      <dsp:txXfrm>
        <a:off x="2966980" y="172680"/>
        <a:ext cx="1055709" cy="527854"/>
      </dsp:txXfrm>
    </dsp:sp>
    <dsp:sp modelId="{24BCD2D6-DA18-4BD9-B1BB-E11F20F1D962}">
      <dsp:nvSpPr>
        <dsp:cNvPr id="0" name=""/>
        <dsp:cNvSpPr/>
      </dsp:nvSpPr>
      <dsp:spPr>
        <a:xfrm>
          <a:off x="756864" y="1507798"/>
          <a:ext cx="1055709" cy="527854"/>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Bütçe ve Performans Şubesi</a:t>
          </a:r>
        </a:p>
      </dsp:txBody>
      <dsp:txXfrm>
        <a:off x="756864" y="1507798"/>
        <a:ext cx="1055709" cy="527854"/>
      </dsp:txXfrm>
    </dsp:sp>
    <dsp:sp modelId="{FF3AD13E-BEE0-431B-80E3-FFD1ACFCEE96}">
      <dsp:nvSpPr>
        <dsp:cNvPr id="0" name=""/>
        <dsp:cNvSpPr/>
      </dsp:nvSpPr>
      <dsp:spPr>
        <a:xfrm>
          <a:off x="912423" y="2217668"/>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Gelir Takip Tahakkuk</a:t>
          </a:r>
        </a:p>
      </dsp:txBody>
      <dsp:txXfrm>
        <a:off x="912423" y="2217668"/>
        <a:ext cx="1055709" cy="527854"/>
      </dsp:txXfrm>
    </dsp:sp>
    <dsp:sp modelId="{787F3D29-0524-4767-A721-72DABD3579FF}">
      <dsp:nvSpPr>
        <dsp:cNvPr id="0" name=""/>
        <dsp:cNvSpPr/>
      </dsp:nvSpPr>
      <dsp:spPr>
        <a:xfrm>
          <a:off x="906437" y="3015082"/>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Bütçe </a:t>
          </a:r>
        </a:p>
      </dsp:txBody>
      <dsp:txXfrm>
        <a:off x="906437" y="3015082"/>
        <a:ext cx="1055709" cy="527854"/>
      </dsp:txXfrm>
    </dsp:sp>
    <dsp:sp modelId="{E8531416-9EB7-4553-9AAF-A3E7D4872F35}">
      <dsp:nvSpPr>
        <dsp:cNvPr id="0" name=""/>
        <dsp:cNvSpPr/>
      </dsp:nvSpPr>
      <dsp:spPr>
        <a:xfrm>
          <a:off x="930380" y="3697804"/>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İzleme Değerlendirme Raporlama</a:t>
          </a:r>
        </a:p>
      </dsp:txBody>
      <dsp:txXfrm>
        <a:off x="930380" y="3697804"/>
        <a:ext cx="1055709" cy="527854"/>
      </dsp:txXfrm>
    </dsp:sp>
    <dsp:sp modelId="{2A313495-58CB-45DC-883B-B52EF2370063}">
      <dsp:nvSpPr>
        <dsp:cNvPr id="0" name=""/>
        <dsp:cNvSpPr/>
      </dsp:nvSpPr>
      <dsp:spPr>
        <a:xfrm>
          <a:off x="1888383" y="1527355"/>
          <a:ext cx="1055709" cy="527854"/>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Stratejik Yönetim ve Planlama Şubesi </a:t>
          </a:r>
        </a:p>
      </dsp:txBody>
      <dsp:txXfrm>
        <a:off x="1888383" y="1527355"/>
        <a:ext cx="1055709" cy="527854"/>
      </dsp:txXfrm>
    </dsp:sp>
    <dsp:sp modelId="{9533418C-1D43-424F-8FC6-7FD34A4EFB8C}">
      <dsp:nvSpPr>
        <dsp:cNvPr id="0" name=""/>
        <dsp:cNvSpPr/>
      </dsp:nvSpPr>
      <dsp:spPr>
        <a:xfrm>
          <a:off x="2116997" y="2284505"/>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Stratejik Yönetim ve Planlama</a:t>
          </a:r>
        </a:p>
      </dsp:txBody>
      <dsp:txXfrm>
        <a:off x="2116997" y="2284505"/>
        <a:ext cx="1055709" cy="527854"/>
      </dsp:txXfrm>
    </dsp:sp>
    <dsp:sp modelId="{9F5DD103-316D-4405-A447-336241D087E8}">
      <dsp:nvSpPr>
        <dsp:cNvPr id="0" name=""/>
        <dsp:cNvSpPr/>
      </dsp:nvSpPr>
      <dsp:spPr>
        <a:xfrm>
          <a:off x="2099050" y="3046019"/>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Destek Servisi</a:t>
          </a:r>
        </a:p>
      </dsp:txBody>
      <dsp:txXfrm>
        <a:off x="2099050" y="3046019"/>
        <a:ext cx="1055709" cy="527854"/>
      </dsp:txXfrm>
    </dsp:sp>
    <dsp:sp modelId="{FE72A425-6F77-4DC0-8ED8-B22589453327}">
      <dsp:nvSpPr>
        <dsp:cNvPr id="0" name=""/>
        <dsp:cNvSpPr/>
      </dsp:nvSpPr>
      <dsp:spPr>
        <a:xfrm>
          <a:off x="3517786" y="1517579"/>
          <a:ext cx="1055709" cy="527854"/>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İç Kontrol Şubesi</a:t>
          </a:r>
        </a:p>
      </dsp:txBody>
      <dsp:txXfrm>
        <a:off x="3517786" y="1517579"/>
        <a:ext cx="1055709" cy="527854"/>
      </dsp:txXfrm>
    </dsp:sp>
    <dsp:sp modelId="{4BFF0D06-8D0E-4DFD-B26C-8C6A87257F6E}">
      <dsp:nvSpPr>
        <dsp:cNvPr id="0" name=""/>
        <dsp:cNvSpPr/>
      </dsp:nvSpPr>
      <dsp:spPr>
        <a:xfrm>
          <a:off x="3714866" y="2270928"/>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İç Kontrol Servisi</a:t>
          </a:r>
        </a:p>
      </dsp:txBody>
      <dsp:txXfrm>
        <a:off x="3714866" y="2270928"/>
        <a:ext cx="1055709" cy="527854"/>
      </dsp:txXfrm>
    </dsp:sp>
    <dsp:sp modelId="{446F6E8C-F9E5-4365-A9E4-886EA99A6678}">
      <dsp:nvSpPr>
        <dsp:cNvPr id="0" name=""/>
        <dsp:cNvSpPr/>
      </dsp:nvSpPr>
      <dsp:spPr>
        <a:xfrm>
          <a:off x="5049398" y="1507798"/>
          <a:ext cx="1055709" cy="527854"/>
        </a:xfrm>
        <a:prstGeom prst="rect">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Muhasebe ve Kesin Hesap Şubesi</a:t>
          </a:r>
        </a:p>
      </dsp:txBody>
      <dsp:txXfrm>
        <a:off x="5049398" y="1507798"/>
        <a:ext cx="1055709" cy="527854"/>
      </dsp:txXfrm>
    </dsp:sp>
    <dsp:sp modelId="{541F3EDB-122E-41E7-8256-5809B9BAEB16}">
      <dsp:nvSpPr>
        <dsp:cNvPr id="0" name=""/>
        <dsp:cNvSpPr/>
      </dsp:nvSpPr>
      <dsp:spPr>
        <a:xfrm>
          <a:off x="5295241" y="2055611"/>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Muhasebe</a:t>
          </a:r>
        </a:p>
      </dsp:txBody>
      <dsp:txXfrm>
        <a:off x="5295241" y="2055611"/>
        <a:ext cx="1055709" cy="527854"/>
      </dsp:txXfrm>
    </dsp:sp>
    <dsp:sp modelId="{2ECEC147-6B31-47E9-A663-FB8C78577A90}">
      <dsp:nvSpPr>
        <dsp:cNvPr id="0" name=""/>
        <dsp:cNvSpPr/>
      </dsp:nvSpPr>
      <dsp:spPr>
        <a:xfrm>
          <a:off x="5304056" y="2657196"/>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Taşınır Mal Yönetim</a:t>
          </a:r>
        </a:p>
      </dsp:txBody>
      <dsp:txXfrm>
        <a:off x="5304056" y="2657196"/>
        <a:ext cx="1055709" cy="527854"/>
      </dsp:txXfrm>
    </dsp:sp>
    <dsp:sp modelId="{BCF740E7-F20A-4EC0-99CC-3F243C654CB2}">
      <dsp:nvSpPr>
        <dsp:cNvPr id="0" name=""/>
        <dsp:cNvSpPr/>
      </dsp:nvSpPr>
      <dsp:spPr>
        <a:xfrm>
          <a:off x="5350814" y="4513814"/>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Alacak Takip </a:t>
          </a:r>
        </a:p>
      </dsp:txBody>
      <dsp:txXfrm>
        <a:off x="5350814" y="4513814"/>
        <a:ext cx="1055709" cy="527854"/>
      </dsp:txXfrm>
    </dsp:sp>
    <dsp:sp modelId="{846DC98D-82A8-416A-A08C-3B6BD1119A3D}">
      <dsp:nvSpPr>
        <dsp:cNvPr id="0" name=""/>
        <dsp:cNvSpPr/>
      </dsp:nvSpPr>
      <dsp:spPr>
        <a:xfrm>
          <a:off x="5345377" y="3916958"/>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AB Hibe Projeleri</a:t>
          </a:r>
        </a:p>
      </dsp:txBody>
      <dsp:txXfrm>
        <a:off x="5345377" y="3916958"/>
        <a:ext cx="1055709" cy="527854"/>
      </dsp:txXfrm>
    </dsp:sp>
    <dsp:sp modelId="{AED9810A-B510-42FA-8BD0-F1E576CA16ED}">
      <dsp:nvSpPr>
        <dsp:cNvPr id="0" name=""/>
        <dsp:cNvSpPr/>
      </dsp:nvSpPr>
      <dsp:spPr>
        <a:xfrm>
          <a:off x="5366924" y="5105813"/>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TÜBİTAK SANTEZ Projeleri</a:t>
          </a:r>
        </a:p>
      </dsp:txBody>
      <dsp:txXfrm>
        <a:off x="5366924" y="5105813"/>
        <a:ext cx="1055709" cy="527854"/>
      </dsp:txXfrm>
    </dsp:sp>
    <dsp:sp modelId="{DDC36ECA-83D3-402C-BF72-E63007222FF6}">
      <dsp:nvSpPr>
        <dsp:cNvPr id="0" name=""/>
        <dsp:cNvSpPr/>
      </dsp:nvSpPr>
      <dsp:spPr>
        <a:xfrm>
          <a:off x="5357401" y="3311620"/>
          <a:ext cx="1055709" cy="527854"/>
        </a:xfrm>
        <a:prstGeom prst="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dirty="0">
              <a:solidFill>
                <a:sysClr val="window" lastClr="FFFFFF"/>
              </a:solidFill>
              <a:latin typeface="Gill Sans MT"/>
              <a:ea typeface="+mn-ea"/>
              <a:cs typeface="+mn-cs"/>
            </a:rPr>
            <a:t>BAP FARABİ </a:t>
          </a:r>
          <a:r>
            <a:rPr lang="tr-TR" sz="1100" kern="1200" dirty="0" smtClean="0">
              <a:solidFill>
                <a:sysClr val="window" lastClr="FFFFFF"/>
              </a:solidFill>
              <a:latin typeface="Gill Sans MT"/>
              <a:ea typeface="+mn-ea"/>
              <a:cs typeface="+mn-cs"/>
            </a:rPr>
            <a:t>DİKA, GAP Projeleri</a:t>
          </a:r>
          <a:endParaRPr lang="tr-TR" sz="1100" kern="1200" dirty="0">
            <a:solidFill>
              <a:sysClr val="window" lastClr="FFFFFF"/>
            </a:solidFill>
            <a:latin typeface="Gill Sans MT"/>
            <a:ea typeface="+mn-ea"/>
            <a:cs typeface="+mn-cs"/>
          </a:endParaRPr>
        </a:p>
      </dsp:txBody>
      <dsp:txXfrm>
        <a:off x="5357401" y="3311620"/>
        <a:ext cx="1055709" cy="527854"/>
      </dsp:txXfrm>
    </dsp:sp>
    <dsp:sp modelId="{4CE82983-A355-4EFB-A212-177D6BE205C0}">
      <dsp:nvSpPr>
        <dsp:cNvPr id="0" name=""/>
        <dsp:cNvSpPr/>
      </dsp:nvSpPr>
      <dsp:spPr>
        <a:xfrm>
          <a:off x="2320042" y="752264"/>
          <a:ext cx="1055709" cy="527854"/>
        </a:xfrm>
        <a:prstGeom prst="rect">
          <a:avLst/>
        </a:prstGeom>
        <a:solidFill>
          <a:srgbClr val="F79646">
            <a:hueOff val="0"/>
            <a:satOff val="0"/>
            <a:lumOff val="0"/>
            <a:alphaOff val="0"/>
          </a:srgbClr>
        </a:solidFill>
        <a:ln w="25400" cap="flat" cmpd="sng" algn="ctr">
          <a:solidFill>
            <a:sysClr val="window" lastClr="FFFFFF">
              <a:shade val="80000"/>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tr-TR" sz="1100" kern="1200">
              <a:solidFill>
                <a:sysClr val="window" lastClr="FFFFFF"/>
              </a:solidFill>
              <a:latin typeface="Gill Sans MT"/>
              <a:ea typeface="+mn-ea"/>
              <a:cs typeface="+mn-cs"/>
            </a:rPr>
            <a:t>Sekreterya</a:t>
          </a:r>
        </a:p>
      </dsp:txBody>
      <dsp:txXfrm>
        <a:off x="2320042" y="752264"/>
        <a:ext cx="1055709" cy="52785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D9438A-A36A-41F4-BB82-49F792E9CC56}">
      <dsp:nvSpPr>
        <dsp:cNvPr id="0" name=""/>
        <dsp:cNvSpPr/>
      </dsp:nvSpPr>
      <dsp:spPr>
        <a:xfrm>
          <a:off x="708444" y="0"/>
          <a:ext cx="8029036" cy="4520242"/>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28BC60FB-EB3C-427F-AD6D-187A3E7DBA0E}">
      <dsp:nvSpPr>
        <dsp:cNvPr id="0" name=""/>
        <dsp:cNvSpPr/>
      </dsp:nvSpPr>
      <dsp:spPr>
        <a:xfrm>
          <a:off x="320091" y="1356072"/>
          <a:ext cx="2833777" cy="180809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tr-TR" sz="2100" kern="1200" dirty="0" smtClean="0"/>
            <a:t>Başkanlığımızda toplam 12 personel görev yapmaktadır. </a:t>
          </a:r>
          <a:endParaRPr lang="tr-TR" sz="2100" kern="1200" dirty="0"/>
        </a:p>
      </dsp:txBody>
      <dsp:txXfrm>
        <a:off x="408355" y="1444336"/>
        <a:ext cx="2657249" cy="1631568"/>
      </dsp:txXfrm>
    </dsp:sp>
    <dsp:sp modelId="{F01F5F83-61B2-4674-B350-AE71C32A1628}">
      <dsp:nvSpPr>
        <dsp:cNvPr id="0" name=""/>
        <dsp:cNvSpPr/>
      </dsp:nvSpPr>
      <dsp:spPr>
        <a:xfrm>
          <a:off x="3306073" y="1356072"/>
          <a:ext cx="2833777" cy="180809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tr-TR" sz="2100" kern="1200" dirty="0" smtClean="0"/>
            <a:t>Personel sayısı yeterli olmakla birlikte alanında yetişmiş deneyimli personele ihtiyaç duyulmaktadır.</a:t>
          </a:r>
          <a:endParaRPr lang="tr-TR" sz="2100" kern="1200" dirty="0"/>
        </a:p>
      </dsp:txBody>
      <dsp:txXfrm>
        <a:off x="3394337" y="1444336"/>
        <a:ext cx="2657249" cy="1631568"/>
      </dsp:txXfrm>
    </dsp:sp>
    <dsp:sp modelId="{8EEB7733-642C-4546-B47A-B9A39910BC9B}">
      <dsp:nvSpPr>
        <dsp:cNvPr id="0" name=""/>
        <dsp:cNvSpPr/>
      </dsp:nvSpPr>
      <dsp:spPr>
        <a:xfrm>
          <a:off x="6292056" y="1356072"/>
          <a:ext cx="2833777" cy="180809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tr-TR" sz="2100" kern="1200" dirty="0" smtClean="0"/>
            <a:t>Başkanlığımızda faal olarak 4 Şube. Müdürlüğü bulunmaktadır. </a:t>
          </a:r>
          <a:endParaRPr lang="tr-TR" sz="2100" kern="1200" dirty="0"/>
        </a:p>
      </dsp:txBody>
      <dsp:txXfrm>
        <a:off x="6380320" y="1444336"/>
        <a:ext cx="2657249" cy="163156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732C77-E6C4-4E0F-B629-36BDA81757B0}">
      <dsp:nvSpPr>
        <dsp:cNvPr id="0" name=""/>
        <dsp:cNvSpPr/>
      </dsp:nvSpPr>
      <dsp:spPr>
        <a:xfrm rot="10800000">
          <a:off x="1395014" y="863"/>
          <a:ext cx="4892248" cy="651027"/>
        </a:xfrm>
        <a:prstGeom prst="homePlat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7085" tIns="38100" rIns="71120" bIns="38100" numCol="1" spcCol="1270" anchor="ctr" anchorCtr="0">
          <a:noAutofit/>
        </a:bodyPr>
        <a:lstStyle/>
        <a:p>
          <a:pPr lvl="0" algn="ctr" defTabSz="444500" rtl="0">
            <a:lnSpc>
              <a:spcPct val="90000"/>
            </a:lnSpc>
            <a:spcBef>
              <a:spcPct val="0"/>
            </a:spcBef>
            <a:spcAft>
              <a:spcPct val="35000"/>
            </a:spcAft>
          </a:pPr>
          <a:r>
            <a:rPr lang="en-US" sz="1000" kern="1200" dirty="0" smtClean="0"/>
            <a:t>► </a:t>
          </a:r>
          <a:r>
            <a:rPr lang="en-US" sz="1000" kern="1200" dirty="0" err="1" smtClean="0"/>
            <a:t>Performans</a:t>
          </a:r>
          <a:r>
            <a:rPr lang="en-US" sz="1000" kern="1200" dirty="0" smtClean="0"/>
            <a:t> </a:t>
          </a:r>
          <a:r>
            <a:rPr lang="en-US" sz="1000" kern="1200" dirty="0" err="1" smtClean="0"/>
            <a:t>programı</a:t>
          </a:r>
          <a:r>
            <a:rPr lang="en-US" sz="1000" kern="1200" dirty="0" smtClean="0"/>
            <a:t> </a:t>
          </a:r>
          <a:r>
            <a:rPr lang="en-US" sz="1000" kern="1200" dirty="0" err="1" smtClean="0"/>
            <a:t>hazırlıklarının</a:t>
          </a:r>
          <a:r>
            <a:rPr lang="en-US" sz="1000" kern="1200" dirty="0" smtClean="0"/>
            <a:t> </a:t>
          </a:r>
          <a:r>
            <a:rPr lang="en-US" sz="1000" kern="1200" dirty="0" err="1" smtClean="0"/>
            <a:t>koordinasyonunu</a:t>
          </a:r>
          <a:r>
            <a:rPr lang="en-US" sz="1000" kern="1200" dirty="0" smtClean="0"/>
            <a:t> </a:t>
          </a:r>
          <a:r>
            <a:rPr lang="en-US" sz="1000" kern="1200" dirty="0" err="1" smtClean="0"/>
            <a:t>sağlamak</a:t>
          </a:r>
          <a:r>
            <a:rPr lang="en-US" sz="1000" kern="1200" dirty="0" smtClean="0"/>
            <a:t>.</a:t>
          </a:r>
          <a:endParaRPr lang="tr-TR" sz="1000" kern="1200" dirty="0"/>
        </a:p>
      </dsp:txBody>
      <dsp:txXfrm rot="10800000">
        <a:off x="1557771" y="863"/>
        <a:ext cx="4729491" cy="651027"/>
      </dsp:txXfrm>
    </dsp:sp>
    <dsp:sp modelId="{295CCC46-AC48-4EDD-8BEC-ECE170E82DB2}">
      <dsp:nvSpPr>
        <dsp:cNvPr id="0" name=""/>
        <dsp:cNvSpPr/>
      </dsp:nvSpPr>
      <dsp:spPr>
        <a:xfrm>
          <a:off x="1069501" y="863"/>
          <a:ext cx="651027" cy="651027"/>
        </a:xfrm>
        <a:prstGeom prst="ellipse">
          <a:avLst/>
        </a:prstGeom>
        <a:blipFill rotWithShape="0">
          <a:blip xmlns:r="http://schemas.openxmlformats.org/officeDocument/2006/relationships" r:embed="rId1"/>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60EA46-6307-45E9-BB15-C5ADF1D174ED}">
      <dsp:nvSpPr>
        <dsp:cNvPr id="0" name=""/>
        <dsp:cNvSpPr/>
      </dsp:nvSpPr>
      <dsp:spPr>
        <a:xfrm rot="10800000">
          <a:off x="1395014" y="846226"/>
          <a:ext cx="4892248" cy="651027"/>
        </a:xfrm>
        <a:prstGeom prst="homePlat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7085" tIns="38100" rIns="71120" bIns="38100" numCol="1" spcCol="1270" anchor="ctr" anchorCtr="0">
          <a:noAutofit/>
        </a:bodyPr>
        <a:lstStyle/>
        <a:p>
          <a:pPr lvl="0" algn="ctr" defTabSz="444500" rtl="0">
            <a:lnSpc>
              <a:spcPct val="90000"/>
            </a:lnSpc>
            <a:spcBef>
              <a:spcPct val="0"/>
            </a:spcBef>
            <a:spcAft>
              <a:spcPct val="35000"/>
            </a:spcAft>
          </a:pPr>
          <a:r>
            <a:rPr lang="en-US" sz="1000" kern="1200" dirty="0" smtClean="0"/>
            <a:t>►</a:t>
          </a:r>
          <a:r>
            <a:rPr lang="en-US" sz="1000" kern="1200" dirty="0" err="1" smtClean="0"/>
            <a:t>Kalkınma</a:t>
          </a:r>
          <a:r>
            <a:rPr lang="en-US" sz="1000" kern="1200" dirty="0" smtClean="0"/>
            <a:t> </a:t>
          </a:r>
          <a:r>
            <a:rPr lang="en-US" sz="1000" kern="1200" dirty="0" err="1" smtClean="0"/>
            <a:t>planı</a:t>
          </a:r>
          <a:r>
            <a:rPr lang="en-US" sz="1000" kern="1200" dirty="0" smtClean="0"/>
            <a:t> </a:t>
          </a:r>
          <a:r>
            <a:rPr lang="en-US" sz="1000" kern="1200" dirty="0" err="1" smtClean="0"/>
            <a:t>ve</a:t>
          </a:r>
          <a:r>
            <a:rPr lang="en-US" sz="1000" kern="1200" dirty="0" smtClean="0"/>
            <a:t> </a:t>
          </a:r>
          <a:r>
            <a:rPr lang="en-US" sz="1000" kern="1200" dirty="0" err="1" smtClean="0"/>
            <a:t>programlarda</a:t>
          </a:r>
          <a:r>
            <a:rPr lang="en-US" sz="1000" kern="1200" dirty="0" smtClean="0"/>
            <a:t> </a:t>
          </a:r>
          <a:r>
            <a:rPr lang="en-US" sz="1000" kern="1200" dirty="0" err="1" smtClean="0"/>
            <a:t>yer</a:t>
          </a:r>
          <a:r>
            <a:rPr lang="en-US" sz="1000" kern="1200" dirty="0" smtClean="0"/>
            <a:t> </a:t>
          </a:r>
          <a:r>
            <a:rPr lang="en-US" sz="1000" kern="1200" dirty="0" err="1" smtClean="0"/>
            <a:t>alan</a:t>
          </a:r>
          <a:r>
            <a:rPr lang="en-US" sz="1000" kern="1200" dirty="0" smtClean="0"/>
            <a:t> </a:t>
          </a:r>
          <a:r>
            <a:rPr lang="en-US" sz="1000" kern="1200" dirty="0" err="1" smtClean="0"/>
            <a:t>politika</a:t>
          </a:r>
          <a:r>
            <a:rPr lang="en-US" sz="1000" kern="1200" dirty="0" smtClean="0"/>
            <a:t>, </a:t>
          </a:r>
          <a:r>
            <a:rPr lang="en-US" sz="1000" kern="1200" dirty="0" err="1" smtClean="0"/>
            <a:t>hedef</a:t>
          </a:r>
          <a:r>
            <a:rPr lang="en-US" sz="1000" kern="1200" dirty="0" smtClean="0"/>
            <a:t> </a:t>
          </a:r>
          <a:r>
            <a:rPr lang="en-US" sz="1000" kern="1200" dirty="0" err="1" smtClean="0"/>
            <a:t>ve</a:t>
          </a:r>
          <a:r>
            <a:rPr lang="en-US" sz="1000" kern="1200" dirty="0" smtClean="0"/>
            <a:t> </a:t>
          </a:r>
          <a:r>
            <a:rPr lang="tr-TR" sz="1000" kern="1200" dirty="0" smtClean="0"/>
            <a:t>  </a:t>
          </a:r>
          <a:r>
            <a:rPr lang="en-US" sz="1000" kern="1200" dirty="0" err="1" smtClean="0"/>
            <a:t>önceliklere</a:t>
          </a:r>
          <a:r>
            <a:rPr lang="en-US" sz="1000" kern="1200" dirty="0" smtClean="0"/>
            <a:t> </a:t>
          </a:r>
          <a:r>
            <a:rPr lang="en-US" sz="1000" kern="1200" dirty="0" err="1" smtClean="0"/>
            <a:t>uygun</a:t>
          </a:r>
          <a:r>
            <a:rPr lang="en-US" sz="1000" kern="1200" dirty="0" smtClean="0"/>
            <a:t> </a:t>
          </a:r>
          <a:r>
            <a:rPr lang="en-US" sz="1000" kern="1200" dirty="0" err="1" smtClean="0"/>
            <a:t>şekilde</a:t>
          </a:r>
          <a:r>
            <a:rPr lang="en-US" sz="1000" kern="1200" dirty="0" smtClean="0"/>
            <a:t> </a:t>
          </a:r>
          <a:r>
            <a:rPr lang="en-US" sz="1000" kern="1200" dirty="0" err="1" smtClean="0"/>
            <a:t>Üniversitenin</a:t>
          </a:r>
          <a:r>
            <a:rPr lang="en-US" sz="1000" kern="1200" dirty="0" smtClean="0"/>
            <a:t> </a:t>
          </a:r>
          <a:r>
            <a:rPr lang="en-US" sz="1000" kern="1200" dirty="0" err="1" smtClean="0"/>
            <a:t>stratejik</a:t>
          </a:r>
          <a:r>
            <a:rPr lang="en-US" sz="1000" kern="1200" dirty="0" smtClean="0"/>
            <a:t> </a:t>
          </a:r>
          <a:r>
            <a:rPr lang="en-US" sz="1000" kern="1200" dirty="0" err="1" smtClean="0"/>
            <a:t>planları</a:t>
          </a:r>
          <a:r>
            <a:rPr lang="en-US" sz="1000" kern="1200" dirty="0" smtClean="0"/>
            <a:t> </a:t>
          </a:r>
          <a:r>
            <a:rPr lang="en-US" sz="1000" kern="1200" dirty="0" err="1" smtClean="0"/>
            <a:t>ve</a:t>
          </a:r>
          <a:r>
            <a:rPr lang="en-US" sz="1000" kern="1200" dirty="0" smtClean="0"/>
            <a:t> </a:t>
          </a:r>
          <a:r>
            <a:rPr lang="en-US" sz="1000" kern="1200" dirty="0" err="1" smtClean="0"/>
            <a:t>performans</a:t>
          </a:r>
          <a:r>
            <a:rPr lang="en-US" sz="1000" kern="1200" dirty="0" smtClean="0"/>
            <a:t> </a:t>
          </a:r>
          <a:r>
            <a:rPr lang="en-US" sz="1000" kern="1200" dirty="0" err="1" smtClean="0"/>
            <a:t>ölçütlerini</a:t>
          </a:r>
          <a:r>
            <a:rPr lang="en-US" sz="1000" kern="1200" dirty="0" smtClean="0"/>
            <a:t> </a:t>
          </a:r>
          <a:r>
            <a:rPr lang="en-US" sz="1000" kern="1200" dirty="0" err="1" smtClean="0"/>
            <a:t>fayda-maliyet</a:t>
          </a:r>
          <a:r>
            <a:rPr lang="en-US" sz="1000" kern="1200" dirty="0" smtClean="0"/>
            <a:t> </a:t>
          </a:r>
          <a:r>
            <a:rPr lang="en-US" sz="1000" kern="1200" dirty="0" err="1" smtClean="0"/>
            <a:t>analizlerine</a:t>
          </a:r>
          <a:r>
            <a:rPr lang="en-US" sz="1000" kern="1200" dirty="0" smtClean="0"/>
            <a:t> </a:t>
          </a:r>
          <a:r>
            <a:rPr lang="en-US" sz="1000" kern="1200" dirty="0" err="1" smtClean="0"/>
            <a:t>uygun</a:t>
          </a:r>
          <a:r>
            <a:rPr lang="en-US" sz="1000" kern="1200" dirty="0" smtClean="0"/>
            <a:t> </a:t>
          </a:r>
          <a:r>
            <a:rPr lang="en-US" sz="1000" kern="1200" dirty="0" err="1" smtClean="0"/>
            <a:t>olarak</a:t>
          </a:r>
          <a:r>
            <a:rPr lang="en-US" sz="1000" kern="1200" dirty="0" smtClean="0"/>
            <a:t> </a:t>
          </a:r>
          <a:r>
            <a:rPr lang="en-US" sz="1000" kern="1200" dirty="0" err="1" smtClean="0"/>
            <a:t>izleyen</a:t>
          </a:r>
          <a:r>
            <a:rPr lang="en-US" sz="1000" kern="1200" dirty="0" smtClean="0"/>
            <a:t> </a:t>
          </a:r>
          <a:r>
            <a:rPr lang="en-US" sz="1000" kern="1200" dirty="0" err="1" smtClean="0"/>
            <a:t>iki</a:t>
          </a:r>
          <a:r>
            <a:rPr lang="en-US" sz="1000" kern="1200" dirty="0" smtClean="0"/>
            <a:t> </a:t>
          </a:r>
          <a:r>
            <a:rPr lang="en-US" sz="1000" kern="1200" dirty="0" err="1" smtClean="0"/>
            <a:t>yılın</a:t>
          </a:r>
          <a:r>
            <a:rPr lang="en-US" sz="1000" kern="1200" dirty="0" smtClean="0"/>
            <a:t> </a:t>
          </a:r>
          <a:r>
            <a:rPr lang="en-US" sz="1000" kern="1200" dirty="0" err="1" smtClean="0"/>
            <a:t>bütçe</a:t>
          </a:r>
          <a:r>
            <a:rPr lang="en-US" sz="1000" kern="1200" dirty="0" smtClean="0"/>
            <a:t> </a:t>
          </a:r>
          <a:r>
            <a:rPr lang="en-US" sz="1000" kern="1200" dirty="0" err="1" smtClean="0"/>
            <a:t>tahminleri</a:t>
          </a:r>
          <a:r>
            <a:rPr lang="en-US" sz="1000" kern="1200" dirty="0" smtClean="0"/>
            <a:t> </a:t>
          </a:r>
          <a:r>
            <a:rPr lang="en-US" sz="1000" kern="1200" dirty="0" err="1" smtClean="0"/>
            <a:t>ile</a:t>
          </a:r>
          <a:r>
            <a:rPr lang="en-US" sz="1000" kern="1200" dirty="0" smtClean="0"/>
            <a:t> </a:t>
          </a:r>
          <a:r>
            <a:rPr lang="en-US" sz="1000" kern="1200" dirty="0" err="1" smtClean="0"/>
            <a:t>birlikte</a:t>
          </a:r>
          <a:r>
            <a:rPr lang="en-US" sz="1000" kern="1200" dirty="0" smtClean="0"/>
            <a:t> </a:t>
          </a:r>
          <a:r>
            <a:rPr lang="en-US" sz="1000" kern="1200" dirty="0" err="1" smtClean="0"/>
            <a:t>bütçeyi</a:t>
          </a:r>
          <a:r>
            <a:rPr lang="en-US" sz="1000" kern="1200" dirty="0" smtClean="0"/>
            <a:t> </a:t>
          </a:r>
          <a:r>
            <a:rPr lang="en-US" sz="1000" kern="1200" dirty="0" err="1" smtClean="0"/>
            <a:t>hazırlamak</a:t>
          </a:r>
          <a:r>
            <a:rPr lang="en-US" sz="1000" kern="1200" dirty="0" smtClean="0"/>
            <a:t>.</a:t>
          </a:r>
          <a:endParaRPr lang="tr-TR" sz="1000" kern="1200" dirty="0"/>
        </a:p>
      </dsp:txBody>
      <dsp:txXfrm rot="10800000">
        <a:off x="1557771" y="846226"/>
        <a:ext cx="4729491" cy="651027"/>
      </dsp:txXfrm>
    </dsp:sp>
    <dsp:sp modelId="{79EB8968-D1F0-4F77-8E88-F5B64602FE61}">
      <dsp:nvSpPr>
        <dsp:cNvPr id="0" name=""/>
        <dsp:cNvSpPr/>
      </dsp:nvSpPr>
      <dsp:spPr>
        <a:xfrm>
          <a:off x="1069501" y="846226"/>
          <a:ext cx="651027" cy="651027"/>
        </a:xfrm>
        <a:prstGeom prst="ellipse">
          <a:avLst/>
        </a:prstGeom>
        <a:blipFill rotWithShape="0">
          <a:blip xmlns:r="http://schemas.openxmlformats.org/officeDocument/2006/relationships" r:embed="rId1"/>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695BB3B-E5F0-4C10-A4AD-4ECB5199AED0}">
      <dsp:nvSpPr>
        <dsp:cNvPr id="0" name=""/>
        <dsp:cNvSpPr/>
      </dsp:nvSpPr>
      <dsp:spPr>
        <a:xfrm rot="10800000">
          <a:off x="1395014" y="1691590"/>
          <a:ext cx="4892248" cy="651027"/>
        </a:xfrm>
        <a:prstGeom prst="homePlat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7085" tIns="38100" rIns="71120" bIns="38100" numCol="1" spcCol="1270" anchor="ctr" anchorCtr="0">
          <a:noAutofit/>
        </a:bodyPr>
        <a:lstStyle/>
        <a:p>
          <a:pPr lvl="0" algn="ctr" defTabSz="444500" rtl="0">
            <a:lnSpc>
              <a:spcPct val="90000"/>
            </a:lnSpc>
            <a:spcBef>
              <a:spcPct val="0"/>
            </a:spcBef>
            <a:spcAft>
              <a:spcPct val="35000"/>
            </a:spcAft>
          </a:pPr>
          <a:r>
            <a:rPr lang="en-US" sz="1000" kern="1200" dirty="0" smtClean="0"/>
            <a:t>► </a:t>
          </a:r>
          <a:r>
            <a:rPr lang="en-US" sz="1000" kern="1200" dirty="0" err="1" smtClean="0"/>
            <a:t>Ayrıntılı</a:t>
          </a:r>
          <a:r>
            <a:rPr lang="en-US" sz="1000" kern="1200" dirty="0" smtClean="0"/>
            <a:t> </a:t>
          </a:r>
          <a:r>
            <a:rPr lang="en-US" sz="1000" kern="1200" dirty="0" err="1" smtClean="0"/>
            <a:t>harcama</a:t>
          </a:r>
          <a:r>
            <a:rPr lang="en-US" sz="1000" kern="1200" dirty="0" smtClean="0"/>
            <a:t> </a:t>
          </a:r>
          <a:r>
            <a:rPr lang="en-US" sz="1000" kern="1200" dirty="0" err="1" smtClean="0"/>
            <a:t>ve</a:t>
          </a:r>
          <a:r>
            <a:rPr lang="en-US" sz="1000" kern="1200" dirty="0" smtClean="0"/>
            <a:t> </a:t>
          </a:r>
          <a:r>
            <a:rPr lang="en-US" sz="1000" kern="1200" dirty="0" err="1" smtClean="0"/>
            <a:t>finasman</a:t>
          </a:r>
          <a:r>
            <a:rPr lang="en-US" sz="1000" kern="1200" dirty="0" smtClean="0"/>
            <a:t> </a:t>
          </a:r>
          <a:r>
            <a:rPr lang="en-US" sz="1000" kern="1200" dirty="0" err="1" smtClean="0"/>
            <a:t>programlarını</a:t>
          </a:r>
          <a:r>
            <a:rPr lang="en-US" sz="1000" kern="1200" dirty="0" smtClean="0"/>
            <a:t> </a:t>
          </a:r>
          <a:r>
            <a:rPr lang="en-US" sz="1000" kern="1200" dirty="0" err="1" smtClean="0"/>
            <a:t>hazırlamak</a:t>
          </a:r>
          <a:r>
            <a:rPr lang="en-US" sz="1000" kern="1200" dirty="0" smtClean="0"/>
            <a:t>.</a:t>
          </a:r>
          <a:endParaRPr lang="tr-TR" sz="1000" kern="1200" dirty="0"/>
        </a:p>
      </dsp:txBody>
      <dsp:txXfrm rot="10800000">
        <a:off x="1557771" y="1691590"/>
        <a:ext cx="4729491" cy="651027"/>
      </dsp:txXfrm>
    </dsp:sp>
    <dsp:sp modelId="{8723786E-E2E4-4EDD-BA26-5826AE803735}">
      <dsp:nvSpPr>
        <dsp:cNvPr id="0" name=""/>
        <dsp:cNvSpPr/>
      </dsp:nvSpPr>
      <dsp:spPr>
        <a:xfrm>
          <a:off x="1069501" y="1691590"/>
          <a:ext cx="651027" cy="651027"/>
        </a:xfrm>
        <a:prstGeom prst="ellipse">
          <a:avLst/>
        </a:prstGeom>
        <a:blipFill rotWithShape="0">
          <a:blip xmlns:r="http://schemas.openxmlformats.org/officeDocument/2006/relationships" r:embed="rId1"/>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7B7D0A-C1C5-4B9D-8EAF-465DA34E16F9}">
      <dsp:nvSpPr>
        <dsp:cNvPr id="0" name=""/>
        <dsp:cNvSpPr/>
      </dsp:nvSpPr>
      <dsp:spPr>
        <a:xfrm rot="10800000">
          <a:off x="1395014" y="2536953"/>
          <a:ext cx="4892248" cy="651027"/>
        </a:xfrm>
        <a:prstGeom prst="homePlat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7085" tIns="38100" rIns="71120" bIns="38100" numCol="1" spcCol="1270" anchor="ctr" anchorCtr="0">
          <a:noAutofit/>
        </a:bodyPr>
        <a:lstStyle/>
        <a:p>
          <a:pPr lvl="0" algn="ctr" defTabSz="444500" rtl="0">
            <a:lnSpc>
              <a:spcPct val="90000"/>
            </a:lnSpc>
            <a:spcBef>
              <a:spcPct val="0"/>
            </a:spcBef>
            <a:spcAft>
              <a:spcPct val="35000"/>
            </a:spcAft>
          </a:pPr>
          <a:r>
            <a:rPr lang="en-US" sz="1000" kern="1200" dirty="0" smtClean="0"/>
            <a:t>►</a:t>
          </a:r>
          <a:r>
            <a:rPr lang="en-US" sz="1000" kern="1200" dirty="0" err="1" smtClean="0"/>
            <a:t>Üniversitenin</a:t>
          </a:r>
          <a:r>
            <a:rPr lang="en-US" sz="1000" kern="1200" dirty="0" smtClean="0"/>
            <a:t> </a:t>
          </a:r>
          <a:r>
            <a:rPr lang="en-US" sz="1000" kern="1200" dirty="0" err="1" smtClean="0"/>
            <a:t>bütçe</a:t>
          </a:r>
          <a:r>
            <a:rPr lang="en-US" sz="1000" kern="1200" dirty="0" smtClean="0"/>
            <a:t> </a:t>
          </a:r>
          <a:r>
            <a:rPr lang="en-US" sz="1000" kern="1200" dirty="0" err="1" smtClean="0"/>
            <a:t>işlemlerini</a:t>
          </a:r>
          <a:r>
            <a:rPr lang="en-US" sz="1000" kern="1200" dirty="0" smtClean="0"/>
            <a:t> </a:t>
          </a:r>
          <a:r>
            <a:rPr lang="en-US" sz="1000" kern="1200" dirty="0" err="1" smtClean="0"/>
            <a:t>gerçekleştirmek</a:t>
          </a:r>
          <a:r>
            <a:rPr lang="en-US" sz="1000" kern="1200" dirty="0" smtClean="0"/>
            <a:t> </a:t>
          </a:r>
          <a:r>
            <a:rPr lang="en-US" sz="1000" kern="1200" dirty="0" err="1" smtClean="0"/>
            <a:t>ve</a:t>
          </a:r>
          <a:r>
            <a:rPr lang="en-US" sz="1000" kern="1200" dirty="0" smtClean="0"/>
            <a:t> </a:t>
          </a:r>
          <a:r>
            <a:rPr lang="en-US" sz="1000" kern="1200" dirty="0" err="1" smtClean="0"/>
            <a:t>kayıtlarını</a:t>
          </a:r>
          <a:r>
            <a:rPr lang="en-US" sz="1000" kern="1200" dirty="0" smtClean="0"/>
            <a:t> </a:t>
          </a:r>
          <a:r>
            <a:rPr lang="en-US" sz="1000" kern="1200" dirty="0" err="1" smtClean="0"/>
            <a:t>tutmak</a:t>
          </a:r>
          <a:r>
            <a:rPr lang="en-US" sz="1000" kern="1200" dirty="0" smtClean="0"/>
            <a:t>.</a:t>
          </a:r>
          <a:endParaRPr lang="tr-TR" sz="1000" kern="1200" dirty="0"/>
        </a:p>
      </dsp:txBody>
      <dsp:txXfrm rot="10800000">
        <a:off x="1557771" y="2536953"/>
        <a:ext cx="4729491" cy="651027"/>
      </dsp:txXfrm>
    </dsp:sp>
    <dsp:sp modelId="{6E0F7391-0472-469B-98BC-3A74EDD5DBE8}">
      <dsp:nvSpPr>
        <dsp:cNvPr id="0" name=""/>
        <dsp:cNvSpPr/>
      </dsp:nvSpPr>
      <dsp:spPr>
        <a:xfrm>
          <a:off x="1069501" y="2536953"/>
          <a:ext cx="651027" cy="651027"/>
        </a:xfrm>
        <a:prstGeom prst="ellipse">
          <a:avLst/>
        </a:prstGeom>
        <a:blipFill rotWithShape="0">
          <a:blip xmlns:r="http://schemas.openxmlformats.org/officeDocument/2006/relationships" r:embed="rId1"/>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B55458-DCAC-4172-947A-7D322E978EEC}">
      <dsp:nvSpPr>
        <dsp:cNvPr id="0" name=""/>
        <dsp:cNvSpPr/>
      </dsp:nvSpPr>
      <dsp:spPr>
        <a:xfrm rot="10800000">
          <a:off x="1395014" y="3382317"/>
          <a:ext cx="4892248" cy="651027"/>
        </a:xfrm>
        <a:prstGeom prst="homePlat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7085" tIns="38100" rIns="71120" bIns="38100" numCol="1" spcCol="1270" anchor="ctr" anchorCtr="0">
          <a:noAutofit/>
        </a:bodyPr>
        <a:lstStyle/>
        <a:p>
          <a:pPr lvl="0" algn="ctr" defTabSz="444500" rtl="0">
            <a:lnSpc>
              <a:spcPct val="90000"/>
            </a:lnSpc>
            <a:spcBef>
              <a:spcPct val="0"/>
            </a:spcBef>
            <a:spcAft>
              <a:spcPct val="35000"/>
            </a:spcAft>
          </a:pPr>
          <a:r>
            <a:rPr lang="en-US" sz="1000" kern="1200" dirty="0" smtClean="0"/>
            <a:t>►</a:t>
          </a:r>
          <a:r>
            <a:rPr lang="en-US" sz="1000" kern="1200" dirty="0" err="1" smtClean="0"/>
            <a:t>Üniversite</a:t>
          </a:r>
          <a:r>
            <a:rPr lang="tr-TR" sz="1000" kern="1200" dirty="0" smtClean="0"/>
            <a:t> </a:t>
          </a:r>
          <a:r>
            <a:rPr lang="en-US" sz="1000" kern="1200" dirty="0" err="1" smtClean="0"/>
            <a:t>harcama</a:t>
          </a:r>
          <a:r>
            <a:rPr lang="tr-TR" sz="1000" kern="1200" dirty="0" smtClean="0"/>
            <a:t> </a:t>
          </a:r>
          <a:r>
            <a:rPr lang="en-US" sz="1000" kern="1200" dirty="0" err="1" smtClean="0"/>
            <a:t>birimlerine</a:t>
          </a:r>
          <a:r>
            <a:rPr lang="tr-TR" sz="1000" kern="1200" dirty="0" smtClean="0"/>
            <a:t> </a:t>
          </a:r>
          <a:r>
            <a:rPr lang="en-US" sz="1000" kern="1200" dirty="0" err="1" smtClean="0"/>
            <a:t>ödenek</a:t>
          </a:r>
          <a:r>
            <a:rPr lang="tr-TR" sz="1000" kern="1200" dirty="0" smtClean="0"/>
            <a:t> </a:t>
          </a:r>
          <a:r>
            <a:rPr lang="en-US" sz="1000" kern="1200" dirty="0" err="1" smtClean="0"/>
            <a:t>gönderme</a:t>
          </a:r>
          <a:r>
            <a:rPr lang="tr-TR" sz="1000" kern="1200" dirty="0" smtClean="0"/>
            <a:t> </a:t>
          </a:r>
          <a:r>
            <a:rPr lang="en-US" sz="1000" kern="1200" dirty="0" err="1" smtClean="0"/>
            <a:t>belgesine</a:t>
          </a:r>
          <a:r>
            <a:rPr lang="tr-TR" sz="1000" kern="1200" dirty="0" smtClean="0"/>
            <a:t> </a:t>
          </a:r>
          <a:r>
            <a:rPr lang="en-US" sz="1000" kern="1200" dirty="0" err="1" smtClean="0"/>
            <a:t>dayanılarak</a:t>
          </a:r>
          <a:r>
            <a:rPr lang="en-US" sz="1000" kern="1200" dirty="0" smtClean="0"/>
            <a:t>	</a:t>
          </a:r>
          <a:r>
            <a:rPr lang="en-US" sz="1000" kern="1200" dirty="0" err="1" smtClean="0"/>
            <a:t>ödenek</a:t>
          </a:r>
          <a:r>
            <a:rPr lang="en-US" sz="1000" kern="1200" dirty="0" smtClean="0"/>
            <a:t> </a:t>
          </a:r>
          <a:r>
            <a:rPr lang="en-US" sz="1000" kern="1200" dirty="0" err="1" smtClean="0"/>
            <a:t>gönderilmesini</a:t>
          </a:r>
          <a:r>
            <a:rPr lang="en-US" sz="1000" kern="1200" dirty="0" smtClean="0"/>
            <a:t> </a:t>
          </a:r>
          <a:r>
            <a:rPr lang="en-US" sz="1000" kern="1200" dirty="0" err="1" smtClean="0"/>
            <a:t>sağlamak</a:t>
          </a:r>
          <a:r>
            <a:rPr lang="en-US" sz="1000" kern="1200" dirty="0" smtClean="0"/>
            <a:t>.</a:t>
          </a:r>
          <a:endParaRPr lang="tr-TR" sz="1000" kern="1200" dirty="0"/>
        </a:p>
      </dsp:txBody>
      <dsp:txXfrm rot="10800000">
        <a:off x="1557771" y="3382317"/>
        <a:ext cx="4729491" cy="651027"/>
      </dsp:txXfrm>
    </dsp:sp>
    <dsp:sp modelId="{EFBB8167-7677-4FD1-8010-2C17CF2416D4}">
      <dsp:nvSpPr>
        <dsp:cNvPr id="0" name=""/>
        <dsp:cNvSpPr/>
      </dsp:nvSpPr>
      <dsp:spPr>
        <a:xfrm>
          <a:off x="1069501" y="3382317"/>
          <a:ext cx="651027" cy="651027"/>
        </a:xfrm>
        <a:prstGeom prst="ellipse">
          <a:avLst/>
        </a:prstGeom>
        <a:blipFill rotWithShape="0">
          <a:blip xmlns:r="http://schemas.openxmlformats.org/officeDocument/2006/relationships" r:embed="rId1"/>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73A2C50-CA67-4CFF-A50B-3DEE01CFDCC2}">
      <dsp:nvSpPr>
        <dsp:cNvPr id="0" name=""/>
        <dsp:cNvSpPr/>
      </dsp:nvSpPr>
      <dsp:spPr>
        <a:xfrm rot="10800000">
          <a:off x="1395014" y="4227680"/>
          <a:ext cx="4892248" cy="651027"/>
        </a:xfrm>
        <a:prstGeom prst="homePlat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7085" tIns="38100" rIns="71120" bIns="38100" numCol="1" spcCol="1270" anchor="ctr" anchorCtr="0">
          <a:noAutofit/>
        </a:bodyPr>
        <a:lstStyle/>
        <a:p>
          <a:pPr lvl="0" algn="ctr" defTabSz="444500" rtl="0">
            <a:lnSpc>
              <a:spcPct val="90000"/>
            </a:lnSpc>
            <a:spcBef>
              <a:spcPct val="0"/>
            </a:spcBef>
            <a:spcAft>
              <a:spcPct val="35000"/>
            </a:spcAft>
          </a:pPr>
          <a:r>
            <a:rPr lang="en-US" sz="1000" kern="1200" dirty="0" smtClean="0"/>
            <a:t>► </a:t>
          </a:r>
          <a:r>
            <a:rPr lang="en-US" sz="1000" kern="1200" dirty="0" err="1" smtClean="0"/>
            <a:t>Gelirlerin</a:t>
          </a:r>
          <a:r>
            <a:rPr lang="en-US" sz="1000" kern="1200" dirty="0" smtClean="0"/>
            <a:t> </a:t>
          </a:r>
          <a:r>
            <a:rPr lang="en-US" sz="1000" kern="1200" dirty="0" err="1" smtClean="0"/>
            <a:t>tahakkuku</a:t>
          </a:r>
          <a:r>
            <a:rPr lang="en-US" sz="1000" kern="1200" dirty="0" smtClean="0"/>
            <a:t> </a:t>
          </a:r>
          <a:r>
            <a:rPr lang="en-US" sz="1000" kern="1200" dirty="0" err="1" smtClean="0"/>
            <a:t>ile</a:t>
          </a:r>
          <a:r>
            <a:rPr lang="en-US" sz="1000" kern="1200" dirty="0" smtClean="0"/>
            <a:t> </a:t>
          </a:r>
          <a:r>
            <a:rPr lang="en-US" sz="1000" kern="1200" dirty="0" err="1" smtClean="0"/>
            <a:t>gelir</a:t>
          </a:r>
          <a:r>
            <a:rPr lang="en-US" sz="1000" kern="1200" dirty="0" smtClean="0"/>
            <a:t> </a:t>
          </a:r>
          <a:r>
            <a:rPr lang="en-US" sz="1000" kern="1200" dirty="0" err="1" smtClean="0"/>
            <a:t>ve</a:t>
          </a:r>
          <a:r>
            <a:rPr lang="en-US" sz="1000" kern="1200" dirty="0" smtClean="0"/>
            <a:t> </a:t>
          </a:r>
          <a:r>
            <a:rPr lang="en-US" sz="1000" kern="1200" dirty="0" err="1" smtClean="0"/>
            <a:t>alacakların</a:t>
          </a:r>
          <a:r>
            <a:rPr lang="en-US" sz="1000" kern="1200" dirty="0" smtClean="0"/>
            <a:t> </a:t>
          </a:r>
          <a:r>
            <a:rPr lang="en-US" sz="1000" kern="1200" dirty="0" err="1" smtClean="0"/>
            <a:t>takip</a:t>
          </a:r>
          <a:r>
            <a:rPr lang="en-US" sz="1000" kern="1200" dirty="0" smtClean="0"/>
            <a:t> </a:t>
          </a:r>
          <a:r>
            <a:rPr lang="en-US" sz="1000" kern="1200" dirty="0" err="1" smtClean="0"/>
            <a:t>işlemlerini</a:t>
          </a:r>
          <a:r>
            <a:rPr lang="en-US" sz="1000" kern="1200" dirty="0" smtClean="0"/>
            <a:t> </a:t>
          </a:r>
          <a:r>
            <a:rPr lang="en-US" sz="1000" kern="1200" dirty="0" err="1" smtClean="0"/>
            <a:t>yürütmek</a:t>
          </a:r>
          <a:r>
            <a:rPr lang="en-US" sz="1000" kern="1200" dirty="0" smtClean="0"/>
            <a:t>.</a:t>
          </a:r>
          <a:endParaRPr lang="tr-TR" sz="1000" kern="1200" dirty="0"/>
        </a:p>
      </dsp:txBody>
      <dsp:txXfrm rot="10800000">
        <a:off x="1557771" y="4227680"/>
        <a:ext cx="4729491" cy="651027"/>
      </dsp:txXfrm>
    </dsp:sp>
    <dsp:sp modelId="{5CF410E3-5F32-438E-8B7A-C4CE04673752}">
      <dsp:nvSpPr>
        <dsp:cNvPr id="0" name=""/>
        <dsp:cNvSpPr/>
      </dsp:nvSpPr>
      <dsp:spPr>
        <a:xfrm>
          <a:off x="1069501" y="4227680"/>
          <a:ext cx="651027" cy="651027"/>
        </a:xfrm>
        <a:prstGeom prst="ellipse">
          <a:avLst/>
        </a:prstGeom>
        <a:blipFill rotWithShape="0">
          <a:blip xmlns:r="http://schemas.openxmlformats.org/officeDocument/2006/relationships" r:embed="rId1"/>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1E574A-8B30-4F7C-A924-32B322A69E34}">
      <dsp:nvSpPr>
        <dsp:cNvPr id="0" name=""/>
        <dsp:cNvSpPr/>
      </dsp:nvSpPr>
      <dsp:spPr>
        <a:xfrm>
          <a:off x="3498102" y="1169961"/>
          <a:ext cx="1567402" cy="156740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5C242776-4BE3-47CE-B0C2-3CA46D88D839}">
      <dsp:nvSpPr>
        <dsp:cNvPr id="0" name=""/>
        <dsp:cNvSpPr/>
      </dsp:nvSpPr>
      <dsp:spPr>
        <a:xfrm>
          <a:off x="3302177" y="0"/>
          <a:ext cx="1959252" cy="106729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dirty="0" smtClean="0"/>
            <a:t>►</a:t>
          </a:r>
          <a:r>
            <a:rPr lang="en-US" sz="1200" kern="1200" dirty="0" err="1" smtClean="0"/>
            <a:t>Üniversite</a:t>
          </a:r>
          <a:r>
            <a:rPr lang="en-US" sz="1200" kern="1200" dirty="0" smtClean="0"/>
            <a:t> </a:t>
          </a:r>
          <a:r>
            <a:rPr lang="en-US" sz="1200" kern="1200" dirty="0" err="1" smtClean="0"/>
            <a:t>yatırım</a:t>
          </a:r>
          <a:r>
            <a:rPr lang="en-US" sz="1200" kern="1200" dirty="0" smtClean="0"/>
            <a:t> </a:t>
          </a:r>
          <a:r>
            <a:rPr lang="en-US" sz="1200" kern="1200" dirty="0" err="1" smtClean="0"/>
            <a:t>programı</a:t>
          </a:r>
          <a:r>
            <a:rPr lang="en-US" sz="1200" kern="1200" dirty="0" smtClean="0"/>
            <a:t> </a:t>
          </a:r>
          <a:r>
            <a:rPr lang="en-US" sz="1200" kern="1200" dirty="0" err="1" smtClean="0"/>
            <a:t>hazırlıklarının</a:t>
          </a:r>
          <a:r>
            <a:rPr lang="en-US" sz="1200" kern="1200" dirty="0" smtClean="0"/>
            <a:t> </a:t>
          </a:r>
          <a:r>
            <a:rPr lang="en-US" sz="1200" kern="1200" dirty="0" err="1" smtClean="0"/>
            <a:t>koordinasyonunu</a:t>
          </a:r>
          <a:r>
            <a:rPr lang="en-US" sz="1200" kern="1200" dirty="0" smtClean="0"/>
            <a:t> </a:t>
          </a:r>
          <a:r>
            <a:rPr lang="en-US" sz="1200" kern="1200" dirty="0" err="1" smtClean="0"/>
            <a:t>sağlamak</a:t>
          </a:r>
          <a:r>
            <a:rPr lang="en-US" sz="1200" kern="1200" dirty="0" smtClean="0"/>
            <a:t>, </a:t>
          </a:r>
          <a:r>
            <a:rPr lang="en-US" sz="1200" kern="1200" dirty="0" err="1" smtClean="0"/>
            <a:t>uygulama</a:t>
          </a:r>
          <a:r>
            <a:rPr lang="en-US" sz="1200" kern="1200" dirty="0" smtClean="0"/>
            <a:t> </a:t>
          </a:r>
          <a:r>
            <a:rPr lang="en-US" sz="1200" kern="1200" dirty="0" err="1" smtClean="0"/>
            <a:t>sonuçlarını</a:t>
          </a:r>
          <a:r>
            <a:rPr lang="en-US" sz="1200" kern="1200" dirty="0" smtClean="0"/>
            <a:t> </a:t>
          </a:r>
          <a:r>
            <a:rPr lang="en-US" sz="1200" kern="1200" dirty="0" err="1" smtClean="0"/>
            <a:t>izlemek</a:t>
          </a:r>
          <a:r>
            <a:rPr lang="en-US" sz="1200" kern="1200" dirty="0" smtClean="0"/>
            <a:t> </a:t>
          </a:r>
          <a:r>
            <a:rPr lang="en-US" sz="1200" kern="1200" dirty="0" err="1" smtClean="0"/>
            <a:t>ve</a:t>
          </a:r>
          <a:r>
            <a:rPr lang="en-US" sz="1200" kern="1200" dirty="0" smtClean="0"/>
            <a:t> </a:t>
          </a:r>
          <a:r>
            <a:rPr lang="en-US" sz="1200" kern="1200" dirty="0" err="1" smtClean="0"/>
            <a:t>yıllık</a:t>
          </a:r>
          <a:r>
            <a:rPr lang="en-US" sz="1200" kern="1200" dirty="0" smtClean="0"/>
            <a:t> </a:t>
          </a:r>
          <a:r>
            <a:rPr lang="en-US" sz="1200" kern="1200" dirty="0" err="1" smtClean="0"/>
            <a:t>yatırım</a:t>
          </a:r>
          <a:r>
            <a:rPr lang="en-US" sz="1200" kern="1200" dirty="0" smtClean="0"/>
            <a:t> </a:t>
          </a:r>
          <a:r>
            <a:rPr lang="en-US" sz="1200" kern="1200" dirty="0" err="1" smtClean="0"/>
            <a:t>değerlendirme</a:t>
          </a:r>
          <a:r>
            <a:rPr lang="en-US" sz="1200" kern="1200" dirty="0" smtClean="0"/>
            <a:t> </a:t>
          </a:r>
          <a:r>
            <a:rPr lang="en-US" sz="1200" kern="1200" dirty="0" err="1" smtClean="0"/>
            <a:t>raporunu</a:t>
          </a:r>
          <a:r>
            <a:rPr lang="en-US" sz="1200" kern="1200" dirty="0" smtClean="0"/>
            <a:t> </a:t>
          </a:r>
          <a:r>
            <a:rPr lang="en-US" sz="1200" kern="1200" dirty="0" err="1" smtClean="0"/>
            <a:t>hazırlamak</a:t>
          </a:r>
          <a:r>
            <a:rPr lang="en-US" sz="1200" kern="1200" dirty="0" smtClean="0"/>
            <a:t>.</a:t>
          </a:r>
          <a:endParaRPr lang="tr-TR" sz="1200" kern="1200" dirty="0"/>
        </a:p>
      </dsp:txBody>
      <dsp:txXfrm>
        <a:off x="3302177" y="0"/>
        <a:ext cx="1959252" cy="1067297"/>
      </dsp:txXfrm>
    </dsp:sp>
    <dsp:sp modelId="{77A323DD-A8C3-4B33-915C-C0E4941F0C71}">
      <dsp:nvSpPr>
        <dsp:cNvPr id="0" name=""/>
        <dsp:cNvSpPr/>
      </dsp:nvSpPr>
      <dsp:spPr>
        <a:xfrm>
          <a:off x="4006855" y="1463721"/>
          <a:ext cx="1567402" cy="156740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E3D61E01-8B42-4E43-9BE3-20CAE694DF53}">
      <dsp:nvSpPr>
        <dsp:cNvPr id="0" name=""/>
        <dsp:cNvSpPr/>
      </dsp:nvSpPr>
      <dsp:spPr>
        <a:xfrm>
          <a:off x="5690506" y="1016473"/>
          <a:ext cx="1856718" cy="116894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smtClean="0"/>
            <a:t>► Bütçe uygulama sonuçlarını raporlamak.</a:t>
          </a:r>
          <a:endParaRPr lang="tr-TR" sz="1200" kern="1200"/>
        </a:p>
      </dsp:txBody>
      <dsp:txXfrm>
        <a:off x="5690506" y="1016473"/>
        <a:ext cx="1856718" cy="1168944"/>
      </dsp:txXfrm>
    </dsp:sp>
    <dsp:sp modelId="{8D6357AB-C278-4EFF-8392-C8A6B0734EF5}">
      <dsp:nvSpPr>
        <dsp:cNvPr id="0" name=""/>
        <dsp:cNvSpPr/>
      </dsp:nvSpPr>
      <dsp:spPr>
        <a:xfrm>
          <a:off x="4006855" y="2051243"/>
          <a:ext cx="1567402" cy="156740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42ED0F87-D738-457E-941A-19CA53024C06}">
      <dsp:nvSpPr>
        <dsp:cNvPr id="0" name=""/>
        <dsp:cNvSpPr/>
      </dsp:nvSpPr>
      <dsp:spPr>
        <a:xfrm>
          <a:off x="5690506" y="2759725"/>
          <a:ext cx="1856718" cy="130616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smtClean="0"/>
            <a:t>►Üniversite faaliyetlerini stratejik plan, performans programı ve bütçeye uygunluğunu   izlemek</a:t>
          </a:r>
          <a:r>
            <a:rPr lang="tr-TR" sz="1200" kern="1200" smtClean="0"/>
            <a:t> </a:t>
          </a:r>
          <a:r>
            <a:rPr lang="en-US" sz="1200" kern="1200" smtClean="0"/>
            <a:t>ve değerlendirmek.</a:t>
          </a:r>
          <a:endParaRPr lang="tr-TR" sz="1200" kern="1200"/>
        </a:p>
      </dsp:txBody>
      <dsp:txXfrm>
        <a:off x="5690506" y="2759725"/>
        <a:ext cx="1856718" cy="1306168"/>
      </dsp:txXfrm>
    </dsp:sp>
    <dsp:sp modelId="{B0FFE1AA-E977-4153-8518-FD6D43156EE1}">
      <dsp:nvSpPr>
        <dsp:cNvPr id="0" name=""/>
        <dsp:cNvSpPr/>
      </dsp:nvSpPr>
      <dsp:spPr>
        <a:xfrm>
          <a:off x="3498102" y="2345512"/>
          <a:ext cx="1567402" cy="156740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F4F48668-FCFC-4702-A09C-01E794F0C16A}">
      <dsp:nvSpPr>
        <dsp:cNvPr id="0" name=""/>
        <dsp:cNvSpPr/>
      </dsp:nvSpPr>
      <dsp:spPr>
        <a:xfrm>
          <a:off x="3302177" y="4015070"/>
          <a:ext cx="1959252" cy="1067297"/>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dirty="0" smtClean="0"/>
            <a:t>► </a:t>
          </a:r>
          <a:r>
            <a:rPr lang="en-US" sz="1200" kern="1200" dirty="0" err="1" smtClean="0"/>
            <a:t>Üniversitenin</a:t>
          </a:r>
          <a:r>
            <a:rPr lang="en-US" sz="1200" kern="1200" dirty="0" smtClean="0"/>
            <a:t> </a:t>
          </a:r>
          <a:r>
            <a:rPr lang="en-US" sz="1200" kern="1200" dirty="0" err="1" smtClean="0"/>
            <a:t>mali</a:t>
          </a:r>
          <a:r>
            <a:rPr lang="en-US" sz="1200" kern="1200" dirty="0" smtClean="0"/>
            <a:t> </a:t>
          </a:r>
          <a:r>
            <a:rPr lang="en-US" sz="1200" kern="1200" dirty="0" err="1" smtClean="0"/>
            <a:t>iş</a:t>
          </a:r>
          <a:r>
            <a:rPr lang="en-US" sz="1200" kern="1200" dirty="0" smtClean="0"/>
            <a:t> </a:t>
          </a:r>
          <a:r>
            <a:rPr lang="en-US" sz="1200" kern="1200" dirty="0" err="1" smtClean="0"/>
            <a:t>ve</a:t>
          </a:r>
          <a:r>
            <a:rPr lang="en-US" sz="1200" kern="1200" dirty="0" smtClean="0"/>
            <a:t> </a:t>
          </a:r>
          <a:r>
            <a:rPr lang="en-US" sz="1200" kern="1200" dirty="0" err="1" smtClean="0"/>
            <a:t>işlemlerini</a:t>
          </a:r>
          <a:r>
            <a:rPr lang="en-US" sz="1200" kern="1200" dirty="0" smtClean="0"/>
            <a:t> </a:t>
          </a:r>
          <a:r>
            <a:rPr lang="en-US" sz="1200" kern="1200" dirty="0" err="1" smtClean="0"/>
            <a:t>diğer</a:t>
          </a:r>
          <a:r>
            <a:rPr lang="en-US" sz="1200" kern="1200" dirty="0" smtClean="0"/>
            <a:t> </a:t>
          </a:r>
          <a:r>
            <a:rPr lang="en-US" sz="1200" kern="1200" dirty="0" err="1" smtClean="0"/>
            <a:t>kurumlar</a:t>
          </a:r>
          <a:r>
            <a:rPr lang="en-US" sz="1200" kern="1200" dirty="0" smtClean="0"/>
            <a:t> </a:t>
          </a:r>
          <a:r>
            <a:rPr lang="en-US" sz="1200" kern="1200" dirty="0" err="1" smtClean="0"/>
            <a:t>nezdinde</a:t>
          </a:r>
          <a:r>
            <a:rPr lang="en-US" sz="1200" kern="1200" dirty="0" smtClean="0"/>
            <a:t> </a:t>
          </a:r>
          <a:r>
            <a:rPr lang="tr-TR" sz="1200" kern="1200" dirty="0" smtClean="0"/>
            <a:t>takibini yapmak ve </a:t>
          </a:r>
          <a:r>
            <a:rPr lang="en-US" sz="1200" kern="1200" dirty="0" err="1" smtClean="0"/>
            <a:t>sonuçlandırmak</a:t>
          </a:r>
          <a:r>
            <a:rPr lang="en-US" sz="1200" kern="1200" dirty="0" smtClean="0"/>
            <a:t>.</a:t>
          </a:r>
          <a:endParaRPr lang="tr-TR" sz="1200" kern="1200" dirty="0"/>
        </a:p>
      </dsp:txBody>
      <dsp:txXfrm>
        <a:off x="3302177" y="4015070"/>
        <a:ext cx="1959252" cy="1067297"/>
      </dsp:txXfrm>
    </dsp:sp>
    <dsp:sp modelId="{3B51410F-04D3-412F-AD4C-204D6B34870B}">
      <dsp:nvSpPr>
        <dsp:cNvPr id="0" name=""/>
        <dsp:cNvSpPr/>
      </dsp:nvSpPr>
      <dsp:spPr>
        <a:xfrm>
          <a:off x="2989349" y="2051243"/>
          <a:ext cx="1567402" cy="156740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C9EB42B6-79F0-4891-A863-B862E6210D3E}">
      <dsp:nvSpPr>
        <dsp:cNvPr id="0" name=""/>
        <dsp:cNvSpPr/>
      </dsp:nvSpPr>
      <dsp:spPr>
        <a:xfrm>
          <a:off x="1016382" y="2759725"/>
          <a:ext cx="1856718" cy="130616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smtClean="0"/>
            <a:t>► Mali konularla ilgili mevzuatın takip ve uygulanması konusunda üst yönetici ve harcama yetkililerine bilgi ve danışmanlık sağlamak.</a:t>
          </a:r>
          <a:endParaRPr lang="tr-TR" sz="1200" kern="1200"/>
        </a:p>
      </dsp:txBody>
      <dsp:txXfrm>
        <a:off x="1016382" y="2759725"/>
        <a:ext cx="1856718" cy="1306168"/>
      </dsp:txXfrm>
    </dsp:sp>
    <dsp:sp modelId="{588D5F93-4E22-4BDB-A32E-F729979EA15F}">
      <dsp:nvSpPr>
        <dsp:cNvPr id="0" name=""/>
        <dsp:cNvSpPr/>
      </dsp:nvSpPr>
      <dsp:spPr>
        <a:xfrm>
          <a:off x="3014067" y="1463721"/>
          <a:ext cx="1567402" cy="156740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E0AC49C-8535-4B61-93B2-8B07BD66154D}">
      <dsp:nvSpPr>
        <dsp:cNvPr id="0" name=""/>
        <dsp:cNvSpPr/>
      </dsp:nvSpPr>
      <dsp:spPr>
        <a:xfrm>
          <a:off x="1016382" y="1016473"/>
          <a:ext cx="1856718" cy="130616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ctr" defTabSz="533400" rtl="0">
            <a:lnSpc>
              <a:spcPct val="90000"/>
            </a:lnSpc>
            <a:spcBef>
              <a:spcPct val="0"/>
            </a:spcBef>
            <a:spcAft>
              <a:spcPct val="35000"/>
            </a:spcAft>
          </a:pPr>
          <a:r>
            <a:rPr lang="en-US" sz="1200" kern="1200" dirty="0" smtClean="0"/>
            <a:t>► Mali </a:t>
          </a:r>
          <a:r>
            <a:rPr lang="en-US" sz="1200" kern="1200" dirty="0" err="1" smtClean="0"/>
            <a:t>konularda</a:t>
          </a:r>
          <a:r>
            <a:rPr lang="en-US" sz="1200" kern="1200" dirty="0" smtClean="0"/>
            <a:t> </a:t>
          </a:r>
          <a:r>
            <a:rPr lang="en-US" sz="1200" kern="1200" dirty="0" err="1" smtClean="0"/>
            <a:t>Daire</a:t>
          </a:r>
          <a:r>
            <a:rPr lang="en-US" sz="1200" kern="1200" dirty="0" smtClean="0"/>
            <a:t> </a:t>
          </a:r>
          <a:r>
            <a:rPr lang="en-US" sz="1200" kern="1200" dirty="0" err="1" smtClean="0"/>
            <a:t>Başkanı</a:t>
          </a:r>
          <a:r>
            <a:rPr lang="en-US" sz="1200" kern="1200" dirty="0" smtClean="0"/>
            <a:t> </a:t>
          </a:r>
          <a:r>
            <a:rPr lang="en-US" sz="1200" kern="1200" dirty="0" err="1" smtClean="0"/>
            <a:t>tarafından</a:t>
          </a:r>
          <a:r>
            <a:rPr lang="en-US" sz="1200" kern="1200" dirty="0" smtClean="0"/>
            <a:t> </a:t>
          </a:r>
          <a:r>
            <a:rPr lang="en-US" sz="1200" kern="1200" dirty="0" err="1" smtClean="0"/>
            <a:t>verilen</a:t>
          </a:r>
          <a:r>
            <a:rPr lang="en-US" sz="1200" kern="1200" dirty="0" smtClean="0"/>
            <a:t> </a:t>
          </a:r>
          <a:r>
            <a:rPr lang="en-US" sz="1200" kern="1200" dirty="0" err="1" smtClean="0"/>
            <a:t>diğer</a:t>
          </a:r>
          <a:r>
            <a:rPr lang="en-US" sz="1200" kern="1200" dirty="0" smtClean="0"/>
            <a:t> </a:t>
          </a:r>
          <a:r>
            <a:rPr lang="en-US" sz="1200" kern="1200" dirty="0" err="1" smtClean="0"/>
            <a:t>görevleri</a:t>
          </a:r>
          <a:r>
            <a:rPr lang="en-US" sz="1200" kern="1200" dirty="0" smtClean="0"/>
            <a:t> </a:t>
          </a:r>
          <a:r>
            <a:rPr lang="en-US" sz="1200" kern="1200" dirty="0" err="1" smtClean="0"/>
            <a:t>yapmak</a:t>
          </a:r>
          <a:r>
            <a:rPr lang="en-US" sz="1200" kern="1200" dirty="0" smtClean="0"/>
            <a:t>.</a:t>
          </a:r>
          <a:endParaRPr lang="tr-TR" sz="1200" kern="1200" dirty="0"/>
        </a:p>
      </dsp:txBody>
      <dsp:txXfrm>
        <a:off x="1016382" y="1016473"/>
        <a:ext cx="1856718" cy="130616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08F001-9725-4A24-B34A-83CFD4DBFB02}">
      <dsp:nvSpPr>
        <dsp:cNvPr id="0" name=""/>
        <dsp:cNvSpPr/>
      </dsp:nvSpPr>
      <dsp:spPr>
        <a:xfrm>
          <a:off x="1205" y="1208866"/>
          <a:ext cx="2351132" cy="235113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9391" tIns="16510" rIns="129391" bIns="16510" numCol="1" spcCol="1270" anchor="ctr" anchorCtr="0">
          <a:noAutofit/>
        </a:bodyPr>
        <a:lstStyle/>
        <a:p>
          <a:pPr lvl="0" algn="ctr" defTabSz="577850">
            <a:lnSpc>
              <a:spcPct val="90000"/>
            </a:lnSpc>
            <a:spcBef>
              <a:spcPct val="0"/>
            </a:spcBef>
            <a:spcAft>
              <a:spcPct val="35000"/>
            </a:spcAft>
          </a:pPr>
          <a:r>
            <a:rPr lang="tr-TR" sz="1300" kern="1200"/>
            <a:t>İç kontrol sisteminin İşleyişini ve güncelliğini takip etmek</a:t>
          </a:r>
        </a:p>
      </dsp:txBody>
      <dsp:txXfrm>
        <a:off x="345520" y="1553181"/>
        <a:ext cx="1662502" cy="1662502"/>
      </dsp:txXfrm>
    </dsp:sp>
    <dsp:sp modelId="{458C44FC-80DB-432F-845D-50BBF89A9E32}">
      <dsp:nvSpPr>
        <dsp:cNvPr id="0" name=""/>
        <dsp:cNvSpPr/>
      </dsp:nvSpPr>
      <dsp:spPr>
        <a:xfrm>
          <a:off x="1882111" y="1208866"/>
          <a:ext cx="2351132" cy="235113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9391" tIns="16510" rIns="129391" bIns="16510" numCol="1" spcCol="1270" anchor="ctr" anchorCtr="0">
          <a:noAutofit/>
        </a:bodyPr>
        <a:lstStyle/>
        <a:p>
          <a:pPr lvl="0" algn="ctr" defTabSz="577850">
            <a:lnSpc>
              <a:spcPct val="90000"/>
            </a:lnSpc>
            <a:spcBef>
              <a:spcPct val="0"/>
            </a:spcBef>
            <a:spcAft>
              <a:spcPct val="35000"/>
            </a:spcAft>
          </a:pPr>
          <a:r>
            <a:rPr lang="tr-TR" sz="1300" kern="1200"/>
            <a:t>TSE ISO 9001 2015 Belgelendirme ve Kalite Süreçlerinin standartların uygulanması ve geliştirilmesi konularında çalışmalar yapmak</a:t>
          </a:r>
        </a:p>
      </dsp:txBody>
      <dsp:txXfrm>
        <a:off x="2226426" y="1553181"/>
        <a:ext cx="1662502" cy="1662502"/>
      </dsp:txXfrm>
    </dsp:sp>
    <dsp:sp modelId="{BAFC5AC3-A4A4-4CA6-9F3C-D80E3F450317}">
      <dsp:nvSpPr>
        <dsp:cNvPr id="0" name=""/>
        <dsp:cNvSpPr/>
      </dsp:nvSpPr>
      <dsp:spPr>
        <a:xfrm>
          <a:off x="3763017" y="1208866"/>
          <a:ext cx="2351132" cy="235113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9391" tIns="16510" rIns="129391" bIns="16510" numCol="1" spcCol="1270" anchor="ctr" anchorCtr="0">
          <a:noAutofit/>
        </a:bodyPr>
        <a:lstStyle/>
        <a:p>
          <a:pPr lvl="0" algn="ctr" defTabSz="577850">
            <a:lnSpc>
              <a:spcPct val="90000"/>
            </a:lnSpc>
            <a:spcBef>
              <a:spcPct val="0"/>
            </a:spcBef>
            <a:spcAft>
              <a:spcPct val="35000"/>
            </a:spcAft>
          </a:pPr>
          <a:r>
            <a:rPr lang="tr-TR" sz="1300" kern="1200"/>
            <a:t>Amaçlar ve sonuçlar arasındaki farklılığı giderici ve etkililiği artırıcı tedbirler önermek.</a:t>
          </a:r>
        </a:p>
      </dsp:txBody>
      <dsp:txXfrm>
        <a:off x="4107332" y="1553181"/>
        <a:ext cx="1662502" cy="1662502"/>
      </dsp:txXfrm>
    </dsp:sp>
    <dsp:sp modelId="{BF8C3932-CE27-4649-AB52-89D11E45C750}">
      <dsp:nvSpPr>
        <dsp:cNvPr id="0" name=""/>
        <dsp:cNvSpPr/>
      </dsp:nvSpPr>
      <dsp:spPr>
        <a:xfrm>
          <a:off x="5643923" y="1208866"/>
          <a:ext cx="2351132" cy="235113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9391" tIns="16510" rIns="129391" bIns="16510" numCol="1" spcCol="1270" anchor="ctr" anchorCtr="0">
          <a:noAutofit/>
        </a:bodyPr>
        <a:lstStyle/>
        <a:p>
          <a:pPr lvl="0" algn="ctr" defTabSz="577850">
            <a:lnSpc>
              <a:spcPct val="90000"/>
            </a:lnSpc>
            <a:spcBef>
              <a:spcPct val="0"/>
            </a:spcBef>
            <a:spcAft>
              <a:spcPct val="35000"/>
            </a:spcAft>
          </a:pPr>
          <a:r>
            <a:rPr lang="tr-TR" sz="1300" kern="1200"/>
            <a:t>İdarenin görev alanına ilişkin konularda standartlar hazırlamak.</a:t>
          </a:r>
        </a:p>
      </dsp:txBody>
      <dsp:txXfrm>
        <a:off x="5988238" y="1553181"/>
        <a:ext cx="1662502" cy="1662502"/>
      </dsp:txXfrm>
    </dsp:sp>
    <dsp:sp modelId="{1CE280D6-2653-4060-B563-AB673F5673D8}">
      <dsp:nvSpPr>
        <dsp:cNvPr id="0" name=""/>
        <dsp:cNvSpPr/>
      </dsp:nvSpPr>
      <dsp:spPr>
        <a:xfrm>
          <a:off x="7524829" y="1208866"/>
          <a:ext cx="2351132" cy="235113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9391" tIns="16510" rIns="129391" bIns="16510" numCol="1" spcCol="1270" anchor="ctr" anchorCtr="0">
          <a:noAutofit/>
        </a:bodyPr>
        <a:lstStyle/>
        <a:p>
          <a:pPr lvl="0" algn="ctr" defTabSz="577850">
            <a:lnSpc>
              <a:spcPct val="90000"/>
            </a:lnSpc>
            <a:spcBef>
              <a:spcPct val="0"/>
            </a:spcBef>
            <a:spcAft>
              <a:spcPct val="35000"/>
            </a:spcAft>
          </a:pPr>
          <a:r>
            <a:rPr lang="tr-TR" sz="1300" kern="1200"/>
            <a:t> Ön mali kontrole tabbi dosları incelemek ve görüş yazmak.</a:t>
          </a:r>
        </a:p>
        <a:p>
          <a:pPr lvl="0" algn="ctr" defTabSz="577850">
            <a:lnSpc>
              <a:spcPct val="90000"/>
            </a:lnSpc>
            <a:spcBef>
              <a:spcPct val="0"/>
            </a:spcBef>
            <a:spcAft>
              <a:spcPct val="35000"/>
            </a:spcAft>
          </a:pPr>
          <a:r>
            <a:rPr lang="tr-TR" sz="1300" kern="1200"/>
            <a:t>Daire Başkanı tarafından verilecek diğer görevleri yapmak.</a:t>
          </a:r>
        </a:p>
      </dsp:txBody>
      <dsp:txXfrm>
        <a:off x="7869144" y="1553181"/>
        <a:ext cx="1662502" cy="166250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3C3412-CE4A-4452-BA53-563B2F963875}">
      <dsp:nvSpPr>
        <dsp:cNvPr id="0" name=""/>
        <dsp:cNvSpPr/>
      </dsp:nvSpPr>
      <dsp:spPr>
        <a:xfrm>
          <a:off x="735844" y="0"/>
          <a:ext cx="8339575" cy="4768865"/>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A74C16D4-44D3-4149-AC73-40857A6A5EF5}">
      <dsp:nvSpPr>
        <dsp:cNvPr id="0" name=""/>
        <dsp:cNvSpPr/>
      </dsp:nvSpPr>
      <dsp:spPr>
        <a:xfrm>
          <a:off x="2694" y="1430659"/>
          <a:ext cx="1568940" cy="190754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 Ulusal kalkınma programlarına dayanarak hazırlanan program çerçevesinde orta ve uzun vadeli strateji ve politikalarını belirlemek.</a:t>
          </a:r>
          <a:endParaRPr lang="tr-TR" sz="1300" kern="1200"/>
        </a:p>
      </dsp:txBody>
      <dsp:txXfrm>
        <a:off x="79283" y="1507248"/>
        <a:ext cx="1415762" cy="1754368"/>
      </dsp:txXfrm>
    </dsp:sp>
    <dsp:sp modelId="{E7B0DDA0-6DF0-4743-AB41-4354E72AE838}">
      <dsp:nvSpPr>
        <dsp:cNvPr id="0" name=""/>
        <dsp:cNvSpPr/>
      </dsp:nvSpPr>
      <dsp:spPr>
        <a:xfrm>
          <a:off x="1650081" y="1430659"/>
          <a:ext cx="1568940" cy="190754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 Amaç ve hedefleri oluşturmak üzere çalışmalar yapmak.</a:t>
          </a:r>
          <a:endParaRPr lang="tr-TR" sz="1300" kern="1200"/>
        </a:p>
      </dsp:txBody>
      <dsp:txXfrm>
        <a:off x="1726670" y="1507248"/>
        <a:ext cx="1415762" cy="1754368"/>
      </dsp:txXfrm>
    </dsp:sp>
    <dsp:sp modelId="{BCC3A73E-2171-4E66-AE27-E66F2218DDD2}">
      <dsp:nvSpPr>
        <dsp:cNvPr id="0" name=""/>
        <dsp:cNvSpPr/>
      </dsp:nvSpPr>
      <dsp:spPr>
        <a:xfrm>
          <a:off x="3297468" y="1430659"/>
          <a:ext cx="1568940" cy="190754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 Birim faaliyet raporlarını esas alarak idarenin faaliyet raporunu hazırlamak.</a:t>
          </a:r>
          <a:endParaRPr lang="tr-TR" sz="1300" kern="1200"/>
        </a:p>
      </dsp:txBody>
      <dsp:txXfrm>
        <a:off x="3374057" y="1507248"/>
        <a:ext cx="1415762" cy="1754368"/>
      </dsp:txXfrm>
    </dsp:sp>
    <dsp:sp modelId="{CD87DAE2-057E-4DBC-A979-09483F10AFB3}">
      <dsp:nvSpPr>
        <dsp:cNvPr id="0" name=""/>
        <dsp:cNvSpPr/>
      </dsp:nvSpPr>
      <dsp:spPr>
        <a:xfrm>
          <a:off x="4944856" y="1430659"/>
          <a:ext cx="1568940" cy="190754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►Stratejik planlama çalışmalarına yönelik bir hazırlık programı oluşturmak.</a:t>
          </a:r>
          <a:endParaRPr lang="tr-TR" sz="1300" kern="1200"/>
        </a:p>
      </dsp:txBody>
      <dsp:txXfrm>
        <a:off x="5021445" y="1507248"/>
        <a:ext cx="1415762" cy="1754368"/>
      </dsp:txXfrm>
    </dsp:sp>
    <dsp:sp modelId="{4BF4C4E6-CFE2-41D0-891D-00744678200F}">
      <dsp:nvSpPr>
        <dsp:cNvPr id="0" name=""/>
        <dsp:cNvSpPr/>
      </dsp:nvSpPr>
      <dsp:spPr>
        <a:xfrm>
          <a:off x="6592243" y="1430659"/>
          <a:ext cx="1568940" cy="190754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►Stratejik planlama çalışmalarını koordine etmek ve bu çalışmalarla ilgili destek ve danışmanlık hizmetlerini yürütmek.</a:t>
          </a:r>
          <a:endParaRPr lang="tr-TR" sz="1300" kern="1200"/>
        </a:p>
      </dsp:txBody>
      <dsp:txXfrm>
        <a:off x="6668832" y="1507248"/>
        <a:ext cx="1415762" cy="1754368"/>
      </dsp:txXfrm>
    </dsp:sp>
    <dsp:sp modelId="{A3854651-D714-4181-9853-A38C206F60B8}">
      <dsp:nvSpPr>
        <dsp:cNvPr id="0" name=""/>
        <dsp:cNvSpPr/>
      </dsp:nvSpPr>
      <dsp:spPr>
        <a:xfrm>
          <a:off x="8239630" y="1430659"/>
          <a:ext cx="1568940" cy="1907546"/>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en-US" sz="1300" kern="1200" smtClean="0"/>
            <a:t>►İdarenin görev alanına giren konularda performans ve kalite ölçütlerini belirlemek ve geliştirmek.</a:t>
          </a:r>
          <a:endParaRPr lang="tr-TR" sz="1300" kern="1200"/>
        </a:p>
      </dsp:txBody>
      <dsp:txXfrm>
        <a:off x="8316219" y="1507248"/>
        <a:ext cx="1415762" cy="175436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C76D04-D462-467D-9F0F-A17F17E0B3C6}">
      <dsp:nvSpPr>
        <dsp:cNvPr id="0" name=""/>
        <dsp:cNvSpPr/>
      </dsp:nvSpPr>
      <dsp:spPr>
        <a:xfrm>
          <a:off x="728430" y="0"/>
          <a:ext cx="8255549" cy="5108247"/>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613423FD-22C9-4959-B3EE-BB87ED7D6161}">
      <dsp:nvSpPr>
        <dsp:cNvPr id="0" name=""/>
        <dsp:cNvSpPr/>
      </dsp:nvSpPr>
      <dsp:spPr>
        <a:xfrm>
          <a:off x="2667" y="1532474"/>
          <a:ext cx="1553132" cy="20432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smtClean="0"/>
            <a:t>►İdarenin görev alanına giren konularda, hizmetleri etkileyecek dış faktörleri incelemek ve yeni hizmet fırsatları belirlemek.</a:t>
          </a:r>
          <a:endParaRPr lang="tr-TR" sz="1400" kern="1200"/>
        </a:p>
      </dsp:txBody>
      <dsp:txXfrm>
        <a:off x="78485" y="1608292"/>
        <a:ext cx="1401496" cy="1891662"/>
      </dsp:txXfrm>
    </dsp:sp>
    <dsp:sp modelId="{C1971820-9093-421B-97EB-A04CAF010AD0}">
      <dsp:nvSpPr>
        <dsp:cNvPr id="0" name=""/>
        <dsp:cNvSpPr/>
      </dsp:nvSpPr>
      <dsp:spPr>
        <a:xfrm>
          <a:off x="1633456" y="1532474"/>
          <a:ext cx="1553132" cy="20432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smtClean="0"/>
            <a:t>►Kurum içi kapasite araştırması yapmak.</a:t>
          </a:r>
          <a:endParaRPr lang="tr-TR" sz="1400" kern="1200"/>
        </a:p>
      </dsp:txBody>
      <dsp:txXfrm>
        <a:off x="1709274" y="1608292"/>
        <a:ext cx="1401496" cy="1891662"/>
      </dsp:txXfrm>
    </dsp:sp>
    <dsp:sp modelId="{61BDE0F0-0F9F-43E3-A71F-CB15BA4B5FE4}">
      <dsp:nvSpPr>
        <dsp:cNvPr id="0" name=""/>
        <dsp:cNvSpPr/>
      </dsp:nvSpPr>
      <dsp:spPr>
        <a:xfrm>
          <a:off x="3264245" y="1532474"/>
          <a:ext cx="1553132" cy="20432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smtClean="0"/>
            <a:t>►Hizmetlerin etkililiğini ve tatmin düzeyini analiz etmek ve genel araştırmalar yapmak.</a:t>
          </a:r>
          <a:endParaRPr lang="tr-TR" sz="1400" kern="1200"/>
        </a:p>
      </dsp:txBody>
      <dsp:txXfrm>
        <a:off x="3340063" y="1608292"/>
        <a:ext cx="1401496" cy="1891662"/>
      </dsp:txXfrm>
    </dsp:sp>
    <dsp:sp modelId="{6BF1C136-E13A-4D41-888E-6159E6552D83}">
      <dsp:nvSpPr>
        <dsp:cNvPr id="0" name=""/>
        <dsp:cNvSpPr/>
      </dsp:nvSpPr>
      <dsp:spPr>
        <a:xfrm>
          <a:off x="4895033" y="1532474"/>
          <a:ext cx="1553132" cy="20432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smtClean="0"/>
            <a:t>►Yeni hizmet fırsatları belirlemek etkililik ve verimliliği önleyen tehditlere karşı tedbir almak.</a:t>
          </a:r>
          <a:endParaRPr lang="tr-TR" sz="1400" kern="1200"/>
        </a:p>
      </dsp:txBody>
      <dsp:txXfrm>
        <a:off x="4970851" y="1608292"/>
        <a:ext cx="1401496" cy="1891662"/>
      </dsp:txXfrm>
    </dsp:sp>
    <dsp:sp modelId="{96A66353-11D8-49E9-A19B-DE0B97B04E1A}">
      <dsp:nvSpPr>
        <dsp:cNvPr id="0" name=""/>
        <dsp:cNvSpPr/>
      </dsp:nvSpPr>
      <dsp:spPr>
        <a:xfrm>
          <a:off x="6525822" y="1532474"/>
          <a:ext cx="1553132" cy="20432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smtClean="0"/>
            <a:t>►İdare faaliyetleriyle ilgili veri toplamak ve analiz etmek.</a:t>
          </a:r>
          <a:endParaRPr lang="tr-TR" sz="1400" kern="1200"/>
        </a:p>
      </dsp:txBody>
      <dsp:txXfrm>
        <a:off x="6601640" y="1608292"/>
        <a:ext cx="1401496" cy="1891662"/>
      </dsp:txXfrm>
    </dsp:sp>
    <dsp:sp modelId="{5C024CE9-4C2F-4A8A-AC47-92534EDA8460}">
      <dsp:nvSpPr>
        <dsp:cNvPr id="0" name=""/>
        <dsp:cNvSpPr/>
      </dsp:nvSpPr>
      <dsp:spPr>
        <a:xfrm>
          <a:off x="8156611" y="1532474"/>
          <a:ext cx="1553132" cy="2043298"/>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smtClean="0"/>
            <a:t>►İdare faaliyetlerinin stratejik plan, performans programı ve bütçeye uygunluğunu izlemek ve değerlendirmek.</a:t>
          </a:r>
          <a:endParaRPr lang="tr-TR" sz="1400" kern="1200"/>
        </a:p>
      </dsp:txBody>
      <dsp:txXfrm>
        <a:off x="8232429" y="1608292"/>
        <a:ext cx="1401496" cy="189166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64ACAA-31D6-4234-AEC3-B6EAB04542FE}">
      <dsp:nvSpPr>
        <dsp:cNvPr id="0" name=""/>
        <dsp:cNvSpPr/>
      </dsp:nvSpPr>
      <dsp:spPr>
        <a:xfrm>
          <a:off x="0" y="46798"/>
          <a:ext cx="9852454"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►Mali istatistikleri ve Bütçe kesin hesabını hazırlamak.</a:t>
          </a:r>
          <a:endParaRPr lang="tr-TR" sz="1900" kern="1200"/>
        </a:p>
      </dsp:txBody>
      <dsp:txXfrm>
        <a:off x="36845" y="83643"/>
        <a:ext cx="9778764" cy="681087"/>
      </dsp:txXfrm>
    </dsp:sp>
    <dsp:sp modelId="{5C6014F3-3D4A-4925-A8A1-62CAE4570D58}">
      <dsp:nvSpPr>
        <dsp:cNvPr id="0" name=""/>
        <dsp:cNvSpPr/>
      </dsp:nvSpPr>
      <dsp:spPr>
        <a:xfrm>
          <a:off x="0" y="856296"/>
          <a:ext cx="9852454"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►Gelirlerin tahakkuku ve kişilerden alacaklara ilişkin takip ve tahsilatı sağlamak.</a:t>
          </a:r>
          <a:endParaRPr lang="tr-TR" sz="1900" kern="1200"/>
        </a:p>
      </dsp:txBody>
      <dsp:txXfrm>
        <a:off x="36845" y="893141"/>
        <a:ext cx="9778764" cy="681087"/>
      </dsp:txXfrm>
    </dsp:sp>
    <dsp:sp modelId="{404254DD-703B-4C03-8C0F-CE8F1DF00950}">
      <dsp:nvSpPr>
        <dsp:cNvPr id="0" name=""/>
        <dsp:cNvSpPr/>
      </dsp:nvSpPr>
      <dsp:spPr>
        <a:xfrm>
          <a:off x="0" y="1665794"/>
          <a:ext cx="9852454"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►Gelirlerin tahsili, giderlerin hak sahiplerine ödenmesini sağlamak.</a:t>
          </a:r>
          <a:endParaRPr lang="tr-TR" sz="1900" kern="1200"/>
        </a:p>
      </dsp:txBody>
      <dsp:txXfrm>
        <a:off x="36845" y="1702639"/>
        <a:ext cx="9778764" cy="681087"/>
      </dsp:txXfrm>
    </dsp:sp>
    <dsp:sp modelId="{42376CC3-1E31-4639-9550-8D4DE9FF4401}">
      <dsp:nvSpPr>
        <dsp:cNvPr id="0" name=""/>
        <dsp:cNvSpPr/>
      </dsp:nvSpPr>
      <dsp:spPr>
        <a:xfrm>
          <a:off x="0" y="2475291"/>
          <a:ext cx="9852454"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►Muhasebe hizmetlerini yürütmek.</a:t>
          </a:r>
          <a:endParaRPr lang="tr-TR" sz="1900" kern="1200"/>
        </a:p>
      </dsp:txBody>
      <dsp:txXfrm>
        <a:off x="36845" y="2512136"/>
        <a:ext cx="9778764" cy="681087"/>
      </dsp:txXfrm>
    </dsp:sp>
    <dsp:sp modelId="{005542D1-4616-4B6F-BE03-D9AF1B6B05D5}">
      <dsp:nvSpPr>
        <dsp:cNvPr id="0" name=""/>
        <dsp:cNvSpPr/>
      </dsp:nvSpPr>
      <dsp:spPr>
        <a:xfrm>
          <a:off x="0" y="3284789"/>
          <a:ext cx="9852454"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►İdarenin  mülkiyetinde  veya  kullanımında  bulunan  taşınır  ve  taşınmazlarına  ilişkin	icmal cetvelleri düzenlemek.</a:t>
          </a:r>
          <a:endParaRPr lang="tr-TR" sz="1900" kern="1200"/>
        </a:p>
      </dsp:txBody>
      <dsp:txXfrm>
        <a:off x="36845" y="3321634"/>
        <a:ext cx="9778764" cy="681087"/>
      </dsp:txXfrm>
    </dsp:sp>
    <dsp:sp modelId="{16D02A84-09AD-4A87-BC36-394E17154591}">
      <dsp:nvSpPr>
        <dsp:cNvPr id="0" name=""/>
        <dsp:cNvSpPr/>
      </dsp:nvSpPr>
      <dsp:spPr>
        <a:xfrm>
          <a:off x="0" y="4094287"/>
          <a:ext cx="9852454"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►Harcama Birimlerinden gelen taşınır hesap cetvellerini konsolide ederek idarenin taşınır kesin hesap cetveli ile taşınır hesabı icmal cetvelini üst yönetici adına hazırlamak.</a:t>
          </a:r>
          <a:endParaRPr lang="tr-TR" sz="1900" kern="1200"/>
        </a:p>
      </dsp:txBody>
      <dsp:txXfrm>
        <a:off x="36845" y="4131132"/>
        <a:ext cx="9778764" cy="68108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3BCAD7-C0E1-43BF-B62C-4DED2A128A63}">
      <dsp:nvSpPr>
        <dsp:cNvPr id="0" name=""/>
        <dsp:cNvSpPr/>
      </dsp:nvSpPr>
      <dsp:spPr>
        <a:xfrm>
          <a:off x="2661" y="560943"/>
          <a:ext cx="3939321" cy="3939321"/>
        </a:xfrm>
        <a:prstGeom prst="ellipse">
          <a:avLst/>
        </a:prstGeom>
        <a:gradFill rotWithShape="0">
          <a:gsLst>
            <a:gs pos="0">
              <a:schemeClr val="accent1">
                <a:shade val="80000"/>
                <a:hueOff val="0"/>
                <a:satOff val="0"/>
                <a:lumOff val="0"/>
                <a:alphaOff val="0"/>
                <a:lumMod val="110000"/>
                <a:satMod val="105000"/>
                <a:tint val="67000"/>
              </a:schemeClr>
            </a:gs>
            <a:gs pos="50000">
              <a:schemeClr val="accent1">
                <a:shade val="80000"/>
                <a:hueOff val="0"/>
                <a:satOff val="0"/>
                <a:lumOff val="0"/>
                <a:alphaOff val="0"/>
                <a:lumMod val="105000"/>
                <a:satMod val="103000"/>
                <a:tint val="73000"/>
              </a:schemeClr>
            </a:gs>
            <a:gs pos="100000">
              <a:schemeClr val="accent1">
                <a:shade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lvl="0" algn="ctr" defTabSz="577850" rtl="0">
            <a:lnSpc>
              <a:spcPct val="90000"/>
            </a:lnSpc>
            <a:spcBef>
              <a:spcPct val="0"/>
            </a:spcBef>
            <a:spcAft>
              <a:spcPct val="35000"/>
            </a:spcAft>
          </a:pPr>
          <a:r>
            <a:rPr lang="en-US" sz="1300" kern="1200" smtClean="0"/>
            <a:t>►</a:t>
          </a:r>
          <a:r>
            <a:rPr lang="tr-TR" sz="1300" kern="1200" smtClean="0"/>
            <a:t>Harcama brimlerimizin talebi üzerine Üniversitemizde yapılan </a:t>
          </a:r>
          <a:r>
            <a:rPr lang="en-US" sz="1300" kern="1200" smtClean="0"/>
            <a:t>ihale</a:t>
          </a:r>
          <a:r>
            <a:rPr lang="tr-TR" sz="1300" kern="1200" smtClean="0"/>
            <a:t>lere</a:t>
          </a:r>
          <a:r>
            <a:rPr lang="en-US" sz="1300" kern="1200" smtClean="0"/>
            <a:t> komisyon</a:t>
          </a:r>
          <a:r>
            <a:rPr lang="tr-TR" sz="1300" kern="1200" smtClean="0"/>
            <a:t> </a:t>
          </a:r>
          <a:r>
            <a:rPr lang="en-US" sz="1300" kern="1200" smtClean="0"/>
            <a:t>üye</a:t>
          </a:r>
          <a:r>
            <a:rPr lang="tr-TR" sz="1300" kern="1200" smtClean="0"/>
            <a:t>si</a:t>
          </a:r>
          <a:r>
            <a:rPr lang="en-US" sz="1300" kern="1200" smtClean="0"/>
            <a:t> verilmektedir.</a:t>
          </a:r>
          <a:endParaRPr lang="tr-TR" sz="1300" kern="1200"/>
        </a:p>
      </dsp:txBody>
      <dsp:txXfrm>
        <a:off x="579561" y="1137843"/>
        <a:ext cx="2785521" cy="2785521"/>
      </dsp:txXfrm>
    </dsp:sp>
    <dsp:sp modelId="{3B0087D0-45CB-41EA-B99F-70BD92D3C943}">
      <dsp:nvSpPr>
        <dsp:cNvPr id="0" name=""/>
        <dsp:cNvSpPr/>
      </dsp:nvSpPr>
      <dsp:spPr>
        <a:xfrm>
          <a:off x="3634669" y="4268"/>
          <a:ext cx="2454479" cy="1329520"/>
        </a:xfrm>
        <a:prstGeom prst="rightArrow">
          <a:avLst>
            <a:gd name="adj1" fmla="val 60000"/>
            <a:gd name="adj2" fmla="val 50000"/>
          </a:avLst>
        </a:prstGeom>
        <a:gradFill rotWithShape="0">
          <a:gsLst>
            <a:gs pos="0">
              <a:schemeClr val="accent1">
                <a:shade val="90000"/>
                <a:hueOff val="0"/>
                <a:satOff val="0"/>
                <a:lumOff val="0"/>
                <a:alphaOff val="0"/>
                <a:lumMod val="110000"/>
                <a:satMod val="105000"/>
                <a:tint val="67000"/>
              </a:schemeClr>
            </a:gs>
            <a:gs pos="50000">
              <a:schemeClr val="accent1">
                <a:shade val="90000"/>
                <a:hueOff val="0"/>
                <a:satOff val="0"/>
                <a:lumOff val="0"/>
                <a:alphaOff val="0"/>
                <a:lumMod val="105000"/>
                <a:satMod val="103000"/>
                <a:tint val="73000"/>
              </a:schemeClr>
            </a:gs>
            <a:gs pos="100000">
              <a:schemeClr val="accent1">
                <a:shade val="90000"/>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tr-TR" sz="1100" kern="1200"/>
        </a:p>
      </dsp:txBody>
      <dsp:txXfrm>
        <a:off x="3634669" y="270172"/>
        <a:ext cx="2055623" cy="797712"/>
      </dsp:txXfrm>
    </dsp:sp>
    <dsp:sp modelId="{D1DCB548-D9EB-482E-A6DC-CCA3AAF6DFDA}">
      <dsp:nvSpPr>
        <dsp:cNvPr id="0" name=""/>
        <dsp:cNvSpPr/>
      </dsp:nvSpPr>
      <dsp:spPr>
        <a:xfrm>
          <a:off x="5920767" y="560943"/>
          <a:ext cx="3939321" cy="3939321"/>
        </a:xfrm>
        <a:prstGeom prst="ellipse">
          <a:avLst/>
        </a:prstGeom>
        <a:gradFill rotWithShape="0">
          <a:gsLst>
            <a:gs pos="0">
              <a:schemeClr val="accent1">
                <a:shade val="80000"/>
                <a:hueOff val="271263"/>
                <a:satOff val="5175"/>
                <a:lumOff val="22855"/>
                <a:alphaOff val="0"/>
                <a:lumMod val="110000"/>
                <a:satMod val="105000"/>
                <a:tint val="67000"/>
              </a:schemeClr>
            </a:gs>
            <a:gs pos="50000">
              <a:schemeClr val="accent1">
                <a:shade val="80000"/>
                <a:hueOff val="271263"/>
                <a:satOff val="5175"/>
                <a:lumOff val="22855"/>
                <a:alphaOff val="0"/>
                <a:lumMod val="105000"/>
                <a:satMod val="103000"/>
                <a:tint val="73000"/>
              </a:schemeClr>
            </a:gs>
            <a:gs pos="100000">
              <a:schemeClr val="accent1">
                <a:shade val="80000"/>
                <a:hueOff val="271263"/>
                <a:satOff val="5175"/>
                <a:lumOff val="2285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6510" tIns="16510" rIns="16510" bIns="16510" numCol="1" spcCol="1270" anchor="ctr" anchorCtr="0">
          <a:noAutofit/>
        </a:bodyPr>
        <a:lstStyle/>
        <a:p>
          <a:pPr lvl="0" algn="ctr" defTabSz="577850" rtl="0">
            <a:lnSpc>
              <a:spcPct val="90000"/>
            </a:lnSpc>
            <a:spcBef>
              <a:spcPct val="0"/>
            </a:spcBef>
            <a:spcAft>
              <a:spcPct val="35000"/>
            </a:spcAft>
          </a:pPr>
          <a:r>
            <a:rPr lang="en-US" sz="1300" kern="1200" dirty="0" smtClean="0"/>
            <a:t>►</a:t>
          </a:r>
          <a:r>
            <a:rPr lang="en-US" sz="1300" kern="1200" dirty="0" err="1" smtClean="0"/>
            <a:t>Muhasebe</a:t>
          </a:r>
          <a:r>
            <a:rPr lang="en-US" sz="1300" kern="1200" dirty="0" smtClean="0"/>
            <a:t> </a:t>
          </a:r>
          <a:r>
            <a:rPr lang="en-US" sz="1300" kern="1200" dirty="0" err="1" smtClean="0"/>
            <a:t>Birimimizce</a:t>
          </a:r>
          <a:r>
            <a:rPr lang="en-US" sz="1300" kern="1200" dirty="0" smtClean="0"/>
            <a:t>, </a:t>
          </a:r>
          <a:r>
            <a:rPr lang="en-US" sz="1300" kern="1200" dirty="0" err="1" smtClean="0"/>
            <a:t>harcama</a:t>
          </a:r>
          <a:r>
            <a:rPr lang="en-US" sz="1300" kern="1200" dirty="0" smtClean="0"/>
            <a:t> </a:t>
          </a:r>
          <a:r>
            <a:rPr lang="en-US" sz="1300" kern="1200" dirty="0" err="1" smtClean="0"/>
            <a:t>birimlerinden</a:t>
          </a:r>
          <a:r>
            <a:rPr lang="en-US" sz="1300" kern="1200" dirty="0" smtClean="0"/>
            <a:t> </a:t>
          </a:r>
          <a:r>
            <a:rPr lang="en-US" sz="1300" kern="1200" dirty="0" err="1" smtClean="0"/>
            <a:t>gelen</a:t>
          </a:r>
          <a:r>
            <a:rPr lang="en-US" sz="1300" kern="1200" dirty="0" smtClean="0"/>
            <a:t> her </a:t>
          </a:r>
          <a:r>
            <a:rPr lang="en-US" sz="1300" kern="1200" dirty="0" err="1" smtClean="0"/>
            <a:t>türlü</a:t>
          </a:r>
          <a:r>
            <a:rPr lang="en-US" sz="1300" kern="1200" dirty="0" smtClean="0"/>
            <a:t> </a:t>
          </a:r>
          <a:r>
            <a:rPr lang="en-US" sz="1300" kern="1200" dirty="0" err="1" smtClean="0"/>
            <a:t>personel</a:t>
          </a:r>
          <a:r>
            <a:rPr lang="en-US" sz="1300" kern="1200" dirty="0" smtClean="0"/>
            <a:t> </a:t>
          </a:r>
          <a:r>
            <a:rPr lang="en-US" sz="1300" kern="1200" dirty="0" err="1" smtClean="0"/>
            <a:t>istihkakı</a:t>
          </a:r>
          <a:r>
            <a:rPr lang="en-US" sz="1300" kern="1200" dirty="0" smtClean="0"/>
            <a:t> (</a:t>
          </a:r>
          <a:r>
            <a:rPr lang="en-US" sz="1300" kern="1200" dirty="0" err="1" smtClean="0"/>
            <a:t>maaş</a:t>
          </a:r>
          <a:r>
            <a:rPr lang="en-US" sz="1300" kern="1200" dirty="0" smtClean="0"/>
            <a:t>, </a:t>
          </a:r>
          <a:r>
            <a:rPr lang="en-US" sz="1300" kern="1200" dirty="0" err="1" smtClean="0"/>
            <a:t>ek</a:t>
          </a:r>
          <a:r>
            <a:rPr lang="en-US" sz="1300" kern="1200" dirty="0" smtClean="0"/>
            <a:t> </a:t>
          </a:r>
          <a:r>
            <a:rPr lang="en-US" sz="1300" kern="1200" dirty="0" err="1" smtClean="0"/>
            <a:t>ders</a:t>
          </a:r>
          <a:r>
            <a:rPr lang="en-US" sz="1300" kern="1200" dirty="0" smtClean="0"/>
            <a:t>, </a:t>
          </a:r>
          <a:r>
            <a:rPr lang="en-US" sz="1300" kern="1200" dirty="0" err="1" smtClean="0"/>
            <a:t>harcırah</a:t>
          </a:r>
          <a:r>
            <a:rPr lang="en-US" sz="1300" kern="1200" dirty="0" smtClean="0"/>
            <a:t>, </a:t>
          </a:r>
          <a:r>
            <a:rPr lang="en-US" sz="1300" kern="1200" dirty="0" err="1" smtClean="0"/>
            <a:t>avans</a:t>
          </a:r>
          <a:r>
            <a:rPr lang="en-US" sz="1300" kern="1200" dirty="0" smtClean="0"/>
            <a:t> vb.) </a:t>
          </a:r>
          <a:r>
            <a:rPr lang="en-US" sz="1300" kern="1200" dirty="0" err="1" smtClean="0"/>
            <a:t>müteahhit</a:t>
          </a:r>
          <a:r>
            <a:rPr lang="en-US" sz="1300" kern="1200" dirty="0" smtClean="0"/>
            <a:t> </a:t>
          </a:r>
          <a:r>
            <a:rPr lang="en-US" sz="1300" kern="1200" dirty="0" err="1" smtClean="0"/>
            <a:t>hakedişleri</a:t>
          </a:r>
          <a:r>
            <a:rPr lang="en-US" sz="1300" kern="1200" dirty="0" smtClean="0"/>
            <a:t>, </a:t>
          </a:r>
          <a:r>
            <a:rPr lang="en-US" sz="1300" kern="1200" dirty="0" err="1" smtClean="0"/>
            <a:t>mamul</a:t>
          </a:r>
          <a:r>
            <a:rPr lang="en-US" sz="1300" kern="1200" dirty="0" smtClean="0"/>
            <a:t> mal </a:t>
          </a:r>
          <a:r>
            <a:rPr lang="en-US" sz="1300" kern="1200" dirty="0" err="1" smtClean="0"/>
            <a:t>ve</a:t>
          </a:r>
          <a:r>
            <a:rPr lang="en-US" sz="1300" kern="1200" dirty="0" smtClean="0"/>
            <a:t> </a:t>
          </a:r>
          <a:r>
            <a:rPr lang="en-US" sz="1300" kern="1200" dirty="0" err="1" smtClean="0"/>
            <a:t>hizmet</a:t>
          </a:r>
          <a:r>
            <a:rPr lang="en-US" sz="1300" kern="1200" dirty="0" smtClean="0"/>
            <a:t> </a:t>
          </a:r>
          <a:r>
            <a:rPr lang="en-US" sz="1300" kern="1200" dirty="0" err="1" smtClean="0"/>
            <a:t>bedelleri</a:t>
          </a:r>
          <a:r>
            <a:rPr lang="en-US" sz="1300" kern="1200" dirty="0" smtClean="0"/>
            <a:t>, </a:t>
          </a:r>
          <a:r>
            <a:rPr lang="en-US" sz="1300" kern="1200" dirty="0" err="1" smtClean="0"/>
            <a:t>sosyal</a:t>
          </a:r>
          <a:r>
            <a:rPr lang="en-US" sz="1300" kern="1200" dirty="0" smtClean="0"/>
            <a:t> </a:t>
          </a:r>
          <a:r>
            <a:rPr lang="en-US" sz="1300" kern="1200" dirty="0" err="1" smtClean="0"/>
            <a:t>güvenlik</a:t>
          </a:r>
          <a:r>
            <a:rPr lang="en-US" sz="1300" kern="1200" dirty="0" smtClean="0"/>
            <a:t> </a:t>
          </a:r>
          <a:r>
            <a:rPr lang="en-US" sz="1300" kern="1200" dirty="0" err="1" smtClean="0"/>
            <a:t>primi</a:t>
          </a:r>
          <a:r>
            <a:rPr lang="en-US" sz="1300" kern="1200" dirty="0" smtClean="0"/>
            <a:t> </a:t>
          </a:r>
          <a:r>
            <a:rPr lang="en-US" sz="1300" kern="1200" dirty="0" err="1" smtClean="0"/>
            <a:t>kesintileri</a:t>
          </a:r>
          <a:r>
            <a:rPr lang="en-US" sz="1300" kern="1200" dirty="0" smtClean="0"/>
            <a:t>, </a:t>
          </a:r>
          <a:r>
            <a:rPr lang="en-US" sz="1300" kern="1200" dirty="0" err="1" smtClean="0"/>
            <a:t>Vergi</a:t>
          </a:r>
          <a:r>
            <a:rPr lang="en-US" sz="1300" kern="1200" dirty="0" smtClean="0"/>
            <a:t> </a:t>
          </a:r>
          <a:r>
            <a:rPr lang="en-US" sz="1300" kern="1200" dirty="0" err="1" smtClean="0"/>
            <a:t>Dairesine</a:t>
          </a:r>
          <a:r>
            <a:rPr lang="en-US" sz="1300" kern="1200" dirty="0" smtClean="0"/>
            <a:t> </a:t>
          </a:r>
          <a:r>
            <a:rPr lang="en-US" sz="1300" kern="1200" dirty="0" err="1" smtClean="0"/>
            <a:t>beyanname</a:t>
          </a:r>
          <a:r>
            <a:rPr lang="en-US" sz="1300" kern="1200" dirty="0" smtClean="0"/>
            <a:t> </a:t>
          </a:r>
          <a:r>
            <a:rPr lang="en-US" sz="1300" kern="1200" dirty="0" err="1" smtClean="0"/>
            <a:t>vermek</a:t>
          </a:r>
          <a:r>
            <a:rPr lang="en-US" sz="1300" kern="1200" dirty="0" smtClean="0"/>
            <a:t> </a:t>
          </a:r>
          <a:r>
            <a:rPr lang="en-US" sz="1300" kern="1200" dirty="0" err="1" smtClean="0"/>
            <a:t>suretiyle</a:t>
          </a:r>
          <a:r>
            <a:rPr lang="en-US" sz="1300" kern="1200" dirty="0" smtClean="0"/>
            <a:t> </a:t>
          </a:r>
          <a:r>
            <a:rPr lang="en-US" sz="1300" kern="1200" dirty="0" err="1" smtClean="0"/>
            <a:t>Gelir</a:t>
          </a:r>
          <a:r>
            <a:rPr lang="en-US" sz="1300" kern="1200" dirty="0" smtClean="0"/>
            <a:t> </a:t>
          </a:r>
          <a:r>
            <a:rPr lang="en-US" sz="1300" kern="1200" dirty="0" err="1" smtClean="0"/>
            <a:t>Vergisi</a:t>
          </a:r>
          <a:r>
            <a:rPr lang="en-US" sz="1300" kern="1200" dirty="0" smtClean="0"/>
            <a:t>, </a:t>
          </a:r>
          <a:r>
            <a:rPr lang="en-US" sz="1300" kern="1200" dirty="0" err="1" smtClean="0"/>
            <a:t>Damga</a:t>
          </a:r>
          <a:r>
            <a:rPr lang="en-US" sz="1300" kern="1200" dirty="0" smtClean="0"/>
            <a:t> </a:t>
          </a:r>
          <a:r>
            <a:rPr lang="en-US" sz="1300" kern="1200" dirty="0" err="1" smtClean="0"/>
            <a:t>Vergisi</a:t>
          </a:r>
          <a:r>
            <a:rPr lang="en-US" sz="1300" kern="1200" dirty="0" smtClean="0"/>
            <a:t>, KDV </a:t>
          </a:r>
          <a:r>
            <a:rPr lang="en-US" sz="1300" kern="1200" dirty="0" err="1" smtClean="0"/>
            <a:t>tevkifatı</a:t>
          </a:r>
          <a:r>
            <a:rPr lang="en-US" sz="1300" kern="1200" dirty="0" smtClean="0"/>
            <a:t>, </a:t>
          </a:r>
          <a:r>
            <a:rPr lang="en-US" sz="1300" kern="1200" dirty="0" err="1" smtClean="0"/>
            <a:t>Emekli</a:t>
          </a:r>
          <a:r>
            <a:rPr lang="en-US" sz="1300" kern="1200" dirty="0" smtClean="0"/>
            <a:t> </a:t>
          </a:r>
          <a:r>
            <a:rPr lang="en-US" sz="1300" kern="1200" dirty="0" err="1" smtClean="0"/>
            <a:t>Sandığı</a:t>
          </a:r>
          <a:r>
            <a:rPr lang="en-US" sz="1300" kern="1200" dirty="0" smtClean="0"/>
            <a:t> </a:t>
          </a:r>
          <a:r>
            <a:rPr lang="en-US" sz="1300" kern="1200" dirty="0" err="1" smtClean="0"/>
            <a:t>kesintileri</a:t>
          </a:r>
          <a:r>
            <a:rPr lang="en-US" sz="1300" kern="1200" dirty="0" smtClean="0"/>
            <a:t>, </a:t>
          </a:r>
          <a:r>
            <a:rPr lang="en-US" sz="1300" kern="1200" dirty="0" err="1" smtClean="0"/>
            <a:t>personel</a:t>
          </a:r>
          <a:r>
            <a:rPr lang="en-US" sz="1300" kern="1200" dirty="0" smtClean="0"/>
            <a:t> </a:t>
          </a:r>
          <a:r>
            <a:rPr lang="en-US" sz="1300" kern="1200" dirty="0" err="1" smtClean="0"/>
            <a:t>ücretlerinden</a:t>
          </a:r>
          <a:r>
            <a:rPr lang="en-US" sz="1300" kern="1200" dirty="0" smtClean="0"/>
            <a:t> </a:t>
          </a:r>
          <a:r>
            <a:rPr lang="en-US" sz="1300" kern="1200" dirty="0" err="1" smtClean="0"/>
            <a:t>yapılan</a:t>
          </a:r>
          <a:r>
            <a:rPr lang="en-US" sz="1300" kern="1200" dirty="0" smtClean="0"/>
            <a:t> </a:t>
          </a:r>
          <a:r>
            <a:rPr lang="en-US" sz="1300" kern="1200" dirty="0" err="1" smtClean="0"/>
            <a:t>icra</a:t>
          </a:r>
          <a:r>
            <a:rPr lang="en-US" sz="1300" kern="1200" dirty="0" smtClean="0"/>
            <a:t> </a:t>
          </a:r>
          <a:r>
            <a:rPr lang="en-US" sz="1300" kern="1200" dirty="0" err="1" smtClean="0"/>
            <a:t>kesintileri</a:t>
          </a:r>
          <a:r>
            <a:rPr lang="en-US" sz="1300" kern="1200" dirty="0" smtClean="0"/>
            <a:t>, TÜBİTAK </a:t>
          </a:r>
          <a:r>
            <a:rPr lang="en-US" sz="1300" kern="1200" dirty="0" err="1" smtClean="0"/>
            <a:t>Projeleri</a:t>
          </a:r>
          <a:r>
            <a:rPr lang="en-US" sz="1300" kern="1200" dirty="0" smtClean="0"/>
            <a:t>, </a:t>
          </a:r>
          <a:r>
            <a:rPr lang="en-US" sz="1300" kern="1200" dirty="0" err="1" smtClean="0"/>
            <a:t>Bilimsel</a:t>
          </a:r>
          <a:r>
            <a:rPr lang="en-US" sz="1300" kern="1200" dirty="0" smtClean="0"/>
            <a:t> </a:t>
          </a:r>
          <a:r>
            <a:rPr lang="en-US" sz="1300" kern="1200" dirty="0" err="1" smtClean="0"/>
            <a:t>Araştırma</a:t>
          </a:r>
          <a:r>
            <a:rPr lang="en-US" sz="1300" kern="1200" dirty="0" smtClean="0"/>
            <a:t> </a:t>
          </a:r>
          <a:r>
            <a:rPr lang="en-US" sz="1300" kern="1200" dirty="0" err="1" smtClean="0"/>
            <a:t>Projeleri</a:t>
          </a:r>
          <a:r>
            <a:rPr lang="en-US" sz="1300" kern="1200" dirty="0" smtClean="0"/>
            <a:t>, Erasmus </a:t>
          </a:r>
          <a:r>
            <a:rPr lang="en-US" sz="1300" kern="1200" dirty="0" err="1" smtClean="0"/>
            <a:t>Programı</a:t>
          </a:r>
          <a:r>
            <a:rPr lang="en-US" sz="1300" kern="1200" dirty="0" smtClean="0"/>
            <a:t>, </a:t>
          </a:r>
          <a:r>
            <a:rPr lang="en-US" sz="1300" kern="1200" dirty="0" err="1" smtClean="0"/>
            <a:t>Mevlana</a:t>
          </a:r>
          <a:r>
            <a:rPr lang="en-US" sz="1300" kern="1200" dirty="0" smtClean="0"/>
            <a:t> </a:t>
          </a:r>
          <a:r>
            <a:rPr lang="en-US" sz="1300" kern="1200" dirty="0" err="1" smtClean="0"/>
            <a:t>Değişim</a:t>
          </a:r>
          <a:r>
            <a:rPr lang="en-US" sz="1300" kern="1200" dirty="0" smtClean="0"/>
            <a:t> </a:t>
          </a:r>
          <a:r>
            <a:rPr lang="en-US" sz="1300" kern="1200" dirty="0" err="1" smtClean="0"/>
            <a:t>Programı</a:t>
          </a:r>
          <a:r>
            <a:rPr lang="en-US" sz="1300" kern="1200" dirty="0" smtClean="0"/>
            <a:t>, Farabi </a:t>
          </a:r>
          <a:r>
            <a:rPr lang="en-US" sz="1300" kern="1200" dirty="0" err="1" smtClean="0"/>
            <a:t>Değişim</a:t>
          </a:r>
          <a:r>
            <a:rPr lang="en-US" sz="1300" kern="1200" dirty="0" smtClean="0"/>
            <a:t> </a:t>
          </a:r>
          <a:r>
            <a:rPr lang="en-US" sz="1300" kern="1200" dirty="0" err="1" smtClean="0"/>
            <a:t>Programı</a:t>
          </a:r>
          <a:r>
            <a:rPr lang="en-US" sz="1300" kern="1200" dirty="0" smtClean="0"/>
            <a:t>, </a:t>
          </a:r>
          <a:r>
            <a:rPr lang="en-US" sz="1300" kern="1200" dirty="0" err="1" smtClean="0"/>
            <a:t>Avrupa</a:t>
          </a:r>
          <a:r>
            <a:rPr lang="en-US" sz="1300" kern="1200" dirty="0" smtClean="0"/>
            <a:t> </a:t>
          </a:r>
          <a:r>
            <a:rPr lang="en-US" sz="1300" kern="1200" dirty="0" err="1" smtClean="0"/>
            <a:t>Birliği</a:t>
          </a:r>
          <a:r>
            <a:rPr lang="en-US" sz="1300" kern="1200" dirty="0" smtClean="0"/>
            <a:t> </a:t>
          </a:r>
          <a:r>
            <a:rPr lang="en-US" sz="1300" kern="1200" dirty="0" err="1" smtClean="0"/>
            <a:t>Hibeleri</a:t>
          </a:r>
          <a:r>
            <a:rPr lang="en-US" sz="1300" kern="1200" dirty="0" smtClean="0"/>
            <a:t>, </a:t>
          </a:r>
          <a:r>
            <a:rPr lang="en-US" sz="1300" kern="1200" dirty="0" err="1" smtClean="0"/>
            <a:t>elektrik</a:t>
          </a:r>
          <a:r>
            <a:rPr lang="en-US" sz="1300" kern="1200" dirty="0" smtClean="0"/>
            <a:t>, </a:t>
          </a:r>
          <a:r>
            <a:rPr lang="en-US" sz="1300" kern="1200" dirty="0" err="1" smtClean="0"/>
            <a:t>su</a:t>
          </a:r>
          <a:r>
            <a:rPr lang="en-US" sz="1300" kern="1200" dirty="0" smtClean="0"/>
            <a:t> </a:t>
          </a:r>
          <a:r>
            <a:rPr lang="en-US" sz="1300" kern="1200" dirty="0" err="1" smtClean="0"/>
            <a:t>ve</a:t>
          </a:r>
          <a:r>
            <a:rPr lang="en-US" sz="1300" kern="1200" dirty="0" smtClean="0"/>
            <a:t> </a:t>
          </a:r>
          <a:r>
            <a:rPr lang="en-US" sz="1300" kern="1200" dirty="0" err="1" smtClean="0"/>
            <a:t>haberleşme</a:t>
          </a:r>
          <a:r>
            <a:rPr lang="en-US" sz="1300" kern="1200" dirty="0" smtClean="0"/>
            <a:t> </a:t>
          </a:r>
          <a:r>
            <a:rPr lang="en-US" sz="1300" kern="1200" dirty="0" err="1" smtClean="0"/>
            <a:t>ücretleri</a:t>
          </a:r>
          <a:r>
            <a:rPr lang="en-US" sz="1300" kern="1200" dirty="0" smtClean="0"/>
            <a:t> </a:t>
          </a:r>
          <a:r>
            <a:rPr lang="en-US" sz="1300" kern="1200" dirty="0" err="1" smtClean="0"/>
            <a:t>giderleri</a:t>
          </a:r>
          <a:r>
            <a:rPr lang="en-US" sz="1300" kern="1200" dirty="0" smtClean="0"/>
            <a:t> </a:t>
          </a:r>
          <a:r>
            <a:rPr lang="en-US" sz="1300" kern="1200" dirty="0" err="1" smtClean="0"/>
            <a:t>ödenmektedir</a:t>
          </a:r>
          <a:r>
            <a:rPr lang="en-US" sz="1300" kern="1200" dirty="0" smtClean="0"/>
            <a:t>.</a:t>
          </a:r>
          <a:endParaRPr lang="tr-TR" sz="1300" kern="1200" dirty="0"/>
        </a:p>
      </dsp:txBody>
      <dsp:txXfrm>
        <a:off x="6497667" y="1137843"/>
        <a:ext cx="2785521" cy="2785521"/>
      </dsp:txXfrm>
    </dsp:sp>
    <dsp:sp modelId="{EC3BBE6D-D626-4AC2-8B59-74FAAFA29E54}">
      <dsp:nvSpPr>
        <dsp:cNvPr id="0" name=""/>
        <dsp:cNvSpPr/>
      </dsp:nvSpPr>
      <dsp:spPr>
        <a:xfrm rot="10800000">
          <a:off x="3773602" y="3727419"/>
          <a:ext cx="2454479" cy="1329520"/>
        </a:xfrm>
        <a:prstGeom prst="rightArrow">
          <a:avLst>
            <a:gd name="adj1" fmla="val 60000"/>
            <a:gd name="adj2" fmla="val 50000"/>
          </a:avLst>
        </a:prstGeom>
        <a:gradFill rotWithShape="0">
          <a:gsLst>
            <a:gs pos="0">
              <a:schemeClr val="accent1">
                <a:shade val="90000"/>
                <a:hueOff val="271295"/>
                <a:satOff val="-626"/>
                <a:lumOff val="19871"/>
                <a:alphaOff val="0"/>
                <a:lumMod val="110000"/>
                <a:satMod val="105000"/>
                <a:tint val="67000"/>
              </a:schemeClr>
            </a:gs>
            <a:gs pos="50000">
              <a:schemeClr val="accent1">
                <a:shade val="90000"/>
                <a:hueOff val="271295"/>
                <a:satOff val="-626"/>
                <a:lumOff val="19871"/>
                <a:alphaOff val="0"/>
                <a:lumMod val="105000"/>
                <a:satMod val="103000"/>
                <a:tint val="73000"/>
              </a:schemeClr>
            </a:gs>
            <a:gs pos="100000">
              <a:schemeClr val="accent1">
                <a:shade val="90000"/>
                <a:hueOff val="271295"/>
                <a:satOff val="-626"/>
                <a:lumOff val="19871"/>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tr-TR" sz="1100" kern="1200"/>
        </a:p>
      </dsp:txBody>
      <dsp:txXfrm rot="10800000">
        <a:off x="4172458" y="3993323"/>
        <a:ext cx="2055623" cy="797712"/>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CC1381-892F-4F7B-AE98-057CF98D5C5D}">
      <dsp:nvSpPr>
        <dsp:cNvPr id="0" name=""/>
        <dsp:cNvSpPr/>
      </dsp:nvSpPr>
      <dsp:spPr>
        <a:xfrm>
          <a:off x="0" y="1537650"/>
          <a:ext cx="9728886" cy="2050200"/>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B99758-C668-471C-8F0F-CF061C83C1E9}">
      <dsp:nvSpPr>
        <dsp:cNvPr id="0" name=""/>
        <dsp:cNvSpPr/>
      </dsp:nvSpPr>
      <dsp:spPr>
        <a:xfrm>
          <a:off x="4275" y="0"/>
          <a:ext cx="2821756" cy="2050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0">
          <a:noAutofit/>
        </a:bodyPr>
        <a:lstStyle/>
        <a:p>
          <a:pPr lvl="0" algn="just" defTabSz="533400" rtl="0">
            <a:lnSpc>
              <a:spcPct val="90000"/>
            </a:lnSpc>
            <a:spcBef>
              <a:spcPct val="0"/>
            </a:spcBef>
            <a:spcAft>
              <a:spcPct val="35000"/>
            </a:spcAft>
          </a:pPr>
          <a:r>
            <a:rPr lang="en-US" sz="1200" kern="1200" dirty="0" smtClean="0"/>
            <a:t>►</a:t>
          </a:r>
          <a:r>
            <a:rPr lang="en-US" sz="1200" kern="1200" dirty="0" err="1" smtClean="0"/>
            <a:t>Ödeme</a:t>
          </a:r>
          <a:r>
            <a:rPr lang="en-US" sz="1200" kern="1200" dirty="0" smtClean="0"/>
            <a:t> </a:t>
          </a:r>
          <a:r>
            <a:rPr lang="en-US" sz="1200" kern="1200" dirty="0" err="1" smtClean="0"/>
            <a:t>emri</a:t>
          </a:r>
          <a:r>
            <a:rPr lang="en-US" sz="1200" kern="1200" dirty="0" smtClean="0"/>
            <a:t> </a:t>
          </a:r>
          <a:r>
            <a:rPr lang="en-US" sz="1200" kern="1200" dirty="0" err="1" smtClean="0"/>
            <a:t>belgeleri</a:t>
          </a:r>
          <a:r>
            <a:rPr lang="en-US" sz="1200" kern="1200" dirty="0" smtClean="0"/>
            <a:t>, </a:t>
          </a:r>
          <a:r>
            <a:rPr lang="en-US" sz="1200" kern="1200" dirty="0" err="1" smtClean="0"/>
            <a:t>muhasebe</a:t>
          </a:r>
          <a:r>
            <a:rPr lang="en-US" sz="1200" kern="1200" dirty="0" smtClean="0"/>
            <a:t> </a:t>
          </a:r>
          <a:r>
            <a:rPr lang="en-US" sz="1200" kern="1200" dirty="0" err="1" smtClean="0"/>
            <a:t>birimine</a:t>
          </a:r>
          <a:r>
            <a:rPr lang="tr-TR" sz="1200" kern="1200" dirty="0" smtClean="0"/>
            <a:t> </a:t>
          </a:r>
          <a:r>
            <a:rPr lang="en-US" sz="1200" kern="1200" dirty="0" err="1" smtClean="0"/>
            <a:t>geliş</a:t>
          </a:r>
          <a:r>
            <a:rPr lang="en-US" sz="1200" kern="1200" dirty="0" smtClean="0"/>
            <a:t> </a:t>
          </a:r>
          <a:r>
            <a:rPr lang="en-US" sz="1200" kern="1200" dirty="0" err="1" smtClean="0"/>
            <a:t>tarihinden</a:t>
          </a:r>
          <a:r>
            <a:rPr lang="en-US" sz="1200" kern="1200" dirty="0" smtClean="0"/>
            <a:t> </a:t>
          </a:r>
          <a:r>
            <a:rPr lang="en-US" sz="1200" kern="1200" dirty="0" err="1" smtClean="0"/>
            <a:t>itibaren</a:t>
          </a:r>
          <a:r>
            <a:rPr lang="en-US" sz="1200" kern="1200" dirty="0" smtClean="0"/>
            <a:t> </a:t>
          </a:r>
          <a:r>
            <a:rPr lang="en-US" sz="1200" kern="1200" dirty="0" err="1" smtClean="0"/>
            <a:t>incelenerek</a:t>
          </a:r>
          <a:r>
            <a:rPr lang="en-US" sz="1200" kern="1200" dirty="0" smtClean="0"/>
            <a:t> </a:t>
          </a:r>
          <a:r>
            <a:rPr lang="en-US" sz="1200" kern="1200" dirty="0" err="1" smtClean="0"/>
            <a:t>uygun</a:t>
          </a:r>
          <a:r>
            <a:rPr lang="en-US" sz="1200" kern="1200" dirty="0" smtClean="0"/>
            <a:t> </a:t>
          </a:r>
          <a:r>
            <a:rPr lang="en-US" sz="1200" kern="1200" dirty="0" err="1" smtClean="0"/>
            <a:t>olanlar</a:t>
          </a:r>
          <a:r>
            <a:rPr lang="en-US" sz="1200" kern="1200" dirty="0" smtClean="0"/>
            <a:t> </a:t>
          </a:r>
          <a:r>
            <a:rPr lang="en-US" sz="1200" kern="1200" dirty="0" err="1" smtClean="0"/>
            <a:t>muhasebeleştirilerek</a:t>
          </a:r>
          <a:r>
            <a:rPr lang="en-US" sz="1200" kern="1200" dirty="0" smtClean="0"/>
            <a:t> </a:t>
          </a:r>
          <a:r>
            <a:rPr lang="en-US" sz="1200" kern="1200" dirty="0" err="1" smtClean="0"/>
            <a:t>tutarları</a:t>
          </a:r>
          <a:r>
            <a:rPr lang="en-US" sz="1200" kern="1200" dirty="0" smtClean="0"/>
            <a:t> </a:t>
          </a:r>
          <a:r>
            <a:rPr lang="en-US" sz="1200" kern="1200" dirty="0" err="1" smtClean="0"/>
            <a:t>hak</a:t>
          </a:r>
          <a:r>
            <a:rPr lang="en-US" sz="1200" kern="1200" dirty="0" smtClean="0"/>
            <a:t> </a:t>
          </a:r>
          <a:r>
            <a:rPr lang="en-US" sz="1200" kern="1200" dirty="0" err="1" smtClean="0"/>
            <a:t>sahiplerinin</a:t>
          </a:r>
          <a:r>
            <a:rPr lang="en-US" sz="1200" kern="1200" dirty="0" smtClean="0"/>
            <a:t> </a:t>
          </a:r>
          <a:r>
            <a:rPr lang="en-US" sz="1200" kern="1200" dirty="0" err="1" smtClean="0"/>
            <a:t>banka</a:t>
          </a:r>
          <a:r>
            <a:rPr lang="en-US" sz="1200" kern="1200" dirty="0" smtClean="0"/>
            <a:t> </a:t>
          </a:r>
          <a:r>
            <a:rPr lang="en-US" sz="1200" kern="1200" dirty="0" err="1" smtClean="0"/>
            <a:t>hesabına</a:t>
          </a:r>
          <a:r>
            <a:rPr lang="en-US" sz="1200" kern="1200" dirty="0" smtClean="0"/>
            <a:t> </a:t>
          </a:r>
          <a:r>
            <a:rPr lang="en-US" sz="1200" kern="1200" dirty="0" err="1" smtClean="0"/>
            <a:t>yatırılır</a:t>
          </a:r>
          <a:r>
            <a:rPr lang="en-US" sz="1200" kern="1200" dirty="0" smtClean="0"/>
            <a:t>. </a:t>
          </a:r>
          <a:r>
            <a:rPr lang="en-US" sz="1200" kern="1200" dirty="0" err="1" smtClean="0"/>
            <a:t>Eksik</a:t>
          </a:r>
          <a:r>
            <a:rPr lang="en-US" sz="1200" kern="1200" dirty="0" smtClean="0"/>
            <a:t> </a:t>
          </a:r>
          <a:r>
            <a:rPr lang="en-US" sz="1200" kern="1200" dirty="0" err="1" smtClean="0"/>
            <a:t>veya</a:t>
          </a:r>
          <a:r>
            <a:rPr lang="en-US" sz="1200" kern="1200" dirty="0" smtClean="0"/>
            <a:t> </a:t>
          </a:r>
          <a:r>
            <a:rPr lang="en-US" sz="1200" kern="1200" dirty="0" err="1" smtClean="0"/>
            <a:t>hatalı</a:t>
          </a:r>
          <a:r>
            <a:rPr lang="en-US" sz="1200" kern="1200" dirty="0" smtClean="0"/>
            <a:t> </a:t>
          </a:r>
          <a:r>
            <a:rPr lang="en-US" sz="1200" kern="1200" dirty="0" err="1" smtClean="0"/>
            <a:t>ödeme</a:t>
          </a:r>
          <a:r>
            <a:rPr lang="en-US" sz="1200" kern="1200" dirty="0" smtClean="0"/>
            <a:t>  </a:t>
          </a:r>
          <a:r>
            <a:rPr lang="en-US" sz="1200" kern="1200" dirty="0" err="1" smtClean="0"/>
            <a:t>emri</a:t>
          </a:r>
          <a:r>
            <a:rPr lang="en-US" sz="1200" kern="1200" dirty="0" smtClean="0"/>
            <a:t> </a:t>
          </a:r>
          <a:r>
            <a:rPr lang="en-US" sz="1200" kern="1200" dirty="0" err="1" smtClean="0"/>
            <a:t>belgesi</a:t>
          </a:r>
          <a:r>
            <a:rPr lang="en-US" sz="1200" kern="1200" dirty="0" smtClean="0"/>
            <a:t> </a:t>
          </a:r>
          <a:r>
            <a:rPr lang="en-US" sz="1200" kern="1200" dirty="0" err="1" smtClean="0"/>
            <a:t>ve</a:t>
          </a:r>
          <a:r>
            <a:rPr lang="en-US" sz="1200" kern="1200" dirty="0" smtClean="0"/>
            <a:t> </a:t>
          </a:r>
          <a:r>
            <a:rPr lang="en-US" sz="1200" kern="1200" dirty="0" err="1" smtClean="0"/>
            <a:t>eki</a:t>
          </a:r>
          <a:r>
            <a:rPr lang="en-US" sz="1200" kern="1200" dirty="0" smtClean="0"/>
            <a:t> </a:t>
          </a:r>
          <a:r>
            <a:rPr lang="en-US" sz="1200" kern="1200" dirty="0" err="1" smtClean="0"/>
            <a:t>belgeler</a:t>
          </a:r>
          <a:r>
            <a:rPr lang="en-US" sz="1200" kern="1200" dirty="0" smtClean="0"/>
            <a:t>, </a:t>
          </a:r>
          <a:r>
            <a:rPr lang="en-US" sz="1200" kern="1200" dirty="0" err="1" smtClean="0"/>
            <a:t>düzeltilmek</a:t>
          </a:r>
          <a:r>
            <a:rPr lang="en-US" sz="1200" kern="1200" dirty="0" smtClean="0"/>
            <a:t> </a:t>
          </a:r>
          <a:r>
            <a:rPr lang="en-US" sz="1200" kern="1200" dirty="0" err="1" smtClean="0"/>
            <a:t>veya</a:t>
          </a:r>
          <a:r>
            <a:rPr lang="en-US" sz="1200" kern="1200" dirty="0" smtClean="0"/>
            <a:t> </a:t>
          </a:r>
          <a:r>
            <a:rPr lang="en-US" sz="1200" kern="1200" dirty="0" err="1" smtClean="0"/>
            <a:t>tamamlanmak</a:t>
          </a:r>
          <a:r>
            <a:rPr lang="en-US" sz="1200" kern="1200" dirty="0" smtClean="0"/>
            <a:t> </a:t>
          </a:r>
          <a:r>
            <a:rPr lang="en-US" sz="1200" kern="1200" dirty="0" err="1" smtClean="0"/>
            <a:t>üzere</a:t>
          </a:r>
          <a:r>
            <a:rPr lang="en-US" sz="1200" kern="1200" dirty="0" smtClean="0"/>
            <a:t> </a:t>
          </a:r>
          <a:r>
            <a:rPr lang="en-US" sz="1200" kern="1200" dirty="0" err="1" smtClean="0"/>
            <a:t>en</a:t>
          </a:r>
          <a:r>
            <a:rPr lang="en-US" sz="1200" kern="1200" dirty="0" smtClean="0"/>
            <a:t> </a:t>
          </a:r>
          <a:r>
            <a:rPr lang="en-US" sz="1200" kern="1200" dirty="0" err="1" smtClean="0"/>
            <a:t>geç</a:t>
          </a:r>
          <a:r>
            <a:rPr lang="en-US" sz="1200" kern="1200" dirty="0" smtClean="0"/>
            <a:t> </a:t>
          </a:r>
          <a:r>
            <a:rPr lang="en-US" sz="1200" kern="1200" dirty="0" err="1" smtClean="0"/>
            <a:t>hata</a:t>
          </a:r>
          <a:r>
            <a:rPr lang="en-US" sz="1200" kern="1200" dirty="0" smtClean="0"/>
            <a:t> </a:t>
          </a:r>
          <a:r>
            <a:rPr lang="en-US" sz="1200" kern="1200" dirty="0" err="1" smtClean="0"/>
            <a:t>veya</a:t>
          </a:r>
          <a:r>
            <a:rPr lang="en-US" sz="1200" kern="1200" dirty="0" smtClean="0"/>
            <a:t> </a:t>
          </a:r>
          <a:r>
            <a:rPr lang="en-US" sz="1200" kern="1200" dirty="0" err="1" smtClean="0"/>
            <a:t>eksikliğin</a:t>
          </a:r>
          <a:r>
            <a:rPr lang="en-US" sz="1200" kern="1200" dirty="0" smtClean="0"/>
            <a:t> </a:t>
          </a:r>
          <a:r>
            <a:rPr lang="en-US" sz="1200" kern="1200" dirty="0" err="1" smtClean="0"/>
            <a:t>tespit</a:t>
          </a:r>
          <a:r>
            <a:rPr lang="en-US" sz="1200" kern="1200" dirty="0" smtClean="0"/>
            <a:t> </a:t>
          </a:r>
          <a:r>
            <a:rPr lang="en-US" sz="1200" kern="1200" dirty="0" err="1" smtClean="0"/>
            <a:t>edildiği</a:t>
          </a:r>
          <a:r>
            <a:rPr lang="en-US" sz="1200" kern="1200" dirty="0" smtClean="0"/>
            <a:t> </a:t>
          </a:r>
          <a:r>
            <a:rPr lang="en-US" sz="1200" kern="1200" dirty="0" err="1" smtClean="0"/>
            <a:t>günü</a:t>
          </a:r>
          <a:r>
            <a:rPr lang="en-US" sz="1200" kern="1200" dirty="0" smtClean="0"/>
            <a:t> </a:t>
          </a:r>
          <a:r>
            <a:rPr lang="en-US" sz="1200" kern="1200" dirty="0" err="1" smtClean="0"/>
            <a:t>izleyen</a:t>
          </a:r>
          <a:r>
            <a:rPr lang="en-US" sz="1200" kern="1200" dirty="0" smtClean="0"/>
            <a:t> </a:t>
          </a:r>
          <a:r>
            <a:rPr lang="en-US" sz="1200" kern="1200" dirty="0" err="1" smtClean="0"/>
            <a:t>iş</a:t>
          </a:r>
          <a:r>
            <a:rPr lang="en-US" sz="1200" kern="1200" dirty="0" smtClean="0"/>
            <a:t> </a:t>
          </a:r>
          <a:r>
            <a:rPr lang="en-US" sz="1200" kern="1200" dirty="0" err="1" smtClean="0"/>
            <a:t>günü</a:t>
          </a:r>
          <a:r>
            <a:rPr lang="en-US" sz="1200" kern="1200" dirty="0" smtClean="0"/>
            <a:t> </a:t>
          </a:r>
          <a:r>
            <a:rPr lang="en-US" sz="1200" kern="1200" dirty="0" err="1" smtClean="0"/>
            <a:t>içerisinde</a:t>
          </a:r>
          <a:r>
            <a:rPr lang="en-US" sz="1200" kern="1200" dirty="0" smtClean="0"/>
            <a:t> </a:t>
          </a:r>
          <a:r>
            <a:rPr lang="en-US" sz="1200" kern="1200" dirty="0" err="1" smtClean="0"/>
            <a:t>gerekçeleriyle</a:t>
          </a:r>
          <a:r>
            <a:rPr lang="en-US" sz="1200" kern="1200" dirty="0" smtClean="0"/>
            <a:t> </a:t>
          </a:r>
          <a:r>
            <a:rPr lang="en-US" sz="1200" kern="1200" dirty="0" err="1" smtClean="0"/>
            <a:t>birlikte</a:t>
          </a:r>
          <a:r>
            <a:rPr lang="en-US" sz="1200" kern="1200" dirty="0" smtClean="0"/>
            <a:t> </a:t>
          </a:r>
          <a:r>
            <a:rPr lang="tr-TR" sz="1200" kern="1200" dirty="0" smtClean="0"/>
            <a:t>ilgili </a:t>
          </a:r>
          <a:r>
            <a:rPr lang="en-US" sz="1200" kern="1200" dirty="0" err="1" smtClean="0"/>
            <a:t>birime</a:t>
          </a:r>
          <a:r>
            <a:rPr lang="en-US" sz="1200" kern="1200" dirty="0" smtClean="0"/>
            <a:t> </a:t>
          </a:r>
          <a:r>
            <a:rPr lang="en-US" sz="1200" kern="1200" dirty="0" err="1" smtClean="0"/>
            <a:t>iade</a:t>
          </a:r>
          <a:r>
            <a:rPr lang="en-US" sz="1200" kern="1200" dirty="0" smtClean="0"/>
            <a:t> </a:t>
          </a:r>
          <a:r>
            <a:rPr lang="en-US" sz="1200" kern="1200" dirty="0" err="1" smtClean="0"/>
            <a:t>edilmektedir</a:t>
          </a:r>
          <a:r>
            <a:rPr lang="en-US" sz="1200" kern="1200" dirty="0" smtClean="0"/>
            <a:t>.</a:t>
          </a:r>
          <a:endParaRPr lang="tr-TR" sz="1200" kern="1200" dirty="0"/>
        </a:p>
      </dsp:txBody>
      <dsp:txXfrm>
        <a:off x="4275" y="0"/>
        <a:ext cx="2821756" cy="2050200"/>
      </dsp:txXfrm>
    </dsp:sp>
    <dsp:sp modelId="{F1753430-4273-4939-9CC7-670A1FDE3317}">
      <dsp:nvSpPr>
        <dsp:cNvPr id="0" name=""/>
        <dsp:cNvSpPr/>
      </dsp:nvSpPr>
      <dsp:spPr>
        <a:xfrm>
          <a:off x="1158878" y="2306474"/>
          <a:ext cx="512550" cy="51255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7870C6-2D33-45CA-A112-AD64B5A234E3}">
      <dsp:nvSpPr>
        <dsp:cNvPr id="0" name=""/>
        <dsp:cNvSpPr/>
      </dsp:nvSpPr>
      <dsp:spPr>
        <a:xfrm>
          <a:off x="2967120" y="3075300"/>
          <a:ext cx="2821756" cy="2050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lvl="0" algn="just" defTabSz="533400" rtl="0">
            <a:lnSpc>
              <a:spcPct val="90000"/>
            </a:lnSpc>
            <a:spcBef>
              <a:spcPct val="0"/>
            </a:spcBef>
            <a:spcAft>
              <a:spcPct val="35000"/>
            </a:spcAft>
          </a:pPr>
          <a:r>
            <a:rPr lang="en-US" sz="1200" kern="1200" dirty="0" smtClean="0"/>
            <a:t>►</a:t>
          </a:r>
          <a:r>
            <a:rPr lang="en-US" sz="1200" kern="1200" dirty="0" err="1" smtClean="0"/>
            <a:t>Muhasebe</a:t>
          </a:r>
          <a:r>
            <a:rPr lang="en-US" sz="1200" kern="1200" dirty="0" smtClean="0"/>
            <a:t> </a:t>
          </a:r>
          <a:r>
            <a:rPr lang="en-US" sz="1200" kern="1200" dirty="0" err="1" smtClean="0"/>
            <a:t>Birimimizce</a:t>
          </a:r>
          <a:r>
            <a:rPr lang="en-US" sz="1200" kern="1200" dirty="0" smtClean="0"/>
            <a:t>, </a:t>
          </a:r>
          <a:r>
            <a:rPr lang="en-US" sz="1200" kern="1200" dirty="0" err="1" smtClean="0"/>
            <a:t>avans</a:t>
          </a:r>
          <a:r>
            <a:rPr lang="en-US" sz="1200" kern="1200" dirty="0" smtClean="0"/>
            <a:t> </a:t>
          </a:r>
          <a:r>
            <a:rPr lang="en-US" sz="1200" kern="1200" dirty="0" err="1" smtClean="0"/>
            <a:t>artıkları</a:t>
          </a:r>
          <a:r>
            <a:rPr lang="en-US" sz="1200" kern="1200" dirty="0" smtClean="0"/>
            <a:t>, </a:t>
          </a:r>
          <a:r>
            <a:rPr lang="en-US" sz="1200" kern="1200" dirty="0" err="1" smtClean="0"/>
            <a:t>kişi</a:t>
          </a:r>
          <a:r>
            <a:rPr lang="en-US" sz="1200" kern="1200" dirty="0" smtClean="0"/>
            <a:t> </a:t>
          </a:r>
          <a:r>
            <a:rPr lang="en-US" sz="1200" kern="1200" dirty="0" err="1" smtClean="0"/>
            <a:t>borcu</a:t>
          </a:r>
          <a:r>
            <a:rPr lang="en-US" sz="1200" kern="1200" dirty="0" smtClean="0"/>
            <a:t> </a:t>
          </a:r>
          <a:r>
            <a:rPr lang="en-US" sz="1200" kern="1200" dirty="0" err="1" smtClean="0"/>
            <a:t>tahsilâtları</a:t>
          </a:r>
          <a:r>
            <a:rPr lang="en-US" sz="1200" kern="1200" dirty="0" smtClean="0"/>
            <a:t>, </a:t>
          </a:r>
          <a:r>
            <a:rPr lang="en-US" sz="1200" kern="1200" dirty="0" err="1" smtClean="0"/>
            <a:t>Muhasebe</a:t>
          </a:r>
          <a:r>
            <a:rPr lang="en-US" sz="1200" kern="1200" dirty="0" smtClean="0"/>
            <a:t> </a:t>
          </a:r>
          <a:r>
            <a:rPr lang="en-US" sz="1200" kern="1200" dirty="0" err="1" smtClean="0"/>
            <a:t>Yetkilisi</a:t>
          </a:r>
          <a:r>
            <a:rPr lang="en-US" sz="1200" kern="1200" dirty="0" smtClean="0"/>
            <a:t> </a:t>
          </a:r>
          <a:r>
            <a:rPr lang="en-US" sz="1200" kern="1200" dirty="0" err="1" smtClean="0"/>
            <a:t>mutemetlerinde</a:t>
          </a:r>
          <a:r>
            <a:rPr lang="en-US" sz="1200" kern="1200" dirty="0" smtClean="0"/>
            <a:t> </a:t>
          </a:r>
          <a:r>
            <a:rPr lang="en-US" sz="1200" kern="1200" dirty="0" err="1" smtClean="0"/>
            <a:t>tahsil</a:t>
          </a:r>
          <a:r>
            <a:rPr lang="en-US" sz="1200" kern="1200" dirty="0" smtClean="0"/>
            <a:t> </a:t>
          </a:r>
          <a:r>
            <a:rPr lang="en-US" sz="1200" kern="1200" dirty="0" err="1" smtClean="0"/>
            <a:t>edilen</a:t>
          </a:r>
          <a:r>
            <a:rPr lang="en-US" sz="1200" kern="1200" dirty="0" smtClean="0"/>
            <a:t> her </a:t>
          </a:r>
          <a:r>
            <a:rPr lang="en-US" sz="1200" kern="1200" dirty="0" err="1" smtClean="0"/>
            <a:t>türlü</a:t>
          </a:r>
          <a:r>
            <a:rPr lang="en-US" sz="1200" kern="1200" dirty="0" smtClean="0"/>
            <a:t> </a:t>
          </a:r>
          <a:r>
            <a:rPr lang="en-US" sz="1200" kern="1200" dirty="0" err="1" smtClean="0"/>
            <a:t>gelirleri</a:t>
          </a:r>
          <a:r>
            <a:rPr lang="en-US" sz="1200" kern="1200" dirty="0" smtClean="0"/>
            <a:t>, </a:t>
          </a:r>
          <a:r>
            <a:rPr lang="en-US" sz="1200" kern="1200" dirty="0" err="1" smtClean="0"/>
            <a:t>şartname</a:t>
          </a:r>
          <a:r>
            <a:rPr lang="en-US" sz="1200" kern="1200" dirty="0" smtClean="0"/>
            <a:t> </a:t>
          </a:r>
          <a:r>
            <a:rPr lang="en-US" sz="1200" kern="1200" dirty="0" err="1" smtClean="0"/>
            <a:t>satış</a:t>
          </a:r>
          <a:r>
            <a:rPr lang="en-US" sz="1200" kern="1200" dirty="0" smtClean="0"/>
            <a:t> </a:t>
          </a:r>
          <a:r>
            <a:rPr lang="en-US" sz="1200" kern="1200" dirty="0" err="1" smtClean="0"/>
            <a:t>bedelleri</a:t>
          </a:r>
          <a:r>
            <a:rPr lang="en-US" sz="1200" kern="1200" dirty="0" smtClean="0"/>
            <a:t>, </a:t>
          </a:r>
          <a:r>
            <a:rPr lang="en-US" sz="1200" kern="1200" dirty="0" err="1" smtClean="0"/>
            <a:t>geçici</a:t>
          </a:r>
          <a:r>
            <a:rPr lang="en-US" sz="1200" kern="1200" dirty="0" smtClean="0"/>
            <a:t> </a:t>
          </a:r>
          <a:r>
            <a:rPr lang="en-US" sz="1200" kern="1200" dirty="0" err="1" smtClean="0"/>
            <a:t>ve</a:t>
          </a:r>
          <a:r>
            <a:rPr lang="en-US" sz="1200" kern="1200" dirty="0" smtClean="0"/>
            <a:t> </a:t>
          </a:r>
          <a:r>
            <a:rPr lang="en-US" sz="1200" kern="1200" dirty="0" err="1" smtClean="0"/>
            <a:t>kesin</a:t>
          </a:r>
          <a:r>
            <a:rPr lang="en-US" sz="1200" kern="1200" dirty="0" smtClean="0"/>
            <a:t> </a:t>
          </a:r>
          <a:r>
            <a:rPr lang="en-US" sz="1200" kern="1200" dirty="0" err="1" smtClean="0"/>
            <a:t>teminat</a:t>
          </a:r>
          <a:r>
            <a:rPr lang="en-US" sz="1200" kern="1200" dirty="0" smtClean="0"/>
            <a:t> </a:t>
          </a:r>
          <a:r>
            <a:rPr lang="en-US" sz="1200" kern="1200" dirty="0" err="1" smtClean="0"/>
            <a:t>sayılan</a:t>
          </a:r>
          <a:r>
            <a:rPr lang="en-US" sz="1200" kern="1200" dirty="0" smtClean="0"/>
            <a:t> her </a:t>
          </a:r>
          <a:r>
            <a:rPr lang="en-US" sz="1200" kern="1200" dirty="0" err="1" smtClean="0"/>
            <a:t>türlü</a:t>
          </a:r>
          <a:r>
            <a:rPr lang="en-US" sz="1200" kern="1200" dirty="0" smtClean="0"/>
            <a:t> </a:t>
          </a:r>
          <a:r>
            <a:rPr lang="en-US" sz="1200" kern="1200" dirty="0" err="1" smtClean="0"/>
            <a:t>kıymetli</a:t>
          </a:r>
          <a:r>
            <a:rPr lang="en-US" sz="1200" kern="1200" dirty="0" smtClean="0"/>
            <a:t> </a:t>
          </a:r>
          <a:r>
            <a:rPr lang="en-US" sz="1200" kern="1200" dirty="0" err="1" smtClean="0"/>
            <a:t>emtia</a:t>
          </a:r>
          <a:r>
            <a:rPr lang="en-US" sz="1200" kern="1200" dirty="0" smtClean="0"/>
            <a:t> </a:t>
          </a:r>
          <a:r>
            <a:rPr lang="en-US" sz="1200" kern="1200" dirty="0" err="1" smtClean="0"/>
            <a:t>ile</a:t>
          </a:r>
          <a:r>
            <a:rPr lang="en-US" sz="1200" kern="1200" dirty="0" smtClean="0"/>
            <a:t> para </a:t>
          </a:r>
          <a:r>
            <a:rPr lang="en-US" sz="1200" kern="1200" dirty="0" err="1" smtClean="0"/>
            <a:t>tahsil</a:t>
          </a:r>
          <a:r>
            <a:rPr lang="en-US" sz="1200" kern="1200" dirty="0" smtClean="0"/>
            <a:t> </a:t>
          </a:r>
          <a:r>
            <a:rPr lang="en-US" sz="1200" kern="1200" dirty="0" err="1" smtClean="0"/>
            <a:t>ve</a:t>
          </a:r>
          <a:r>
            <a:rPr lang="en-US" sz="1200" kern="1200" dirty="0" smtClean="0"/>
            <a:t> </a:t>
          </a:r>
          <a:r>
            <a:rPr lang="en-US" sz="1200" kern="1200" dirty="0" err="1" smtClean="0"/>
            <a:t>muhafaza</a:t>
          </a:r>
          <a:r>
            <a:rPr lang="en-US" sz="1200" kern="1200" dirty="0" smtClean="0"/>
            <a:t> </a:t>
          </a:r>
          <a:r>
            <a:rPr lang="en-US" sz="1200" kern="1200" dirty="0" err="1" smtClean="0"/>
            <a:t>edilmektedir</a:t>
          </a:r>
          <a:r>
            <a:rPr lang="en-US" sz="1200" kern="1200" dirty="0" smtClean="0"/>
            <a:t>.</a:t>
          </a:r>
          <a:endParaRPr lang="tr-TR" sz="1200" kern="1200" dirty="0"/>
        </a:p>
      </dsp:txBody>
      <dsp:txXfrm>
        <a:off x="2967120" y="3075300"/>
        <a:ext cx="2821756" cy="2050200"/>
      </dsp:txXfrm>
    </dsp:sp>
    <dsp:sp modelId="{F327D953-FFBB-4663-933B-469E782E595E}">
      <dsp:nvSpPr>
        <dsp:cNvPr id="0" name=""/>
        <dsp:cNvSpPr/>
      </dsp:nvSpPr>
      <dsp:spPr>
        <a:xfrm>
          <a:off x="4121723" y="2306474"/>
          <a:ext cx="512550" cy="51255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FD8CAF-A120-4D92-B6CD-2F2CC81E95C8}">
      <dsp:nvSpPr>
        <dsp:cNvPr id="0" name=""/>
        <dsp:cNvSpPr/>
      </dsp:nvSpPr>
      <dsp:spPr>
        <a:xfrm>
          <a:off x="5929965" y="0"/>
          <a:ext cx="2821756" cy="2050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0">
          <a:noAutofit/>
        </a:bodyPr>
        <a:lstStyle/>
        <a:p>
          <a:pPr lvl="0" algn="just" defTabSz="533400" rtl="0">
            <a:lnSpc>
              <a:spcPct val="90000"/>
            </a:lnSpc>
            <a:spcBef>
              <a:spcPct val="0"/>
            </a:spcBef>
            <a:spcAft>
              <a:spcPct val="35000"/>
            </a:spcAft>
          </a:pPr>
          <a:r>
            <a:rPr lang="en-US" sz="1200" kern="1200" dirty="0" smtClean="0"/>
            <a:t>►Banka </a:t>
          </a:r>
          <a:r>
            <a:rPr lang="en-US" sz="1200" kern="1200" dirty="0" err="1" smtClean="0"/>
            <a:t>hesaplarımıza</a:t>
          </a:r>
          <a:r>
            <a:rPr lang="en-US" sz="1200" kern="1200" dirty="0" smtClean="0"/>
            <a:t> </a:t>
          </a:r>
          <a:r>
            <a:rPr lang="en-US" sz="1200" kern="1200" dirty="0" err="1" smtClean="0"/>
            <a:t>yatırılan</a:t>
          </a:r>
          <a:r>
            <a:rPr lang="en-US" sz="1200" kern="1200" dirty="0" smtClean="0"/>
            <a:t> her </a:t>
          </a:r>
          <a:r>
            <a:rPr lang="en-US" sz="1200" kern="1200" dirty="0" err="1" smtClean="0"/>
            <a:t>türlü</a:t>
          </a:r>
          <a:r>
            <a:rPr lang="en-US" sz="1200" kern="1200" dirty="0" smtClean="0"/>
            <a:t> para </a:t>
          </a:r>
          <a:r>
            <a:rPr lang="en-US" sz="1200" kern="1200" dirty="0" err="1" smtClean="0"/>
            <a:t>ile</a:t>
          </a:r>
          <a:r>
            <a:rPr lang="en-US" sz="1200" kern="1200" dirty="0" smtClean="0"/>
            <a:t> </a:t>
          </a:r>
          <a:r>
            <a:rPr lang="en-US" sz="1200" kern="1200" dirty="0" err="1" smtClean="0"/>
            <a:t>avans</a:t>
          </a:r>
          <a:r>
            <a:rPr lang="en-US" sz="1200" kern="1200" dirty="0" smtClean="0"/>
            <a:t> </a:t>
          </a:r>
          <a:r>
            <a:rPr lang="en-US" sz="1200" kern="1200" dirty="0" err="1" smtClean="0"/>
            <a:t>kapama</a:t>
          </a:r>
          <a:r>
            <a:rPr lang="en-US" sz="1200" kern="1200" dirty="0" smtClean="0"/>
            <a:t> </a:t>
          </a:r>
          <a:r>
            <a:rPr lang="en-US" sz="1200" kern="1200" dirty="0" err="1" smtClean="0"/>
            <a:t>işlemleri</a:t>
          </a:r>
          <a:r>
            <a:rPr lang="en-US" sz="1200" kern="1200" dirty="0" smtClean="0"/>
            <a:t> </a:t>
          </a:r>
          <a:r>
            <a:rPr lang="en-US" sz="1200" kern="1200" dirty="0" err="1" smtClean="0"/>
            <a:t>yukarıda</a:t>
          </a:r>
          <a:r>
            <a:rPr lang="en-US" sz="1200" kern="1200" dirty="0" smtClean="0"/>
            <a:t>  </a:t>
          </a:r>
          <a:r>
            <a:rPr lang="en-US" sz="1200" kern="1200" dirty="0" err="1" smtClean="0"/>
            <a:t>sayılan</a:t>
          </a:r>
          <a:r>
            <a:rPr lang="en-US" sz="1200" kern="1200" dirty="0" smtClean="0"/>
            <a:t> </a:t>
          </a:r>
          <a:r>
            <a:rPr lang="en-US" sz="1200" kern="1200" dirty="0" err="1" smtClean="0"/>
            <a:t>ödeme</a:t>
          </a:r>
          <a:r>
            <a:rPr lang="en-US" sz="1200" kern="1200" dirty="0" smtClean="0"/>
            <a:t> </a:t>
          </a:r>
          <a:r>
            <a:rPr lang="en-US" sz="1200" kern="1200" dirty="0" err="1" smtClean="0"/>
            <a:t>ve</a:t>
          </a:r>
          <a:r>
            <a:rPr lang="en-US" sz="1200" kern="1200" dirty="0" smtClean="0"/>
            <a:t> </a:t>
          </a:r>
          <a:r>
            <a:rPr lang="en-US" sz="1200" kern="1200" dirty="0" err="1" smtClean="0"/>
            <a:t>tahsilâta</a:t>
          </a:r>
          <a:r>
            <a:rPr lang="en-US" sz="1200" kern="1200" dirty="0" smtClean="0"/>
            <a:t> </a:t>
          </a:r>
          <a:r>
            <a:rPr lang="en-US" sz="1200" kern="1200" dirty="0" err="1" smtClean="0"/>
            <a:t>ilişkin</a:t>
          </a:r>
          <a:r>
            <a:rPr lang="en-US" sz="1200" kern="1200" dirty="0" smtClean="0"/>
            <a:t> </a:t>
          </a:r>
          <a:r>
            <a:rPr lang="en-US" sz="1200" kern="1200" dirty="0" err="1" smtClean="0"/>
            <a:t>muhasebeleştirme</a:t>
          </a:r>
          <a:r>
            <a:rPr lang="en-US" sz="1200" kern="1200" dirty="0" smtClean="0"/>
            <a:t> </a:t>
          </a:r>
          <a:r>
            <a:rPr lang="en-US" sz="1200" kern="1200" dirty="0" err="1" smtClean="0"/>
            <a:t>işlemleri</a:t>
          </a:r>
          <a:r>
            <a:rPr lang="en-US" sz="1200" kern="1200" dirty="0" smtClean="0"/>
            <a:t> </a:t>
          </a:r>
          <a:r>
            <a:rPr lang="en-US" sz="1200" kern="1200" dirty="0" err="1" smtClean="0"/>
            <a:t>ile</a:t>
          </a:r>
          <a:r>
            <a:rPr lang="en-US" sz="1200" kern="1200" dirty="0" smtClean="0"/>
            <a:t> </a:t>
          </a:r>
          <a:r>
            <a:rPr lang="en-US" sz="1200" kern="1200" dirty="0" err="1" smtClean="0"/>
            <a:t>ödenekli</a:t>
          </a:r>
          <a:r>
            <a:rPr lang="en-US" sz="1200" kern="1200" dirty="0" smtClean="0"/>
            <a:t> </a:t>
          </a:r>
          <a:r>
            <a:rPr lang="en-US" sz="1200" kern="1200" dirty="0" err="1" smtClean="0"/>
            <a:t>gider</a:t>
          </a:r>
          <a:r>
            <a:rPr lang="en-US" sz="1200" kern="1200" dirty="0" smtClean="0"/>
            <a:t> </a:t>
          </a:r>
          <a:r>
            <a:rPr lang="en-US" sz="1200" kern="1200" dirty="0" err="1" smtClean="0"/>
            <a:t>işlemlerinin</a:t>
          </a:r>
          <a:r>
            <a:rPr lang="en-US" sz="1200" kern="1200" dirty="0" smtClean="0"/>
            <a:t> </a:t>
          </a:r>
          <a:r>
            <a:rPr lang="en-US" sz="1200" kern="1200" dirty="0" err="1" smtClean="0"/>
            <a:t>mahsubu</a:t>
          </a:r>
          <a:r>
            <a:rPr lang="en-US" sz="1200" kern="1200" dirty="0" smtClean="0"/>
            <a:t> </a:t>
          </a:r>
          <a:r>
            <a:rPr lang="en-US" sz="1200" kern="1200" dirty="0" err="1" smtClean="0"/>
            <a:t>yapılmaktadır</a:t>
          </a:r>
          <a:r>
            <a:rPr lang="en-US" sz="1200" kern="1200" dirty="0" smtClean="0"/>
            <a:t>.</a:t>
          </a:r>
          <a:endParaRPr lang="tr-TR" sz="1200" kern="1200" dirty="0"/>
        </a:p>
      </dsp:txBody>
      <dsp:txXfrm>
        <a:off x="5929965" y="0"/>
        <a:ext cx="2821756" cy="2050200"/>
      </dsp:txXfrm>
    </dsp:sp>
    <dsp:sp modelId="{8C93D424-800F-4EC8-B276-0D170E9644B5}">
      <dsp:nvSpPr>
        <dsp:cNvPr id="0" name=""/>
        <dsp:cNvSpPr/>
      </dsp:nvSpPr>
      <dsp:spPr>
        <a:xfrm>
          <a:off x="7084568" y="2306474"/>
          <a:ext cx="512550" cy="51255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0A40EC-1455-4928-BC7C-26E7095CE2F9}">
      <dsp:nvSpPr>
        <dsp:cNvPr id="0" name=""/>
        <dsp:cNvSpPr/>
      </dsp:nvSpPr>
      <dsp:spPr>
        <a:xfrm>
          <a:off x="674884" y="13239"/>
          <a:ext cx="4840814" cy="484081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rtl="0">
            <a:lnSpc>
              <a:spcPct val="90000"/>
            </a:lnSpc>
            <a:spcBef>
              <a:spcPct val="0"/>
            </a:spcBef>
            <a:spcAft>
              <a:spcPct val="35000"/>
            </a:spcAft>
          </a:pPr>
          <a:r>
            <a:rPr lang="en-US" sz="1800" kern="1200" smtClean="0"/>
            <a:t>►Üniversitemize ait Mali Raporlar Muhasebe Birimimizce, Devlet Muhasebesi Standartları Kurulu tarafından belirlenen standartlara, kamu idarelerinin tabi olduğu muhasebe yönetmeliklerine ve muhasebe kayıtlarına uygun olarak düzenlenir ve mevzuatında belirlenen sürelerde ilgili  mercilere gönderilmektedir.</a:t>
          </a:r>
          <a:endParaRPr lang="tr-TR" sz="1800" kern="1200"/>
        </a:p>
      </dsp:txBody>
      <dsp:txXfrm>
        <a:off x="1350853" y="584075"/>
        <a:ext cx="2791100" cy="3699142"/>
      </dsp:txXfrm>
    </dsp:sp>
    <dsp:sp modelId="{6CA46A51-2C7A-42A7-9AAF-4D74A938AD64}">
      <dsp:nvSpPr>
        <dsp:cNvPr id="0" name=""/>
        <dsp:cNvSpPr/>
      </dsp:nvSpPr>
      <dsp:spPr>
        <a:xfrm>
          <a:off x="4163759" y="13239"/>
          <a:ext cx="4840814" cy="484081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00100" rtl="0">
            <a:lnSpc>
              <a:spcPct val="90000"/>
            </a:lnSpc>
            <a:spcBef>
              <a:spcPct val="0"/>
            </a:spcBef>
            <a:spcAft>
              <a:spcPct val="35000"/>
            </a:spcAft>
          </a:pPr>
          <a:r>
            <a:rPr lang="en-US" sz="1800" kern="1200" dirty="0" err="1" smtClean="0"/>
            <a:t>Üniversitemizde</a:t>
          </a:r>
          <a:r>
            <a:rPr lang="en-US" sz="1800" kern="1200" dirty="0" smtClean="0"/>
            <a:t> </a:t>
          </a:r>
          <a:r>
            <a:rPr lang="en-US" sz="1800" kern="1200" dirty="0" err="1" smtClean="0"/>
            <a:t>harcama</a:t>
          </a:r>
          <a:r>
            <a:rPr lang="en-US" sz="1800" kern="1200" dirty="0" smtClean="0"/>
            <a:t> </a:t>
          </a:r>
          <a:r>
            <a:rPr lang="en-US" sz="1800" kern="1200" dirty="0" err="1" smtClean="0"/>
            <a:t>sonrası</a:t>
          </a:r>
          <a:r>
            <a:rPr lang="en-US" sz="1800" kern="1200" dirty="0" smtClean="0"/>
            <a:t> </a:t>
          </a:r>
          <a:r>
            <a:rPr lang="en-US" sz="1800" kern="1200" dirty="0" err="1" smtClean="0"/>
            <a:t>dış</a:t>
          </a:r>
          <a:r>
            <a:rPr lang="en-US" sz="1800" kern="1200" dirty="0" smtClean="0"/>
            <a:t> </a:t>
          </a:r>
          <a:r>
            <a:rPr lang="en-US" sz="1800" kern="1200" dirty="0" err="1" smtClean="0"/>
            <a:t>denetim</a:t>
          </a:r>
          <a:r>
            <a:rPr lang="en-US" sz="1800" kern="1200" dirty="0" smtClean="0"/>
            <a:t>, </a:t>
          </a:r>
          <a:r>
            <a:rPr lang="en-US" sz="1800" kern="1200" dirty="0" err="1" smtClean="0"/>
            <a:t>kamu</a:t>
          </a:r>
          <a:r>
            <a:rPr lang="en-US" sz="1800" kern="1200" dirty="0" smtClean="0"/>
            <a:t> </a:t>
          </a:r>
          <a:r>
            <a:rPr lang="en-US" sz="1800" kern="1200" dirty="0" err="1" smtClean="0"/>
            <a:t>idarelerinin</a:t>
          </a:r>
          <a:r>
            <a:rPr lang="en-US" sz="1800" kern="1200" dirty="0" smtClean="0"/>
            <a:t> </a:t>
          </a:r>
          <a:r>
            <a:rPr lang="en-US" sz="1800" kern="1200" dirty="0" err="1" smtClean="0"/>
            <a:t>hesap</a:t>
          </a:r>
          <a:r>
            <a:rPr lang="en-US" sz="1800" kern="1200" dirty="0" smtClean="0"/>
            <a:t> </a:t>
          </a:r>
          <a:r>
            <a:rPr lang="en-US" sz="1800" kern="1200" dirty="0" err="1" smtClean="0"/>
            <a:t>verme</a:t>
          </a:r>
          <a:r>
            <a:rPr lang="en-US" sz="1800" kern="1200" dirty="0" smtClean="0"/>
            <a:t> </a:t>
          </a:r>
          <a:r>
            <a:rPr lang="en-US" sz="1800" kern="1200" dirty="0" err="1" smtClean="0"/>
            <a:t>sorumluluğu</a:t>
          </a:r>
          <a:r>
            <a:rPr lang="en-US" sz="1800" kern="1200" dirty="0" smtClean="0"/>
            <a:t> </a:t>
          </a:r>
          <a:r>
            <a:rPr lang="en-US" sz="1800" kern="1200" dirty="0" err="1" smtClean="0"/>
            <a:t>çerçevesinde</a:t>
          </a:r>
          <a:r>
            <a:rPr lang="en-US" sz="1800" kern="1200" dirty="0" smtClean="0"/>
            <a:t> </a:t>
          </a:r>
          <a:r>
            <a:rPr lang="en-US" sz="1800" kern="1200" dirty="0" err="1" smtClean="0"/>
            <a:t>Sayıştay</a:t>
          </a:r>
          <a:r>
            <a:rPr lang="en-US" sz="1800" kern="1200" dirty="0" smtClean="0"/>
            <a:t> </a:t>
          </a:r>
          <a:r>
            <a:rPr lang="en-US" sz="1800" kern="1200" dirty="0" err="1" smtClean="0"/>
            <a:t>Başkanlığı</a:t>
          </a:r>
          <a:r>
            <a:rPr lang="en-US" sz="1800" kern="1200" dirty="0" smtClean="0"/>
            <a:t> </a:t>
          </a:r>
          <a:r>
            <a:rPr lang="en-US" sz="1800" kern="1200" dirty="0" err="1" smtClean="0"/>
            <a:t>tarafından</a:t>
          </a:r>
          <a:r>
            <a:rPr lang="en-US" sz="1800" kern="1200" dirty="0" smtClean="0"/>
            <a:t> </a:t>
          </a:r>
          <a:r>
            <a:rPr lang="en-US" sz="1800" kern="1200" dirty="0" err="1" smtClean="0"/>
            <a:t>yürütülmektedir</a:t>
          </a:r>
          <a:r>
            <a:rPr lang="en-US" sz="1800" kern="1200" dirty="0" smtClean="0"/>
            <a:t>. Bu </a:t>
          </a:r>
          <a:r>
            <a:rPr lang="en-US" sz="1800" kern="1200" dirty="0" err="1" smtClean="0"/>
            <a:t>kapsamda</a:t>
          </a:r>
          <a:r>
            <a:rPr lang="en-US" sz="1800" kern="1200" dirty="0" smtClean="0"/>
            <a:t> </a:t>
          </a:r>
          <a:r>
            <a:rPr lang="en-US" sz="1800" kern="1200" dirty="0" err="1" smtClean="0"/>
            <a:t>Üniversitenin</a:t>
          </a:r>
          <a:r>
            <a:rPr lang="en-US" sz="1800" kern="1200" dirty="0" smtClean="0"/>
            <a:t> 2009</a:t>
          </a:r>
          <a:r>
            <a:rPr lang="tr-TR" sz="1800" kern="1200" dirty="0" smtClean="0"/>
            <a:t> yılı</a:t>
          </a:r>
          <a:r>
            <a:rPr lang="en-US" sz="1800" kern="1200" dirty="0" smtClean="0"/>
            <a:t> </a:t>
          </a:r>
          <a:r>
            <a:rPr lang="en-US" sz="1800" kern="1200" dirty="0" err="1" smtClean="0"/>
            <a:t>ile</a:t>
          </a:r>
          <a:r>
            <a:rPr lang="en-US" sz="1800" kern="1200" dirty="0" smtClean="0"/>
            <a:t> 2014 </a:t>
          </a:r>
          <a:r>
            <a:rPr lang="en-US" sz="1800" kern="1200" dirty="0" err="1" smtClean="0"/>
            <a:t>yılına</a:t>
          </a:r>
          <a:r>
            <a:rPr lang="en-US" sz="1800" kern="1200" dirty="0" smtClean="0"/>
            <a:t> </a:t>
          </a:r>
          <a:r>
            <a:rPr lang="en-US" sz="1800" kern="1200" dirty="0" err="1" smtClean="0"/>
            <a:t>ait</a:t>
          </a:r>
          <a:r>
            <a:rPr lang="en-US" sz="1800" kern="1200" dirty="0" smtClean="0"/>
            <a:t> </a:t>
          </a:r>
          <a:r>
            <a:rPr lang="en-US" sz="1800" kern="1200" dirty="0" err="1" smtClean="0"/>
            <a:t>ödeme</a:t>
          </a:r>
          <a:r>
            <a:rPr lang="en-US" sz="1800" kern="1200" dirty="0" smtClean="0"/>
            <a:t> </a:t>
          </a:r>
          <a:r>
            <a:rPr lang="en-US" sz="1800" kern="1200" dirty="0" err="1" smtClean="0"/>
            <a:t>evrakları</a:t>
          </a:r>
          <a:r>
            <a:rPr lang="en-US" sz="1800" kern="1200" dirty="0" smtClean="0"/>
            <a:t> </a:t>
          </a:r>
          <a:r>
            <a:rPr lang="en-US" sz="1800" kern="1200" dirty="0" err="1" smtClean="0"/>
            <a:t>dış</a:t>
          </a:r>
          <a:r>
            <a:rPr lang="en-US" sz="1800" kern="1200" dirty="0" smtClean="0"/>
            <a:t> </a:t>
          </a:r>
          <a:r>
            <a:rPr lang="en-US" sz="1800" kern="1200" dirty="0" err="1" smtClean="0"/>
            <a:t>denetim</a:t>
          </a:r>
          <a:r>
            <a:rPr lang="en-US" sz="1800" kern="1200" dirty="0" smtClean="0"/>
            <a:t> </a:t>
          </a:r>
          <a:r>
            <a:rPr lang="en-US" sz="1800" kern="1200" dirty="0" err="1" smtClean="0"/>
            <a:t>için</a:t>
          </a:r>
          <a:r>
            <a:rPr lang="en-US" sz="1800" kern="1200" dirty="0" smtClean="0"/>
            <a:t> </a:t>
          </a:r>
          <a:r>
            <a:rPr lang="en-US" sz="1800" kern="1200" dirty="0" err="1" smtClean="0"/>
            <a:t>Sayıştay</a:t>
          </a:r>
          <a:r>
            <a:rPr lang="en-US" sz="1800" kern="1200" dirty="0" smtClean="0"/>
            <a:t> </a:t>
          </a:r>
          <a:r>
            <a:rPr lang="en-US" sz="1800" kern="1200" dirty="0" err="1" smtClean="0"/>
            <a:t>Başkanlığına</a:t>
          </a:r>
          <a:r>
            <a:rPr lang="en-US" sz="1800" kern="1200" dirty="0" smtClean="0"/>
            <a:t> </a:t>
          </a:r>
          <a:r>
            <a:rPr lang="en-US" sz="1800" kern="1200" dirty="0" err="1" smtClean="0"/>
            <a:t>gönderilmiş</a:t>
          </a:r>
          <a:r>
            <a:rPr lang="en-US" sz="1800" kern="1200" dirty="0" smtClean="0"/>
            <a:t>, 2008, 2010</a:t>
          </a:r>
          <a:r>
            <a:rPr lang="tr-TR" sz="1800" kern="1200" dirty="0" smtClean="0"/>
            <a:t>-2023 </a:t>
          </a:r>
          <a:r>
            <a:rPr lang="en-US" sz="1800" kern="1200" dirty="0" err="1" smtClean="0"/>
            <a:t>yıl</a:t>
          </a:r>
          <a:r>
            <a:rPr lang="tr-TR" sz="1800" kern="1200" dirty="0" err="1" smtClean="0"/>
            <a:t>larına</a:t>
          </a:r>
          <a:r>
            <a:rPr lang="en-US" sz="1800" kern="1200" dirty="0" smtClean="0"/>
            <a:t> </a:t>
          </a:r>
          <a:r>
            <a:rPr lang="en-US" sz="1800" kern="1200" dirty="0" err="1" smtClean="0"/>
            <a:t>ait</a:t>
          </a:r>
          <a:r>
            <a:rPr lang="en-US" sz="1800" kern="1200" dirty="0" smtClean="0"/>
            <a:t> </a:t>
          </a:r>
          <a:r>
            <a:rPr lang="en-US" sz="1800" kern="1200" dirty="0" err="1" smtClean="0"/>
            <a:t>belgeler</a:t>
          </a:r>
          <a:r>
            <a:rPr lang="en-US" sz="1800" kern="1200" dirty="0" smtClean="0"/>
            <a:t> </a:t>
          </a:r>
          <a:r>
            <a:rPr lang="en-US" sz="1800" kern="1200" dirty="0" err="1" smtClean="0"/>
            <a:t>ise</a:t>
          </a:r>
          <a:r>
            <a:rPr lang="en-US" sz="1800" kern="1200" dirty="0" smtClean="0"/>
            <a:t> </a:t>
          </a:r>
          <a:r>
            <a:rPr lang="en-US" sz="1800" kern="1200" dirty="0" err="1" smtClean="0"/>
            <a:t>Başkanlığımız</a:t>
          </a:r>
          <a:r>
            <a:rPr lang="tr-TR" sz="1800" kern="1200" dirty="0" smtClean="0"/>
            <a:t> arşivinde</a:t>
          </a:r>
          <a:r>
            <a:rPr lang="en-US" sz="1800" kern="1200" dirty="0" smtClean="0"/>
            <a:t> </a:t>
          </a:r>
          <a:r>
            <a:rPr lang="en-US" sz="1800" kern="1200" dirty="0" err="1" smtClean="0"/>
            <a:t>muhafaza</a:t>
          </a:r>
          <a:r>
            <a:rPr lang="en-US" sz="1800" kern="1200" dirty="0" smtClean="0"/>
            <a:t> </a:t>
          </a:r>
          <a:r>
            <a:rPr lang="en-US" sz="1800" kern="1200" dirty="0" err="1" smtClean="0"/>
            <a:t>edilmektedir</a:t>
          </a:r>
          <a:r>
            <a:rPr lang="en-US" sz="1800" kern="1200" dirty="0" smtClean="0"/>
            <a:t>.</a:t>
          </a:r>
          <a:endParaRPr lang="tr-TR" sz="1800" kern="1200" dirty="0"/>
        </a:p>
      </dsp:txBody>
      <dsp:txXfrm>
        <a:off x="5537504" y="584075"/>
        <a:ext cx="2791100" cy="369914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18.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FA74F50D-4C71-4493-88EA-026F12632384}" type="datetimeFigureOut">
              <a:rPr lang="tr-TR" smtClean="0"/>
              <a:pPr/>
              <a:t>25.04.2025</a:t>
            </a:fld>
            <a:endParaRPr lang="tr-TR"/>
          </a:p>
        </p:txBody>
      </p:sp>
      <p:sp>
        <p:nvSpPr>
          <p:cNvPr id="4" name="Altbilgi Yer Tutucusu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7EA8CA8C-081A-4EFD-A26C-B646A3E93AF5}" type="slidenum">
              <a:rPr lang="tr-TR" smtClean="0"/>
              <a:pPr/>
              <a:t>‹#›</a:t>
            </a:fld>
            <a:endParaRPr lang="tr-TR"/>
          </a:p>
        </p:txBody>
      </p:sp>
    </p:spTree>
    <p:extLst>
      <p:ext uri="{BB962C8B-B14F-4D97-AF65-F5344CB8AC3E}">
        <p14:creationId xmlns:p14="http://schemas.microsoft.com/office/powerpoint/2010/main" val="2025495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0949DE8-3168-4BCB-BD42-879DC10D6FCA}" type="datetimeFigureOut">
              <a:rPr lang="tr-TR" smtClean="0"/>
              <a:pPr/>
              <a:t>25.04.2025</a:t>
            </a:fld>
            <a:endParaRPr lang="tr-TR"/>
          </a:p>
        </p:txBody>
      </p:sp>
      <p:sp>
        <p:nvSpPr>
          <p:cNvPr id="4" name="Slayt Görüntüsü Yer Tutucus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24B3923-F87B-4B0E-8411-C3F5FF96311E}" type="slidenum">
              <a:rPr lang="tr-TR" smtClean="0"/>
              <a:pPr/>
              <a:t>‹#›</a:t>
            </a:fld>
            <a:endParaRPr lang="tr-TR"/>
          </a:p>
        </p:txBody>
      </p:sp>
    </p:spTree>
    <p:extLst>
      <p:ext uri="{BB962C8B-B14F-4D97-AF65-F5344CB8AC3E}">
        <p14:creationId xmlns:p14="http://schemas.microsoft.com/office/powerpoint/2010/main" val="3928032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0EE1412E-D9E5-419E-876A-F830527D6F5D}" type="slidenum">
              <a:rPr lang="tr-TR" smtClean="0"/>
              <a:pPr/>
              <a:t>21</a:t>
            </a:fld>
            <a:endParaRPr lang="tr-TR"/>
          </a:p>
        </p:txBody>
      </p:sp>
    </p:spTree>
    <p:extLst>
      <p:ext uri="{BB962C8B-B14F-4D97-AF65-F5344CB8AC3E}">
        <p14:creationId xmlns:p14="http://schemas.microsoft.com/office/powerpoint/2010/main" val="1039050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25.04.2025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25.04.2025</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2.jpe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hyperlink" Target="https://ebutce.bumko.gov.tr/" TargetMode="External"/><Relationship Id="rId5" Type="http://schemas.openxmlformats.org/officeDocument/2006/relationships/image" Target="../media/image21.jpeg"/><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graphicFrame>
        <p:nvGraphicFramePr>
          <p:cNvPr id="3" name="Diyagram 2"/>
          <p:cNvGraphicFramePr/>
          <p:nvPr>
            <p:extLst>
              <p:ext uri="{D42A27DB-BD31-4B8C-83A1-F6EECF244321}">
                <p14:modId xmlns:p14="http://schemas.microsoft.com/office/powerpoint/2010/main" val="1571992856"/>
              </p:ext>
            </p:extLst>
          </p:nvPr>
        </p:nvGraphicFramePr>
        <p:xfrm>
          <a:off x="1637607" y="3233651"/>
          <a:ext cx="8844742" cy="36243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6546010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854099" y="1767999"/>
            <a:ext cx="10359771" cy="3552145"/>
          </a:xfrm>
          <a:prstGeom prst="flowChartAlternateProcess">
            <a:avLst/>
          </a:prstGeom>
          <a:solidFill>
            <a:schemeClr val="accent1">
              <a:lumMod val="60000"/>
              <a:lumOff val="40000"/>
            </a:schemeClr>
          </a:solidFill>
          <a:scene3d>
            <a:camera prst="perspectiveFront"/>
            <a:lightRig rig="threePt" dir="t"/>
          </a:scene3d>
        </p:spPr>
        <p:txBody>
          <a:bodyPr>
            <a:normAutofit fontScale="55000" lnSpcReduction="20000"/>
          </a:bodyPr>
          <a:lstStyle/>
          <a:p>
            <a:pPr algn="just"/>
            <a:endParaRPr lang="tr-TR" dirty="0" smtClean="0">
              <a:ln w="0"/>
              <a:solidFill>
                <a:schemeClr val="accent1"/>
              </a:solidFill>
              <a:effectLst>
                <a:outerShdw blurRad="38100" dist="25400" dir="5400000" algn="ctr" rotWithShape="0">
                  <a:srgbClr val="6E747A">
                    <a:alpha val="43000"/>
                  </a:srgbClr>
                </a:outerShdw>
              </a:effectLst>
            </a:endParaRPr>
          </a:p>
          <a:p>
            <a:pPr marL="0" indent="0" algn="just">
              <a:buNone/>
            </a:pPr>
            <a:r>
              <a:rPr lang="tr-TR" sz="2900" dirty="0" smtClean="0"/>
              <a:t>Başkanlığımız</a:t>
            </a:r>
            <a:r>
              <a:rPr lang="tr-TR" sz="2900" dirty="0"/>
              <a:t>, </a:t>
            </a:r>
            <a:r>
              <a:rPr lang="tr-TR" sz="2900" b="1" dirty="0"/>
              <a:t>Strateji Geliştirme Birimlerinin Çalışma Usul ve Esasları Hakkında Yönetmelik</a:t>
            </a:r>
            <a:r>
              <a:rPr lang="tr-TR" sz="2900" dirty="0"/>
              <a:t> ile </a:t>
            </a:r>
            <a:r>
              <a:rPr lang="tr-TR" sz="2900" b="1" dirty="0"/>
              <a:t>5018 sayılı Kamu Mali Yönetimi ve Kontrol Kanunu</a:t>
            </a:r>
            <a:r>
              <a:rPr lang="tr-TR" sz="2900" dirty="0"/>
              <a:t>nun 60. maddesi ve </a:t>
            </a:r>
            <a:r>
              <a:rPr lang="tr-TR" sz="2900" b="1" dirty="0"/>
              <a:t>5436 sayılı Kanun</a:t>
            </a:r>
            <a:r>
              <a:rPr lang="tr-TR" sz="2900" dirty="0"/>
              <a:t>un 15. maddesi kapsamında </a:t>
            </a:r>
            <a:r>
              <a:rPr lang="tr-TR" sz="2900" b="1" dirty="0"/>
              <a:t>Mali Hizmetler Birimi</a:t>
            </a:r>
            <a:r>
              <a:rPr lang="tr-TR" sz="2900" dirty="0"/>
              <a:t> olarak önemli bir görev üstlenmektedir.</a:t>
            </a:r>
          </a:p>
          <a:p>
            <a:pPr marL="0" indent="0" algn="just">
              <a:buNone/>
            </a:pPr>
            <a:r>
              <a:rPr lang="tr-TR" sz="2900" dirty="0" smtClean="0"/>
              <a:t>     </a:t>
            </a:r>
            <a:r>
              <a:rPr lang="tr-TR" sz="2900" dirty="0" smtClean="0">
                <a:solidFill>
                  <a:srgbClr val="FF0000"/>
                </a:solidFill>
              </a:rPr>
              <a:t>Bu </a:t>
            </a:r>
            <a:r>
              <a:rPr lang="tr-TR" sz="2900" dirty="0">
                <a:solidFill>
                  <a:srgbClr val="FF0000"/>
                </a:solidFill>
              </a:rPr>
              <a:t>kapsamda:</a:t>
            </a:r>
          </a:p>
          <a:p>
            <a:pPr algn="just"/>
            <a:r>
              <a:rPr lang="tr-TR" sz="2900" b="1" dirty="0"/>
              <a:t>Strateji Geliştirme Birimlerinin Çalışma Usul ve Esasları</a:t>
            </a:r>
            <a:r>
              <a:rPr lang="tr-TR" sz="2900" dirty="0"/>
              <a:t> belirlenmiş olup, bu usul ve esaslar doğrultusunda stratejik planlama, bütçeleme, mali analizler ve raporlama süreçleri titizlikle yönetilmektedir.</a:t>
            </a:r>
          </a:p>
          <a:p>
            <a:pPr algn="just"/>
            <a:r>
              <a:rPr lang="tr-TR" sz="2900" b="1" dirty="0"/>
              <a:t>5018 sayılı Kamu Mali Yönetimi ve Kontrol Kanunu</a:t>
            </a:r>
            <a:r>
              <a:rPr lang="tr-TR" sz="2900" dirty="0"/>
              <a:t>, kamu mali yönetiminin düzenli ve verimli bir şekilde işletilmesini sağlamak amacıyla bir dizi ilke ve kural koymuş; bu ilkelere göre bütçelerin hazırlanması, mali denetimlerin yapılması, ve performans izleme sistemleri uygulanmaktadır.</a:t>
            </a:r>
          </a:p>
          <a:p>
            <a:pPr algn="just"/>
            <a:r>
              <a:rPr lang="tr-TR" sz="2900" b="1" dirty="0"/>
              <a:t>5436 sayılı Kanun</a:t>
            </a:r>
            <a:r>
              <a:rPr lang="tr-TR" sz="2900" dirty="0"/>
              <a:t> ile de, mali hizmetlerin etkin bir biçimde yürütülmesi için gerekli prosedürler ve standartlar belirlenmiştir.</a:t>
            </a:r>
          </a:p>
          <a:p>
            <a:endParaRPr lang="tr-TR" dirty="0" smtClean="0">
              <a:ln w="0"/>
              <a:solidFill>
                <a:schemeClr val="accent1"/>
              </a:solidFill>
              <a:effectLst>
                <a:outerShdw blurRad="38100" dist="25400" dir="5400000" algn="ctr" rotWithShape="0">
                  <a:srgbClr val="6E747A">
                    <a:alpha val="43000"/>
                  </a:srgbClr>
                </a:outerShdw>
              </a:effectLst>
            </a:endParaRPr>
          </a:p>
          <a:p>
            <a:endParaRPr lang="tr-TR" dirty="0">
              <a:ln w="0"/>
              <a:solidFill>
                <a:schemeClr val="accent1"/>
              </a:solidFill>
              <a:effectLst>
                <a:outerShdw blurRad="38100" dist="25400" dir="5400000" algn="ctr" rotWithShape="0">
                  <a:srgbClr val="6E747A">
                    <a:alpha val="43000"/>
                  </a:srgbClr>
                </a:outerShdw>
              </a:effectLst>
            </a:endParaRPr>
          </a:p>
          <a:p>
            <a:endParaRPr lang="tr-TR" dirty="0" smtClean="0">
              <a:ln w="0"/>
              <a:solidFill>
                <a:schemeClr val="accent1"/>
              </a:solidFill>
              <a:effectLst>
                <a:outerShdw blurRad="38100" dist="25400" dir="5400000" algn="ctr" rotWithShape="0">
                  <a:srgbClr val="6E747A">
                    <a:alpha val="43000"/>
                  </a:srgbClr>
                </a:outerShdw>
              </a:effectLst>
            </a:endParaRPr>
          </a:p>
          <a:p>
            <a:endParaRPr lang="tr-TR" dirty="0">
              <a:ln w="0"/>
              <a:solidFill>
                <a:schemeClr val="accent1"/>
              </a:solidFill>
              <a:effectLst>
                <a:outerShdw blurRad="38100" dist="25400" dir="5400000" algn="ctr" rotWithShape="0">
                  <a:srgbClr val="6E747A">
                    <a:alpha val="43000"/>
                  </a:srgbClr>
                </a:outerShdw>
              </a:effectLst>
            </a:endParaRPr>
          </a:p>
          <a:p>
            <a:endParaRPr lang="tr-TR" dirty="0">
              <a:ln w="0"/>
              <a:solidFill>
                <a:schemeClr val="accent1"/>
              </a:solidFill>
              <a:effectLst>
                <a:outerShdw blurRad="38100" dist="25400" dir="5400000" algn="ctr" rotWithShape="0">
                  <a:srgbClr val="6E747A">
                    <a:alpha val="43000"/>
                  </a:srgbClr>
                </a:outerShdw>
              </a:effectLst>
            </a:endParaRPr>
          </a:p>
        </p:txBody>
      </p:sp>
      <p:sp>
        <p:nvSpPr>
          <p:cNvPr id="2" name="Dikdörtgen 1"/>
          <p:cNvSpPr/>
          <p:nvPr/>
        </p:nvSpPr>
        <p:spPr>
          <a:xfrm>
            <a:off x="1584959" y="678518"/>
            <a:ext cx="7675419" cy="369332"/>
          </a:xfrm>
          <a:prstGeom prst="rect">
            <a:avLst/>
          </a:prstGeom>
        </p:spPr>
        <p:txBody>
          <a:bodyPr wrap="square">
            <a:spAutoFit/>
          </a:bodyPr>
          <a:lstStyle/>
          <a:p>
            <a:r>
              <a:rPr lang="tr-TR" dirty="0"/>
              <a:t>Strateji Geliştirme Daire Başkanlığı’nın Hukuki Çerçevesi ve Görev Alanı</a:t>
            </a:r>
          </a:p>
        </p:txBody>
      </p:sp>
    </p:spTree>
    <p:extLst>
      <p:ext uri="{BB962C8B-B14F-4D97-AF65-F5344CB8AC3E}">
        <p14:creationId xmlns:p14="http://schemas.microsoft.com/office/powerpoint/2010/main" val="515910380"/>
      </p:ext>
    </p:extLst>
  </p:cSld>
  <p:clrMapOvr>
    <a:masterClrMapping/>
  </p:clrMapOvr>
  <p:transition spd="slow">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76200" y="423315"/>
            <a:ext cx="8339051" cy="906722"/>
          </a:xfrm>
        </p:spPr>
        <p:txBody>
          <a:bodyPr>
            <a:normAutofit/>
          </a:bodyPr>
          <a:lstStyle/>
          <a:p>
            <a:pPr algn="ctr"/>
            <a:r>
              <a:rPr lang="tr-TR" sz="3200" dirty="0"/>
              <a:t>Birimin </a:t>
            </a:r>
            <a:r>
              <a:rPr lang="tr-TR" sz="3200" dirty="0" smtClean="0"/>
              <a:t>Amacı </a:t>
            </a:r>
            <a:r>
              <a:rPr lang="tr-TR" sz="3200" dirty="0"/>
              <a:t>ve </a:t>
            </a:r>
            <a:r>
              <a:rPr lang="tr-TR" sz="3200" dirty="0" smtClean="0"/>
              <a:t>Misyonu</a:t>
            </a:r>
            <a:endParaRPr lang="tr-TR" sz="3200"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090964640"/>
              </p:ext>
            </p:extLst>
          </p:nvPr>
        </p:nvGraphicFramePr>
        <p:xfrm>
          <a:off x="755073" y="147649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610650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81890" y="698269"/>
            <a:ext cx="6724996" cy="368339"/>
          </a:xfrm>
        </p:spPr>
        <p:txBody>
          <a:bodyPr>
            <a:noAutofit/>
          </a:bodyPr>
          <a:lstStyle/>
          <a:p>
            <a:pPr lvl="0" algn="ctr"/>
            <a:r>
              <a:rPr lang="tr-TR" sz="3200" dirty="0" smtClean="0"/>
              <a:t>Görevlerimiz</a:t>
            </a:r>
            <a:endParaRPr lang="tr-TR" sz="3200" dirty="0"/>
          </a:p>
        </p:txBody>
      </p:sp>
      <p:graphicFrame>
        <p:nvGraphicFramePr>
          <p:cNvPr id="6" name="İçerik Yer Tutucusu 5"/>
          <p:cNvGraphicFramePr>
            <a:graphicFrameLocks noGrp="1"/>
          </p:cNvGraphicFramePr>
          <p:nvPr>
            <p:ph idx="1"/>
            <p:extLst>
              <p:ext uri="{D42A27DB-BD31-4B8C-83A1-F6EECF244321}">
                <p14:modId xmlns:p14="http://schemas.microsoft.com/office/powerpoint/2010/main" val="3267562518"/>
              </p:ext>
            </p:extLst>
          </p:nvPr>
        </p:nvGraphicFramePr>
        <p:xfrm>
          <a:off x="1301578" y="1221971"/>
          <a:ext cx="8499127" cy="4621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7447804"/>
      </p:ext>
    </p:extLst>
  </p:cSld>
  <p:clrMapOvr>
    <a:masterClrMapping/>
  </p:clrMapOvr>
  <p:transition spd="slow">
    <p:wheel spokes="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İçerik Yer Tutucusu 2"/>
          <p:cNvGraphicFramePr>
            <a:graphicFrameLocks noGrp="1"/>
          </p:cNvGraphicFramePr>
          <p:nvPr>
            <p:ph idx="1"/>
            <p:extLst>
              <p:ext uri="{D42A27DB-BD31-4B8C-83A1-F6EECF244321}">
                <p14:modId xmlns:p14="http://schemas.microsoft.com/office/powerpoint/2010/main" val="1149674848"/>
              </p:ext>
            </p:extLst>
          </p:nvPr>
        </p:nvGraphicFramePr>
        <p:xfrm>
          <a:off x="1271847" y="1097280"/>
          <a:ext cx="8938953" cy="4937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1 Başlık"/>
          <p:cNvSpPr>
            <a:spLocks noGrp="1"/>
          </p:cNvSpPr>
          <p:nvPr>
            <p:ph type="title"/>
          </p:nvPr>
        </p:nvSpPr>
        <p:spPr>
          <a:xfrm>
            <a:off x="0" y="695689"/>
            <a:ext cx="6724996" cy="401591"/>
          </a:xfrm>
        </p:spPr>
        <p:txBody>
          <a:bodyPr>
            <a:noAutofit/>
          </a:bodyPr>
          <a:lstStyle/>
          <a:p>
            <a:pPr lvl="0" algn="ctr"/>
            <a:r>
              <a:rPr lang="en-US" sz="3200" dirty="0" err="1"/>
              <a:t>Yetki</a:t>
            </a:r>
            <a:r>
              <a:rPr lang="en-US" sz="3200" dirty="0"/>
              <a:t>, </a:t>
            </a:r>
            <a:r>
              <a:rPr lang="en-US" sz="3200" dirty="0" err="1" smtClean="0"/>
              <a:t>Sorumluluklar</a:t>
            </a:r>
            <a:endParaRPr lang="tr-TR" sz="3200" dirty="0"/>
          </a:p>
        </p:txBody>
      </p:sp>
    </p:spTree>
    <p:extLst>
      <p:ext uri="{BB962C8B-B14F-4D97-AF65-F5344CB8AC3E}">
        <p14:creationId xmlns:p14="http://schemas.microsoft.com/office/powerpoint/2010/main" val="1160317533"/>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1107330788"/>
              </p:ext>
            </p:extLst>
          </p:nvPr>
        </p:nvGraphicFramePr>
        <p:xfrm>
          <a:off x="1326292" y="1142984"/>
          <a:ext cx="9147744" cy="5181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1 Başlık"/>
          <p:cNvSpPr>
            <a:spLocks noGrp="1"/>
          </p:cNvSpPr>
          <p:nvPr>
            <p:ph type="title"/>
          </p:nvPr>
        </p:nvSpPr>
        <p:spPr>
          <a:xfrm>
            <a:off x="0" y="681642"/>
            <a:ext cx="6724996" cy="401591"/>
          </a:xfrm>
        </p:spPr>
        <p:txBody>
          <a:bodyPr>
            <a:normAutofit fontScale="90000"/>
          </a:bodyPr>
          <a:lstStyle/>
          <a:p>
            <a:pPr lvl="0" algn="ctr"/>
            <a:r>
              <a:rPr lang="en-US" sz="3600" dirty="0" err="1"/>
              <a:t>Yetki</a:t>
            </a:r>
            <a:r>
              <a:rPr lang="en-US" sz="3600" dirty="0"/>
              <a:t>, </a:t>
            </a:r>
            <a:r>
              <a:rPr lang="en-US" sz="3600" dirty="0" err="1" smtClean="0"/>
              <a:t>Sorumluluklar</a:t>
            </a:r>
            <a:endParaRPr lang="tr-TR" sz="3600" dirty="0"/>
          </a:p>
        </p:txBody>
      </p:sp>
    </p:spTree>
    <p:extLst>
      <p:ext uri="{BB962C8B-B14F-4D97-AF65-F5344CB8AC3E}">
        <p14:creationId xmlns:p14="http://schemas.microsoft.com/office/powerpoint/2010/main" val="3279350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2402375970"/>
              </p:ext>
            </p:extLst>
          </p:nvPr>
        </p:nvGraphicFramePr>
        <p:xfrm>
          <a:off x="1301578" y="1357298"/>
          <a:ext cx="8952056" cy="4389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1 Başlık"/>
          <p:cNvSpPr>
            <a:spLocks noGrp="1"/>
          </p:cNvSpPr>
          <p:nvPr>
            <p:ph type="title"/>
          </p:nvPr>
        </p:nvSpPr>
        <p:spPr>
          <a:xfrm>
            <a:off x="0" y="673329"/>
            <a:ext cx="6724996" cy="401591"/>
          </a:xfrm>
        </p:spPr>
        <p:txBody>
          <a:bodyPr>
            <a:normAutofit fontScale="90000"/>
          </a:bodyPr>
          <a:lstStyle/>
          <a:p>
            <a:pPr lvl="0" algn="ctr"/>
            <a:r>
              <a:rPr lang="en-US" sz="3600" dirty="0" err="1"/>
              <a:t>Yetki</a:t>
            </a:r>
            <a:r>
              <a:rPr lang="en-US" sz="3600" dirty="0"/>
              <a:t>, </a:t>
            </a:r>
            <a:r>
              <a:rPr lang="en-US" sz="3600" dirty="0" err="1" smtClean="0"/>
              <a:t>Sorumluluklar</a:t>
            </a:r>
            <a:endParaRPr lang="tr-TR" sz="3600" dirty="0"/>
          </a:p>
        </p:txBody>
      </p:sp>
    </p:spTree>
    <p:extLst>
      <p:ext uri="{BB962C8B-B14F-4D97-AF65-F5344CB8AC3E}">
        <p14:creationId xmlns:p14="http://schemas.microsoft.com/office/powerpoint/2010/main" val="60873135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yagram 1"/>
          <p:cNvGraphicFramePr/>
          <p:nvPr>
            <p:extLst>
              <p:ext uri="{D42A27DB-BD31-4B8C-83A1-F6EECF244321}">
                <p14:modId xmlns:p14="http://schemas.microsoft.com/office/powerpoint/2010/main" val="1681964967"/>
              </p:ext>
            </p:extLst>
          </p:nvPr>
        </p:nvGraphicFramePr>
        <p:xfrm>
          <a:off x="1845276" y="164147"/>
          <a:ext cx="7237129" cy="65297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ikdörtgen 2"/>
          <p:cNvSpPr/>
          <p:nvPr/>
        </p:nvSpPr>
        <p:spPr>
          <a:xfrm>
            <a:off x="1845276" y="164147"/>
            <a:ext cx="1993557" cy="4366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Organizasyon Şeması</a:t>
            </a:r>
            <a:endParaRPr lang="tr-TR" dirty="0"/>
          </a:p>
        </p:txBody>
      </p:sp>
    </p:spTree>
    <p:extLst>
      <p:ext uri="{BB962C8B-B14F-4D97-AF65-F5344CB8AC3E}">
        <p14:creationId xmlns:p14="http://schemas.microsoft.com/office/powerpoint/2010/main" val="9687289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Bilgisayar\Desktop\başkan 1.PNG"/>
          <p:cNvPicPr>
            <a:picLocks noChangeAspect="1" noChangeArrowheads="1"/>
          </p:cNvPicPr>
          <p:nvPr/>
        </p:nvPicPr>
        <p:blipFill>
          <a:blip r:embed="rId2" cstate="print"/>
          <a:srcRect/>
          <a:stretch>
            <a:fillRect/>
          </a:stretch>
        </p:blipFill>
        <p:spPr bwMode="auto">
          <a:xfrm>
            <a:off x="4455522" y="1137382"/>
            <a:ext cx="2689418" cy="2293936"/>
          </a:xfrm>
          <a:prstGeom prst="rect">
            <a:avLst/>
          </a:prstGeom>
          <a:noFill/>
        </p:spPr>
      </p:pic>
      <p:pic>
        <p:nvPicPr>
          <p:cNvPr id="9219" name="Picture 3" descr="C:\Users\Bilgisayar\Desktop\fa.PNG"/>
          <p:cNvPicPr>
            <a:picLocks noChangeAspect="1" noChangeArrowheads="1"/>
          </p:cNvPicPr>
          <p:nvPr/>
        </p:nvPicPr>
        <p:blipFill>
          <a:blip r:embed="rId3" cstate="print"/>
          <a:srcRect/>
          <a:stretch>
            <a:fillRect/>
          </a:stretch>
        </p:blipFill>
        <p:spPr bwMode="auto">
          <a:xfrm>
            <a:off x="1143387" y="3408234"/>
            <a:ext cx="1998824" cy="2088276"/>
          </a:xfrm>
          <a:prstGeom prst="rect">
            <a:avLst/>
          </a:prstGeom>
          <a:noFill/>
        </p:spPr>
      </p:pic>
      <p:pic>
        <p:nvPicPr>
          <p:cNvPr id="9220" name="Picture 4" descr="C:\Users\Bilgisayar\Desktop\wdwad.PNG"/>
          <p:cNvPicPr>
            <a:picLocks noChangeAspect="1" noChangeArrowheads="1"/>
          </p:cNvPicPr>
          <p:nvPr/>
        </p:nvPicPr>
        <p:blipFill>
          <a:blip r:embed="rId4" cstate="print"/>
          <a:srcRect/>
          <a:stretch>
            <a:fillRect/>
          </a:stretch>
        </p:blipFill>
        <p:spPr bwMode="auto">
          <a:xfrm>
            <a:off x="3581750" y="3408234"/>
            <a:ext cx="1696831" cy="1916867"/>
          </a:xfrm>
          <a:prstGeom prst="rect">
            <a:avLst/>
          </a:prstGeom>
          <a:noFill/>
        </p:spPr>
      </p:pic>
      <p:pic>
        <p:nvPicPr>
          <p:cNvPr id="9221" name="Picture 5" descr="C:\Users\Bilgisayar\Desktop\wafg.PNG"/>
          <p:cNvPicPr>
            <a:picLocks noChangeAspect="1" noChangeArrowheads="1"/>
          </p:cNvPicPr>
          <p:nvPr/>
        </p:nvPicPr>
        <p:blipFill>
          <a:blip r:embed="rId5" cstate="print"/>
          <a:srcRect/>
          <a:stretch>
            <a:fillRect/>
          </a:stretch>
        </p:blipFill>
        <p:spPr bwMode="auto">
          <a:xfrm>
            <a:off x="8362977" y="3431318"/>
            <a:ext cx="2011307" cy="1919205"/>
          </a:xfrm>
          <a:prstGeom prst="rect">
            <a:avLst/>
          </a:prstGeom>
          <a:noFill/>
        </p:spPr>
      </p:pic>
      <p:pic>
        <p:nvPicPr>
          <p:cNvPr id="9222" name="Picture 6" descr="C:\Users\Bilgisayar\Desktop\bngcn.PNG"/>
          <p:cNvPicPr>
            <a:picLocks noChangeAspect="1" noChangeArrowheads="1"/>
          </p:cNvPicPr>
          <p:nvPr/>
        </p:nvPicPr>
        <p:blipFill>
          <a:blip r:embed="rId6" cstate="print"/>
          <a:srcRect/>
          <a:stretch>
            <a:fillRect/>
          </a:stretch>
        </p:blipFill>
        <p:spPr bwMode="auto">
          <a:xfrm>
            <a:off x="5921133" y="3468877"/>
            <a:ext cx="1891699" cy="1812142"/>
          </a:xfrm>
          <a:prstGeom prst="rect">
            <a:avLst/>
          </a:prstGeom>
          <a:noFill/>
        </p:spPr>
      </p:pic>
      <p:sp>
        <p:nvSpPr>
          <p:cNvPr id="3" name="Unvan 2"/>
          <p:cNvSpPr>
            <a:spLocks noGrp="1"/>
          </p:cNvSpPr>
          <p:nvPr>
            <p:ph type="title"/>
          </p:nvPr>
        </p:nvSpPr>
        <p:spPr>
          <a:xfrm>
            <a:off x="1676400" y="492828"/>
            <a:ext cx="10515600" cy="1289108"/>
          </a:xfrm>
        </p:spPr>
        <p:txBody>
          <a:bodyPr>
            <a:normAutofit/>
          </a:bodyPr>
          <a:lstStyle/>
          <a:p>
            <a:r>
              <a:rPr lang="tr-TR" sz="3200" dirty="0" smtClean="0"/>
              <a:t>Yönetim</a:t>
            </a:r>
            <a:r>
              <a:rPr lang="tr-TR" dirty="0" smtClean="0"/>
              <a:t/>
            </a:r>
            <a:br>
              <a:rPr lang="tr-TR" dirty="0" smtClean="0"/>
            </a:br>
            <a:endParaRPr lang="tr-TR" dirty="0"/>
          </a:p>
        </p:txBody>
      </p:sp>
    </p:spTree>
    <p:extLst>
      <p:ext uri="{BB962C8B-B14F-4D97-AF65-F5344CB8AC3E}">
        <p14:creationId xmlns:p14="http://schemas.microsoft.com/office/powerpoint/2010/main" val="24699914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01027" y="410160"/>
            <a:ext cx="3671715" cy="884548"/>
          </a:xfrm>
        </p:spPr>
        <p:txBody>
          <a:bodyPr>
            <a:normAutofit/>
          </a:bodyPr>
          <a:lstStyle/>
          <a:p>
            <a:pPr algn="ctr"/>
            <a:r>
              <a:rPr lang="tr-TR" sz="3200" dirty="0" smtClean="0"/>
              <a:t>Personel</a:t>
            </a:r>
            <a:endParaRPr lang="tr-TR" sz="3200" dirty="0"/>
          </a:p>
        </p:txBody>
      </p:sp>
      <p:pic>
        <p:nvPicPr>
          <p:cNvPr id="8194" name="Picture 2" descr="C:\Users\Bilgisayar\Desktop\3323.PNG"/>
          <p:cNvPicPr>
            <a:picLocks noChangeAspect="1" noChangeArrowheads="1"/>
          </p:cNvPicPr>
          <p:nvPr/>
        </p:nvPicPr>
        <p:blipFill>
          <a:blip r:embed="rId2" cstate="print"/>
          <a:srcRect/>
          <a:stretch>
            <a:fillRect/>
          </a:stretch>
        </p:blipFill>
        <p:spPr bwMode="auto">
          <a:xfrm>
            <a:off x="1562268" y="1241714"/>
            <a:ext cx="3349710" cy="4399762"/>
          </a:xfrm>
          <a:prstGeom prst="rect">
            <a:avLst/>
          </a:prstGeom>
          <a:noFill/>
        </p:spPr>
      </p:pic>
      <p:pic>
        <p:nvPicPr>
          <p:cNvPr id="8195" name="Picture 3" descr="C:\Users\Bilgisayar\Desktop\222.PNG"/>
          <p:cNvPicPr>
            <a:picLocks noChangeAspect="1" noChangeArrowheads="1"/>
          </p:cNvPicPr>
          <p:nvPr/>
        </p:nvPicPr>
        <p:blipFill>
          <a:blip r:embed="rId3" cstate="print"/>
          <a:srcRect/>
          <a:stretch>
            <a:fillRect/>
          </a:stretch>
        </p:blipFill>
        <p:spPr bwMode="auto">
          <a:xfrm>
            <a:off x="5272215" y="1303555"/>
            <a:ext cx="1491050" cy="2138040"/>
          </a:xfrm>
          <a:prstGeom prst="rect">
            <a:avLst/>
          </a:prstGeom>
          <a:noFill/>
        </p:spPr>
      </p:pic>
      <p:pic>
        <p:nvPicPr>
          <p:cNvPr id="7171" name="Picture 3" descr="C:\Users\Bilgisayar\Desktop\nurhan.PNG"/>
          <p:cNvPicPr>
            <a:picLocks noChangeAspect="1" noChangeArrowheads="1"/>
          </p:cNvPicPr>
          <p:nvPr/>
        </p:nvPicPr>
        <p:blipFill>
          <a:blip r:embed="rId4" cstate="print"/>
          <a:srcRect/>
          <a:stretch>
            <a:fillRect/>
          </a:stretch>
        </p:blipFill>
        <p:spPr bwMode="auto">
          <a:xfrm>
            <a:off x="5273930" y="3512966"/>
            <a:ext cx="1477836" cy="2055813"/>
          </a:xfrm>
          <a:prstGeom prst="rect">
            <a:avLst/>
          </a:prstGeom>
          <a:noFill/>
        </p:spPr>
      </p:pic>
      <p:pic>
        <p:nvPicPr>
          <p:cNvPr id="7172" name="Picture 4" descr="C:\Users\Bilgisayar\Desktop\aycan.PNG"/>
          <p:cNvPicPr>
            <a:picLocks noChangeAspect="1" noChangeArrowheads="1"/>
          </p:cNvPicPr>
          <p:nvPr/>
        </p:nvPicPr>
        <p:blipFill>
          <a:blip r:embed="rId5" cstate="print"/>
          <a:srcRect/>
          <a:stretch>
            <a:fillRect/>
          </a:stretch>
        </p:blipFill>
        <p:spPr bwMode="auto">
          <a:xfrm>
            <a:off x="7034130" y="1333348"/>
            <a:ext cx="1675885" cy="2092411"/>
          </a:xfrm>
          <a:prstGeom prst="rect">
            <a:avLst/>
          </a:prstGeom>
          <a:noFill/>
        </p:spPr>
      </p:pic>
    </p:spTree>
    <p:extLst>
      <p:ext uri="{BB962C8B-B14F-4D97-AF65-F5344CB8AC3E}">
        <p14:creationId xmlns:p14="http://schemas.microsoft.com/office/powerpoint/2010/main" val="37608225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1697920039"/>
              </p:ext>
            </p:extLst>
          </p:nvPr>
        </p:nvGraphicFramePr>
        <p:xfrm>
          <a:off x="1039875" y="1345721"/>
          <a:ext cx="9445925" cy="45202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911393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3022600" y="22240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tr-TR"/>
          </a:p>
        </p:txBody>
      </p:sp>
      <p:sp>
        <p:nvSpPr>
          <p:cNvPr id="5" name="Rectangle 7"/>
          <p:cNvSpPr>
            <a:spLocks noChangeArrowheads="1"/>
          </p:cNvSpPr>
          <p:nvPr/>
        </p:nvSpPr>
        <p:spPr bwMode="auto">
          <a:xfrm>
            <a:off x="3022600" y="26812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tr-TR"/>
          </a:p>
        </p:txBody>
      </p:sp>
      <p:sp>
        <p:nvSpPr>
          <p:cNvPr id="2" name="Metin kutusu 1"/>
          <p:cNvSpPr txBox="1"/>
          <p:nvPr/>
        </p:nvSpPr>
        <p:spPr>
          <a:xfrm>
            <a:off x="2667000" y="584200"/>
            <a:ext cx="5833533" cy="523220"/>
          </a:xfrm>
          <a:prstGeom prst="rect">
            <a:avLst/>
          </a:prstGeom>
          <a:noFill/>
        </p:spPr>
        <p:txBody>
          <a:bodyPr wrap="square" rtlCol="0">
            <a:spAutoFit/>
          </a:bodyPr>
          <a:lstStyle/>
          <a:p>
            <a:pPr algn="ctr"/>
            <a:r>
              <a:rPr lang="tr-TR" sz="2800" dirty="0" smtClean="0"/>
              <a:t>Kullanılan Programlar</a:t>
            </a:r>
            <a:endParaRPr lang="tr-TR" sz="2800" dirty="0"/>
          </a:p>
        </p:txBody>
      </p:sp>
      <p:pic>
        <p:nvPicPr>
          <p:cNvPr id="7" name="Image 106"/>
          <p:cNvPicPr/>
          <p:nvPr/>
        </p:nvPicPr>
        <p:blipFill>
          <a:blip r:embed="rId2" cstate="print"/>
          <a:stretch>
            <a:fillRect/>
          </a:stretch>
        </p:blipFill>
        <p:spPr>
          <a:xfrm>
            <a:off x="795867" y="1202267"/>
            <a:ext cx="8805333" cy="4343400"/>
          </a:xfrm>
          <a:prstGeom prst="rect">
            <a:avLst/>
          </a:prstGeom>
        </p:spPr>
      </p:pic>
    </p:spTree>
    <p:extLst>
      <p:ext uri="{BB962C8B-B14F-4D97-AF65-F5344CB8AC3E}">
        <p14:creationId xmlns:p14="http://schemas.microsoft.com/office/powerpoint/2010/main" val="14520210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83"/>
          <p:cNvPicPr/>
          <p:nvPr/>
        </p:nvPicPr>
        <p:blipFill>
          <a:blip r:embed="rId2" cstate="print"/>
          <a:stretch>
            <a:fillRect/>
          </a:stretch>
        </p:blipFill>
        <p:spPr>
          <a:xfrm>
            <a:off x="1342476" y="1339995"/>
            <a:ext cx="1210945" cy="836295"/>
          </a:xfrm>
          <a:prstGeom prst="rect">
            <a:avLst/>
          </a:prstGeom>
        </p:spPr>
      </p:pic>
      <p:sp>
        <p:nvSpPr>
          <p:cNvPr id="2" name="Dikdörtgen 1"/>
          <p:cNvSpPr/>
          <p:nvPr/>
        </p:nvSpPr>
        <p:spPr>
          <a:xfrm>
            <a:off x="2553420" y="1339995"/>
            <a:ext cx="6285779" cy="1200329"/>
          </a:xfrm>
          <a:prstGeom prst="rect">
            <a:avLst/>
          </a:prstGeom>
        </p:spPr>
        <p:txBody>
          <a:bodyPr wrap="square">
            <a:spAutoFit/>
          </a:bodyPr>
          <a:lstStyle/>
          <a:p>
            <a:pPr marL="180340" indent="179705" algn="just">
              <a:spcAft>
                <a:spcPts val="0"/>
              </a:spcAft>
            </a:pPr>
            <a:r>
              <a:rPr lang="tr-TR" dirty="0">
                <a:latin typeface="Times New Roman" panose="02020603050405020304" pitchFamily="18" charset="0"/>
                <a:ea typeface="Times New Roman" panose="02020603050405020304" pitchFamily="18" charset="0"/>
              </a:rPr>
              <a:t>Maliye</a:t>
            </a:r>
            <a:r>
              <a:rPr lang="tr-TR" spc="-30" dirty="0">
                <a:latin typeface="Times New Roman" panose="02020603050405020304" pitchFamily="18" charset="0"/>
                <a:ea typeface="Times New Roman" panose="02020603050405020304" pitchFamily="18" charset="0"/>
              </a:rPr>
              <a:t> </a:t>
            </a:r>
            <a:r>
              <a:rPr lang="tr-TR" dirty="0">
                <a:latin typeface="Times New Roman" panose="02020603050405020304" pitchFamily="18" charset="0"/>
                <a:ea typeface="Times New Roman" panose="02020603050405020304" pitchFamily="18" charset="0"/>
              </a:rPr>
              <a:t>Bakanlığı</a:t>
            </a:r>
            <a:r>
              <a:rPr lang="tr-TR" spc="-25" dirty="0">
                <a:latin typeface="Times New Roman" panose="02020603050405020304" pitchFamily="18" charset="0"/>
                <a:ea typeface="Times New Roman" panose="02020603050405020304" pitchFamily="18" charset="0"/>
              </a:rPr>
              <a:t> </a:t>
            </a:r>
            <a:r>
              <a:rPr lang="tr-TR" dirty="0">
                <a:latin typeface="Times New Roman" panose="02020603050405020304" pitchFamily="18" charset="0"/>
                <a:ea typeface="Times New Roman" panose="02020603050405020304" pitchFamily="18" charset="0"/>
              </a:rPr>
              <a:t>Muhasebat</a:t>
            </a:r>
            <a:r>
              <a:rPr lang="tr-TR" spc="-25" dirty="0">
                <a:latin typeface="Times New Roman" panose="02020603050405020304" pitchFamily="18" charset="0"/>
                <a:ea typeface="Times New Roman" panose="02020603050405020304" pitchFamily="18" charset="0"/>
              </a:rPr>
              <a:t> </a:t>
            </a:r>
            <a:r>
              <a:rPr lang="tr-TR" dirty="0">
                <a:latin typeface="Times New Roman" panose="02020603050405020304" pitchFamily="18" charset="0"/>
                <a:ea typeface="Times New Roman" panose="02020603050405020304" pitchFamily="18" charset="0"/>
              </a:rPr>
              <a:t>Genel</a:t>
            </a:r>
            <a:r>
              <a:rPr lang="tr-TR" spc="-25" dirty="0">
                <a:latin typeface="Times New Roman" panose="02020603050405020304" pitchFamily="18" charset="0"/>
                <a:ea typeface="Times New Roman" panose="02020603050405020304" pitchFamily="18" charset="0"/>
              </a:rPr>
              <a:t> </a:t>
            </a:r>
            <a:r>
              <a:rPr lang="tr-TR" dirty="0">
                <a:latin typeface="Times New Roman" panose="02020603050405020304" pitchFamily="18" charset="0"/>
                <a:ea typeface="Times New Roman" panose="02020603050405020304" pitchFamily="18" charset="0"/>
              </a:rPr>
              <a:t>Müdürlüğünce</a:t>
            </a:r>
            <a:r>
              <a:rPr lang="tr-TR" spc="-30" dirty="0">
                <a:latin typeface="Times New Roman" panose="02020603050405020304" pitchFamily="18" charset="0"/>
                <a:ea typeface="Times New Roman" panose="02020603050405020304" pitchFamily="18" charset="0"/>
              </a:rPr>
              <a:t> </a:t>
            </a:r>
            <a:r>
              <a:rPr lang="tr-TR" spc="-30" dirty="0" smtClean="0">
                <a:latin typeface="Times New Roman" panose="02020603050405020304" pitchFamily="18" charset="0"/>
                <a:ea typeface="Times New Roman" panose="02020603050405020304" pitchFamily="18" charset="0"/>
              </a:rPr>
              <a:t>   </a:t>
            </a:r>
            <a:r>
              <a:rPr lang="tr-TR" dirty="0" smtClean="0">
                <a:latin typeface="Times New Roman" panose="02020603050405020304" pitchFamily="18" charset="0"/>
                <a:ea typeface="Times New Roman" panose="02020603050405020304" pitchFamily="18" charset="0"/>
              </a:rPr>
              <a:t>geliştirilen</a:t>
            </a:r>
            <a:r>
              <a:rPr lang="tr-TR" spc="-25" dirty="0" smtClean="0">
                <a:latin typeface="Times New Roman" panose="02020603050405020304" pitchFamily="18" charset="0"/>
                <a:ea typeface="Times New Roman" panose="02020603050405020304" pitchFamily="18" charset="0"/>
              </a:rPr>
              <a:t> </a:t>
            </a:r>
            <a:r>
              <a:rPr lang="tr-TR" dirty="0">
                <a:latin typeface="Times New Roman" panose="02020603050405020304" pitchFamily="18" charset="0"/>
                <a:ea typeface="Times New Roman" panose="02020603050405020304" pitchFamily="18" charset="0"/>
              </a:rPr>
              <a:t>muhasebe kayıt ve işlemlerinin yapıldığı </a:t>
            </a:r>
            <a:r>
              <a:rPr lang="tr-TR" dirty="0" smtClean="0">
                <a:latin typeface="Times New Roman" panose="02020603050405020304" pitchFamily="18" charset="0"/>
                <a:ea typeface="Times New Roman" panose="02020603050405020304" pitchFamily="18" charset="0"/>
              </a:rPr>
              <a:t>   BKMYBS </a:t>
            </a:r>
            <a:r>
              <a:rPr lang="tr-TR" dirty="0">
                <a:latin typeface="Times New Roman" panose="02020603050405020304" pitchFamily="18" charset="0"/>
                <a:ea typeface="Times New Roman" panose="02020603050405020304" pitchFamily="18" charset="0"/>
              </a:rPr>
              <a:t>sistemi.</a:t>
            </a:r>
          </a:p>
          <a:p>
            <a:pPr marL="180340" indent="179705" algn="just">
              <a:spcAft>
                <a:spcPts val="0"/>
              </a:spcAft>
            </a:pPr>
            <a:r>
              <a:rPr lang="tr-TR" dirty="0">
                <a:latin typeface="Times New Roman" panose="02020603050405020304" pitchFamily="18" charset="0"/>
                <a:ea typeface="Times New Roman" panose="02020603050405020304" pitchFamily="18" charset="0"/>
              </a:rPr>
              <a:t> </a:t>
            </a:r>
          </a:p>
        </p:txBody>
      </p:sp>
      <p:grpSp>
        <p:nvGrpSpPr>
          <p:cNvPr id="25" name="Group 85"/>
          <p:cNvGrpSpPr>
            <a:grpSpLocks/>
          </p:cNvGrpSpPr>
          <p:nvPr/>
        </p:nvGrpSpPr>
        <p:grpSpPr>
          <a:xfrm>
            <a:off x="1342476" y="2193580"/>
            <a:ext cx="1282065" cy="819150"/>
            <a:chOff x="4762" y="4762"/>
            <a:chExt cx="1282065" cy="819150"/>
          </a:xfrm>
        </p:grpSpPr>
        <p:pic>
          <p:nvPicPr>
            <p:cNvPr id="34" name="Image 86"/>
            <p:cNvPicPr/>
            <p:nvPr/>
          </p:nvPicPr>
          <p:blipFill>
            <a:blip r:embed="rId3" cstate="print"/>
            <a:stretch>
              <a:fillRect/>
            </a:stretch>
          </p:blipFill>
          <p:spPr>
            <a:xfrm>
              <a:off x="9525" y="9588"/>
              <a:ext cx="1272540" cy="809625"/>
            </a:xfrm>
            <a:prstGeom prst="rect">
              <a:avLst/>
            </a:prstGeom>
          </p:spPr>
        </p:pic>
        <p:sp>
          <p:nvSpPr>
            <p:cNvPr id="35" name="Graphic 87"/>
            <p:cNvSpPr/>
            <p:nvPr/>
          </p:nvSpPr>
          <p:spPr>
            <a:xfrm>
              <a:off x="4762" y="4762"/>
              <a:ext cx="1282065" cy="819150"/>
            </a:xfrm>
            <a:custGeom>
              <a:avLst/>
              <a:gdLst/>
              <a:ahLst/>
              <a:cxnLst/>
              <a:rect l="l" t="t" r="r" b="b"/>
              <a:pathLst>
                <a:path w="1282065" h="819150">
                  <a:moveTo>
                    <a:pt x="0" y="819150"/>
                  </a:moveTo>
                  <a:lnTo>
                    <a:pt x="1282065" y="819150"/>
                  </a:lnTo>
                  <a:lnTo>
                    <a:pt x="1282065" y="0"/>
                  </a:lnTo>
                  <a:lnTo>
                    <a:pt x="0" y="0"/>
                  </a:lnTo>
                  <a:lnTo>
                    <a:pt x="0" y="819150"/>
                  </a:lnTo>
                  <a:close/>
                </a:path>
              </a:pathLst>
            </a:custGeom>
            <a:ln w="9525">
              <a:solidFill>
                <a:srgbClr val="000080"/>
              </a:solidFill>
              <a:prstDash val="solid"/>
            </a:ln>
          </p:spPr>
          <p:txBody>
            <a:bodyPr wrap="square" lIns="0" tIns="0" rIns="0" bIns="0" rtlCol="0">
              <a:prstTxWarp prst="textNoShape">
                <a:avLst/>
              </a:prstTxWarp>
              <a:noAutofit/>
            </a:bodyPr>
            <a:lstStyle/>
            <a:p>
              <a:endParaRPr lang="tr-TR"/>
            </a:p>
          </p:txBody>
        </p:sp>
      </p:grpSp>
      <p:grpSp>
        <p:nvGrpSpPr>
          <p:cNvPr id="26" name="Group 88"/>
          <p:cNvGrpSpPr>
            <a:grpSpLocks/>
          </p:cNvGrpSpPr>
          <p:nvPr/>
        </p:nvGrpSpPr>
        <p:grpSpPr>
          <a:xfrm>
            <a:off x="1342476" y="3079405"/>
            <a:ext cx="1282065" cy="809625"/>
            <a:chOff x="4762" y="4762"/>
            <a:chExt cx="1282065" cy="809625"/>
          </a:xfrm>
        </p:grpSpPr>
        <p:pic>
          <p:nvPicPr>
            <p:cNvPr id="32" name="Image 89"/>
            <p:cNvPicPr/>
            <p:nvPr/>
          </p:nvPicPr>
          <p:blipFill>
            <a:blip r:embed="rId4" cstate="print"/>
            <a:stretch>
              <a:fillRect/>
            </a:stretch>
          </p:blipFill>
          <p:spPr>
            <a:xfrm>
              <a:off x="9525" y="9588"/>
              <a:ext cx="1272540" cy="800100"/>
            </a:xfrm>
            <a:prstGeom prst="rect">
              <a:avLst/>
            </a:prstGeom>
          </p:spPr>
        </p:pic>
        <p:sp>
          <p:nvSpPr>
            <p:cNvPr id="33" name="Graphic 90"/>
            <p:cNvSpPr/>
            <p:nvPr/>
          </p:nvSpPr>
          <p:spPr>
            <a:xfrm>
              <a:off x="4762" y="4762"/>
              <a:ext cx="1282065" cy="809625"/>
            </a:xfrm>
            <a:custGeom>
              <a:avLst/>
              <a:gdLst/>
              <a:ahLst/>
              <a:cxnLst/>
              <a:rect l="l" t="t" r="r" b="b"/>
              <a:pathLst>
                <a:path w="1282065" h="809625">
                  <a:moveTo>
                    <a:pt x="0" y="809625"/>
                  </a:moveTo>
                  <a:lnTo>
                    <a:pt x="1282065" y="809625"/>
                  </a:lnTo>
                  <a:lnTo>
                    <a:pt x="1282065" y="0"/>
                  </a:lnTo>
                  <a:lnTo>
                    <a:pt x="0" y="0"/>
                  </a:lnTo>
                  <a:lnTo>
                    <a:pt x="0" y="809625"/>
                  </a:lnTo>
                  <a:close/>
                </a:path>
              </a:pathLst>
            </a:custGeom>
            <a:ln w="9525">
              <a:solidFill>
                <a:srgbClr val="000080"/>
              </a:solidFill>
              <a:prstDash val="solid"/>
            </a:ln>
          </p:spPr>
          <p:txBody>
            <a:bodyPr wrap="square" lIns="0" tIns="0" rIns="0" bIns="0" rtlCol="0">
              <a:prstTxWarp prst="textNoShape">
                <a:avLst/>
              </a:prstTxWarp>
              <a:noAutofit/>
            </a:bodyPr>
            <a:lstStyle/>
            <a:p>
              <a:endParaRPr lang="tr-TR"/>
            </a:p>
          </p:txBody>
        </p:sp>
      </p:grpSp>
      <p:grpSp>
        <p:nvGrpSpPr>
          <p:cNvPr id="27" name="Group 91"/>
          <p:cNvGrpSpPr>
            <a:grpSpLocks/>
          </p:cNvGrpSpPr>
          <p:nvPr/>
        </p:nvGrpSpPr>
        <p:grpSpPr>
          <a:xfrm>
            <a:off x="1342476" y="3974755"/>
            <a:ext cx="1279525" cy="1779905"/>
            <a:chOff x="4762" y="4762"/>
            <a:chExt cx="1279525" cy="1779905"/>
          </a:xfrm>
        </p:grpSpPr>
        <p:pic>
          <p:nvPicPr>
            <p:cNvPr id="28" name="Image 92"/>
            <p:cNvPicPr/>
            <p:nvPr/>
          </p:nvPicPr>
          <p:blipFill>
            <a:blip r:embed="rId5" cstate="print"/>
            <a:stretch>
              <a:fillRect/>
            </a:stretch>
          </p:blipFill>
          <p:spPr>
            <a:xfrm>
              <a:off x="9525" y="9588"/>
              <a:ext cx="1269999" cy="875665"/>
            </a:xfrm>
            <a:prstGeom prst="rect">
              <a:avLst/>
            </a:prstGeom>
          </p:spPr>
        </p:pic>
        <p:sp>
          <p:nvSpPr>
            <p:cNvPr id="29" name="Graphic 93"/>
            <p:cNvSpPr/>
            <p:nvPr/>
          </p:nvSpPr>
          <p:spPr>
            <a:xfrm>
              <a:off x="4762" y="4762"/>
              <a:ext cx="1279525" cy="885190"/>
            </a:xfrm>
            <a:custGeom>
              <a:avLst/>
              <a:gdLst/>
              <a:ahLst/>
              <a:cxnLst/>
              <a:rect l="l" t="t" r="r" b="b"/>
              <a:pathLst>
                <a:path w="1279525" h="885190">
                  <a:moveTo>
                    <a:pt x="0" y="885190"/>
                  </a:moveTo>
                  <a:lnTo>
                    <a:pt x="1279524" y="885190"/>
                  </a:lnTo>
                  <a:lnTo>
                    <a:pt x="1279524" y="0"/>
                  </a:lnTo>
                  <a:lnTo>
                    <a:pt x="0" y="0"/>
                  </a:lnTo>
                  <a:lnTo>
                    <a:pt x="0" y="885190"/>
                  </a:lnTo>
                  <a:close/>
                </a:path>
              </a:pathLst>
            </a:custGeom>
            <a:ln w="9525">
              <a:solidFill>
                <a:srgbClr val="993366"/>
              </a:solidFill>
              <a:prstDash val="solid"/>
            </a:ln>
          </p:spPr>
          <p:txBody>
            <a:bodyPr wrap="square" lIns="0" tIns="0" rIns="0" bIns="0" rtlCol="0">
              <a:prstTxWarp prst="textNoShape">
                <a:avLst/>
              </a:prstTxWarp>
              <a:noAutofit/>
            </a:bodyPr>
            <a:lstStyle/>
            <a:p>
              <a:endParaRPr lang="tr-TR"/>
            </a:p>
          </p:txBody>
        </p:sp>
        <p:pic>
          <p:nvPicPr>
            <p:cNvPr id="30" name="Image 94"/>
            <p:cNvPicPr/>
            <p:nvPr/>
          </p:nvPicPr>
          <p:blipFill>
            <a:blip r:embed="rId6" cstate="print"/>
            <a:stretch>
              <a:fillRect/>
            </a:stretch>
          </p:blipFill>
          <p:spPr>
            <a:xfrm>
              <a:off x="9525" y="944181"/>
              <a:ext cx="1269999" cy="835659"/>
            </a:xfrm>
            <a:prstGeom prst="rect">
              <a:avLst/>
            </a:prstGeom>
          </p:spPr>
        </p:pic>
        <p:sp>
          <p:nvSpPr>
            <p:cNvPr id="31" name="Graphic 95"/>
            <p:cNvSpPr/>
            <p:nvPr/>
          </p:nvSpPr>
          <p:spPr>
            <a:xfrm>
              <a:off x="4762" y="939482"/>
              <a:ext cx="1279525" cy="845185"/>
            </a:xfrm>
            <a:custGeom>
              <a:avLst/>
              <a:gdLst/>
              <a:ahLst/>
              <a:cxnLst/>
              <a:rect l="l" t="t" r="r" b="b"/>
              <a:pathLst>
                <a:path w="1279525" h="845185">
                  <a:moveTo>
                    <a:pt x="0" y="845184"/>
                  </a:moveTo>
                  <a:lnTo>
                    <a:pt x="1279524" y="845184"/>
                  </a:lnTo>
                  <a:lnTo>
                    <a:pt x="1279524" y="0"/>
                  </a:lnTo>
                  <a:lnTo>
                    <a:pt x="0" y="0"/>
                  </a:lnTo>
                  <a:lnTo>
                    <a:pt x="0" y="845184"/>
                  </a:lnTo>
                  <a:close/>
                </a:path>
              </a:pathLst>
            </a:custGeom>
            <a:ln w="9525">
              <a:solidFill>
                <a:srgbClr val="339966"/>
              </a:solidFill>
              <a:prstDash val="solid"/>
            </a:ln>
          </p:spPr>
          <p:txBody>
            <a:bodyPr wrap="square" lIns="0" tIns="0" rIns="0" bIns="0" rtlCol="0">
              <a:prstTxWarp prst="textNoShape">
                <a:avLst/>
              </a:prstTxWarp>
              <a:noAutofit/>
            </a:bodyPr>
            <a:lstStyle/>
            <a:p>
              <a:endParaRPr lang="tr-TR"/>
            </a:p>
          </p:txBody>
        </p:sp>
      </p:grpSp>
      <p:sp>
        <p:nvSpPr>
          <p:cNvPr id="36" name="Dikdörtgen 35"/>
          <p:cNvSpPr/>
          <p:nvPr/>
        </p:nvSpPr>
        <p:spPr>
          <a:xfrm>
            <a:off x="2743200" y="2288043"/>
            <a:ext cx="6096000" cy="646331"/>
          </a:xfrm>
          <a:prstGeom prst="rect">
            <a:avLst/>
          </a:prstGeom>
        </p:spPr>
        <p:txBody>
          <a:bodyPr>
            <a:spAutoFit/>
          </a:bodyPr>
          <a:lstStyle/>
          <a:p>
            <a:r>
              <a:rPr lang="tr-TR" dirty="0" smtClean="0">
                <a:latin typeface="Times New Roman" panose="02020603050405020304" pitchFamily="18" charset="0"/>
                <a:ea typeface="Calibri" panose="020F0502020204030204" pitchFamily="34" charset="0"/>
              </a:rPr>
              <a:t>   Kalkınma</a:t>
            </a:r>
            <a:r>
              <a:rPr lang="tr-TR" spc="-35" dirty="0" smtClean="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Bakanlığı</a:t>
            </a:r>
            <a:r>
              <a:rPr lang="tr-TR" spc="-30" dirty="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tarafından</a:t>
            </a:r>
            <a:r>
              <a:rPr lang="tr-TR" spc="-35" dirty="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geliştirilen</a:t>
            </a:r>
            <a:r>
              <a:rPr lang="tr-TR" spc="-30" dirty="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kamu</a:t>
            </a:r>
            <a:r>
              <a:rPr lang="tr-TR" spc="-30" dirty="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yatırımları</a:t>
            </a:r>
            <a:r>
              <a:rPr lang="tr-TR" spc="-30" dirty="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bilgi</a:t>
            </a:r>
            <a:r>
              <a:rPr lang="tr-TR" spc="-25" dirty="0">
                <a:latin typeface="Times New Roman" panose="02020603050405020304" pitchFamily="18" charset="0"/>
                <a:ea typeface="Calibri" panose="020F0502020204030204" pitchFamily="34" charset="0"/>
              </a:rPr>
              <a:t> </a:t>
            </a:r>
            <a:r>
              <a:rPr lang="tr-TR" spc="-10" dirty="0">
                <a:latin typeface="Times New Roman" panose="02020603050405020304" pitchFamily="18" charset="0"/>
                <a:ea typeface="Calibri" panose="020F0502020204030204" pitchFamily="34" charset="0"/>
              </a:rPr>
              <a:t>sistemi</a:t>
            </a:r>
            <a:endParaRPr lang="tr-TR" dirty="0"/>
          </a:p>
        </p:txBody>
      </p:sp>
      <p:sp>
        <p:nvSpPr>
          <p:cNvPr id="37" name="Dikdörtgen 36"/>
          <p:cNvSpPr/>
          <p:nvPr/>
        </p:nvSpPr>
        <p:spPr>
          <a:xfrm>
            <a:off x="2777067" y="3110810"/>
            <a:ext cx="6206066" cy="646331"/>
          </a:xfrm>
          <a:prstGeom prst="rect">
            <a:avLst/>
          </a:prstGeom>
        </p:spPr>
        <p:txBody>
          <a:bodyPr wrap="square">
            <a:spAutoFit/>
          </a:bodyPr>
          <a:lstStyle/>
          <a:p>
            <a:r>
              <a:rPr lang="tr-TR" dirty="0" smtClean="0">
                <a:latin typeface="Times New Roman" panose="02020603050405020304" pitchFamily="18" charset="0"/>
                <a:ea typeface="Calibri" panose="020F0502020204030204" pitchFamily="34" charset="0"/>
              </a:rPr>
              <a:t>   Maliye </a:t>
            </a:r>
            <a:r>
              <a:rPr lang="tr-TR" dirty="0">
                <a:latin typeface="Times New Roman" panose="02020603050405020304" pitchFamily="18" charset="0"/>
                <a:ea typeface="Calibri" panose="020F0502020204030204" pitchFamily="34" charset="0"/>
              </a:rPr>
              <a:t>Bakanlığı Muhasebat Genel Müdürlüğü tarafından geliştirilen kamu elektronik bilişim sistemi</a:t>
            </a:r>
            <a:endParaRPr lang="tr-TR" dirty="0"/>
          </a:p>
        </p:txBody>
      </p:sp>
      <p:sp>
        <p:nvSpPr>
          <p:cNvPr id="38" name="Dikdörtgen 37"/>
          <p:cNvSpPr/>
          <p:nvPr/>
        </p:nvSpPr>
        <p:spPr>
          <a:xfrm>
            <a:off x="2743200" y="3882422"/>
            <a:ext cx="6460066" cy="1200329"/>
          </a:xfrm>
          <a:prstGeom prst="rect">
            <a:avLst/>
          </a:prstGeom>
        </p:spPr>
        <p:txBody>
          <a:bodyPr wrap="square">
            <a:spAutoFit/>
          </a:bodyPr>
          <a:lstStyle/>
          <a:p>
            <a:r>
              <a:rPr lang="tr-TR" dirty="0" smtClean="0">
                <a:latin typeface="Times New Roman" panose="02020603050405020304" pitchFamily="18" charset="0"/>
                <a:ea typeface="Calibri" panose="020F0502020204030204" pitchFamily="34" charset="0"/>
              </a:rPr>
              <a:t>    </a:t>
            </a:r>
            <a:r>
              <a:rPr lang="tr-TR" dirty="0" err="1" smtClean="0">
                <a:latin typeface="Times New Roman" panose="02020603050405020304" pitchFamily="18" charset="0"/>
                <a:ea typeface="Calibri" panose="020F0502020204030204" pitchFamily="34" charset="0"/>
              </a:rPr>
              <a:t>Tübitak</a:t>
            </a:r>
            <a:r>
              <a:rPr lang="tr-TR" dirty="0" smtClean="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tarafından Üniversitemize aktarılan projelerle ilgili olarak mali verilerin tutulduğu, bütçe ve muhasebe işlemlerinin yapıldığı ve mali raporların alındığı TÜBİTAK Transfer Takip Sistemi</a:t>
            </a:r>
            <a:endParaRPr lang="tr-TR" dirty="0"/>
          </a:p>
        </p:txBody>
      </p:sp>
      <p:sp>
        <p:nvSpPr>
          <p:cNvPr id="39" name="Dikdörtgen 38"/>
          <p:cNvSpPr/>
          <p:nvPr/>
        </p:nvSpPr>
        <p:spPr>
          <a:xfrm>
            <a:off x="2743200" y="4954559"/>
            <a:ext cx="6096000" cy="923330"/>
          </a:xfrm>
          <a:prstGeom prst="rect">
            <a:avLst/>
          </a:prstGeom>
        </p:spPr>
        <p:txBody>
          <a:bodyPr>
            <a:spAutoFit/>
          </a:bodyPr>
          <a:lstStyle/>
          <a:p>
            <a:r>
              <a:rPr lang="tr-TR" dirty="0" smtClean="0">
                <a:latin typeface="Times New Roman" panose="02020603050405020304" pitchFamily="18" charset="0"/>
                <a:ea typeface="Calibri" panose="020F0502020204030204" pitchFamily="34" charset="0"/>
              </a:rPr>
              <a:t>    Kanun</a:t>
            </a:r>
            <a:r>
              <a:rPr lang="tr-TR" dirty="0">
                <a:latin typeface="Times New Roman" panose="02020603050405020304" pitchFamily="18" charset="0"/>
                <a:ea typeface="Calibri" panose="020F0502020204030204" pitchFamily="34" charset="0"/>
              </a:rPr>
              <a:t>, kanun hükmünde kararname, tüzük, yönetmelik ve tebliğlerin güncel metinlerinin bulunduğu Başbakanlık Mevzuat Bilgi Sistemi.</a:t>
            </a:r>
            <a:endParaRPr lang="tr-TR" dirty="0"/>
          </a:p>
        </p:txBody>
      </p:sp>
    </p:spTree>
    <p:extLst>
      <p:ext uri="{BB962C8B-B14F-4D97-AF65-F5344CB8AC3E}">
        <p14:creationId xmlns:p14="http://schemas.microsoft.com/office/powerpoint/2010/main" val="373899155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96"/>
          <p:cNvGrpSpPr>
            <a:grpSpLocks/>
          </p:cNvGrpSpPr>
          <p:nvPr/>
        </p:nvGrpSpPr>
        <p:grpSpPr>
          <a:xfrm>
            <a:off x="1153053" y="1300388"/>
            <a:ext cx="1298575" cy="1744314"/>
            <a:chOff x="4762" y="4762"/>
            <a:chExt cx="1298575" cy="1744314"/>
          </a:xfrm>
        </p:grpSpPr>
        <p:pic>
          <p:nvPicPr>
            <p:cNvPr id="9" name="Image 97"/>
            <p:cNvPicPr/>
            <p:nvPr/>
          </p:nvPicPr>
          <p:blipFill>
            <a:blip r:embed="rId2" cstate="print"/>
            <a:stretch>
              <a:fillRect/>
            </a:stretch>
          </p:blipFill>
          <p:spPr>
            <a:xfrm>
              <a:off x="23495" y="939706"/>
              <a:ext cx="1258716" cy="809370"/>
            </a:xfrm>
            <a:prstGeom prst="rect">
              <a:avLst/>
            </a:prstGeom>
          </p:spPr>
        </p:pic>
        <p:pic>
          <p:nvPicPr>
            <p:cNvPr id="10" name="Image 98"/>
            <p:cNvPicPr/>
            <p:nvPr/>
          </p:nvPicPr>
          <p:blipFill>
            <a:blip r:embed="rId3" cstate="print"/>
            <a:stretch>
              <a:fillRect/>
            </a:stretch>
          </p:blipFill>
          <p:spPr>
            <a:xfrm>
              <a:off x="9525" y="9461"/>
              <a:ext cx="1289049" cy="895349"/>
            </a:xfrm>
            <a:prstGeom prst="rect">
              <a:avLst/>
            </a:prstGeom>
          </p:spPr>
        </p:pic>
        <p:sp>
          <p:nvSpPr>
            <p:cNvPr id="11" name="Graphic 99"/>
            <p:cNvSpPr/>
            <p:nvPr/>
          </p:nvSpPr>
          <p:spPr>
            <a:xfrm>
              <a:off x="4762" y="4762"/>
              <a:ext cx="1298575" cy="904875"/>
            </a:xfrm>
            <a:custGeom>
              <a:avLst/>
              <a:gdLst/>
              <a:ahLst/>
              <a:cxnLst/>
              <a:rect l="l" t="t" r="r" b="b"/>
              <a:pathLst>
                <a:path w="1298575" h="904875">
                  <a:moveTo>
                    <a:pt x="0" y="904875"/>
                  </a:moveTo>
                  <a:lnTo>
                    <a:pt x="1298574" y="904875"/>
                  </a:lnTo>
                  <a:lnTo>
                    <a:pt x="1298574" y="0"/>
                  </a:lnTo>
                  <a:lnTo>
                    <a:pt x="0" y="0"/>
                  </a:lnTo>
                  <a:lnTo>
                    <a:pt x="0" y="904875"/>
                  </a:lnTo>
                  <a:close/>
                </a:path>
              </a:pathLst>
            </a:custGeom>
            <a:ln w="9525">
              <a:solidFill>
                <a:srgbClr val="3366FF"/>
              </a:solidFill>
              <a:prstDash val="solid"/>
            </a:ln>
          </p:spPr>
          <p:txBody>
            <a:bodyPr wrap="square" lIns="0" tIns="0" rIns="0" bIns="0" rtlCol="0">
              <a:prstTxWarp prst="textNoShape">
                <a:avLst/>
              </a:prstTxWarp>
              <a:noAutofit/>
            </a:bodyPr>
            <a:lstStyle/>
            <a:p>
              <a:endParaRPr lang="tr-TR"/>
            </a:p>
          </p:txBody>
        </p:sp>
      </p:grpSp>
      <p:pic>
        <p:nvPicPr>
          <p:cNvPr id="4" name="Image 100"/>
          <p:cNvPicPr/>
          <p:nvPr/>
        </p:nvPicPr>
        <p:blipFill>
          <a:blip r:embed="rId4" cstate="print"/>
          <a:stretch>
            <a:fillRect/>
          </a:stretch>
        </p:blipFill>
        <p:spPr>
          <a:xfrm>
            <a:off x="1129241" y="3121555"/>
            <a:ext cx="1313180" cy="786130"/>
          </a:xfrm>
          <a:prstGeom prst="rect">
            <a:avLst/>
          </a:prstGeom>
        </p:spPr>
      </p:pic>
      <p:grpSp>
        <p:nvGrpSpPr>
          <p:cNvPr id="6" name="Group 101"/>
          <p:cNvGrpSpPr>
            <a:grpSpLocks/>
          </p:cNvGrpSpPr>
          <p:nvPr/>
        </p:nvGrpSpPr>
        <p:grpSpPr>
          <a:xfrm>
            <a:off x="1153053" y="3974042"/>
            <a:ext cx="1276350" cy="809625"/>
            <a:chOff x="4762" y="4762"/>
            <a:chExt cx="1276350" cy="809625"/>
          </a:xfrm>
        </p:grpSpPr>
        <p:pic>
          <p:nvPicPr>
            <p:cNvPr id="7" name="Image 102"/>
            <p:cNvPicPr/>
            <p:nvPr/>
          </p:nvPicPr>
          <p:blipFill>
            <a:blip r:embed="rId5" cstate="print"/>
            <a:stretch>
              <a:fillRect/>
            </a:stretch>
          </p:blipFill>
          <p:spPr>
            <a:xfrm>
              <a:off x="9525" y="9588"/>
              <a:ext cx="1266825" cy="800099"/>
            </a:xfrm>
            <a:prstGeom prst="rect">
              <a:avLst/>
            </a:prstGeom>
          </p:spPr>
        </p:pic>
        <p:sp>
          <p:nvSpPr>
            <p:cNvPr id="8" name="Graphic 103"/>
            <p:cNvSpPr/>
            <p:nvPr/>
          </p:nvSpPr>
          <p:spPr>
            <a:xfrm>
              <a:off x="4762" y="4762"/>
              <a:ext cx="1276350" cy="809625"/>
            </a:xfrm>
            <a:custGeom>
              <a:avLst/>
              <a:gdLst/>
              <a:ahLst/>
              <a:cxnLst/>
              <a:rect l="l" t="t" r="r" b="b"/>
              <a:pathLst>
                <a:path w="1276350" h="809625">
                  <a:moveTo>
                    <a:pt x="0" y="809624"/>
                  </a:moveTo>
                  <a:lnTo>
                    <a:pt x="1276350" y="809624"/>
                  </a:lnTo>
                  <a:lnTo>
                    <a:pt x="1276350" y="0"/>
                  </a:lnTo>
                  <a:lnTo>
                    <a:pt x="0" y="0"/>
                  </a:lnTo>
                  <a:lnTo>
                    <a:pt x="0" y="809624"/>
                  </a:lnTo>
                  <a:close/>
                </a:path>
              </a:pathLst>
            </a:custGeom>
            <a:ln w="9525">
              <a:solidFill>
                <a:srgbClr val="000080"/>
              </a:solidFill>
              <a:prstDash val="solid"/>
            </a:ln>
          </p:spPr>
          <p:txBody>
            <a:bodyPr wrap="square" lIns="0" tIns="0" rIns="0" bIns="0" rtlCol="0">
              <a:prstTxWarp prst="textNoShape">
                <a:avLst/>
              </a:prstTxWarp>
              <a:noAutofit/>
            </a:bodyPr>
            <a:lstStyle/>
            <a:p>
              <a:endParaRPr lang="tr-TR"/>
            </a:p>
          </p:txBody>
        </p:sp>
      </p:grpSp>
      <p:sp>
        <p:nvSpPr>
          <p:cNvPr id="12" name="Dikdörtgen 11"/>
          <p:cNvSpPr/>
          <p:nvPr/>
        </p:nvSpPr>
        <p:spPr>
          <a:xfrm>
            <a:off x="2302934" y="1361548"/>
            <a:ext cx="6637866" cy="923330"/>
          </a:xfrm>
          <a:prstGeom prst="rect">
            <a:avLst/>
          </a:prstGeom>
        </p:spPr>
        <p:txBody>
          <a:bodyPr wrap="square">
            <a:spAutoFit/>
          </a:bodyPr>
          <a:lstStyle/>
          <a:p>
            <a:pPr marL="180340" indent="179705" algn="just">
              <a:spcAft>
                <a:spcPts val="0"/>
              </a:spcAft>
            </a:pPr>
            <a:r>
              <a:rPr lang="tr-TR" dirty="0">
                <a:latin typeface="Times New Roman" panose="02020603050405020304" pitchFamily="18" charset="0"/>
                <a:ea typeface="Times New Roman" panose="02020603050405020304" pitchFamily="18" charset="0"/>
              </a:rPr>
              <a:t>Resmi Gazetenin internet ortamında yayınlandığı Resmi Gazete Bilgi </a:t>
            </a:r>
            <a:r>
              <a:rPr lang="tr-TR" spc="-10" dirty="0">
                <a:latin typeface="Times New Roman" panose="02020603050405020304" pitchFamily="18" charset="0"/>
                <a:ea typeface="Times New Roman" panose="02020603050405020304" pitchFamily="18" charset="0"/>
              </a:rPr>
              <a:t>Sistemi.</a:t>
            </a:r>
            <a:endParaRPr lang="tr-TR" dirty="0">
              <a:latin typeface="Times New Roman" panose="02020603050405020304" pitchFamily="18" charset="0"/>
              <a:ea typeface="Times New Roman" panose="02020603050405020304" pitchFamily="18" charset="0"/>
            </a:endParaRPr>
          </a:p>
          <a:p>
            <a:pPr marL="180340" indent="179705" algn="just">
              <a:spcAft>
                <a:spcPts val="0"/>
              </a:spcAft>
            </a:pPr>
            <a:r>
              <a:rPr lang="tr-TR" dirty="0">
                <a:latin typeface="Times New Roman" panose="02020603050405020304" pitchFamily="18" charset="0"/>
                <a:ea typeface="Times New Roman" panose="02020603050405020304" pitchFamily="18" charset="0"/>
              </a:rPr>
              <a:t> </a:t>
            </a:r>
          </a:p>
        </p:txBody>
      </p:sp>
      <p:sp>
        <p:nvSpPr>
          <p:cNvPr id="13" name="Dikdörtgen 12"/>
          <p:cNvSpPr/>
          <p:nvPr/>
        </p:nvSpPr>
        <p:spPr>
          <a:xfrm>
            <a:off x="2302933" y="2338171"/>
            <a:ext cx="6553199" cy="646331"/>
          </a:xfrm>
          <a:prstGeom prst="rect">
            <a:avLst/>
          </a:prstGeom>
        </p:spPr>
        <p:txBody>
          <a:bodyPr wrap="square">
            <a:spAutoFit/>
          </a:bodyPr>
          <a:lstStyle/>
          <a:p>
            <a:pPr marL="180340" indent="179705" algn="just">
              <a:spcAft>
                <a:spcPts val="0"/>
              </a:spcAft>
            </a:pPr>
            <a:r>
              <a:rPr lang="tr-TR" dirty="0">
                <a:latin typeface="Times New Roman" panose="02020603050405020304" pitchFamily="18" charset="0"/>
                <a:ea typeface="Times New Roman" panose="02020603050405020304" pitchFamily="18" charset="0"/>
              </a:rPr>
              <a:t>Üniversitemizin haftalık ve üç aylık nakit talepleri bu sistem üzerinden elektronik ortamda yapılmaktadır.</a:t>
            </a:r>
          </a:p>
        </p:txBody>
      </p:sp>
      <p:sp>
        <p:nvSpPr>
          <p:cNvPr id="14" name="Dikdörtgen 13"/>
          <p:cNvSpPr/>
          <p:nvPr/>
        </p:nvSpPr>
        <p:spPr>
          <a:xfrm>
            <a:off x="2560213" y="3044702"/>
            <a:ext cx="6764867" cy="923330"/>
          </a:xfrm>
          <a:prstGeom prst="rect">
            <a:avLst/>
          </a:prstGeom>
        </p:spPr>
        <p:txBody>
          <a:bodyPr wrap="square">
            <a:spAutoFit/>
          </a:bodyPr>
          <a:lstStyle/>
          <a:p>
            <a:r>
              <a:rPr lang="tr-TR" dirty="0" smtClean="0">
                <a:latin typeface="Times New Roman" panose="02020603050405020304" pitchFamily="18" charset="0"/>
                <a:ea typeface="Calibri" panose="020F0502020204030204" pitchFamily="34" charset="0"/>
              </a:rPr>
              <a:t>  Tüm </a:t>
            </a:r>
            <a:r>
              <a:rPr lang="tr-TR" dirty="0">
                <a:latin typeface="Times New Roman" panose="02020603050405020304" pitchFamily="18" charset="0"/>
                <a:ea typeface="Calibri" panose="020F0502020204030204" pitchFamily="34" charset="0"/>
              </a:rPr>
              <a:t>çalışanların sosyal güvenlik ile ilgili işe başlama, ayrılma, sağlık güvencesi ve kesenek bilgi işleriyle ilgili olarak işlemlerin internet üzerinden yapılmasına sağlayan bilgi sistemidir</a:t>
            </a:r>
            <a:endParaRPr lang="tr-TR" dirty="0"/>
          </a:p>
        </p:txBody>
      </p:sp>
      <p:sp>
        <p:nvSpPr>
          <p:cNvPr id="15" name="Dikdörtgen 14"/>
          <p:cNvSpPr/>
          <p:nvPr/>
        </p:nvSpPr>
        <p:spPr>
          <a:xfrm>
            <a:off x="2299267" y="4014418"/>
            <a:ext cx="6827800" cy="646331"/>
          </a:xfrm>
          <a:prstGeom prst="rect">
            <a:avLst/>
          </a:prstGeom>
        </p:spPr>
        <p:txBody>
          <a:bodyPr wrap="square">
            <a:spAutoFit/>
          </a:bodyPr>
          <a:lstStyle/>
          <a:p>
            <a:pPr marL="180340" indent="179705" algn="just">
              <a:spcAft>
                <a:spcPts val="0"/>
              </a:spcAft>
            </a:pPr>
            <a:r>
              <a:rPr lang="tr-TR" dirty="0">
                <a:latin typeface="Times New Roman" panose="02020603050405020304" pitchFamily="18" charset="0"/>
                <a:ea typeface="Times New Roman" panose="02020603050405020304" pitchFamily="18" charset="0"/>
              </a:rPr>
              <a:t>Maliye</a:t>
            </a:r>
            <a:r>
              <a:rPr lang="tr-TR" spc="235" dirty="0">
                <a:latin typeface="Times New Roman" panose="02020603050405020304" pitchFamily="18" charset="0"/>
                <a:ea typeface="Times New Roman" panose="02020603050405020304" pitchFamily="18" charset="0"/>
              </a:rPr>
              <a:t> </a:t>
            </a:r>
            <a:r>
              <a:rPr lang="tr-TR" dirty="0">
                <a:latin typeface="Times New Roman" panose="02020603050405020304" pitchFamily="18" charset="0"/>
                <a:ea typeface="Times New Roman" panose="02020603050405020304" pitchFamily="18" charset="0"/>
              </a:rPr>
              <a:t>Bakanlığı</a:t>
            </a:r>
            <a:r>
              <a:rPr lang="tr-TR" spc="255" dirty="0">
                <a:latin typeface="Times New Roman" panose="02020603050405020304" pitchFamily="18" charset="0"/>
                <a:ea typeface="Times New Roman" panose="02020603050405020304" pitchFamily="18" charset="0"/>
              </a:rPr>
              <a:t> </a:t>
            </a:r>
            <a:r>
              <a:rPr lang="tr-TR" dirty="0">
                <a:latin typeface="Times New Roman" panose="02020603050405020304" pitchFamily="18" charset="0"/>
                <a:ea typeface="Times New Roman" panose="02020603050405020304" pitchFamily="18" charset="0"/>
              </a:rPr>
              <a:t>Muhasebat</a:t>
            </a:r>
            <a:r>
              <a:rPr lang="tr-TR" spc="260" dirty="0">
                <a:latin typeface="Times New Roman" panose="02020603050405020304" pitchFamily="18" charset="0"/>
                <a:ea typeface="Times New Roman" panose="02020603050405020304" pitchFamily="18" charset="0"/>
              </a:rPr>
              <a:t> </a:t>
            </a:r>
            <a:r>
              <a:rPr lang="tr-TR" dirty="0">
                <a:latin typeface="Times New Roman" panose="02020603050405020304" pitchFamily="18" charset="0"/>
                <a:ea typeface="Times New Roman" panose="02020603050405020304" pitchFamily="18" charset="0"/>
              </a:rPr>
              <a:t>Genel</a:t>
            </a:r>
            <a:r>
              <a:rPr lang="tr-TR" spc="255" dirty="0">
                <a:latin typeface="Times New Roman" panose="02020603050405020304" pitchFamily="18" charset="0"/>
                <a:ea typeface="Times New Roman" panose="02020603050405020304" pitchFamily="18" charset="0"/>
              </a:rPr>
              <a:t> </a:t>
            </a:r>
            <a:r>
              <a:rPr lang="tr-TR" dirty="0">
                <a:latin typeface="Times New Roman" panose="02020603050405020304" pitchFamily="18" charset="0"/>
                <a:ea typeface="Times New Roman" panose="02020603050405020304" pitchFamily="18" charset="0"/>
              </a:rPr>
              <a:t>Müdürlüğü</a:t>
            </a:r>
            <a:r>
              <a:rPr lang="tr-TR" spc="250" dirty="0">
                <a:latin typeface="Times New Roman" panose="02020603050405020304" pitchFamily="18" charset="0"/>
                <a:ea typeface="Times New Roman" panose="02020603050405020304" pitchFamily="18" charset="0"/>
              </a:rPr>
              <a:t> </a:t>
            </a:r>
            <a:r>
              <a:rPr lang="tr-TR" dirty="0">
                <a:latin typeface="Times New Roman" panose="02020603050405020304" pitchFamily="18" charset="0"/>
                <a:ea typeface="Times New Roman" panose="02020603050405020304" pitchFamily="18" charset="0"/>
              </a:rPr>
              <a:t>tarafından</a:t>
            </a:r>
            <a:r>
              <a:rPr lang="tr-TR" spc="255" dirty="0">
                <a:latin typeface="Times New Roman" panose="02020603050405020304" pitchFamily="18" charset="0"/>
                <a:ea typeface="Times New Roman" panose="02020603050405020304" pitchFamily="18" charset="0"/>
              </a:rPr>
              <a:t> </a:t>
            </a:r>
            <a:r>
              <a:rPr lang="tr-TR" spc="-10" dirty="0" smtClean="0">
                <a:latin typeface="Times New Roman" panose="02020603050405020304" pitchFamily="18" charset="0"/>
                <a:ea typeface="Times New Roman" panose="02020603050405020304" pitchFamily="18" charset="0"/>
              </a:rPr>
              <a:t>geliştirilen</a:t>
            </a:r>
            <a:r>
              <a:rPr lang="tr-TR" dirty="0" smtClean="0">
                <a:latin typeface="Times New Roman" panose="02020603050405020304" pitchFamily="18" charset="0"/>
                <a:ea typeface="Times New Roman" panose="02020603050405020304" pitchFamily="18" charset="0"/>
              </a:rPr>
              <a:t> </a:t>
            </a:r>
            <a:r>
              <a:rPr lang="tr-TR" dirty="0" smtClean="0">
                <a:latin typeface="Times New Roman" panose="02020603050405020304" pitchFamily="18" charset="0"/>
                <a:ea typeface="Calibri" panose="020F0502020204030204" pitchFamily="34" charset="0"/>
              </a:rPr>
              <a:t>Kamu</a:t>
            </a:r>
            <a:r>
              <a:rPr lang="tr-TR" spc="-20" dirty="0" smtClean="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Elektronik</a:t>
            </a:r>
            <a:r>
              <a:rPr lang="tr-TR" spc="-10" dirty="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Bordro</a:t>
            </a:r>
            <a:r>
              <a:rPr lang="tr-TR" spc="5" dirty="0">
                <a:latin typeface="Times New Roman" panose="02020603050405020304" pitchFamily="18" charset="0"/>
                <a:ea typeface="Calibri" panose="020F0502020204030204" pitchFamily="34" charset="0"/>
              </a:rPr>
              <a:t> </a:t>
            </a:r>
            <a:r>
              <a:rPr lang="tr-TR" spc="-10" dirty="0">
                <a:latin typeface="Times New Roman" panose="02020603050405020304" pitchFamily="18" charset="0"/>
                <a:ea typeface="Calibri" panose="020F0502020204030204" pitchFamily="34" charset="0"/>
              </a:rPr>
              <a:t>Sistemi</a:t>
            </a:r>
            <a:endParaRPr lang="tr-TR" dirty="0"/>
          </a:p>
        </p:txBody>
      </p:sp>
      <p:pic>
        <p:nvPicPr>
          <p:cNvPr id="16" name="Image 84">
            <a:hlinkClick r:id="rId6"/>
          </p:cNvPr>
          <p:cNvPicPr/>
          <p:nvPr/>
        </p:nvPicPr>
        <p:blipFill>
          <a:blip r:embed="rId7" cstate="print"/>
          <a:stretch>
            <a:fillRect/>
          </a:stretch>
        </p:blipFill>
        <p:spPr>
          <a:xfrm>
            <a:off x="1103175" y="4850024"/>
            <a:ext cx="1407160" cy="990600"/>
          </a:xfrm>
          <a:prstGeom prst="rect">
            <a:avLst/>
          </a:prstGeom>
        </p:spPr>
      </p:pic>
      <p:sp>
        <p:nvSpPr>
          <p:cNvPr id="17" name="Dikdörtgen 16"/>
          <p:cNvSpPr/>
          <p:nvPr/>
        </p:nvSpPr>
        <p:spPr>
          <a:xfrm>
            <a:off x="2560213" y="4721133"/>
            <a:ext cx="6566854" cy="1477328"/>
          </a:xfrm>
          <a:prstGeom prst="rect">
            <a:avLst/>
          </a:prstGeom>
        </p:spPr>
        <p:txBody>
          <a:bodyPr wrap="square">
            <a:spAutoFit/>
          </a:bodyPr>
          <a:lstStyle/>
          <a:p>
            <a:r>
              <a:rPr lang="tr-TR" dirty="0" smtClean="0">
                <a:latin typeface="Times New Roman" panose="02020603050405020304" pitchFamily="18" charset="0"/>
                <a:ea typeface="Calibri" panose="020F0502020204030204" pitchFamily="34" charset="0"/>
              </a:rPr>
              <a:t>   Maliye </a:t>
            </a:r>
            <a:r>
              <a:rPr lang="tr-TR" dirty="0">
                <a:latin typeface="Times New Roman" panose="02020603050405020304" pitchFamily="18" charset="0"/>
                <a:ea typeface="Calibri" panose="020F0502020204030204" pitchFamily="34" charset="0"/>
              </a:rPr>
              <a:t>Bakanlığı Bütçe ve Mali Kontrol Genel Müdürlüğünce oluşturulmuştur.</a:t>
            </a:r>
            <a:r>
              <a:rPr lang="tr-TR" spc="-35" dirty="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Cumhurbaşkanlığı</a:t>
            </a:r>
            <a:r>
              <a:rPr lang="tr-TR" spc="-25" dirty="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hükümet</a:t>
            </a:r>
            <a:r>
              <a:rPr lang="tr-TR" spc="-30" dirty="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sistemi</a:t>
            </a:r>
            <a:r>
              <a:rPr lang="tr-TR" spc="-25" dirty="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ile</a:t>
            </a:r>
            <a:r>
              <a:rPr lang="tr-TR" spc="-35" dirty="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Bütçe</a:t>
            </a:r>
            <a:r>
              <a:rPr lang="tr-TR" spc="-35" dirty="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ve</a:t>
            </a:r>
            <a:r>
              <a:rPr lang="tr-TR" spc="-35" dirty="0">
                <a:latin typeface="Times New Roman" panose="02020603050405020304" pitchFamily="18" charset="0"/>
                <a:ea typeface="Calibri" panose="020F0502020204030204" pitchFamily="34" charset="0"/>
              </a:rPr>
              <a:t> </a:t>
            </a:r>
            <a:r>
              <a:rPr lang="tr-TR" dirty="0">
                <a:latin typeface="Times New Roman" panose="02020603050405020304" pitchFamily="18" charset="0"/>
                <a:ea typeface="Calibri" panose="020F0502020204030204" pitchFamily="34" charset="0"/>
              </a:rPr>
              <a:t>Strateji Başkanlığına bağlanmıştır. Bu sistem ile üniversite bütçesinin ödenek teklif aşamasından harcama aşamasına kadar yürütülen iş ve işlemler e- bütçe sistemi kullanılarak yapılmaktadır</a:t>
            </a:r>
            <a:endParaRPr lang="tr-TR" dirty="0"/>
          </a:p>
        </p:txBody>
      </p:sp>
    </p:spTree>
    <p:extLst>
      <p:ext uri="{BB962C8B-B14F-4D97-AF65-F5344CB8AC3E}">
        <p14:creationId xmlns:p14="http://schemas.microsoft.com/office/powerpoint/2010/main" val="1916988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45920" y="508958"/>
            <a:ext cx="7679235" cy="562588"/>
          </a:xfrm>
        </p:spPr>
        <p:txBody>
          <a:bodyPr>
            <a:noAutofit/>
          </a:bodyPr>
          <a:lstStyle/>
          <a:p>
            <a:pPr algn="ctr"/>
            <a:r>
              <a:rPr lang="en-US" sz="2800" b="1" dirty="0" err="1"/>
              <a:t>Bütçe</a:t>
            </a:r>
            <a:r>
              <a:rPr lang="en-US" sz="2800" b="1" dirty="0"/>
              <a:t> </a:t>
            </a:r>
            <a:r>
              <a:rPr lang="en-US" sz="2800" b="1" dirty="0" err="1"/>
              <a:t>ve</a:t>
            </a:r>
            <a:r>
              <a:rPr lang="en-US" sz="2800" b="1" dirty="0"/>
              <a:t> </a:t>
            </a:r>
            <a:r>
              <a:rPr lang="en-US" sz="2800" b="1" dirty="0" err="1"/>
              <a:t>Performans</a:t>
            </a:r>
            <a:r>
              <a:rPr lang="en-US" sz="2800" b="1" dirty="0"/>
              <a:t> Program </a:t>
            </a:r>
            <a:r>
              <a:rPr lang="tr-TR" sz="2800" b="1" dirty="0" smtClean="0"/>
              <a:t>Şube </a:t>
            </a:r>
            <a:r>
              <a:rPr lang="en-US" sz="2800" b="1" dirty="0" err="1" smtClean="0"/>
              <a:t>Müdürlüğü</a:t>
            </a:r>
            <a:endParaRPr lang="tr-TR" sz="2800" b="1" dirty="0"/>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49294416"/>
              </p:ext>
            </p:extLst>
          </p:nvPr>
        </p:nvGraphicFramePr>
        <p:xfrm>
          <a:off x="1413162" y="1172095"/>
          <a:ext cx="7356765" cy="48795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81811828"/>
      </p:ext>
    </p:extLst>
  </p:cSld>
  <p:clrMapOvr>
    <a:masterClrMapping/>
  </p:clrMapOvr>
  <p:transition spd="med">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987517120"/>
              </p:ext>
            </p:extLst>
          </p:nvPr>
        </p:nvGraphicFramePr>
        <p:xfrm>
          <a:off x="1079157" y="1043796"/>
          <a:ext cx="8563607" cy="5082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1 Başlık"/>
          <p:cNvSpPr>
            <a:spLocks noGrp="1"/>
          </p:cNvSpPr>
          <p:nvPr>
            <p:ph type="title"/>
          </p:nvPr>
        </p:nvSpPr>
        <p:spPr>
          <a:xfrm>
            <a:off x="1645920" y="508958"/>
            <a:ext cx="7679235" cy="562588"/>
          </a:xfrm>
        </p:spPr>
        <p:txBody>
          <a:bodyPr>
            <a:noAutofit/>
          </a:bodyPr>
          <a:lstStyle/>
          <a:p>
            <a:pPr algn="ctr"/>
            <a:r>
              <a:rPr lang="en-US" sz="2800" b="1" dirty="0" err="1"/>
              <a:t>Bütçe</a:t>
            </a:r>
            <a:r>
              <a:rPr lang="en-US" sz="2800" b="1" dirty="0"/>
              <a:t> </a:t>
            </a:r>
            <a:r>
              <a:rPr lang="en-US" sz="2800" b="1" dirty="0" err="1"/>
              <a:t>ve</a:t>
            </a:r>
            <a:r>
              <a:rPr lang="en-US" sz="2800" b="1" dirty="0"/>
              <a:t> </a:t>
            </a:r>
            <a:r>
              <a:rPr lang="en-US" sz="2800" b="1" dirty="0" err="1"/>
              <a:t>Performans</a:t>
            </a:r>
            <a:r>
              <a:rPr lang="en-US" sz="2800" b="1" dirty="0"/>
              <a:t> </a:t>
            </a:r>
            <a:r>
              <a:rPr lang="en-US" sz="2800" b="1" dirty="0" smtClean="0"/>
              <a:t>Program</a:t>
            </a:r>
            <a:r>
              <a:rPr lang="tr-TR" sz="2800" b="1" dirty="0" smtClean="0"/>
              <a:t> Şube</a:t>
            </a:r>
            <a:r>
              <a:rPr lang="en-US" sz="2800" b="1" dirty="0" smtClean="0"/>
              <a:t> </a:t>
            </a:r>
            <a:r>
              <a:rPr lang="en-US" sz="2800" b="1" dirty="0" err="1" smtClean="0"/>
              <a:t>Müdürlüğü</a:t>
            </a:r>
            <a:endParaRPr lang="tr-TR" sz="2800" b="1" dirty="0"/>
          </a:p>
        </p:txBody>
      </p:sp>
    </p:spTree>
    <p:extLst>
      <p:ext uri="{BB962C8B-B14F-4D97-AF65-F5344CB8AC3E}">
        <p14:creationId xmlns:p14="http://schemas.microsoft.com/office/powerpoint/2010/main" val="172971464"/>
      </p:ext>
    </p:extLst>
  </p:cSld>
  <p:clrMapOvr>
    <a:masterClrMapping/>
  </p:clrMapOvr>
  <p:transition spd="med">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3305951043"/>
              </p:ext>
            </p:extLst>
          </p:nvPr>
        </p:nvGraphicFramePr>
        <p:xfrm>
          <a:off x="1079157" y="1159591"/>
          <a:ext cx="9877167" cy="47688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Diyagram 3"/>
          <p:cNvGraphicFramePr/>
          <p:nvPr>
            <p:extLst>
              <p:ext uri="{D42A27DB-BD31-4B8C-83A1-F6EECF244321}">
                <p14:modId xmlns:p14="http://schemas.microsoft.com/office/powerpoint/2010/main" val="615383992"/>
              </p:ext>
            </p:extLst>
          </p:nvPr>
        </p:nvGraphicFramePr>
        <p:xfrm>
          <a:off x="1598736" y="514129"/>
          <a:ext cx="7049349" cy="37579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 name="Dikdörtgen 2"/>
          <p:cNvSpPr/>
          <p:nvPr/>
        </p:nvSpPr>
        <p:spPr>
          <a:xfrm>
            <a:off x="1658918" y="628317"/>
            <a:ext cx="6081088" cy="523220"/>
          </a:xfrm>
          <a:prstGeom prst="rect">
            <a:avLst/>
          </a:prstGeom>
        </p:spPr>
        <p:txBody>
          <a:bodyPr wrap="none">
            <a:spAutoFit/>
          </a:bodyPr>
          <a:lstStyle/>
          <a:p>
            <a:pPr lvl="0" algn="ctr"/>
            <a:r>
              <a:rPr lang="en-US" sz="2800" dirty="0" err="1"/>
              <a:t>İç</a:t>
            </a:r>
            <a:r>
              <a:rPr lang="en-US" sz="2800" dirty="0"/>
              <a:t> </a:t>
            </a:r>
            <a:r>
              <a:rPr lang="en-US" sz="2800" dirty="0" err="1"/>
              <a:t>Kontrol</a:t>
            </a:r>
            <a:r>
              <a:rPr lang="en-US" sz="2800" dirty="0"/>
              <a:t> </a:t>
            </a:r>
            <a:r>
              <a:rPr lang="en-US" sz="2800" dirty="0" err="1"/>
              <a:t>ve</a:t>
            </a:r>
            <a:r>
              <a:rPr lang="en-US" sz="2800" dirty="0"/>
              <a:t> </a:t>
            </a:r>
            <a:r>
              <a:rPr lang="en-US" sz="2800" dirty="0" err="1"/>
              <a:t>Ön</a:t>
            </a:r>
            <a:r>
              <a:rPr lang="en-US" sz="2800" dirty="0"/>
              <a:t> Mali </a:t>
            </a:r>
            <a:r>
              <a:rPr lang="en-US" sz="2800" dirty="0" err="1"/>
              <a:t>Kontrol</a:t>
            </a:r>
            <a:r>
              <a:rPr lang="en-US" sz="2800" dirty="0"/>
              <a:t> </a:t>
            </a:r>
            <a:r>
              <a:rPr lang="en-US" sz="2800" dirty="0" err="1"/>
              <a:t>Müdürlüğü</a:t>
            </a:r>
            <a:endParaRPr lang="tr-TR" sz="2800" dirty="0"/>
          </a:p>
        </p:txBody>
      </p:sp>
    </p:spTree>
    <p:extLst>
      <p:ext uri="{BB962C8B-B14F-4D97-AF65-F5344CB8AC3E}">
        <p14:creationId xmlns:p14="http://schemas.microsoft.com/office/powerpoint/2010/main" val="1533957934"/>
      </p:ext>
    </p:extLst>
  </p:cSld>
  <p:clrMapOvr>
    <a:masterClrMapping/>
  </p:clrMapOvr>
  <p:transition spd="med">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323975" y="595222"/>
            <a:ext cx="7630244" cy="490227"/>
          </a:xfrm>
        </p:spPr>
        <p:style>
          <a:lnRef idx="1">
            <a:schemeClr val="accent4"/>
          </a:lnRef>
          <a:fillRef idx="2">
            <a:schemeClr val="accent4"/>
          </a:fillRef>
          <a:effectRef idx="1">
            <a:schemeClr val="accent4"/>
          </a:effectRef>
          <a:fontRef idx="minor">
            <a:schemeClr val="dk1"/>
          </a:fontRef>
        </p:style>
        <p:txBody>
          <a:bodyPr>
            <a:normAutofit/>
          </a:bodyPr>
          <a:lstStyle/>
          <a:p>
            <a:r>
              <a:rPr lang="en-US" sz="2400" dirty="0" err="1">
                <a:solidFill>
                  <a:schemeClr val="tx1"/>
                </a:solidFill>
              </a:rPr>
              <a:t>Stratejik</a:t>
            </a:r>
            <a:r>
              <a:rPr lang="en-US" sz="2400" dirty="0">
                <a:solidFill>
                  <a:schemeClr val="tx1"/>
                </a:solidFill>
              </a:rPr>
              <a:t>  </a:t>
            </a:r>
            <a:r>
              <a:rPr lang="en-US" sz="2400" dirty="0" err="1">
                <a:solidFill>
                  <a:schemeClr val="tx1"/>
                </a:solidFill>
              </a:rPr>
              <a:t>Planlama</a:t>
            </a:r>
            <a:r>
              <a:rPr lang="en-US" sz="2400" dirty="0">
                <a:solidFill>
                  <a:schemeClr val="tx1"/>
                </a:solidFill>
              </a:rPr>
              <a:t> </a:t>
            </a:r>
            <a:r>
              <a:rPr lang="en-US" sz="2400" dirty="0" err="1">
                <a:solidFill>
                  <a:schemeClr val="tx1"/>
                </a:solidFill>
              </a:rPr>
              <a:t>ve</a:t>
            </a:r>
            <a:r>
              <a:rPr lang="en-US" sz="2400" dirty="0">
                <a:solidFill>
                  <a:schemeClr val="tx1"/>
                </a:solidFill>
              </a:rPr>
              <a:t>  </a:t>
            </a:r>
            <a:r>
              <a:rPr lang="en-US" sz="2400" dirty="0" err="1">
                <a:solidFill>
                  <a:schemeClr val="tx1"/>
                </a:solidFill>
              </a:rPr>
              <a:t>Yönetim</a:t>
            </a:r>
            <a:r>
              <a:rPr lang="en-US" sz="2400" dirty="0">
                <a:solidFill>
                  <a:schemeClr val="tx1"/>
                </a:solidFill>
              </a:rPr>
              <a:t> </a:t>
            </a:r>
            <a:r>
              <a:rPr lang="en-US" sz="2400" dirty="0" err="1">
                <a:solidFill>
                  <a:schemeClr val="tx1"/>
                </a:solidFill>
              </a:rPr>
              <a:t>Bilgi</a:t>
            </a:r>
            <a:r>
              <a:rPr lang="en-US" sz="2400" dirty="0">
                <a:solidFill>
                  <a:schemeClr val="tx1"/>
                </a:solidFill>
              </a:rPr>
              <a:t> </a:t>
            </a:r>
            <a:r>
              <a:rPr lang="en-US" sz="2400" dirty="0" err="1">
                <a:solidFill>
                  <a:schemeClr val="tx1"/>
                </a:solidFill>
              </a:rPr>
              <a:t>Sistemi</a:t>
            </a:r>
            <a:r>
              <a:rPr lang="en-US" sz="2400" dirty="0">
                <a:solidFill>
                  <a:schemeClr val="tx1"/>
                </a:solidFill>
              </a:rPr>
              <a:t> </a:t>
            </a:r>
            <a:r>
              <a:rPr lang="en-US" sz="2400" dirty="0" err="1">
                <a:solidFill>
                  <a:schemeClr val="tx1"/>
                </a:solidFill>
              </a:rPr>
              <a:t>Müdürlüğü</a:t>
            </a:r>
            <a:endParaRPr lang="tr-TR" sz="2400" dirty="0">
              <a:solidFill>
                <a:schemeClr val="tx1"/>
              </a:solidFill>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965825685"/>
              </p:ext>
            </p:extLst>
          </p:nvPr>
        </p:nvGraphicFramePr>
        <p:xfrm>
          <a:off x="1095632" y="1085450"/>
          <a:ext cx="9811265" cy="47688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0284132"/>
      </p:ext>
    </p:extLst>
  </p:cSld>
  <p:clrMapOvr>
    <a:masterClrMapping/>
  </p:clrMapOvr>
  <p:transition spd="med">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58502450"/>
              </p:ext>
            </p:extLst>
          </p:nvPr>
        </p:nvGraphicFramePr>
        <p:xfrm>
          <a:off x="1112107" y="1017917"/>
          <a:ext cx="9712411" cy="51082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0023247"/>
      </p:ext>
    </p:extLst>
  </p:cSld>
  <p:clrMapOvr>
    <a:masterClrMapping/>
  </p:clrMapOvr>
  <p:transition spd="slow">
    <p:cove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23358" y="612474"/>
            <a:ext cx="7504982" cy="414069"/>
          </a:xfrm>
        </p:spPr>
        <p:txBody>
          <a:bodyPr>
            <a:normAutofit fontScale="90000"/>
          </a:bodyPr>
          <a:lstStyle/>
          <a:p>
            <a:pPr algn="ctr"/>
            <a:r>
              <a:rPr lang="en-US" sz="2800" b="1" dirty="0" err="1">
                <a:solidFill>
                  <a:schemeClr val="accent1">
                    <a:lumMod val="50000"/>
                  </a:schemeClr>
                </a:solidFill>
              </a:rPr>
              <a:t>Muhasebe</a:t>
            </a:r>
            <a:r>
              <a:rPr lang="en-US" sz="2800" b="1" dirty="0">
                <a:solidFill>
                  <a:schemeClr val="accent1">
                    <a:lumMod val="50000"/>
                  </a:schemeClr>
                </a:solidFill>
              </a:rPr>
              <a:t>, </a:t>
            </a:r>
            <a:r>
              <a:rPr lang="en-US" sz="2800" b="1" dirty="0" err="1">
                <a:solidFill>
                  <a:schemeClr val="accent1">
                    <a:lumMod val="50000"/>
                  </a:schemeClr>
                </a:solidFill>
              </a:rPr>
              <a:t>Kesin</a:t>
            </a:r>
            <a:r>
              <a:rPr lang="en-US" sz="2800" b="1" dirty="0">
                <a:solidFill>
                  <a:schemeClr val="accent1">
                    <a:lumMod val="50000"/>
                  </a:schemeClr>
                </a:solidFill>
              </a:rPr>
              <a:t> </a:t>
            </a:r>
            <a:r>
              <a:rPr lang="en-US" sz="2800" b="1" dirty="0" err="1">
                <a:solidFill>
                  <a:schemeClr val="accent1">
                    <a:lumMod val="50000"/>
                  </a:schemeClr>
                </a:solidFill>
              </a:rPr>
              <a:t>Hesap</a:t>
            </a:r>
            <a:r>
              <a:rPr lang="en-US" sz="2800" b="1" dirty="0">
                <a:solidFill>
                  <a:schemeClr val="accent1">
                    <a:lumMod val="50000"/>
                  </a:schemeClr>
                </a:solidFill>
              </a:rPr>
              <a:t> </a:t>
            </a:r>
            <a:r>
              <a:rPr lang="en-US" sz="2800" b="1" dirty="0" err="1">
                <a:solidFill>
                  <a:schemeClr val="accent1">
                    <a:lumMod val="50000"/>
                  </a:schemeClr>
                </a:solidFill>
              </a:rPr>
              <a:t>ve</a:t>
            </a:r>
            <a:r>
              <a:rPr lang="en-US" sz="2800" b="1" dirty="0">
                <a:solidFill>
                  <a:schemeClr val="accent1">
                    <a:lumMod val="50000"/>
                  </a:schemeClr>
                </a:solidFill>
              </a:rPr>
              <a:t> </a:t>
            </a:r>
            <a:r>
              <a:rPr lang="en-US" sz="2800" b="1" dirty="0" err="1">
                <a:solidFill>
                  <a:schemeClr val="accent1">
                    <a:lumMod val="50000"/>
                  </a:schemeClr>
                </a:solidFill>
              </a:rPr>
              <a:t>Raporlama</a:t>
            </a:r>
            <a:r>
              <a:rPr lang="en-US" sz="2800" b="1" dirty="0">
                <a:solidFill>
                  <a:schemeClr val="accent1">
                    <a:lumMod val="50000"/>
                  </a:schemeClr>
                </a:solidFill>
              </a:rPr>
              <a:t> </a:t>
            </a:r>
            <a:r>
              <a:rPr lang="en-US" sz="2800" b="1" dirty="0" err="1">
                <a:solidFill>
                  <a:schemeClr val="accent1">
                    <a:lumMod val="50000"/>
                  </a:schemeClr>
                </a:solidFill>
              </a:rPr>
              <a:t>Müdürlüğü</a:t>
            </a:r>
            <a:endParaRPr lang="tr-TR" sz="2800" b="1" dirty="0">
              <a:solidFill>
                <a:schemeClr val="accent1">
                  <a:lumMod val="50000"/>
                </a:schemeClr>
              </a:solidFill>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20574436"/>
              </p:ext>
            </p:extLst>
          </p:nvPr>
        </p:nvGraphicFramePr>
        <p:xfrm>
          <a:off x="1079158" y="1140411"/>
          <a:ext cx="9852454" cy="48958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794930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val="649631891"/>
              </p:ext>
            </p:extLst>
          </p:nvPr>
        </p:nvGraphicFramePr>
        <p:xfrm>
          <a:off x="1085335" y="1092456"/>
          <a:ext cx="9862751" cy="50612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Dikdörtgen 4"/>
          <p:cNvSpPr/>
          <p:nvPr/>
        </p:nvSpPr>
        <p:spPr>
          <a:xfrm>
            <a:off x="1575198" y="630791"/>
            <a:ext cx="5467459" cy="461665"/>
          </a:xfrm>
          <a:prstGeom prst="rect">
            <a:avLst/>
          </a:prstGeom>
        </p:spPr>
        <p:txBody>
          <a:bodyPr wrap="none">
            <a:spAutoFit/>
          </a:bodyPr>
          <a:lstStyle/>
          <a:p>
            <a:r>
              <a:rPr lang="en-US" sz="2400" dirty="0" err="1"/>
              <a:t>Başkanlığımızda</a:t>
            </a:r>
            <a:r>
              <a:rPr lang="en-US" sz="2400" dirty="0"/>
              <a:t> </a:t>
            </a:r>
            <a:r>
              <a:rPr lang="tr-TR" sz="2400" dirty="0"/>
              <a:t>Yürütülen Diğer Görevler</a:t>
            </a:r>
          </a:p>
        </p:txBody>
      </p:sp>
    </p:spTree>
    <p:extLst>
      <p:ext uri="{BB962C8B-B14F-4D97-AF65-F5344CB8AC3E}">
        <p14:creationId xmlns:p14="http://schemas.microsoft.com/office/powerpoint/2010/main" val="2239727684"/>
      </p:ext>
    </p:extLst>
  </p:cSld>
  <p:clrMapOvr>
    <a:masterClrMapping/>
  </p:clrMapOvr>
  <p:transition spd="slow">
    <p:cove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3511093205"/>
              </p:ext>
            </p:extLst>
          </p:nvPr>
        </p:nvGraphicFramePr>
        <p:xfrm>
          <a:off x="1070919" y="1000664"/>
          <a:ext cx="9728886" cy="51255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Metin kutusu 3"/>
          <p:cNvSpPr txBox="1"/>
          <p:nvPr/>
        </p:nvSpPr>
        <p:spPr>
          <a:xfrm>
            <a:off x="1620982" y="623019"/>
            <a:ext cx="5467459" cy="461665"/>
          </a:xfrm>
          <a:prstGeom prst="rect">
            <a:avLst/>
          </a:prstGeom>
          <a:noFill/>
        </p:spPr>
        <p:txBody>
          <a:bodyPr wrap="none" rtlCol="0">
            <a:spAutoFit/>
          </a:bodyPr>
          <a:lstStyle/>
          <a:p>
            <a:r>
              <a:rPr lang="en-US" sz="2400" dirty="0" err="1"/>
              <a:t>Başkanlığımızda</a:t>
            </a:r>
            <a:r>
              <a:rPr lang="en-US" sz="2400" dirty="0"/>
              <a:t> </a:t>
            </a:r>
            <a:r>
              <a:rPr lang="tr-TR" sz="2400" dirty="0"/>
              <a:t>Yürütülen Diğer Görevler</a:t>
            </a:r>
          </a:p>
        </p:txBody>
      </p:sp>
    </p:spTree>
    <p:extLst>
      <p:ext uri="{BB962C8B-B14F-4D97-AF65-F5344CB8AC3E}">
        <p14:creationId xmlns:p14="http://schemas.microsoft.com/office/powerpoint/2010/main" val="3704528808"/>
      </p:ext>
    </p:extLst>
  </p:cSld>
  <p:clrMapOvr>
    <a:masterClrMapping/>
  </p:clrMapOvr>
  <p:transition spd="slow">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İçerik Yer Tutucusu 1"/>
          <p:cNvGraphicFramePr>
            <a:graphicFrameLocks noGrp="1"/>
          </p:cNvGraphicFramePr>
          <p:nvPr>
            <p:ph idx="1"/>
            <p:extLst>
              <p:ext uri="{D42A27DB-BD31-4B8C-83A1-F6EECF244321}">
                <p14:modId xmlns:p14="http://schemas.microsoft.com/office/powerpoint/2010/main" val="4286580589"/>
              </p:ext>
            </p:extLst>
          </p:nvPr>
        </p:nvGraphicFramePr>
        <p:xfrm>
          <a:off x="1120346" y="1095357"/>
          <a:ext cx="9679459" cy="48672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Metin kutusu 3"/>
          <p:cNvSpPr txBox="1"/>
          <p:nvPr/>
        </p:nvSpPr>
        <p:spPr>
          <a:xfrm>
            <a:off x="1645920" y="633692"/>
            <a:ext cx="5329601" cy="461665"/>
          </a:xfrm>
          <a:prstGeom prst="rect">
            <a:avLst/>
          </a:prstGeom>
          <a:noFill/>
        </p:spPr>
        <p:txBody>
          <a:bodyPr wrap="none" rtlCol="0">
            <a:spAutoFit/>
          </a:bodyPr>
          <a:lstStyle/>
          <a:p>
            <a:r>
              <a:rPr lang="en-US" sz="2400" dirty="0" err="1"/>
              <a:t>Başkanlığımızda</a:t>
            </a:r>
            <a:r>
              <a:rPr lang="en-US" sz="2400" dirty="0"/>
              <a:t> </a:t>
            </a:r>
            <a:r>
              <a:rPr lang="tr-TR" sz="2400" dirty="0"/>
              <a:t>Yürütülen Diğer Görevler</a:t>
            </a:r>
          </a:p>
        </p:txBody>
      </p:sp>
    </p:spTree>
    <p:extLst>
      <p:ext uri="{BB962C8B-B14F-4D97-AF65-F5344CB8AC3E}">
        <p14:creationId xmlns:p14="http://schemas.microsoft.com/office/powerpoint/2010/main" val="14116952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636221" y="764136"/>
            <a:ext cx="11290069" cy="690591"/>
          </a:xfrm>
        </p:spPr>
        <p:txBody>
          <a:bodyPr>
            <a:normAutofit fontScale="90000"/>
          </a:bodyPr>
          <a:lstStyle/>
          <a:p>
            <a:r>
              <a:rPr lang="tr-TR" sz="2700" dirty="0"/>
              <a:t>Başkanlığımızın Kaynak Yönetimi ve Eğitim Faaliyetleri</a:t>
            </a:r>
            <a:r>
              <a:rPr lang="tr-TR" dirty="0"/>
              <a:t/>
            </a:r>
            <a:br>
              <a:rPr lang="tr-TR" dirty="0"/>
            </a:br>
            <a:endParaRPr lang="tr-TR" dirty="0"/>
          </a:p>
        </p:txBody>
      </p:sp>
      <p:sp>
        <p:nvSpPr>
          <p:cNvPr id="3" name="İçerik Yer Tutucusu 2"/>
          <p:cNvSpPr>
            <a:spLocks noGrp="1"/>
          </p:cNvSpPr>
          <p:nvPr>
            <p:ph idx="1"/>
          </p:nvPr>
        </p:nvSpPr>
        <p:spPr>
          <a:xfrm>
            <a:off x="838200" y="1330036"/>
            <a:ext cx="10515600" cy="4846927"/>
          </a:xfrm>
        </p:spPr>
        <p:txBody>
          <a:bodyPr>
            <a:normAutofit fontScale="62500" lnSpcReduction="20000"/>
          </a:bodyPr>
          <a:lstStyle/>
          <a:p>
            <a:pPr marL="0" indent="0">
              <a:buNone/>
            </a:pPr>
            <a:r>
              <a:rPr lang="tr-TR" dirty="0" smtClean="0"/>
              <a:t>     Strateji </a:t>
            </a:r>
            <a:r>
              <a:rPr lang="tr-TR" dirty="0"/>
              <a:t>Geliştirme Daire Başkanlığımız, sınırlı insan kaynağı ile tüm görevlerini yerine getirebilmek adına büyük bir özveriyle çalışmaktadır. Başkanlığımız, belirli dönemlerde tüm harcama birimlerimize yönelik çeşitli eğitim ve bilgilendirme faaliyetleri düzenleyerek, çalışanların bilgi seviyelerini artırmakta ve kurum içindeki verimliliği sağlamaktadır. Bu eğitimler, genellikle mali yönetim, bütçeleme, harcama izleme ve performans raporlama gibi önemli konularda gerçekleştirilmektedir.</a:t>
            </a:r>
          </a:p>
          <a:p>
            <a:pPr marL="0" indent="0">
              <a:buNone/>
            </a:pPr>
            <a:r>
              <a:rPr lang="tr-TR" b="1" dirty="0" smtClean="0"/>
              <a:t>    Eğitim </a:t>
            </a:r>
            <a:r>
              <a:rPr lang="tr-TR" b="1" dirty="0"/>
              <a:t>ve Bilgilendirme Faaliyetleri:</a:t>
            </a:r>
            <a:endParaRPr lang="tr-TR" dirty="0"/>
          </a:p>
          <a:p>
            <a:r>
              <a:rPr lang="tr-TR" dirty="0"/>
              <a:t>Eğitim programları, </a:t>
            </a:r>
            <a:r>
              <a:rPr lang="tr-TR" b="1" dirty="0"/>
              <a:t>harcama birimlerinin</a:t>
            </a:r>
            <a:r>
              <a:rPr lang="tr-TR" dirty="0"/>
              <a:t> belirli dönemlerde karşılaştıkları zorluklar ve ihtiyaçlar göz önünde bulundurularak düzenlenmektedir.</a:t>
            </a:r>
          </a:p>
          <a:p>
            <a:r>
              <a:rPr lang="tr-TR" dirty="0"/>
              <a:t>Bu eğitimler, </a:t>
            </a:r>
            <a:r>
              <a:rPr lang="tr-TR" b="1" dirty="0"/>
              <a:t>mali yönetim süreçlerinin</a:t>
            </a:r>
            <a:r>
              <a:rPr lang="tr-TR" dirty="0"/>
              <a:t> daha etkin bir şekilde uygulanmasını sağlamak için önem taşır.</a:t>
            </a:r>
          </a:p>
          <a:p>
            <a:r>
              <a:rPr lang="tr-TR" dirty="0"/>
              <a:t>Eğitimlerin yanı sıra, </a:t>
            </a:r>
            <a:r>
              <a:rPr lang="tr-TR" b="1" dirty="0"/>
              <a:t>bilgilendirme seminerleri</a:t>
            </a:r>
            <a:r>
              <a:rPr lang="tr-TR" dirty="0"/>
              <a:t> ve </a:t>
            </a:r>
            <a:r>
              <a:rPr lang="tr-TR" b="1" dirty="0" err="1"/>
              <a:t>çalıştaylar</a:t>
            </a:r>
            <a:r>
              <a:rPr lang="tr-TR" dirty="0"/>
              <a:t> gibi faaliyetlerle, çalışanlarımızın iş süreçleri hakkında daha derin bilgi sahibi olmaları sağlanır.</a:t>
            </a:r>
          </a:p>
          <a:p>
            <a:r>
              <a:rPr lang="tr-TR" b="1" dirty="0"/>
              <a:t>Hizmet Envanteri ve Kamu Hizmet Standartları:</a:t>
            </a:r>
            <a:r>
              <a:rPr lang="tr-TR" dirty="0"/>
              <a:t> Yıllık iş takvimine uygun olarak, Başkanlığımız tarafından hazırlanan </a:t>
            </a:r>
            <a:r>
              <a:rPr lang="tr-TR" b="1" dirty="0"/>
              <a:t>hizmet envanteri</a:t>
            </a:r>
            <a:r>
              <a:rPr lang="tr-TR" dirty="0"/>
              <a:t> ve </a:t>
            </a:r>
            <a:r>
              <a:rPr lang="tr-TR" b="1" dirty="0"/>
              <a:t>kamu hizmet standartları</a:t>
            </a:r>
            <a:r>
              <a:rPr lang="tr-TR" dirty="0"/>
              <a:t> da, şeffaflık ve hesap verebilirlik ilkesine dayalı olarak dikkatle belirlenmiştir. Bu standartlar ve envanter, web sayfamızda yayımlanarak, halkımız ve kamu kurumlarıyla şeffaf bir şekilde paylaşılmaktadır.</a:t>
            </a:r>
          </a:p>
          <a:p>
            <a:r>
              <a:rPr lang="tr-TR" dirty="0"/>
              <a:t>Bu çalışmalar, sadece iç süreçlerin iyileştirilmesi değil, aynı zamanda kamu hizmetlerinin kalitesinin yükseltilmesine de katkı sağlamak amacıyla yürütülmektedir.</a:t>
            </a:r>
          </a:p>
          <a:p>
            <a:endParaRPr lang="tr-TR" dirty="0"/>
          </a:p>
        </p:txBody>
      </p:sp>
    </p:spTree>
    <p:extLst>
      <p:ext uri="{BB962C8B-B14F-4D97-AF65-F5344CB8AC3E}">
        <p14:creationId xmlns:p14="http://schemas.microsoft.com/office/powerpoint/2010/main" val="21556698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333498" y="0"/>
            <a:ext cx="9782176" cy="1009650"/>
          </a:xfrm>
          <a:solidFill>
            <a:srgbClr val="EEC416"/>
          </a:solidFill>
        </p:spPr>
        <p:txBody>
          <a:bodyPr>
            <a:normAutofit/>
          </a:bodyPr>
          <a:lstStyle/>
          <a:p>
            <a:pPr algn="ctr"/>
            <a:r>
              <a:rPr lang="tr-TR" sz="3600" dirty="0"/>
              <a:t>BAŞKANLIĞIMIZ AMAÇ VE HEDEFLERİ</a:t>
            </a:r>
          </a:p>
        </p:txBody>
      </p:sp>
      <p:graphicFrame>
        <p:nvGraphicFramePr>
          <p:cNvPr id="4" name="3 İçerik Yer Tutucusu"/>
          <p:cNvGraphicFramePr>
            <a:graphicFrameLocks noGrp="1"/>
          </p:cNvGraphicFramePr>
          <p:nvPr>
            <p:ph idx="1"/>
            <p:extLst>
              <p:ext uri="{D42A27DB-BD31-4B8C-83A1-F6EECF244321}">
                <p14:modId xmlns:p14="http://schemas.microsoft.com/office/powerpoint/2010/main" val="3603197028"/>
              </p:ext>
            </p:extLst>
          </p:nvPr>
        </p:nvGraphicFramePr>
        <p:xfrm>
          <a:off x="1053412" y="102974"/>
          <a:ext cx="9782176" cy="5943593"/>
        </p:xfrm>
        <a:graphic>
          <a:graphicData uri="http://schemas.openxmlformats.org/drawingml/2006/table">
            <a:tbl>
              <a:tblPr firstRow="1" bandRow="1">
                <a:tableStyleId>{5C22544A-7EE6-4342-B048-85BDC9FD1C3A}</a:tableStyleId>
              </a:tblPr>
              <a:tblGrid>
                <a:gridCol w="2943227">
                  <a:extLst>
                    <a:ext uri="{9D8B030D-6E8A-4147-A177-3AD203B41FA5}">
                      <a16:colId xmlns:a16="http://schemas.microsoft.com/office/drawing/2014/main" val="20000"/>
                    </a:ext>
                  </a:extLst>
                </a:gridCol>
                <a:gridCol w="6838949">
                  <a:extLst>
                    <a:ext uri="{9D8B030D-6E8A-4147-A177-3AD203B41FA5}">
                      <a16:colId xmlns:a16="http://schemas.microsoft.com/office/drawing/2014/main" val="20001"/>
                    </a:ext>
                  </a:extLst>
                </a:gridCol>
              </a:tblGrid>
              <a:tr h="55892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solidFill>
                            <a:srgbClr val="FF0000"/>
                          </a:solidFill>
                          <a:latin typeface="Times New Roman"/>
                          <a:ea typeface="Times New Roman"/>
                        </a:rPr>
                        <a:t>Stratejik</a:t>
                      </a:r>
                      <a:r>
                        <a:rPr lang="en-US" sz="1200" b="1" dirty="0" smtClean="0">
                          <a:solidFill>
                            <a:srgbClr val="FF0000"/>
                          </a:solidFill>
                          <a:latin typeface="Times New Roman"/>
                          <a:ea typeface="Times New Roman"/>
                        </a:rPr>
                        <a:t> </a:t>
                      </a:r>
                      <a:r>
                        <a:rPr lang="en-US" sz="1200" b="1" dirty="0" err="1" smtClean="0">
                          <a:solidFill>
                            <a:srgbClr val="FF0000"/>
                          </a:solidFill>
                          <a:latin typeface="Times New Roman"/>
                          <a:ea typeface="Times New Roman"/>
                        </a:rPr>
                        <a:t>Amaçlar</a:t>
                      </a:r>
                      <a:endParaRPr lang="tr-TR" sz="1200" dirty="0" smtClean="0">
                        <a:latin typeface="Times New Roman"/>
                        <a:ea typeface="Times New Roman"/>
                      </a:endParaRPr>
                    </a:p>
                    <a:p>
                      <a:endParaRPr lang="tr-TR" sz="1200" dirty="0"/>
                    </a:p>
                  </a:txBody>
                  <a:tcPr/>
                </a:tc>
                <a:tc>
                  <a:txBody>
                    <a:bodyPr/>
                    <a:lstStyle/>
                    <a:p>
                      <a:r>
                        <a:rPr lang="en-US" sz="1200" b="1" dirty="0" err="1" smtClean="0">
                          <a:solidFill>
                            <a:srgbClr val="FF0000"/>
                          </a:solidFill>
                          <a:latin typeface="Times New Roman"/>
                          <a:ea typeface="Times New Roman"/>
                        </a:rPr>
                        <a:t>Stratejik</a:t>
                      </a:r>
                      <a:r>
                        <a:rPr lang="en-US" sz="1200" b="1" dirty="0" smtClean="0">
                          <a:solidFill>
                            <a:srgbClr val="FF0000"/>
                          </a:solidFill>
                          <a:latin typeface="Times New Roman"/>
                          <a:ea typeface="Times New Roman"/>
                        </a:rPr>
                        <a:t> </a:t>
                      </a:r>
                      <a:r>
                        <a:rPr lang="en-US" sz="1200" b="1" dirty="0" err="1" smtClean="0">
                          <a:solidFill>
                            <a:srgbClr val="FF0000"/>
                          </a:solidFill>
                          <a:latin typeface="Times New Roman"/>
                          <a:ea typeface="Times New Roman"/>
                        </a:rPr>
                        <a:t>Hedefler</a:t>
                      </a:r>
                      <a:endParaRPr lang="tr-TR" sz="1200" dirty="0"/>
                    </a:p>
                  </a:txBody>
                  <a:tcPr/>
                </a:tc>
                <a:extLst>
                  <a:ext uri="{0D108BD9-81ED-4DB2-BD59-A6C34878D82A}">
                    <a16:rowId xmlns:a16="http://schemas.microsoft.com/office/drawing/2014/main" val="10000"/>
                  </a:ext>
                </a:extLst>
              </a:tr>
              <a:tr h="10770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solidFill>
                            <a:srgbClr val="C00000"/>
                          </a:solidFill>
                          <a:latin typeface="Times New Roman"/>
                          <a:ea typeface="Times New Roman"/>
                        </a:rPr>
                        <a:t>Amaç-1 : </a:t>
                      </a:r>
                      <a:r>
                        <a:rPr lang="en-US" sz="1200" b="1" dirty="0" err="1" smtClean="0">
                          <a:latin typeface="Times New Roman"/>
                          <a:ea typeface="Times New Roman"/>
                        </a:rPr>
                        <a:t>Rekabetçi</a:t>
                      </a:r>
                      <a:r>
                        <a:rPr lang="en-US" sz="1200" b="1" dirty="0" smtClean="0">
                          <a:latin typeface="Times New Roman"/>
                          <a:ea typeface="Times New Roman"/>
                        </a:rPr>
                        <a:t>, </a:t>
                      </a:r>
                      <a:r>
                        <a:rPr lang="en-US" sz="1200" b="1" dirty="0" err="1" smtClean="0">
                          <a:latin typeface="Times New Roman"/>
                          <a:ea typeface="Times New Roman"/>
                        </a:rPr>
                        <a:t>yenilikçi</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nitelikli</a:t>
                      </a:r>
                      <a:r>
                        <a:rPr lang="en-US" sz="1200" b="1" dirty="0" smtClean="0">
                          <a:latin typeface="Times New Roman"/>
                          <a:ea typeface="Times New Roman"/>
                        </a:rPr>
                        <a:t> </a:t>
                      </a:r>
                      <a:r>
                        <a:rPr lang="en-US" sz="1200" b="1" dirty="0" err="1" smtClean="0">
                          <a:latin typeface="Times New Roman"/>
                          <a:ea typeface="Times New Roman"/>
                        </a:rPr>
                        <a:t>eğitim</a:t>
                      </a:r>
                      <a:r>
                        <a:rPr lang="en-US" sz="1200" b="1" dirty="0" smtClean="0">
                          <a:latin typeface="Times New Roman"/>
                          <a:ea typeface="Times New Roman"/>
                        </a:rPr>
                        <a:t> </a:t>
                      </a:r>
                      <a:r>
                        <a:rPr lang="en-US" sz="1200" b="1" dirty="0" err="1" smtClean="0">
                          <a:latin typeface="Times New Roman"/>
                          <a:ea typeface="Times New Roman"/>
                        </a:rPr>
                        <a:t>hizmeti</a:t>
                      </a:r>
                      <a:r>
                        <a:rPr lang="en-US" sz="1200" b="1" dirty="0" smtClean="0">
                          <a:latin typeface="Times New Roman"/>
                          <a:ea typeface="Times New Roman"/>
                        </a:rPr>
                        <a:t> </a:t>
                      </a:r>
                      <a:r>
                        <a:rPr lang="en-US" sz="1200" b="1" dirty="0" err="1" smtClean="0">
                          <a:latin typeface="Times New Roman"/>
                          <a:ea typeface="Times New Roman"/>
                        </a:rPr>
                        <a:t>sunmak</a:t>
                      </a:r>
                      <a:r>
                        <a:rPr lang="tr-TR" sz="1200" b="1" dirty="0" smtClean="0">
                          <a:latin typeface="Times New Roman"/>
                          <a:ea typeface="Times New Roman"/>
                        </a:rPr>
                        <a:t>.</a:t>
                      </a:r>
                      <a:endParaRPr lang="tr-TR" sz="1200" dirty="0"/>
                    </a:p>
                  </a:txBody>
                  <a:tcPr/>
                </a:tc>
                <a:tc>
                  <a:txBody>
                    <a:bodyPr/>
                    <a:lstStyle/>
                    <a:p>
                      <a:pPr marL="40640">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1-1: </a:t>
                      </a:r>
                      <a:r>
                        <a:rPr lang="en-US" sz="1200" dirty="0" err="1" smtClean="0">
                          <a:latin typeface="Times New Roman"/>
                          <a:ea typeface="Times New Roman"/>
                        </a:rPr>
                        <a:t>İdari</a:t>
                      </a:r>
                      <a:r>
                        <a:rPr lang="en-US" sz="1200" dirty="0" smtClean="0">
                          <a:latin typeface="Times New Roman"/>
                          <a:ea typeface="Times New Roman"/>
                        </a:rPr>
                        <a:t> </a:t>
                      </a:r>
                      <a:r>
                        <a:rPr lang="en-US" sz="1200" dirty="0" err="1" smtClean="0">
                          <a:latin typeface="Times New Roman"/>
                          <a:ea typeface="Times New Roman"/>
                        </a:rPr>
                        <a:t>personel</a:t>
                      </a:r>
                      <a:r>
                        <a:rPr lang="en-US" sz="1200" dirty="0" smtClean="0">
                          <a:latin typeface="Times New Roman"/>
                          <a:ea typeface="Times New Roman"/>
                        </a:rPr>
                        <a:t> </a:t>
                      </a:r>
                      <a:r>
                        <a:rPr lang="en-US" sz="1200" dirty="0" err="1" smtClean="0">
                          <a:latin typeface="Times New Roman"/>
                          <a:ea typeface="Times New Roman"/>
                        </a:rPr>
                        <a:t>eğitiminin</a:t>
                      </a:r>
                      <a:r>
                        <a:rPr lang="en-US" sz="1200" dirty="0" smtClean="0">
                          <a:latin typeface="Times New Roman"/>
                          <a:ea typeface="Times New Roman"/>
                        </a:rPr>
                        <a:t> </a:t>
                      </a:r>
                      <a:r>
                        <a:rPr lang="en-US" sz="1200" dirty="0" err="1" smtClean="0">
                          <a:latin typeface="Times New Roman"/>
                          <a:ea typeface="Times New Roman"/>
                        </a:rPr>
                        <a:t>güncel</a:t>
                      </a:r>
                      <a:r>
                        <a:rPr lang="en-US" sz="1200" dirty="0" smtClean="0">
                          <a:latin typeface="Times New Roman"/>
                          <a:ea typeface="Times New Roman"/>
                        </a:rPr>
                        <a:t> </a:t>
                      </a:r>
                      <a:r>
                        <a:rPr lang="en-US" sz="1200" dirty="0" err="1" smtClean="0">
                          <a:latin typeface="Times New Roman"/>
                          <a:ea typeface="Times New Roman"/>
                        </a:rPr>
                        <a:t>gelişmelere</a:t>
                      </a:r>
                      <a:r>
                        <a:rPr lang="en-US" sz="1200" dirty="0" smtClean="0">
                          <a:latin typeface="Times New Roman"/>
                          <a:ea typeface="Times New Roman"/>
                        </a:rPr>
                        <a:t> </a:t>
                      </a:r>
                      <a:r>
                        <a:rPr lang="en-US" sz="1200" dirty="0" err="1" smtClean="0">
                          <a:latin typeface="Times New Roman"/>
                          <a:ea typeface="Times New Roman"/>
                        </a:rPr>
                        <a:t>uygun</a:t>
                      </a:r>
                      <a:r>
                        <a:rPr lang="en-US" sz="1200" dirty="0" smtClean="0">
                          <a:latin typeface="Times New Roman"/>
                          <a:ea typeface="Times New Roman"/>
                        </a:rPr>
                        <a:t> </a:t>
                      </a:r>
                      <a:r>
                        <a:rPr lang="en-US" sz="1200" dirty="0" err="1" smtClean="0">
                          <a:latin typeface="Times New Roman"/>
                          <a:ea typeface="Times New Roman"/>
                        </a:rPr>
                        <a:t>olarak</a:t>
                      </a:r>
                      <a:r>
                        <a:rPr lang="en-US" sz="1200" dirty="0" smtClean="0">
                          <a:latin typeface="Times New Roman"/>
                          <a:ea typeface="Times New Roman"/>
                        </a:rPr>
                        <a:t> </a:t>
                      </a:r>
                      <a:r>
                        <a:rPr lang="en-US" sz="1200" dirty="0" err="1" smtClean="0">
                          <a:latin typeface="Times New Roman"/>
                          <a:ea typeface="Times New Roman"/>
                        </a:rPr>
                        <a:t>sağlanması</a:t>
                      </a:r>
                      <a:r>
                        <a:rPr lang="en-US" sz="1200" dirty="0" smtClean="0">
                          <a:latin typeface="Times New Roman"/>
                          <a:ea typeface="Times New Roman"/>
                        </a:rPr>
                        <a:t>.</a:t>
                      </a:r>
                      <a:endParaRPr lang="tr-TR" sz="1200" dirty="0" smtClean="0">
                        <a:latin typeface="Times New Roman"/>
                        <a:ea typeface="Times New Roman"/>
                      </a:endParaRPr>
                    </a:p>
                    <a:p>
                      <a:pPr marL="40640">
                        <a:spcBef>
                          <a:spcPts val="5"/>
                        </a:spcBef>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1-2: </a:t>
                      </a:r>
                      <a:r>
                        <a:rPr lang="en-US" sz="1200" dirty="0" err="1" smtClean="0">
                          <a:latin typeface="Times New Roman"/>
                          <a:ea typeface="Times New Roman"/>
                        </a:rPr>
                        <a:t>Başkanlığımız</a:t>
                      </a:r>
                      <a:r>
                        <a:rPr lang="en-US" sz="1200" dirty="0" smtClean="0">
                          <a:latin typeface="Times New Roman"/>
                          <a:ea typeface="Times New Roman"/>
                        </a:rPr>
                        <a:t> </a:t>
                      </a:r>
                      <a:r>
                        <a:rPr lang="en-US" sz="1200" dirty="0" err="1" smtClean="0">
                          <a:latin typeface="Times New Roman"/>
                          <a:ea typeface="Times New Roman"/>
                        </a:rPr>
                        <a:t>çalışanları</a:t>
                      </a:r>
                      <a:r>
                        <a:rPr lang="en-US" sz="1200" dirty="0" smtClean="0">
                          <a:latin typeface="Times New Roman"/>
                          <a:ea typeface="Times New Roman"/>
                        </a:rPr>
                        <a:t> </a:t>
                      </a:r>
                      <a:r>
                        <a:rPr lang="en-US" sz="1200" dirty="0" err="1" smtClean="0">
                          <a:latin typeface="Times New Roman"/>
                          <a:ea typeface="Times New Roman"/>
                        </a:rPr>
                        <a:t>arasındaki</a:t>
                      </a:r>
                      <a:r>
                        <a:rPr lang="en-US" sz="1200" dirty="0" smtClean="0">
                          <a:latin typeface="Times New Roman"/>
                          <a:ea typeface="Times New Roman"/>
                        </a:rPr>
                        <a:t> </a:t>
                      </a:r>
                      <a:r>
                        <a:rPr lang="en-US" sz="1200" dirty="0" err="1" smtClean="0">
                          <a:latin typeface="Times New Roman"/>
                          <a:ea typeface="Times New Roman"/>
                        </a:rPr>
                        <a:t>ilişkilerin</a:t>
                      </a:r>
                      <a:r>
                        <a:rPr lang="en-US" sz="1200" dirty="0" smtClean="0">
                          <a:latin typeface="Times New Roman"/>
                          <a:ea typeface="Times New Roman"/>
                        </a:rPr>
                        <a:t> </a:t>
                      </a:r>
                      <a:r>
                        <a:rPr lang="en-US" sz="1200" dirty="0" err="1" smtClean="0">
                          <a:latin typeface="Times New Roman"/>
                          <a:ea typeface="Times New Roman"/>
                        </a:rPr>
                        <a:t>geliştirmesi</a:t>
                      </a:r>
                      <a:r>
                        <a:rPr lang="en-US" sz="1200" dirty="0" smtClean="0">
                          <a:latin typeface="Times New Roman"/>
                          <a:ea typeface="Times New Roman"/>
                        </a:rPr>
                        <a:t>.</a:t>
                      </a:r>
                      <a:endParaRPr lang="tr-TR" sz="1200" dirty="0" smtClean="0">
                        <a:latin typeface="Times New Roman"/>
                        <a:ea typeface="Times New Roman"/>
                      </a:endParaRPr>
                    </a:p>
                    <a:p>
                      <a:pPr marL="40640">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1-3: </a:t>
                      </a:r>
                      <a:r>
                        <a:rPr lang="en-US" sz="1200" dirty="0" err="1" smtClean="0">
                          <a:latin typeface="Times New Roman"/>
                          <a:ea typeface="Times New Roman"/>
                        </a:rPr>
                        <a:t>Çalışanların</a:t>
                      </a:r>
                      <a:r>
                        <a:rPr lang="en-US" sz="1200" dirty="0" smtClean="0">
                          <a:latin typeface="Times New Roman"/>
                          <a:ea typeface="Times New Roman"/>
                        </a:rPr>
                        <a:t> </a:t>
                      </a:r>
                      <a:r>
                        <a:rPr lang="en-US" sz="1200" dirty="0" err="1" smtClean="0">
                          <a:latin typeface="Times New Roman"/>
                          <a:ea typeface="Times New Roman"/>
                        </a:rPr>
                        <a:t>performansının</a:t>
                      </a:r>
                      <a:r>
                        <a:rPr lang="en-US" sz="1200" dirty="0" smtClean="0">
                          <a:latin typeface="Times New Roman"/>
                          <a:ea typeface="Times New Roman"/>
                        </a:rPr>
                        <a:t> </a:t>
                      </a:r>
                      <a:r>
                        <a:rPr lang="en-US" sz="1200" dirty="0" err="1" smtClean="0">
                          <a:latin typeface="Times New Roman"/>
                          <a:ea typeface="Times New Roman"/>
                        </a:rPr>
                        <a:t>artırılması</a:t>
                      </a:r>
                      <a:r>
                        <a:rPr lang="en-US" sz="1200" dirty="0" smtClean="0">
                          <a:latin typeface="Times New Roman"/>
                          <a:ea typeface="Times New Roman"/>
                        </a:rPr>
                        <a:t>.</a:t>
                      </a:r>
                      <a:endParaRPr lang="tr-TR" sz="1200" dirty="0" smtClean="0">
                        <a:latin typeface="Times New Roman"/>
                        <a:ea typeface="Times New Roman"/>
                      </a:endParaRPr>
                    </a:p>
                    <a:p>
                      <a:endParaRPr lang="tr-TR" sz="1200" dirty="0"/>
                    </a:p>
                  </a:txBody>
                  <a:tcPr/>
                </a:tc>
                <a:extLst>
                  <a:ext uri="{0D108BD9-81ED-4DB2-BD59-A6C34878D82A}">
                    <a16:rowId xmlns:a16="http://schemas.microsoft.com/office/drawing/2014/main" val="10001"/>
                  </a:ext>
                </a:extLst>
              </a:tr>
              <a:tr h="10770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smtClean="0">
                          <a:solidFill>
                            <a:srgbClr val="C00000"/>
                          </a:solidFill>
                          <a:latin typeface="Times New Roman"/>
                          <a:ea typeface="Times New Roman"/>
                        </a:rPr>
                        <a:t>Amaç-2: </a:t>
                      </a:r>
                      <a:r>
                        <a:rPr lang="en-US" sz="1200" b="1" dirty="0" err="1" smtClean="0">
                          <a:latin typeface="Times New Roman"/>
                          <a:ea typeface="Times New Roman"/>
                        </a:rPr>
                        <a:t>Araştırma</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geliştirme</a:t>
                      </a:r>
                      <a:r>
                        <a:rPr lang="en-US" sz="1200" b="1" dirty="0" smtClean="0">
                          <a:latin typeface="Times New Roman"/>
                          <a:ea typeface="Times New Roman"/>
                        </a:rPr>
                        <a:t> </a:t>
                      </a:r>
                      <a:r>
                        <a:rPr lang="en-US" sz="1200" b="1" dirty="0" err="1" smtClean="0">
                          <a:latin typeface="Times New Roman"/>
                          <a:ea typeface="Times New Roman"/>
                        </a:rPr>
                        <a:t>faaliyetleri</a:t>
                      </a:r>
                      <a:r>
                        <a:rPr lang="en-US" sz="1200" b="1" dirty="0" smtClean="0">
                          <a:latin typeface="Times New Roman"/>
                          <a:ea typeface="Times New Roman"/>
                        </a:rPr>
                        <a:t> </a:t>
                      </a:r>
                      <a:r>
                        <a:rPr lang="en-US" sz="1200" b="1" dirty="0" err="1" smtClean="0">
                          <a:latin typeface="Times New Roman"/>
                          <a:ea typeface="Times New Roman"/>
                        </a:rPr>
                        <a:t>ile</a:t>
                      </a:r>
                      <a:r>
                        <a:rPr lang="en-US" sz="1200" b="1" dirty="0" smtClean="0">
                          <a:latin typeface="Times New Roman"/>
                          <a:ea typeface="Times New Roman"/>
                        </a:rPr>
                        <a:t> </a:t>
                      </a:r>
                      <a:r>
                        <a:rPr lang="en-US" sz="1200" b="1" dirty="0" err="1" smtClean="0">
                          <a:latin typeface="Times New Roman"/>
                          <a:ea typeface="Times New Roman"/>
                        </a:rPr>
                        <a:t>paydaşlarının</a:t>
                      </a:r>
                      <a:r>
                        <a:rPr lang="en-US" sz="1200" b="1" dirty="0" smtClean="0">
                          <a:latin typeface="Times New Roman"/>
                          <a:ea typeface="Times New Roman"/>
                        </a:rPr>
                        <a:t> </a:t>
                      </a:r>
                      <a:r>
                        <a:rPr lang="en-US" sz="1200" b="1" dirty="0" err="1" smtClean="0">
                          <a:latin typeface="Times New Roman"/>
                          <a:ea typeface="Times New Roman"/>
                        </a:rPr>
                        <a:t>beklentilerini</a:t>
                      </a:r>
                      <a:r>
                        <a:rPr lang="en-US" sz="1200" b="1" dirty="0" smtClean="0">
                          <a:latin typeface="Times New Roman"/>
                          <a:ea typeface="Times New Roman"/>
                        </a:rPr>
                        <a:t> </a:t>
                      </a:r>
                      <a:r>
                        <a:rPr lang="en-US" sz="1200" b="1" dirty="0" err="1" smtClean="0">
                          <a:latin typeface="Times New Roman"/>
                          <a:ea typeface="Times New Roman"/>
                        </a:rPr>
                        <a:t>karşılayan</a:t>
                      </a:r>
                      <a:r>
                        <a:rPr lang="en-US" sz="1200" b="1" dirty="0" smtClean="0">
                          <a:latin typeface="Times New Roman"/>
                          <a:ea typeface="Times New Roman"/>
                        </a:rPr>
                        <a:t> </a:t>
                      </a:r>
                      <a:r>
                        <a:rPr lang="en-US" sz="1200" b="1" dirty="0" err="1" smtClean="0">
                          <a:latin typeface="Times New Roman"/>
                          <a:ea typeface="Times New Roman"/>
                        </a:rPr>
                        <a:t>bir</a:t>
                      </a:r>
                      <a:r>
                        <a:rPr lang="en-US" sz="1200" b="1" dirty="0" smtClean="0">
                          <a:latin typeface="Times New Roman"/>
                          <a:ea typeface="Times New Roman"/>
                        </a:rPr>
                        <a:t> </a:t>
                      </a:r>
                      <a:r>
                        <a:rPr lang="en-US" sz="1200" b="1" dirty="0" err="1" smtClean="0">
                          <a:latin typeface="Times New Roman"/>
                          <a:ea typeface="Times New Roman"/>
                        </a:rPr>
                        <a:t>üniversite</a:t>
                      </a:r>
                      <a:r>
                        <a:rPr lang="en-US" sz="1200" b="1" dirty="0" smtClean="0">
                          <a:latin typeface="Times New Roman"/>
                          <a:ea typeface="Times New Roman"/>
                        </a:rPr>
                        <a:t> </a:t>
                      </a:r>
                      <a:r>
                        <a:rPr lang="en-US" sz="1200" b="1" dirty="0" err="1" smtClean="0">
                          <a:latin typeface="Times New Roman"/>
                          <a:ea typeface="Times New Roman"/>
                        </a:rPr>
                        <a:t>olmak</a:t>
                      </a:r>
                      <a:r>
                        <a:rPr lang="en-US" sz="1200" b="1" dirty="0" smtClean="0">
                          <a:latin typeface="Times New Roman"/>
                          <a:ea typeface="Times New Roman"/>
                        </a:rPr>
                        <a:t>.</a:t>
                      </a:r>
                      <a:endParaRPr lang="tr-TR" sz="1200" dirty="0" smtClean="0">
                        <a:latin typeface="Times New Roman"/>
                        <a:ea typeface="Times New Roman"/>
                      </a:endParaRPr>
                    </a:p>
                    <a:p>
                      <a:endParaRPr lang="tr-TR" sz="1200" dirty="0"/>
                    </a:p>
                  </a:txBody>
                  <a:tcPr/>
                </a:tc>
                <a:tc>
                  <a:txBody>
                    <a:bodyPr/>
                    <a:lstStyle/>
                    <a:p>
                      <a:pPr marL="40640" marR="69215">
                        <a:spcBef>
                          <a:spcPts val="735"/>
                        </a:spcBef>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2-1: </a:t>
                      </a:r>
                      <a:r>
                        <a:rPr lang="en-US" sz="1200" dirty="0" err="1" smtClean="0">
                          <a:latin typeface="Times New Roman"/>
                          <a:ea typeface="Times New Roman"/>
                        </a:rPr>
                        <a:t>Çalışanlar</a:t>
                      </a:r>
                      <a:r>
                        <a:rPr lang="en-US" sz="1200" dirty="0" smtClean="0">
                          <a:latin typeface="Times New Roman"/>
                          <a:ea typeface="Times New Roman"/>
                        </a:rPr>
                        <a:t> </a:t>
                      </a:r>
                      <a:r>
                        <a:rPr lang="en-US" sz="1200" dirty="0" err="1" smtClean="0">
                          <a:latin typeface="Times New Roman"/>
                          <a:ea typeface="Times New Roman"/>
                        </a:rPr>
                        <a:t>için</a:t>
                      </a:r>
                      <a:r>
                        <a:rPr lang="en-US" sz="1200" dirty="0" smtClean="0">
                          <a:latin typeface="Times New Roman"/>
                          <a:ea typeface="Times New Roman"/>
                        </a:rPr>
                        <a:t> </a:t>
                      </a:r>
                      <a:r>
                        <a:rPr lang="en-US" sz="1200" dirty="0" err="1" smtClean="0">
                          <a:latin typeface="Times New Roman"/>
                          <a:ea typeface="Times New Roman"/>
                        </a:rPr>
                        <a:t>performansa</a:t>
                      </a:r>
                      <a:r>
                        <a:rPr lang="en-US" sz="1200" dirty="0" smtClean="0">
                          <a:latin typeface="Times New Roman"/>
                          <a:ea typeface="Times New Roman"/>
                        </a:rPr>
                        <a:t> </a:t>
                      </a:r>
                      <a:r>
                        <a:rPr lang="en-US" sz="1200" dirty="0" err="1" smtClean="0">
                          <a:latin typeface="Times New Roman"/>
                          <a:ea typeface="Times New Roman"/>
                        </a:rPr>
                        <a:t>dayalı</a:t>
                      </a:r>
                      <a:r>
                        <a:rPr lang="en-US" sz="1200" dirty="0" smtClean="0">
                          <a:latin typeface="Times New Roman"/>
                          <a:ea typeface="Times New Roman"/>
                        </a:rPr>
                        <a:t> </a:t>
                      </a:r>
                      <a:r>
                        <a:rPr lang="en-US" sz="1200" dirty="0" err="1" smtClean="0">
                          <a:latin typeface="Times New Roman"/>
                          <a:ea typeface="Times New Roman"/>
                        </a:rPr>
                        <a:t>ödüllendirme</a:t>
                      </a:r>
                      <a:r>
                        <a:rPr lang="en-US" sz="1200" dirty="0" smtClean="0">
                          <a:latin typeface="Times New Roman"/>
                          <a:ea typeface="Times New Roman"/>
                        </a:rPr>
                        <a:t> </a:t>
                      </a:r>
                      <a:r>
                        <a:rPr lang="en-US" sz="1200" dirty="0" err="1" smtClean="0">
                          <a:latin typeface="Times New Roman"/>
                          <a:ea typeface="Times New Roman"/>
                        </a:rPr>
                        <a:t>sisteminin</a:t>
                      </a:r>
                      <a:r>
                        <a:rPr lang="en-US" sz="1200" dirty="0" smtClean="0">
                          <a:latin typeface="Times New Roman"/>
                          <a:ea typeface="Times New Roman"/>
                        </a:rPr>
                        <a:t> </a:t>
                      </a:r>
                      <a:r>
                        <a:rPr lang="en-US" sz="1200" dirty="0" err="1" smtClean="0">
                          <a:latin typeface="Times New Roman"/>
                          <a:ea typeface="Times New Roman"/>
                        </a:rPr>
                        <a:t>oluşturulması</a:t>
                      </a:r>
                      <a:r>
                        <a:rPr lang="en-US" sz="1200" dirty="0" smtClean="0">
                          <a:latin typeface="Times New Roman"/>
                          <a:ea typeface="Times New Roman"/>
                        </a:rPr>
                        <a:t>.</a:t>
                      </a:r>
                      <a:endParaRPr lang="tr-TR" sz="1200" dirty="0" smtClean="0">
                        <a:latin typeface="Times New Roman"/>
                        <a:ea typeface="Times New Roman"/>
                      </a:endParaRPr>
                    </a:p>
                    <a:p>
                      <a:pPr marL="40640">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2-2 : </a:t>
                      </a:r>
                      <a:r>
                        <a:rPr lang="en-US" sz="1200" dirty="0" err="1" smtClean="0">
                          <a:latin typeface="Times New Roman"/>
                          <a:ea typeface="Times New Roman"/>
                        </a:rPr>
                        <a:t>Çalışanların</a:t>
                      </a:r>
                      <a:r>
                        <a:rPr lang="en-US" sz="1200" dirty="0" smtClean="0">
                          <a:latin typeface="Times New Roman"/>
                          <a:ea typeface="Times New Roman"/>
                        </a:rPr>
                        <a:t> </a:t>
                      </a:r>
                      <a:r>
                        <a:rPr lang="en-US" sz="1200" dirty="0" err="1" smtClean="0">
                          <a:latin typeface="Times New Roman"/>
                          <a:ea typeface="Times New Roman"/>
                        </a:rPr>
                        <a:t>sosyal</a:t>
                      </a:r>
                      <a:r>
                        <a:rPr lang="en-US" sz="1200" dirty="0" smtClean="0">
                          <a:latin typeface="Times New Roman"/>
                          <a:ea typeface="Times New Roman"/>
                        </a:rPr>
                        <a:t> </a:t>
                      </a:r>
                      <a:r>
                        <a:rPr lang="en-US" sz="1200" dirty="0" err="1" smtClean="0">
                          <a:latin typeface="Times New Roman"/>
                          <a:ea typeface="Times New Roman"/>
                        </a:rPr>
                        <a:t>etkileşimlerini</a:t>
                      </a:r>
                      <a:r>
                        <a:rPr lang="en-US" sz="1200" dirty="0" smtClean="0">
                          <a:latin typeface="Times New Roman"/>
                          <a:ea typeface="Times New Roman"/>
                        </a:rPr>
                        <a:t> </a:t>
                      </a:r>
                      <a:r>
                        <a:rPr lang="en-US" sz="1200" dirty="0" err="1" smtClean="0">
                          <a:latin typeface="Times New Roman"/>
                          <a:ea typeface="Times New Roman"/>
                        </a:rPr>
                        <a:t>artırmaya</a:t>
                      </a:r>
                      <a:r>
                        <a:rPr lang="en-US" sz="1200" dirty="0" smtClean="0">
                          <a:latin typeface="Times New Roman"/>
                          <a:ea typeface="Times New Roman"/>
                        </a:rPr>
                        <a:t> </a:t>
                      </a:r>
                      <a:r>
                        <a:rPr lang="en-US" sz="1200" dirty="0" err="1" smtClean="0">
                          <a:latin typeface="Times New Roman"/>
                          <a:ea typeface="Times New Roman"/>
                        </a:rPr>
                        <a:t>yönelik</a:t>
                      </a:r>
                      <a:r>
                        <a:rPr lang="en-US" sz="1200" dirty="0" smtClean="0">
                          <a:latin typeface="Times New Roman"/>
                          <a:ea typeface="Times New Roman"/>
                        </a:rPr>
                        <a:t> </a:t>
                      </a:r>
                      <a:r>
                        <a:rPr lang="en-US" sz="1200" dirty="0" err="1" smtClean="0">
                          <a:latin typeface="Times New Roman"/>
                          <a:ea typeface="Times New Roman"/>
                        </a:rPr>
                        <a:t>etkinlikler</a:t>
                      </a:r>
                      <a:r>
                        <a:rPr lang="en-US" sz="1200" dirty="0" smtClean="0">
                          <a:latin typeface="Times New Roman"/>
                          <a:ea typeface="Times New Roman"/>
                        </a:rPr>
                        <a:t> </a:t>
                      </a:r>
                      <a:r>
                        <a:rPr lang="en-US" sz="1200" dirty="0" err="1" smtClean="0">
                          <a:latin typeface="Times New Roman"/>
                          <a:ea typeface="Times New Roman"/>
                        </a:rPr>
                        <a:t>düzenlenmesi</a:t>
                      </a:r>
                      <a:r>
                        <a:rPr lang="en-US" sz="1200" dirty="0" smtClean="0">
                          <a:latin typeface="Times New Roman"/>
                          <a:ea typeface="Times New Roman"/>
                        </a:rPr>
                        <a:t>.</a:t>
                      </a:r>
                      <a:endParaRPr lang="tr-TR" sz="1200" dirty="0" smtClean="0">
                        <a:latin typeface="Times New Roman"/>
                        <a:ea typeface="Times New Roman"/>
                      </a:endParaRPr>
                    </a:p>
                    <a:p>
                      <a:endParaRPr lang="tr-TR" sz="1200" dirty="0"/>
                    </a:p>
                  </a:txBody>
                  <a:tcPr/>
                </a:tc>
                <a:extLst>
                  <a:ext uri="{0D108BD9-81ED-4DB2-BD59-A6C34878D82A}">
                    <a16:rowId xmlns:a16="http://schemas.microsoft.com/office/drawing/2014/main" val="10002"/>
                  </a:ext>
                </a:extLst>
              </a:tr>
              <a:tr h="10770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solidFill>
                            <a:srgbClr val="C00000"/>
                          </a:solidFill>
                          <a:latin typeface="Times New Roman"/>
                          <a:ea typeface="Times New Roman"/>
                        </a:rPr>
                        <a:t>Amaç</a:t>
                      </a:r>
                      <a:r>
                        <a:rPr lang="en-US" sz="1200" b="1" dirty="0" smtClean="0">
                          <a:solidFill>
                            <a:srgbClr val="C00000"/>
                          </a:solidFill>
                          <a:latin typeface="Times New Roman"/>
                          <a:ea typeface="Times New Roman"/>
                        </a:rPr>
                        <a:t> 3: </a:t>
                      </a:r>
                      <a:r>
                        <a:rPr lang="en-US" sz="1200" b="1" dirty="0" err="1" smtClean="0">
                          <a:latin typeface="Times New Roman"/>
                          <a:ea typeface="Times New Roman"/>
                        </a:rPr>
                        <a:t>Başta</a:t>
                      </a:r>
                      <a:r>
                        <a:rPr lang="en-US" sz="1200" b="1" dirty="0" smtClean="0">
                          <a:latin typeface="Times New Roman"/>
                          <a:ea typeface="Times New Roman"/>
                        </a:rPr>
                        <a:t> Siirt </a:t>
                      </a:r>
                      <a:r>
                        <a:rPr lang="en-US" sz="1200" b="1" dirty="0" err="1" smtClean="0">
                          <a:latin typeface="Times New Roman"/>
                          <a:ea typeface="Times New Roman"/>
                        </a:rPr>
                        <a:t>ili</a:t>
                      </a:r>
                      <a:r>
                        <a:rPr lang="en-US" sz="1200" b="1" dirty="0" smtClean="0">
                          <a:latin typeface="Times New Roman"/>
                          <a:ea typeface="Times New Roman"/>
                        </a:rPr>
                        <a:t> </a:t>
                      </a:r>
                      <a:r>
                        <a:rPr lang="en-US" sz="1200" b="1" dirty="0" err="1" smtClean="0">
                          <a:latin typeface="Times New Roman"/>
                          <a:ea typeface="Times New Roman"/>
                        </a:rPr>
                        <a:t>olmak</a:t>
                      </a:r>
                      <a:r>
                        <a:rPr lang="en-US" sz="1200" b="1" dirty="0" smtClean="0">
                          <a:latin typeface="Times New Roman"/>
                          <a:ea typeface="Times New Roman"/>
                        </a:rPr>
                        <a:t> </a:t>
                      </a:r>
                      <a:r>
                        <a:rPr lang="en-US" sz="1200" b="1" dirty="0" err="1" smtClean="0">
                          <a:latin typeface="Times New Roman"/>
                          <a:ea typeface="Times New Roman"/>
                        </a:rPr>
                        <a:t>üzere</a:t>
                      </a:r>
                      <a:r>
                        <a:rPr lang="en-US" sz="1200" b="1" dirty="0" smtClean="0">
                          <a:latin typeface="Times New Roman"/>
                          <a:ea typeface="Times New Roman"/>
                        </a:rPr>
                        <a:t> </a:t>
                      </a:r>
                      <a:r>
                        <a:rPr lang="en-US" sz="1200" b="1" dirty="0" err="1" smtClean="0">
                          <a:latin typeface="Times New Roman"/>
                          <a:ea typeface="Times New Roman"/>
                        </a:rPr>
                        <a:t>bölgenin</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ülkenin</a:t>
                      </a:r>
                      <a:r>
                        <a:rPr lang="en-US" sz="1200" b="1" dirty="0" smtClean="0">
                          <a:latin typeface="Times New Roman"/>
                          <a:ea typeface="Times New Roman"/>
                        </a:rPr>
                        <a:t> </a:t>
                      </a:r>
                      <a:r>
                        <a:rPr lang="en-US" sz="1200" b="1" dirty="0" err="1" smtClean="0">
                          <a:latin typeface="Times New Roman"/>
                          <a:ea typeface="Times New Roman"/>
                        </a:rPr>
                        <a:t>tarım</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hayvancılık</a:t>
                      </a:r>
                      <a:r>
                        <a:rPr lang="en-US" sz="1200" b="1" dirty="0" smtClean="0">
                          <a:latin typeface="Times New Roman"/>
                          <a:ea typeface="Times New Roman"/>
                        </a:rPr>
                        <a:t> </a:t>
                      </a:r>
                      <a:r>
                        <a:rPr lang="en-US" sz="1200" b="1" dirty="0" err="1" smtClean="0">
                          <a:latin typeface="Times New Roman"/>
                          <a:ea typeface="Times New Roman"/>
                        </a:rPr>
                        <a:t>alanında</a:t>
                      </a:r>
                      <a:r>
                        <a:rPr lang="en-US" sz="1200" b="1" dirty="0" smtClean="0">
                          <a:latin typeface="Times New Roman"/>
                          <a:ea typeface="Times New Roman"/>
                        </a:rPr>
                        <a:t> </a:t>
                      </a:r>
                      <a:r>
                        <a:rPr lang="en-US" sz="1200" b="1" dirty="0" err="1" smtClean="0">
                          <a:latin typeface="Times New Roman"/>
                          <a:ea typeface="Times New Roman"/>
                        </a:rPr>
                        <a:t>gelişmesine</a:t>
                      </a:r>
                      <a:r>
                        <a:rPr lang="en-US" sz="1200" b="1" dirty="0" smtClean="0">
                          <a:latin typeface="Times New Roman"/>
                          <a:ea typeface="Times New Roman"/>
                        </a:rPr>
                        <a:t> </a:t>
                      </a:r>
                      <a:r>
                        <a:rPr lang="en-US" sz="1200" b="1" dirty="0" err="1" smtClean="0">
                          <a:latin typeface="Times New Roman"/>
                          <a:ea typeface="Times New Roman"/>
                        </a:rPr>
                        <a:t>katkı</a:t>
                      </a:r>
                      <a:r>
                        <a:rPr lang="en-US" sz="1200" b="1" dirty="0" smtClean="0">
                          <a:latin typeface="Times New Roman"/>
                          <a:ea typeface="Times New Roman"/>
                        </a:rPr>
                        <a:t> </a:t>
                      </a:r>
                      <a:r>
                        <a:rPr lang="en-US" sz="1200" b="1" dirty="0" err="1" smtClean="0">
                          <a:latin typeface="Times New Roman"/>
                          <a:ea typeface="Times New Roman"/>
                        </a:rPr>
                        <a:t>sağlamak</a:t>
                      </a:r>
                      <a:r>
                        <a:rPr lang="en-US" sz="1200" b="1" dirty="0" smtClean="0">
                          <a:latin typeface="Times New Roman"/>
                          <a:ea typeface="Times New Roman"/>
                        </a:rPr>
                        <a:t>.</a:t>
                      </a:r>
                      <a:endParaRPr lang="tr-TR" sz="1200" dirty="0" smtClean="0">
                        <a:latin typeface="Times New Roman"/>
                        <a:ea typeface="Times New Roman"/>
                      </a:endParaRPr>
                    </a:p>
                    <a:p>
                      <a:endParaRPr lang="tr-TR" sz="1200" dirty="0"/>
                    </a:p>
                  </a:txBody>
                  <a:tcPr/>
                </a:tc>
                <a:tc>
                  <a:txBody>
                    <a:bodyPr/>
                    <a:lstStyle/>
                    <a:p>
                      <a:pPr marL="40640">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3-1: </a:t>
                      </a:r>
                      <a:r>
                        <a:rPr lang="en-US" sz="1200" dirty="0" err="1" smtClean="0">
                          <a:latin typeface="Times New Roman"/>
                          <a:ea typeface="Times New Roman"/>
                        </a:rPr>
                        <a:t>Birim</a:t>
                      </a:r>
                      <a:r>
                        <a:rPr lang="en-US" sz="1200" dirty="0" smtClean="0">
                          <a:latin typeface="Times New Roman"/>
                          <a:ea typeface="Times New Roman"/>
                        </a:rPr>
                        <a:t> </a:t>
                      </a:r>
                      <a:r>
                        <a:rPr lang="en-US" sz="1200" dirty="0" err="1" smtClean="0">
                          <a:latin typeface="Times New Roman"/>
                          <a:ea typeface="Times New Roman"/>
                        </a:rPr>
                        <a:t>çalışma</a:t>
                      </a:r>
                      <a:r>
                        <a:rPr lang="en-US" sz="1200" dirty="0" smtClean="0">
                          <a:latin typeface="Times New Roman"/>
                          <a:ea typeface="Times New Roman"/>
                        </a:rPr>
                        <a:t> </a:t>
                      </a:r>
                      <a:r>
                        <a:rPr lang="en-US" sz="1200" dirty="0" err="1" smtClean="0">
                          <a:latin typeface="Times New Roman"/>
                          <a:ea typeface="Times New Roman"/>
                        </a:rPr>
                        <a:t>yönerge</a:t>
                      </a:r>
                      <a:r>
                        <a:rPr lang="en-US" sz="1200" dirty="0" smtClean="0">
                          <a:latin typeface="Times New Roman"/>
                          <a:ea typeface="Times New Roman"/>
                        </a:rPr>
                        <a:t> </a:t>
                      </a:r>
                      <a:r>
                        <a:rPr lang="en-US" sz="1200" dirty="0" err="1" smtClean="0">
                          <a:latin typeface="Times New Roman"/>
                          <a:ea typeface="Times New Roman"/>
                        </a:rPr>
                        <a:t>ve</a:t>
                      </a:r>
                      <a:r>
                        <a:rPr lang="en-US" sz="1200" dirty="0" smtClean="0">
                          <a:latin typeface="Times New Roman"/>
                          <a:ea typeface="Times New Roman"/>
                        </a:rPr>
                        <a:t> </a:t>
                      </a:r>
                      <a:r>
                        <a:rPr lang="en-US" sz="1200" dirty="0" err="1" smtClean="0">
                          <a:latin typeface="Times New Roman"/>
                          <a:ea typeface="Times New Roman"/>
                        </a:rPr>
                        <a:t>planlarının</a:t>
                      </a:r>
                      <a:r>
                        <a:rPr lang="en-US" sz="1200" dirty="0" smtClean="0">
                          <a:latin typeface="Times New Roman"/>
                          <a:ea typeface="Times New Roman"/>
                        </a:rPr>
                        <a:t> </a:t>
                      </a:r>
                      <a:r>
                        <a:rPr lang="en-US" sz="1200" dirty="0" err="1" smtClean="0">
                          <a:latin typeface="Times New Roman"/>
                          <a:ea typeface="Times New Roman"/>
                        </a:rPr>
                        <a:t>hazırlanması</a:t>
                      </a:r>
                      <a:r>
                        <a:rPr lang="en-US" sz="1200" dirty="0" smtClean="0">
                          <a:latin typeface="Times New Roman"/>
                          <a:ea typeface="Times New Roman"/>
                        </a:rPr>
                        <a:t>.</a:t>
                      </a:r>
                      <a:endParaRPr lang="tr-TR" sz="1200" dirty="0" smtClean="0">
                        <a:latin typeface="Times New Roman"/>
                        <a:ea typeface="Times New Roman"/>
                      </a:endParaRPr>
                    </a:p>
                    <a:p>
                      <a:pPr marL="40640">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3-2: </a:t>
                      </a:r>
                      <a:r>
                        <a:rPr lang="en-US" sz="1200" dirty="0" err="1" smtClean="0">
                          <a:latin typeface="Times New Roman"/>
                          <a:ea typeface="Times New Roman"/>
                        </a:rPr>
                        <a:t>Çalışanların</a:t>
                      </a:r>
                      <a:r>
                        <a:rPr lang="en-US" sz="1200" dirty="0" smtClean="0">
                          <a:latin typeface="Times New Roman"/>
                          <a:ea typeface="Times New Roman"/>
                        </a:rPr>
                        <a:t> </a:t>
                      </a:r>
                      <a:r>
                        <a:rPr lang="en-US" sz="1200" dirty="0" err="1" smtClean="0">
                          <a:latin typeface="Times New Roman"/>
                          <a:ea typeface="Times New Roman"/>
                        </a:rPr>
                        <a:t>görev</a:t>
                      </a:r>
                      <a:r>
                        <a:rPr lang="en-US" sz="1200" dirty="0" smtClean="0">
                          <a:latin typeface="Times New Roman"/>
                          <a:ea typeface="Times New Roman"/>
                        </a:rPr>
                        <a:t> </a:t>
                      </a:r>
                      <a:r>
                        <a:rPr lang="en-US" sz="1200" dirty="0" err="1" smtClean="0">
                          <a:latin typeface="Times New Roman"/>
                          <a:ea typeface="Times New Roman"/>
                        </a:rPr>
                        <a:t>tanımları</a:t>
                      </a:r>
                      <a:r>
                        <a:rPr lang="en-US" sz="1200" dirty="0" smtClean="0">
                          <a:latin typeface="Times New Roman"/>
                          <a:ea typeface="Times New Roman"/>
                        </a:rPr>
                        <a:t> </a:t>
                      </a:r>
                      <a:r>
                        <a:rPr lang="en-US" sz="1200" dirty="0" err="1" smtClean="0">
                          <a:latin typeface="Times New Roman"/>
                          <a:ea typeface="Times New Roman"/>
                        </a:rPr>
                        <a:t>yetki</a:t>
                      </a:r>
                      <a:r>
                        <a:rPr lang="en-US" sz="1200" dirty="0" smtClean="0">
                          <a:latin typeface="Times New Roman"/>
                          <a:ea typeface="Times New Roman"/>
                        </a:rPr>
                        <a:t> </a:t>
                      </a:r>
                      <a:r>
                        <a:rPr lang="en-US" sz="1200" dirty="0" err="1" smtClean="0">
                          <a:latin typeface="Times New Roman"/>
                          <a:ea typeface="Times New Roman"/>
                        </a:rPr>
                        <a:t>ve</a:t>
                      </a:r>
                      <a:r>
                        <a:rPr lang="en-US" sz="1200" dirty="0" smtClean="0">
                          <a:latin typeface="Times New Roman"/>
                          <a:ea typeface="Times New Roman"/>
                        </a:rPr>
                        <a:t> </a:t>
                      </a:r>
                      <a:r>
                        <a:rPr lang="en-US" sz="1200" dirty="0" err="1" smtClean="0">
                          <a:latin typeface="Times New Roman"/>
                          <a:ea typeface="Times New Roman"/>
                        </a:rPr>
                        <a:t>sorumluluklarının</a:t>
                      </a:r>
                      <a:r>
                        <a:rPr lang="en-US" sz="1200" dirty="0" smtClean="0">
                          <a:latin typeface="Times New Roman"/>
                          <a:ea typeface="Times New Roman"/>
                        </a:rPr>
                        <a:t> </a:t>
                      </a:r>
                      <a:r>
                        <a:rPr lang="en-US" sz="1200" dirty="0" err="1" smtClean="0">
                          <a:latin typeface="Times New Roman"/>
                          <a:ea typeface="Times New Roman"/>
                        </a:rPr>
                        <a:t>güncellenmesi</a:t>
                      </a:r>
                      <a:r>
                        <a:rPr lang="en-US" sz="1200" dirty="0" smtClean="0">
                          <a:latin typeface="Times New Roman"/>
                          <a:ea typeface="Times New Roman"/>
                        </a:rPr>
                        <a:t>.</a:t>
                      </a:r>
                      <a:endParaRPr lang="tr-TR" sz="1200" dirty="0" smtClean="0">
                        <a:latin typeface="Times New Roman"/>
                        <a:ea typeface="Times New Roman"/>
                      </a:endParaRPr>
                    </a:p>
                    <a:p>
                      <a:pPr marL="40640">
                        <a:spcAft>
                          <a:spcPts val="0"/>
                        </a:spcAft>
                      </a:pPr>
                      <a:r>
                        <a:rPr lang="en-US" sz="1200" b="1" dirty="0" err="1" smtClean="0">
                          <a:solidFill>
                            <a:srgbClr val="C00000"/>
                          </a:solidFill>
                          <a:latin typeface="Times New Roman"/>
                          <a:ea typeface="Times New Roman"/>
                        </a:rPr>
                        <a:t>Hedef</a:t>
                      </a:r>
                      <a:r>
                        <a:rPr lang="en-US" sz="1200" b="1" dirty="0" smtClean="0">
                          <a:solidFill>
                            <a:srgbClr val="C00000"/>
                          </a:solidFill>
                          <a:latin typeface="Times New Roman"/>
                          <a:ea typeface="Times New Roman"/>
                        </a:rPr>
                        <a:t> 3-3: </a:t>
                      </a:r>
                      <a:r>
                        <a:rPr lang="en-US" sz="1200" dirty="0" err="1" smtClean="0">
                          <a:latin typeface="Times New Roman"/>
                          <a:ea typeface="Times New Roman"/>
                        </a:rPr>
                        <a:t>Birim</a:t>
                      </a:r>
                      <a:r>
                        <a:rPr lang="en-US" sz="1200" dirty="0" smtClean="0">
                          <a:latin typeface="Times New Roman"/>
                          <a:ea typeface="Times New Roman"/>
                        </a:rPr>
                        <a:t> web </a:t>
                      </a:r>
                      <a:r>
                        <a:rPr lang="en-US" sz="1200" dirty="0" err="1" smtClean="0">
                          <a:latin typeface="Times New Roman"/>
                          <a:ea typeface="Times New Roman"/>
                        </a:rPr>
                        <a:t>sayfasında</a:t>
                      </a:r>
                      <a:r>
                        <a:rPr lang="en-US" sz="1200" dirty="0" smtClean="0">
                          <a:latin typeface="Times New Roman"/>
                          <a:ea typeface="Times New Roman"/>
                        </a:rPr>
                        <a:t> </a:t>
                      </a:r>
                      <a:r>
                        <a:rPr lang="en-US" sz="1200" dirty="0" err="1" smtClean="0">
                          <a:latin typeface="Times New Roman"/>
                          <a:ea typeface="Times New Roman"/>
                        </a:rPr>
                        <a:t>gerekli</a:t>
                      </a:r>
                      <a:r>
                        <a:rPr lang="en-US" sz="1200" dirty="0" smtClean="0">
                          <a:latin typeface="Times New Roman"/>
                          <a:ea typeface="Times New Roman"/>
                        </a:rPr>
                        <a:t> </a:t>
                      </a:r>
                      <a:r>
                        <a:rPr lang="en-US" sz="1200" dirty="0" err="1" smtClean="0">
                          <a:latin typeface="Times New Roman"/>
                          <a:ea typeface="Times New Roman"/>
                        </a:rPr>
                        <a:t>döküman</a:t>
                      </a:r>
                      <a:r>
                        <a:rPr lang="en-US" sz="1200" dirty="0" smtClean="0">
                          <a:latin typeface="Times New Roman"/>
                          <a:ea typeface="Times New Roman"/>
                        </a:rPr>
                        <a:t> </a:t>
                      </a:r>
                      <a:r>
                        <a:rPr lang="en-US" sz="1200" dirty="0" err="1" smtClean="0">
                          <a:latin typeface="Times New Roman"/>
                          <a:ea typeface="Times New Roman"/>
                        </a:rPr>
                        <a:t>ve</a:t>
                      </a:r>
                      <a:r>
                        <a:rPr lang="en-US" sz="1200" dirty="0" smtClean="0">
                          <a:latin typeface="Times New Roman"/>
                          <a:ea typeface="Times New Roman"/>
                        </a:rPr>
                        <a:t> </a:t>
                      </a:r>
                      <a:r>
                        <a:rPr lang="en-US" sz="1200" dirty="0" err="1" smtClean="0">
                          <a:latin typeface="Times New Roman"/>
                          <a:ea typeface="Times New Roman"/>
                        </a:rPr>
                        <a:t>güncel</a:t>
                      </a:r>
                      <a:r>
                        <a:rPr lang="en-US" sz="1200" dirty="0" smtClean="0">
                          <a:latin typeface="Times New Roman"/>
                          <a:ea typeface="Times New Roman"/>
                        </a:rPr>
                        <a:t> </a:t>
                      </a:r>
                      <a:r>
                        <a:rPr lang="en-US" sz="1200" dirty="0" err="1" smtClean="0">
                          <a:latin typeface="Times New Roman"/>
                          <a:ea typeface="Times New Roman"/>
                        </a:rPr>
                        <a:t>bilgilerin</a:t>
                      </a:r>
                      <a:r>
                        <a:rPr lang="en-US" sz="1200" dirty="0" smtClean="0">
                          <a:latin typeface="Times New Roman"/>
                          <a:ea typeface="Times New Roman"/>
                        </a:rPr>
                        <a:t> </a:t>
                      </a:r>
                      <a:r>
                        <a:rPr lang="en-US" sz="1200" dirty="0" err="1" smtClean="0">
                          <a:latin typeface="Times New Roman"/>
                          <a:ea typeface="Times New Roman"/>
                        </a:rPr>
                        <a:t>yayınlanması</a:t>
                      </a:r>
                      <a:r>
                        <a:rPr lang="en-US" sz="1200" dirty="0" smtClean="0">
                          <a:latin typeface="Times New Roman"/>
                          <a:ea typeface="Times New Roman"/>
                        </a:rPr>
                        <a:t> </a:t>
                      </a:r>
                      <a:r>
                        <a:rPr lang="en-US" sz="1200" dirty="0" err="1" smtClean="0">
                          <a:latin typeface="Times New Roman"/>
                          <a:ea typeface="Times New Roman"/>
                        </a:rPr>
                        <a:t>ve</a:t>
                      </a:r>
                      <a:r>
                        <a:rPr lang="en-US" sz="1200" dirty="0" smtClean="0">
                          <a:latin typeface="Times New Roman"/>
                          <a:ea typeface="Times New Roman"/>
                        </a:rPr>
                        <a:t> </a:t>
                      </a:r>
                      <a:r>
                        <a:rPr lang="en-US" sz="1200" dirty="0" err="1" smtClean="0">
                          <a:latin typeface="Times New Roman"/>
                          <a:ea typeface="Times New Roman"/>
                        </a:rPr>
                        <a:t>güncel</a:t>
                      </a:r>
                      <a:r>
                        <a:rPr lang="en-US" sz="1200" dirty="0" smtClean="0">
                          <a:latin typeface="Times New Roman"/>
                          <a:ea typeface="Times New Roman"/>
                        </a:rPr>
                        <a:t> </a:t>
                      </a:r>
                      <a:r>
                        <a:rPr lang="en-US" sz="1200" dirty="0" err="1" smtClean="0">
                          <a:latin typeface="Times New Roman"/>
                          <a:ea typeface="Times New Roman"/>
                        </a:rPr>
                        <a:t>tutulması</a:t>
                      </a:r>
                      <a:r>
                        <a:rPr lang="en-US" sz="1200" dirty="0" smtClean="0">
                          <a:latin typeface="Times New Roman"/>
                          <a:ea typeface="Times New Roman"/>
                        </a:rPr>
                        <a:t>.</a:t>
                      </a:r>
                      <a:endParaRPr lang="tr-TR" sz="1200" dirty="0">
                        <a:latin typeface="Times New Roman"/>
                        <a:ea typeface="Times New Roman"/>
                      </a:endParaRPr>
                    </a:p>
                  </a:txBody>
                  <a:tcPr/>
                </a:tc>
                <a:extLst>
                  <a:ext uri="{0D108BD9-81ED-4DB2-BD59-A6C34878D82A}">
                    <a16:rowId xmlns:a16="http://schemas.microsoft.com/office/drawing/2014/main" val="10003"/>
                  </a:ext>
                </a:extLst>
              </a:tr>
              <a:tr h="96468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solidFill>
                            <a:srgbClr val="C00000"/>
                          </a:solidFill>
                          <a:latin typeface="Times New Roman"/>
                          <a:ea typeface="Times New Roman"/>
                        </a:rPr>
                        <a:t>Amaç</a:t>
                      </a:r>
                      <a:r>
                        <a:rPr lang="en-US" sz="1200" b="1" dirty="0" smtClean="0">
                          <a:solidFill>
                            <a:srgbClr val="C00000"/>
                          </a:solidFill>
                          <a:latin typeface="Times New Roman"/>
                          <a:ea typeface="Times New Roman"/>
                        </a:rPr>
                        <a:t> 4: </a:t>
                      </a:r>
                      <a:r>
                        <a:rPr lang="en-US" sz="1200" b="1" dirty="0" smtClean="0">
                          <a:latin typeface="Times New Roman"/>
                          <a:ea typeface="Times New Roman"/>
                        </a:rPr>
                        <a:t>Eğitim-</a:t>
                      </a:r>
                      <a:r>
                        <a:rPr lang="en-US" sz="1200" b="1" dirty="0" err="1" smtClean="0">
                          <a:latin typeface="Times New Roman"/>
                          <a:ea typeface="Times New Roman"/>
                        </a:rPr>
                        <a:t>öğretim</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Ar-Ge</a:t>
                      </a:r>
                      <a:r>
                        <a:rPr lang="en-US" sz="1200" b="1" dirty="0" smtClean="0">
                          <a:latin typeface="Times New Roman"/>
                          <a:ea typeface="Times New Roman"/>
                        </a:rPr>
                        <a:t> </a:t>
                      </a:r>
                      <a:r>
                        <a:rPr lang="en-US" sz="1200" b="1" dirty="0" err="1" smtClean="0">
                          <a:latin typeface="Times New Roman"/>
                          <a:ea typeface="Times New Roman"/>
                        </a:rPr>
                        <a:t>alanları</a:t>
                      </a:r>
                      <a:r>
                        <a:rPr lang="en-US" sz="1200" b="1" dirty="0" smtClean="0">
                          <a:latin typeface="Times New Roman"/>
                          <a:ea typeface="Times New Roman"/>
                        </a:rPr>
                        <a:t> </a:t>
                      </a:r>
                      <a:r>
                        <a:rPr lang="en-US" sz="1200" b="1" dirty="0" err="1" smtClean="0">
                          <a:latin typeface="Times New Roman"/>
                          <a:ea typeface="Times New Roman"/>
                        </a:rPr>
                        <a:t>başta</a:t>
                      </a:r>
                      <a:r>
                        <a:rPr lang="en-US" sz="1200" b="1" dirty="0" smtClean="0">
                          <a:latin typeface="Times New Roman"/>
                          <a:ea typeface="Times New Roman"/>
                        </a:rPr>
                        <a:t> </a:t>
                      </a:r>
                      <a:r>
                        <a:rPr lang="en-US" sz="1200" b="1" dirty="0" err="1" smtClean="0">
                          <a:latin typeface="Times New Roman"/>
                          <a:ea typeface="Times New Roman"/>
                        </a:rPr>
                        <a:t>olmak</a:t>
                      </a:r>
                      <a:r>
                        <a:rPr lang="en-US" sz="1200" b="1" dirty="0" smtClean="0">
                          <a:latin typeface="Times New Roman"/>
                          <a:ea typeface="Times New Roman"/>
                        </a:rPr>
                        <a:t> </a:t>
                      </a:r>
                      <a:r>
                        <a:rPr lang="en-US" sz="1200" b="1" dirty="0" err="1" smtClean="0">
                          <a:latin typeface="Times New Roman"/>
                          <a:ea typeface="Times New Roman"/>
                        </a:rPr>
                        <a:t>üzere</a:t>
                      </a:r>
                      <a:r>
                        <a:rPr lang="en-US" sz="1200" b="1" dirty="0" smtClean="0">
                          <a:latin typeface="Times New Roman"/>
                          <a:ea typeface="Times New Roman"/>
                        </a:rPr>
                        <a:t>, </a:t>
                      </a:r>
                      <a:r>
                        <a:rPr lang="en-US" sz="1200" b="1" dirty="0" err="1" smtClean="0">
                          <a:latin typeface="Times New Roman"/>
                          <a:ea typeface="Times New Roman"/>
                        </a:rPr>
                        <a:t>yürüttüğü</a:t>
                      </a:r>
                      <a:r>
                        <a:rPr lang="en-US" sz="1200" b="1" dirty="0" smtClean="0">
                          <a:latin typeface="Times New Roman"/>
                          <a:ea typeface="Times New Roman"/>
                        </a:rPr>
                        <a:t> </a:t>
                      </a:r>
                      <a:r>
                        <a:rPr lang="en-US" sz="1200" b="1" dirty="0" err="1" smtClean="0">
                          <a:latin typeface="Times New Roman"/>
                          <a:ea typeface="Times New Roman"/>
                        </a:rPr>
                        <a:t>tüm</a:t>
                      </a:r>
                      <a:r>
                        <a:rPr lang="en-US" sz="1200" b="1" dirty="0" smtClean="0">
                          <a:latin typeface="Times New Roman"/>
                          <a:ea typeface="Times New Roman"/>
                        </a:rPr>
                        <a:t> </a:t>
                      </a:r>
                      <a:r>
                        <a:rPr lang="en-US" sz="1200" b="1" dirty="0" err="1" smtClean="0">
                          <a:latin typeface="Times New Roman"/>
                          <a:ea typeface="Times New Roman"/>
                        </a:rPr>
                        <a:t>faaliyetlerle</a:t>
                      </a:r>
                      <a:r>
                        <a:rPr lang="en-US" sz="1200" b="1" dirty="0" smtClean="0">
                          <a:latin typeface="Times New Roman"/>
                          <a:ea typeface="Times New Roman"/>
                        </a:rPr>
                        <a:t> </a:t>
                      </a:r>
                      <a:r>
                        <a:rPr lang="en-US" sz="1200" b="1" dirty="0" err="1" smtClean="0">
                          <a:latin typeface="Times New Roman"/>
                          <a:ea typeface="Times New Roman"/>
                        </a:rPr>
                        <a:t>bölgenin</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ülkenin</a:t>
                      </a:r>
                      <a:r>
                        <a:rPr lang="en-US" sz="1200" b="1" dirty="0" smtClean="0">
                          <a:latin typeface="Times New Roman"/>
                          <a:ea typeface="Times New Roman"/>
                        </a:rPr>
                        <a:t> </a:t>
                      </a:r>
                      <a:r>
                        <a:rPr lang="en-US" sz="1200" b="1" dirty="0" err="1" smtClean="0">
                          <a:latin typeface="Times New Roman"/>
                          <a:ea typeface="Times New Roman"/>
                        </a:rPr>
                        <a:t>ekonomik</a:t>
                      </a:r>
                      <a:r>
                        <a:rPr lang="en-US" sz="1200" b="1" dirty="0" smtClean="0">
                          <a:latin typeface="Times New Roman"/>
                          <a:ea typeface="Times New Roman"/>
                        </a:rPr>
                        <a:t>, </a:t>
                      </a:r>
                      <a:r>
                        <a:rPr lang="en-US" sz="1200" b="1" dirty="0" err="1" smtClean="0">
                          <a:latin typeface="Times New Roman"/>
                          <a:ea typeface="Times New Roman"/>
                        </a:rPr>
                        <a:t>sosyal</a:t>
                      </a:r>
                      <a:r>
                        <a:rPr lang="en-US" sz="1200" b="1" dirty="0" smtClean="0">
                          <a:latin typeface="Times New Roman"/>
                          <a:ea typeface="Times New Roman"/>
                        </a:rPr>
                        <a:t> </a:t>
                      </a:r>
                      <a:r>
                        <a:rPr lang="en-US" sz="1200" b="1" dirty="0" err="1" smtClean="0">
                          <a:latin typeface="Times New Roman"/>
                          <a:ea typeface="Times New Roman"/>
                        </a:rPr>
                        <a:t>ve</a:t>
                      </a:r>
                      <a:r>
                        <a:rPr lang="en-US" sz="1200" b="1" dirty="0" smtClean="0">
                          <a:latin typeface="Times New Roman"/>
                          <a:ea typeface="Times New Roman"/>
                        </a:rPr>
                        <a:t> </a:t>
                      </a:r>
                      <a:r>
                        <a:rPr lang="en-US" sz="1200" b="1" dirty="0" err="1" smtClean="0">
                          <a:latin typeface="Times New Roman"/>
                          <a:ea typeface="Times New Roman"/>
                        </a:rPr>
                        <a:t>kültürel</a:t>
                      </a:r>
                      <a:r>
                        <a:rPr lang="en-US" sz="1200" b="1" dirty="0" smtClean="0">
                          <a:latin typeface="Times New Roman"/>
                          <a:ea typeface="Times New Roman"/>
                        </a:rPr>
                        <a:t> </a:t>
                      </a:r>
                      <a:r>
                        <a:rPr lang="en-US" sz="1200" b="1" dirty="0" err="1" smtClean="0">
                          <a:latin typeface="Times New Roman"/>
                          <a:ea typeface="Times New Roman"/>
                        </a:rPr>
                        <a:t>gelişimine</a:t>
                      </a:r>
                      <a:r>
                        <a:rPr lang="en-US" sz="1200" b="1" dirty="0" smtClean="0">
                          <a:latin typeface="Times New Roman"/>
                          <a:ea typeface="Times New Roman"/>
                        </a:rPr>
                        <a:t> </a:t>
                      </a:r>
                      <a:r>
                        <a:rPr lang="en-US" sz="1200" b="1" dirty="0" err="1" smtClean="0">
                          <a:latin typeface="Times New Roman"/>
                          <a:ea typeface="Times New Roman"/>
                        </a:rPr>
                        <a:t>katkı</a:t>
                      </a:r>
                      <a:r>
                        <a:rPr lang="en-US" sz="1200" b="1" dirty="0" smtClean="0">
                          <a:latin typeface="Times New Roman"/>
                          <a:ea typeface="Times New Roman"/>
                        </a:rPr>
                        <a:t> </a:t>
                      </a:r>
                      <a:r>
                        <a:rPr lang="en-US" sz="1200" b="1" dirty="0" err="1" smtClean="0">
                          <a:latin typeface="Times New Roman"/>
                          <a:ea typeface="Times New Roman"/>
                        </a:rPr>
                        <a:t>sağlamak</a:t>
                      </a:r>
                      <a:r>
                        <a:rPr lang="en-US" sz="1200" b="1" dirty="0" smtClean="0">
                          <a:latin typeface="Times New Roman"/>
                          <a:ea typeface="Times New Roman"/>
                        </a:rPr>
                        <a:t>.</a:t>
                      </a:r>
                      <a:endParaRPr lang="tr-TR" sz="1200" dirty="0" smtClean="0">
                        <a:latin typeface="Times New Roman"/>
                        <a:ea typeface="Times New Roman"/>
                      </a:endParaRPr>
                    </a:p>
                    <a:p>
                      <a:endParaRPr lang="tr-TR" sz="1200" dirty="0"/>
                    </a:p>
                  </a:txBody>
                  <a:tcPr/>
                </a:tc>
                <a:tc>
                  <a:txBody>
                    <a:bodyPr/>
                    <a:lstStyle/>
                    <a:p>
                      <a:pPr marL="40640">
                        <a:spcAft>
                          <a:spcPts val="0"/>
                        </a:spcAft>
                      </a:pPr>
                      <a:r>
                        <a:rPr lang="en-US" sz="1200" b="1" dirty="0" err="1" smtClean="0">
                          <a:solidFill>
                            <a:srgbClr val="C00000"/>
                          </a:solidFill>
                          <a:latin typeface="Times New Roman" pitchFamily="18" charset="0"/>
                          <a:ea typeface="Times New Roman"/>
                          <a:cs typeface="Times New Roman" pitchFamily="18" charset="0"/>
                        </a:rPr>
                        <a:t>Hedef</a:t>
                      </a:r>
                      <a:r>
                        <a:rPr lang="en-US" sz="1200" b="1" dirty="0" smtClean="0">
                          <a:solidFill>
                            <a:srgbClr val="C00000"/>
                          </a:solidFill>
                          <a:latin typeface="Times New Roman" pitchFamily="18" charset="0"/>
                          <a:ea typeface="Times New Roman"/>
                          <a:cs typeface="Times New Roman" pitchFamily="18" charset="0"/>
                        </a:rPr>
                        <a:t>  </a:t>
                      </a:r>
                      <a:r>
                        <a:rPr lang="tr-TR" sz="1200" b="1" dirty="0" smtClean="0">
                          <a:solidFill>
                            <a:srgbClr val="C00000"/>
                          </a:solidFill>
                          <a:latin typeface="Times New Roman" pitchFamily="18" charset="0"/>
                          <a:ea typeface="Times New Roman"/>
                          <a:cs typeface="Times New Roman" pitchFamily="18" charset="0"/>
                        </a:rPr>
                        <a:t>4</a:t>
                      </a:r>
                      <a:r>
                        <a:rPr lang="en-US" sz="1200" b="1" dirty="0" smtClean="0">
                          <a:solidFill>
                            <a:srgbClr val="C00000"/>
                          </a:solidFill>
                          <a:latin typeface="Times New Roman" pitchFamily="18" charset="0"/>
                          <a:ea typeface="Times New Roman"/>
                          <a:cs typeface="Times New Roman" pitchFamily="18" charset="0"/>
                        </a:rPr>
                        <a:t>-1: </a:t>
                      </a:r>
                      <a:r>
                        <a:rPr lang="en-US" sz="1200" dirty="0" err="1" smtClean="0">
                          <a:latin typeface="Times New Roman" pitchFamily="18" charset="0"/>
                          <a:ea typeface="Times New Roman"/>
                          <a:cs typeface="Times New Roman" pitchFamily="18" charset="0"/>
                        </a:rPr>
                        <a:t>Danışmanlık</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faaliyetleri</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kapsamında</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çalışmalar</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yapılması</a:t>
                      </a:r>
                      <a:r>
                        <a:rPr lang="en-US" sz="1200" dirty="0" smtClean="0">
                          <a:latin typeface="Times New Roman" pitchFamily="18" charset="0"/>
                          <a:ea typeface="Times New Roman"/>
                          <a:cs typeface="Times New Roman" pitchFamily="18" charset="0"/>
                        </a:rPr>
                        <a:t>.</a:t>
                      </a:r>
                      <a:endParaRPr lang="tr-TR" sz="1200" dirty="0" smtClean="0">
                        <a:latin typeface="Times New Roman" pitchFamily="18" charset="0"/>
                        <a:ea typeface="Times New Roman"/>
                        <a:cs typeface="Times New Roman" pitchFamily="18" charset="0"/>
                      </a:endParaRPr>
                    </a:p>
                    <a:p>
                      <a:pPr marL="40640">
                        <a:spcAft>
                          <a:spcPts val="0"/>
                        </a:spcAft>
                      </a:pPr>
                      <a:r>
                        <a:rPr lang="en-US" sz="1200" b="1" dirty="0" err="1" smtClean="0">
                          <a:solidFill>
                            <a:srgbClr val="C00000"/>
                          </a:solidFill>
                          <a:latin typeface="Times New Roman" pitchFamily="18" charset="0"/>
                          <a:ea typeface="Times New Roman"/>
                          <a:cs typeface="Times New Roman" pitchFamily="18" charset="0"/>
                        </a:rPr>
                        <a:t>Hedef</a:t>
                      </a:r>
                      <a:r>
                        <a:rPr lang="tr-TR" sz="1200" b="1" dirty="0" smtClean="0">
                          <a:solidFill>
                            <a:srgbClr val="C00000"/>
                          </a:solidFill>
                          <a:latin typeface="Times New Roman" pitchFamily="18" charset="0"/>
                          <a:ea typeface="Times New Roman"/>
                          <a:cs typeface="Times New Roman" pitchFamily="18" charset="0"/>
                        </a:rPr>
                        <a:t> </a:t>
                      </a:r>
                      <a:r>
                        <a:rPr lang="en-US" sz="1200" b="1" dirty="0" smtClean="0">
                          <a:solidFill>
                            <a:srgbClr val="C00000"/>
                          </a:solidFill>
                          <a:latin typeface="Times New Roman" pitchFamily="18" charset="0"/>
                          <a:ea typeface="Times New Roman"/>
                          <a:cs typeface="Times New Roman" pitchFamily="18" charset="0"/>
                        </a:rPr>
                        <a:t> </a:t>
                      </a:r>
                      <a:r>
                        <a:rPr lang="tr-TR" sz="1200" b="1" dirty="0" smtClean="0">
                          <a:solidFill>
                            <a:srgbClr val="C00000"/>
                          </a:solidFill>
                          <a:latin typeface="Times New Roman" pitchFamily="18" charset="0"/>
                          <a:ea typeface="Times New Roman"/>
                          <a:cs typeface="Times New Roman" pitchFamily="18" charset="0"/>
                        </a:rPr>
                        <a:t>4</a:t>
                      </a:r>
                      <a:r>
                        <a:rPr lang="en-US" sz="1200" b="1" dirty="0" smtClean="0">
                          <a:solidFill>
                            <a:srgbClr val="C00000"/>
                          </a:solidFill>
                          <a:latin typeface="Times New Roman" pitchFamily="18" charset="0"/>
                          <a:ea typeface="Times New Roman"/>
                          <a:cs typeface="Times New Roman" pitchFamily="18" charset="0"/>
                        </a:rPr>
                        <a:t>-2: </a:t>
                      </a:r>
                      <a:r>
                        <a:rPr lang="en-US" sz="1200" dirty="0" err="1" smtClean="0">
                          <a:latin typeface="Times New Roman" pitchFamily="18" charset="0"/>
                          <a:ea typeface="Times New Roman"/>
                          <a:cs typeface="Times New Roman" pitchFamily="18" charset="0"/>
                        </a:rPr>
                        <a:t>Kurumsal</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yapılanma</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bağlamında</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değerlendirme</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ve</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kalite</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sistemine</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yönelik</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çalışmalar</a:t>
                      </a:r>
                      <a:r>
                        <a:rPr lang="en-US" sz="1200" dirty="0" smtClean="0">
                          <a:latin typeface="Times New Roman" pitchFamily="18" charset="0"/>
                          <a:ea typeface="Times New Roman"/>
                          <a:cs typeface="Times New Roman" pitchFamily="18" charset="0"/>
                        </a:rPr>
                        <a:t> </a:t>
                      </a:r>
                      <a:r>
                        <a:rPr lang="en-US" sz="1200" dirty="0" err="1" smtClean="0">
                          <a:latin typeface="Times New Roman" pitchFamily="18" charset="0"/>
                          <a:ea typeface="Times New Roman"/>
                          <a:cs typeface="Times New Roman" pitchFamily="18" charset="0"/>
                        </a:rPr>
                        <a:t>geliştirilmesi</a:t>
                      </a:r>
                      <a:r>
                        <a:rPr lang="en-US" sz="1200" dirty="0" smtClean="0">
                          <a:latin typeface="Times New Roman" pitchFamily="18" charset="0"/>
                          <a:ea typeface="Times New Roman"/>
                          <a:cs typeface="Times New Roman" pitchFamily="18" charset="0"/>
                        </a:rPr>
                        <a:t>.</a:t>
                      </a:r>
                      <a:endParaRPr lang="tr-TR" sz="1200" dirty="0" smtClean="0">
                        <a:latin typeface="Times New Roman" pitchFamily="18" charset="0"/>
                        <a:ea typeface="Times New Roman"/>
                        <a:cs typeface="Times New Roman" pitchFamily="18" charset="0"/>
                      </a:endParaRPr>
                    </a:p>
                    <a:p>
                      <a:endParaRPr lang="tr-TR" sz="1200" dirty="0">
                        <a:latin typeface="Times New Roman" pitchFamily="18" charset="0"/>
                        <a:cs typeface="Times New Roman" pitchFamily="18" charset="0"/>
                      </a:endParaRPr>
                    </a:p>
                  </a:txBody>
                  <a:tcPr/>
                </a:tc>
                <a:extLst>
                  <a:ext uri="{0D108BD9-81ED-4DB2-BD59-A6C34878D82A}">
                    <a16:rowId xmlns:a16="http://schemas.microsoft.com/office/drawing/2014/main" val="10004"/>
                  </a:ext>
                </a:extLst>
              </a:tr>
              <a:tr h="964686">
                <a:tc>
                  <a:txBody>
                    <a:bodyPr/>
                    <a:lstStyle/>
                    <a:p>
                      <a:r>
                        <a:rPr lang="tr-TR" sz="1200" b="1" kern="1200" dirty="0" smtClean="0">
                          <a:solidFill>
                            <a:srgbClr val="C00000"/>
                          </a:solidFill>
                          <a:latin typeface="Times New Roman"/>
                          <a:ea typeface="Times New Roman"/>
                          <a:cs typeface="+mn-cs"/>
                        </a:rPr>
                        <a:t>Amaç 5:  </a:t>
                      </a:r>
                      <a:r>
                        <a:rPr lang="tr-TR" sz="1200" b="1" kern="1200" dirty="0" smtClean="0">
                          <a:solidFill>
                            <a:schemeClr val="tx1"/>
                          </a:solidFill>
                          <a:latin typeface="Times New Roman"/>
                          <a:ea typeface="Times New Roman"/>
                          <a:cs typeface="+mn-cs"/>
                        </a:rPr>
                        <a:t>Kurumsal kapasiteyi geliştirerek etkinlik ve verimliliği artırmak.</a:t>
                      </a:r>
                      <a:endParaRPr lang="tr-TR" sz="1200" b="1" kern="1200" dirty="0">
                        <a:solidFill>
                          <a:schemeClr val="tx1"/>
                        </a:solidFill>
                        <a:latin typeface="Times New Roman"/>
                        <a:ea typeface="Times New Roman"/>
                        <a:cs typeface="+mn-cs"/>
                      </a:endParaRPr>
                    </a:p>
                  </a:txBody>
                  <a:tcPr/>
                </a:tc>
                <a:tc>
                  <a:txBody>
                    <a:bodyPr/>
                    <a:lstStyle/>
                    <a:p>
                      <a:r>
                        <a:rPr lang="tr-TR" sz="1200" dirty="0" smtClean="0">
                          <a:latin typeface="Times New Roman" pitchFamily="18" charset="0"/>
                          <a:cs typeface="Times New Roman" pitchFamily="18" charset="0"/>
                        </a:rPr>
                        <a:t>Yükseköğretim ekosistemi içerisindeki değişimleri, küresel eğilimleri, ulusal hedefleri ve paydaş beklentilerini dikkate alarak tüm birimlerimizin kurumsal kapasitesini geliştirmek.</a:t>
                      </a:r>
                      <a:endParaRPr lang="tr-TR" sz="1200" dirty="0">
                        <a:latin typeface="Times New Roman" pitchFamily="18" charset="0"/>
                        <a:cs typeface="Times New Roman" pitchFamily="18"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58127322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Tablo"/>
          <p:cNvGraphicFramePr>
            <a:graphicFrameLocks noGrp="1"/>
          </p:cNvGraphicFramePr>
          <p:nvPr>
            <p:extLst>
              <p:ext uri="{D42A27DB-BD31-4B8C-83A1-F6EECF244321}">
                <p14:modId xmlns:p14="http://schemas.microsoft.com/office/powerpoint/2010/main" val="2568475088"/>
              </p:ext>
            </p:extLst>
          </p:nvPr>
        </p:nvGraphicFramePr>
        <p:xfrm>
          <a:off x="535711" y="1151726"/>
          <a:ext cx="10686471" cy="4251545"/>
        </p:xfrm>
        <a:graphic>
          <a:graphicData uri="http://schemas.openxmlformats.org/drawingml/2006/table">
            <a:tbl>
              <a:tblPr/>
              <a:tblGrid>
                <a:gridCol w="453926">
                  <a:extLst>
                    <a:ext uri="{9D8B030D-6E8A-4147-A177-3AD203B41FA5}">
                      <a16:colId xmlns:a16="http://schemas.microsoft.com/office/drawing/2014/main" val="20000"/>
                    </a:ext>
                  </a:extLst>
                </a:gridCol>
                <a:gridCol w="2685082">
                  <a:extLst>
                    <a:ext uri="{9D8B030D-6E8A-4147-A177-3AD203B41FA5}">
                      <a16:colId xmlns:a16="http://schemas.microsoft.com/office/drawing/2014/main" val="20001"/>
                    </a:ext>
                  </a:extLst>
                </a:gridCol>
                <a:gridCol w="838607">
                  <a:extLst>
                    <a:ext uri="{9D8B030D-6E8A-4147-A177-3AD203B41FA5}">
                      <a16:colId xmlns:a16="http://schemas.microsoft.com/office/drawing/2014/main" val="20002"/>
                    </a:ext>
                  </a:extLst>
                </a:gridCol>
                <a:gridCol w="838607">
                  <a:extLst>
                    <a:ext uri="{9D8B030D-6E8A-4147-A177-3AD203B41FA5}">
                      <a16:colId xmlns:a16="http://schemas.microsoft.com/office/drawing/2014/main" val="20003"/>
                    </a:ext>
                  </a:extLst>
                </a:gridCol>
                <a:gridCol w="838607">
                  <a:extLst>
                    <a:ext uri="{9D8B030D-6E8A-4147-A177-3AD203B41FA5}">
                      <a16:colId xmlns:a16="http://schemas.microsoft.com/office/drawing/2014/main" val="20004"/>
                    </a:ext>
                  </a:extLst>
                </a:gridCol>
                <a:gridCol w="838607">
                  <a:extLst>
                    <a:ext uri="{9D8B030D-6E8A-4147-A177-3AD203B41FA5}">
                      <a16:colId xmlns:a16="http://schemas.microsoft.com/office/drawing/2014/main" val="20005"/>
                    </a:ext>
                  </a:extLst>
                </a:gridCol>
                <a:gridCol w="838607">
                  <a:extLst>
                    <a:ext uri="{9D8B030D-6E8A-4147-A177-3AD203B41FA5}">
                      <a16:colId xmlns:a16="http://schemas.microsoft.com/office/drawing/2014/main" val="20006"/>
                    </a:ext>
                  </a:extLst>
                </a:gridCol>
                <a:gridCol w="838607">
                  <a:extLst>
                    <a:ext uri="{9D8B030D-6E8A-4147-A177-3AD203B41FA5}">
                      <a16:colId xmlns:a16="http://schemas.microsoft.com/office/drawing/2014/main" val="20007"/>
                    </a:ext>
                  </a:extLst>
                </a:gridCol>
                <a:gridCol w="838607">
                  <a:extLst>
                    <a:ext uri="{9D8B030D-6E8A-4147-A177-3AD203B41FA5}">
                      <a16:colId xmlns:a16="http://schemas.microsoft.com/office/drawing/2014/main" val="20008"/>
                    </a:ext>
                  </a:extLst>
                </a:gridCol>
                <a:gridCol w="838607">
                  <a:extLst>
                    <a:ext uri="{9D8B030D-6E8A-4147-A177-3AD203B41FA5}">
                      <a16:colId xmlns:a16="http://schemas.microsoft.com/office/drawing/2014/main" val="20009"/>
                    </a:ext>
                  </a:extLst>
                </a:gridCol>
                <a:gridCol w="838607">
                  <a:extLst>
                    <a:ext uri="{9D8B030D-6E8A-4147-A177-3AD203B41FA5}">
                      <a16:colId xmlns:a16="http://schemas.microsoft.com/office/drawing/2014/main" val="20010"/>
                    </a:ext>
                  </a:extLst>
                </a:gridCol>
              </a:tblGrid>
              <a:tr h="270429">
                <a:tc gridSpan="11">
                  <a:txBody>
                    <a:bodyPr/>
                    <a:lstStyle/>
                    <a:p>
                      <a:pPr algn="ctr" fontAlgn="ctr"/>
                      <a:r>
                        <a:rPr lang="tr-TR" sz="600" b="1" i="0" u="none" strike="noStrike" dirty="0">
                          <a:latin typeface="Tahoma"/>
                        </a:rPr>
                        <a:t>BÜTÇE GERÇEKLEŞME TABLOSU</a:t>
                      </a:r>
                    </a:p>
                  </a:txBody>
                  <a:tcPr marL="4389" marR="4389" marT="4389"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180285">
                <a:tc gridSpan="11">
                  <a:txBody>
                    <a:bodyPr/>
                    <a:lstStyle/>
                    <a:p>
                      <a:pPr algn="ctr" fontAlgn="ctr"/>
                      <a:r>
                        <a:rPr lang="tr-TR" sz="600" b="1" i="0" u="none" strike="noStrike" dirty="0">
                          <a:latin typeface="Tahoma"/>
                        </a:rPr>
                        <a:t>(EKONOMİK I.DÜZEY)</a:t>
                      </a:r>
                    </a:p>
                  </a:txBody>
                  <a:tcPr marL="4389" marR="4389" marT="4389" marB="0" anchor="ctr">
                    <a:lnL>
                      <a:noFill/>
                    </a:lnL>
                    <a:lnR>
                      <a:noFill/>
                    </a:lnR>
                    <a:lnT>
                      <a:noFill/>
                    </a:lnT>
                    <a:lnB>
                      <a:noFill/>
                    </a:lnB>
                    <a:solidFill>
                      <a:srgbClr val="00B0F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195310">
                <a:tc>
                  <a:txBody>
                    <a:bodyPr/>
                    <a:lstStyle/>
                    <a:p>
                      <a:pPr algn="l" fontAlgn="b"/>
                      <a:r>
                        <a:rPr lang="tr-TR" sz="600" b="1" i="0" u="none" strike="noStrike">
                          <a:latin typeface="Tahoma"/>
                        </a:rPr>
                        <a:t>YIL</a:t>
                      </a:r>
                    </a:p>
                  </a:txBody>
                  <a:tcPr marL="4389" marR="4389" marT="4389" marB="0" anchor="b">
                    <a:lnL>
                      <a:noFill/>
                    </a:lnL>
                    <a:lnR>
                      <a:noFill/>
                    </a:lnR>
                    <a:lnT>
                      <a:noFill/>
                    </a:lnT>
                    <a:lnB>
                      <a:noFill/>
                    </a:lnB>
                  </a:tcPr>
                </a:tc>
                <a:tc>
                  <a:txBody>
                    <a:bodyPr/>
                    <a:lstStyle/>
                    <a:p>
                      <a:pPr algn="l" fontAlgn="b"/>
                      <a:r>
                        <a:rPr lang="tr-TR" sz="600" b="1" i="0" u="none" strike="noStrike">
                          <a:latin typeface="Tahoma"/>
                        </a:rPr>
                        <a:t>: 2024</a:t>
                      </a:r>
                    </a:p>
                  </a:txBody>
                  <a:tcPr marL="4389" marR="4389" marT="4389" marB="0" anchor="b">
                    <a:lnL>
                      <a:noFill/>
                    </a:lnL>
                    <a:lnR>
                      <a:noFill/>
                    </a:lnR>
                    <a:lnT>
                      <a:noFill/>
                    </a:lnT>
                    <a:lnB>
                      <a:noFill/>
                    </a:lnB>
                  </a:tcPr>
                </a:tc>
                <a:tc>
                  <a:txBody>
                    <a:bodyPr/>
                    <a:lstStyle/>
                    <a:p>
                      <a:pPr algn="l"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l"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l"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ctr"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ctr"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ctr"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ctr"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ctr"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ctr" fontAlgn="b"/>
                      <a:endParaRPr lang="tr-TR" sz="600" b="1" i="0" u="none" strike="noStrike">
                        <a:latin typeface="Tahoma"/>
                      </a:endParaRPr>
                    </a:p>
                  </a:txBody>
                  <a:tcPr marL="4389" marR="4389" marT="4389" marB="0" anchor="b">
                    <a:lnL>
                      <a:noFill/>
                    </a:lnL>
                    <a:lnR>
                      <a:noFill/>
                    </a:lnR>
                    <a:lnT>
                      <a:noFill/>
                    </a:lnT>
                    <a:lnB>
                      <a:noFill/>
                    </a:lnB>
                  </a:tcPr>
                </a:tc>
                <a:extLst>
                  <a:ext uri="{0D108BD9-81ED-4DB2-BD59-A6C34878D82A}">
                    <a16:rowId xmlns:a16="http://schemas.microsoft.com/office/drawing/2014/main" val="10002"/>
                  </a:ext>
                </a:extLst>
              </a:tr>
              <a:tr h="225356">
                <a:tc>
                  <a:txBody>
                    <a:bodyPr/>
                    <a:lstStyle/>
                    <a:p>
                      <a:pPr algn="l" fontAlgn="b"/>
                      <a:r>
                        <a:rPr lang="tr-TR" sz="600" b="1" i="0" u="none" strike="noStrike">
                          <a:latin typeface="Tahoma"/>
                        </a:rPr>
                        <a:t>KURUM</a:t>
                      </a:r>
                    </a:p>
                  </a:txBody>
                  <a:tcPr marL="4389" marR="4389" marT="4389" marB="0" anchor="b">
                    <a:lnL>
                      <a:noFill/>
                    </a:lnL>
                    <a:lnR>
                      <a:noFill/>
                    </a:lnR>
                    <a:lnT>
                      <a:noFill/>
                    </a:lnT>
                    <a:lnB>
                      <a:noFill/>
                    </a:lnB>
                  </a:tcPr>
                </a:tc>
                <a:tc>
                  <a:txBody>
                    <a:bodyPr/>
                    <a:lstStyle/>
                    <a:p>
                      <a:pPr algn="l" fontAlgn="b"/>
                      <a:r>
                        <a:rPr lang="tr-TR" sz="600" b="1" i="0" u="none" strike="noStrike">
                          <a:latin typeface="Tahoma"/>
                        </a:rPr>
                        <a:t>: SİİRT ÜNİVERSİTESİ</a:t>
                      </a:r>
                    </a:p>
                  </a:txBody>
                  <a:tcPr marL="4389" marR="4389" marT="4389" marB="0" anchor="b">
                    <a:lnL>
                      <a:noFill/>
                    </a:lnL>
                    <a:lnR>
                      <a:noFill/>
                    </a:lnR>
                    <a:lnT>
                      <a:noFill/>
                    </a:lnT>
                    <a:lnB>
                      <a:noFill/>
                    </a:lnB>
                  </a:tcPr>
                </a:tc>
                <a:tc>
                  <a:txBody>
                    <a:bodyPr/>
                    <a:lstStyle/>
                    <a:p>
                      <a:pPr algn="l" fontAlgn="b"/>
                      <a:endParaRPr lang="tr-TR" sz="500" b="0" i="0" u="none" strike="noStrike">
                        <a:latin typeface="Arial"/>
                      </a:endParaRPr>
                    </a:p>
                  </a:txBody>
                  <a:tcPr marL="4389" marR="4389" marT="4389" marB="0" anchor="b">
                    <a:lnL>
                      <a:noFill/>
                    </a:lnL>
                    <a:lnR>
                      <a:noFill/>
                    </a:lnR>
                    <a:lnT>
                      <a:noFill/>
                    </a:lnT>
                    <a:lnB>
                      <a:noFill/>
                    </a:lnB>
                  </a:tcPr>
                </a:tc>
                <a:tc>
                  <a:txBody>
                    <a:bodyPr/>
                    <a:lstStyle/>
                    <a:p>
                      <a:pPr algn="l" fontAlgn="b"/>
                      <a:endParaRPr lang="tr-TR" sz="500" b="0" i="0" u="none" strike="noStrike" dirty="0">
                        <a:latin typeface="Arial"/>
                      </a:endParaRPr>
                    </a:p>
                  </a:txBody>
                  <a:tcPr marL="4389" marR="4389" marT="4389" marB="0" anchor="b">
                    <a:lnL>
                      <a:noFill/>
                    </a:lnL>
                    <a:lnR>
                      <a:noFill/>
                    </a:lnR>
                    <a:lnT>
                      <a:noFill/>
                    </a:lnT>
                    <a:lnB>
                      <a:noFill/>
                    </a:lnB>
                  </a:tcPr>
                </a:tc>
                <a:tc>
                  <a:txBody>
                    <a:bodyPr/>
                    <a:lstStyle/>
                    <a:p>
                      <a:pPr algn="l" fontAlgn="b"/>
                      <a:endParaRPr lang="tr-TR" sz="500" b="0" i="0" u="none" strike="noStrike">
                        <a:latin typeface="Arial"/>
                      </a:endParaRPr>
                    </a:p>
                  </a:txBody>
                  <a:tcPr marL="4389" marR="4389" marT="4389" marB="0" anchor="b">
                    <a:lnL>
                      <a:noFill/>
                    </a:lnL>
                    <a:lnR>
                      <a:noFill/>
                    </a:lnR>
                    <a:lnT>
                      <a:noFill/>
                    </a:lnT>
                    <a:lnB>
                      <a:noFill/>
                    </a:lnB>
                  </a:tcPr>
                </a:tc>
                <a:tc>
                  <a:txBody>
                    <a:bodyPr/>
                    <a:lstStyle/>
                    <a:p>
                      <a:pPr algn="l" fontAlgn="b"/>
                      <a:endParaRPr lang="tr-TR" sz="500" b="0" i="0" u="none" strike="noStrike">
                        <a:latin typeface="Arial"/>
                      </a:endParaRPr>
                    </a:p>
                  </a:txBody>
                  <a:tcPr marL="4389" marR="4389" marT="4389" marB="0" anchor="b">
                    <a:lnL>
                      <a:noFill/>
                    </a:lnL>
                    <a:lnR>
                      <a:noFill/>
                    </a:lnR>
                    <a:lnT>
                      <a:noFill/>
                    </a:lnT>
                    <a:lnB>
                      <a:noFill/>
                    </a:lnB>
                  </a:tcPr>
                </a:tc>
                <a:tc>
                  <a:txBody>
                    <a:bodyPr/>
                    <a:lstStyle/>
                    <a:p>
                      <a:pPr algn="l" fontAlgn="b"/>
                      <a:endParaRPr lang="tr-TR" sz="500" b="0" i="0" u="none" strike="noStrike">
                        <a:latin typeface="Arial"/>
                      </a:endParaRPr>
                    </a:p>
                  </a:txBody>
                  <a:tcPr marL="4389" marR="4389" marT="4389" marB="0" anchor="b">
                    <a:lnL>
                      <a:noFill/>
                    </a:lnL>
                    <a:lnR>
                      <a:noFill/>
                    </a:lnR>
                    <a:lnT>
                      <a:noFill/>
                    </a:lnT>
                    <a:lnB>
                      <a:noFill/>
                    </a:lnB>
                  </a:tcPr>
                </a:tc>
                <a:tc>
                  <a:txBody>
                    <a:bodyPr/>
                    <a:lstStyle/>
                    <a:p>
                      <a:pPr algn="l" fontAlgn="b"/>
                      <a:endParaRPr lang="tr-TR" sz="500" b="0" i="0" u="none" strike="noStrike">
                        <a:latin typeface="Arial"/>
                      </a:endParaRPr>
                    </a:p>
                  </a:txBody>
                  <a:tcPr marL="4389" marR="4389" marT="4389" marB="0" anchor="b">
                    <a:lnL>
                      <a:noFill/>
                    </a:lnL>
                    <a:lnR>
                      <a:noFill/>
                    </a:lnR>
                    <a:lnT>
                      <a:noFill/>
                    </a:lnT>
                    <a:lnB>
                      <a:noFill/>
                    </a:lnB>
                  </a:tcPr>
                </a:tc>
                <a:tc>
                  <a:txBody>
                    <a:bodyPr/>
                    <a:lstStyle/>
                    <a:p>
                      <a:pPr algn="l" fontAlgn="b"/>
                      <a:endParaRPr lang="tr-TR" sz="500" b="0" i="0" u="none" strike="noStrike">
                        <a:latin typeface="Arial"/>
                      </a:endParaRPr>
                    </a:p>
                  </a:txBody>
                  <a:tcPr marL="4389" marR="4389" marT="4389" marB="0" anchor="b">
                    <a:lnL>
                      <a:noFill/>
                    </a:lnL>
                    <a:lnR>
                      <a:noFill/>
                    </a:lnR>
                    <a:lnT>
                      <a:noFill/>
                    </a:lnT>
                    <a:lnB>
                      <a:noFill/>
                    </a:lnB>
                  </a:tcPr>
                </a:tc>
                <a:tc>
                  <a:txBody>
                    <a:bodyPr/>
                    <a:lstStyle/>
                    <a:p>
                      <a:pPr algn="l" fontAlgn="b"/>
                      <a:endParaRPr lang="tr-TR" sz="600" b="1" i="0" u="none" strike="noStrike">
                        <a:latin typeface="Tahoma"/>
                      </a:endParaRPr>
                    </a:p>
                  </a:txBody>
                  <a:tcPr marL="4389" marR="4389" marT="4389" marB="0" anchor="b">
                    <a:lnL>
                      <a:noFill/>
                    </a:lnL>
                    <a:lnR>
                      <a:noFill/>
                    </a:lnR>
                    <a:lnT>
                      <a:noFill/>
                    </a:lnT>
                    <a:lnB>
                      <a:noFill/>
                    </a:lnB>
                  </a:tcPr>
                </a:tc>
                <a:tc>
                  <a:txBody>
                    <a:bodyPr/>
                    <a:lstStyle/>
                    <a:p>
                      <a:pPr algn="l" fontAlgn="b"/>
                      <a:endParaRPr lang="tr-TR" sz="600" b="1" i="0" u="none" strike="noStrike">
                        <a:latin typeface="Tahoma"/>
                      </a:endParaRPr>
                    </a:p>
                  </a:txBody>
                  <a:tcPr marL="4389" marR="4389" marT="4389" marB="0" anchor="b">
                    <a:lnL>
                      <a:noFill/>
                    </a:lnL>
                    <a:lnR>
                      <a:noFill/>
                    </a:lnR>
                    <a:lnT>
                      <a:noFill/>
                    </a:lnT>
                    <a:lnB>
                      <a:noFill/>
                    </a:lnB>
                  </a:tcPr>
                </a:tc>
                <a:extLst>
                  <a:ext uri="{0D108BD9-81ED-4DB2-BD59-A6C34878D82A}">
                    <a16:rowId xmlns:a16="http://schemas.microsoft.com/office/drawing/2014/main" val="10003"/>
                  </a:ext>
                </a:extLst>
              </a:tr>
              <a:tr h="164023">
                <a:tc>
                  <a:txBody>
                    <a:bodyPr/>
                    <a:lstStyle/>
                    <a:p>
                      <a:pPr algn="ctr"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ctr"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l" fontAlgn="ctr"/>
                      <a:endParaRPr lang="tr-TR" sz="600" b="1" i="0" u="none" strike="noStrike">
                        <a:latin typeface="Tahoma"/>
                      </a:endParaRPr>
                    </a:p>
                  </a:txBody>
                  <a:tcPr marL="4389" marR="4389" marT="4389" marB="0" anchor="ctr">
                    <a:lnL>
                      <a:noFill/>
                    </a:lnL>
                    <a:lnR>
                      <a:noFill/>
                    </a:lnR>
                    <a:lnT>
                      <a:noFill/>
                    </a:lnT>
                    <a:lnB w="25400" cap="flat" cmpd="dbl"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47892">
                <a:tc>
                  <a:txBody>
                    <a:bodyPr/>
                    <a:lstStyle/>
                    <a:p>
                      <a:pPr algn="l" fontAlgn="ctr"/>
                      <a:r>
                        <a:rPr lang="tr-TR" sz="600" b="1" i="0" u="none" strike="noStrike">
                          <a:latin typeface="Tahoma"/>
                        </a:rPr>
                        <a:t>KODU</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tcPr>
                </a:tc>
                <a:tc>
                  <a:txBody>
                    <a:bodyPr/>
                    <a:lstStyle/>
                    <a:p>
                      <a:pPr algn="ctr" fontAlgn="ctr"/>
                      <a:r>
                        <a:rPr lang="tr-TR" sz="600" b="1" i="0" u="none" strike="noStrike">
                          <a:latin typeface="Tahoma"/>
                        </a:rPr>
                        <a:t>ÖDENEK TÜRÜ</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tcPr>
                </a:tc>
                <a:tc gridSpan="3">
                  <a:txBody>
                    <a:bodyPr/>
                    <a:lstStyle/>
                    <a:p>
                      <a:pPr algn="ctr" fontAlgn="ctr"/>
                      <a:r>
                        <a:rPr lang="tr-TR" sz="1100" b="1" i="0" u="none" strike="noStrike" dirty="0">
                          <a:solidFill>
                            <a:srgbClr val="FF0000"/>
                          </a:solidFill>
                          <a:latin typeface="Tahoma"/>
                        </a:rPr>
                        <a:t>2022</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gridSpan="3">
                  <a:txBody>
                    <a:bodyPr/>
                    <a:lstStyle/>
                    <a:p>
                      <a:pPr algn="ctr" fontAlgn="ctr"/>
                      <a:r>
                        <a:rPr lang="tr-TR" sz="1100" b="1" i="0" u="none" strike="noStrike" dirty="0">
                          <a:solidFill>
                            <a:srgbClr val="FF0000"/>
                          </a:solidFill>
                          <a:latin typeface="Tahoma"/>
                        </a:rPr>
                        <a:t>2023</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gridSpan="3">
                  <a:txBody>
                    <a:bodyPr/>
                    <a:lstStyle/>
                    <a:p>
                      <a:pPr algn="ctr" fontAlgn="ctr"/>
                      <a:r>
                        <a:rPr lang="tr-TR" sz="1100" b="1" i="0" u="none" strike="noStrike" dirty="0">
                          <a:solidFill>
                            <a:srgbClr val="FF0000"/>
                          </a:solidFill>
                          <a:latin typeface="Tahoma"/>
                        </a:rPr>
                        <a:t>2024</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5"/>
                  </a:ext>
                </a:extLst>
              </a:tr>
              <a:tr h="420666">
                <a:tc>
                  <a:txBody>
                    <a:bodyPr/>
                    <a:lstStyle/>
                    <a:p>
                      <a:pPr algn="l" fontAlgn="ctr"/>
                      <a:r>
                        <a:rPr lang="tr-TR" sz="600" b="1"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dirty="0">
                          <a:latin typeface="Tahoma"/>
                        </a:rPr>
                        <a:t> </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KBÖ</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dirty="0">
                          <a:latin typeface="Tahoma"/>
                        </a:rPr>
                        <a:t>YIL SONU ÖDENEK</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 HARCAMA</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KBÖ</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YIL SONU ÖDENEK</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HARCAMA</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KBÖ</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TOPLAM ÖDENEK</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ARALIK HARCAMA</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31366">
                <a:tc>
                  <a:txBody>
                    <a:bodyPr/>
                    <a:lstStyle/>
                    <a:p>
                      <a:pPr algn="l" fontAlgn="ctr"/>
                      <a:r>
                        <a:rPr lang="tr-TR" sz="600" b="0" i="0" u="none" strike="noStrike">
                          <a:latin typeface="Tahoma"/>
                        </a:rPr>
                        <a:t>01</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900" b="0" i="0" u="none" strike="noStrike" dirty="0">
                          <a:solidFill>
                            <a:srgbClr val="FF0000"/>
                          </a:solidFill>
                          <a:latin typeface="Tahoma"/>
                        </a:rPr>
                        <a:t>PERSONEL GİDERLERİ</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163.591.000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83.211.605</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244.752.462</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353.305.000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188.287.100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539.464.205</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968.537.000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83.674.100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1.048.677.082</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20533">
                <a:tc>
                  <a:txBody>
                    <a:bodyPr/>
                    <a:lstStyle/>
                    <a:p>
                      <a:pPr algn="l" fontAlgn="ctr"/>
                      <a:r>
                        <a:rPr lang="tr-TR" sz="600" b="0" i="0" u="none" strike="noStrike">
                          <a:latin typeface="Tahoma"/>
                        </a:rPr>
                        <a:t>02</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900" b="0" i="0" u="none" strike="noStrike" dirty="0">
                          <a:solidFill>
                            <a:srgbClr val="FF0000"/>
                          </a:solidFill>
                          <a:latin typeface="Tahoma"/>
                        </a:rPr>
                        <a:t>SOSYAL GÜVENLİK KURUMLARINA DEVLET PRİMİ GİDERLERİ</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18.803.000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10.607.215</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29.295.304</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43.801.000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20.744.800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64.381.645</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103.706.000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13.157.000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110.628.429</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231366">
                <a:tc>
                  <a:txBody>
                    <a:bodyPr/>
                    <a:lstStyle/>
                    <a:p>
                      <a:pPr algn="l" fontAlgn="ctr"/>
                      <a:r>
                        <a:rPr lang="tr-TR" sz="600" b="0" i="0" u="none" strike="noStrike">
                          <a:latin typeface="Tahoma"/>
                        </a:rPr>
                        <a:t>03</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900" b="0" i="0" u="none" strike="noStrike" dirty="0">
                          <a:solidFill>
                            <a:srgbClr val="FF0000"/>
                          </a:solidFill>
                          <a:latin typeface="Tahoma"/>
                        </a:rPr>
                        <a:t>MAL VE HİZMET ALIM GİDERLERİ</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13.179.000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33.278.550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37.627.125</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49.983.000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17.997.600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58.110.411</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95.848.000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3.624.500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72.004.224</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249896">
                <a:tc>
                  <a:txBody>
                    <a:bodyPr/>
                    <a:lstStyle/>
                    <a:p>
                      <a:pPr algn="l" fontAlgn="ctr"/>
                      <a:r>
                        <a:rPr lang="tr-TR" sz="600" b="0" i="0" u="none" strike="noStrike">
                          <a:latin typeface="Tahoma"/>
                        </a:rPr>
                        <a:t>04</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900" b="0" i="0" u="none" strike="noStrike" dirty="0">
                          <a:solidFill>
                            <a:srgbClr val="FF0000"/>
                          </a:solidFill>
                          <a:latin typeface="Tahoma"/>
                        </a:rPr>
                        <a:t>FAİZ  GİDERLERİ</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231366">
                <a:tc>
                  <a:txBody>
                    <a:bodyPr/>
                    <a:lstStyle/>
                    <a:p>
                      <a:pPr algn="l" fontAlgn="ctr"/>
                      <a:r>
                        <a:rPr lang="tr-TR" sz="600" b="0" i="0" u="none" strike="noStrike">
                          <a:latin typeface="Tahoma"/>
                        </a:rPr>
                        <a:t>05</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900" b="0" i="0" u="none" strike="noStrike" dirty="0">
                          <a:solidFill>
                            <a:srgbClr val="FF0000"/>
                          </a:solidFill>
                          <a:latin typeface="Tahoma"/>
                        </a:rPr>
                        <a:t>CARİ TRANSFERLER</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3.338.000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440.896</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3.716.940</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8.014.000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3.959.950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11.816.296</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17.710.000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-344.500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14.947.238</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231366">
                <a:tc>
                  <a:txBody>
                    <a:bodyPr/>
                    <a:lstStyle/>
                    <a:p>
                      <a:pPr algn="l" fontAlgn="ctr"/>
                      <a:r>
                        <a:rPr lang="tr-TR" sz="600" b="0" i="0" u="none" strike="noStrike">
                          <a:latin typeface="Tahoma"/>
                        </a:rPr>
                        <a:t>06</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900" b="0" i="0" u="none" strike="noStrike" dirty="0">
                          <a:solidFill>
                            <a:srgbClr val="FF0000"/>
                          </a:solidFill>
                          <a:latin typeface="Tahoma"/>
                        </a:rPr>
                        <a:t>SERMAYE GİDERLERİ</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42.500.000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91.690.000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65.774.720</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81.000.000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121.980.000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63.973.551</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155.000.000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181.762.000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299.407.271</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231366">
                <a:tc>
                  <a:txBody>
                    <a:bodyPr/>
                    <a:lstStyle/>
                    <a:p>
                      <a:pPr algn="l" fontAlgn="ctr"/>
                      <a:r>
                        <a:rPr lang="tr-TR" sz="600" b="0" i="0" u="none" strike="noStrike">
                          <a:latin typeface="Tahoma"/>
                        </a:rPr>
                        <a:t>07</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900" b="0" i="0" u="none" strike="noStrike" dirty="0">
                          <a:solidFill>
                            <a:srgbClr val="FF0000"/>
                          </a:solidFill>
                          <a:latin typeface="Tahoma"/>
                        </a:rPr>
                        <a:t>SERMAYE TRANSFERLERİ</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5.750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5.750</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249896">
                <a:tc>
                  <a:txBody>
                    <a:bodyPr/>
                    <a:lstStyle/>
                    <a:p>
                      <a:pPr algn="l" fontAlgn="ctr"/>
                      <a:r>
                        <a:rPr lang="tr-TR" sz="600" b="0" i="0" u="none" strike="noStrike">
                          <a:latin typeface="Tahoma"/>
                        </a:rPr>
                        <a:t>08</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900" b="0" i="0" u="none" strike="noStrike" dirty="0">
                          <a:solidFill>
                            <a:srgbClr val="FF0000"/>
                          </a:solidFill>
                          <a:latin typeface="Tahoma"/>
                        </a:rPr>
                        <a:t>BORÇ VERME</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249896">
                <a:tc>
                  <a:txBody>
                    <a:bodyPr/>
                    <a:lstStyle/>
                    <a:p>
                      <a:pPr algn="l" fontAlgn="ctr"/>
                      <a:r>
                        <a:rPr lang="tr-TR" sz="600" b="0" i="0" u="none" strike="noStrike">
                          <a:latin typeface="Tahoma"/>
                        </a:rPr>
                        <a:t>09</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tr-TR" sz="900" b="0" i="0" u="none" strike="noStrike" dirty="0">
                          <a:solidFill>
                            <a:srgbClr val="FF0000"/>
                          </a:solidFill>
                          <a:latin typeface="Tahoma"/>
                        </a:rPr>
                        <a:t>YEDEK ÖDENEKLER</a:t>
                      </a:r>
                    </a:p>
                  </a:txBody>
                  <a:tcPr marL="4389" marR="4389" marT="4389" marB="0" anchor="ctr">
                    <a:lnL w="25400" cap="flat" cmpd="dbl"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 </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320533">
                <a:tc>
                  <a:txBody>
                    <a:bodyPr/>
                    <a:lstStyle/>
                    <a:p>
                      <a:pPr algn="ctr" fontAlgn="ctr"/>
                      <a:r>
                        <a:rPr lang="tr-TR" sz="600" b="1" i="0" u="none" strike="noStrike">
                          <a:latin typeface="Tahoma"/>
                        </a:rPr>
                        <a:t>GENEL TOPLAM</a:t>
                      </a:r>
                    </a:p>
                  </a:txBody>
                  <a:tcPr marL="4389" marR="4389" marT="4389" marB="0" anchor="ctr">
                    <a:lnL w="25400" cap="flat" cmpd="dbl"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b"/>
                      <a:r>
                        <a:rPr lang="tr-TR" sz="600" b="0" i="0" u="none" strike="noStrike">
                          <a:latin typeface="Arial"/>
                        </a:rPr>
                        <a:t> </a:t>
                      </a:r>
                    </a:p>
                  </a:txBody>
                  <a:tcPr marL="4389" marR="4389" marT="4389" marB="0" anchor="b">
                    <a:lnL>
                      <a:noFill/>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241.411.000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219.234.016</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381.172.301</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536.103.000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352.969.450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737.746.108</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1.340.801.000</a:t>
                      </a:r>
                    </a:p>
                  </a:txBody>
                  <a:tcPr marL="4389" marR="4389" marT="4389" marB="0" anchor="ctr">
                    <a:lnL w="25400" cap="flat" cmpd="dbl"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dirty="0">
                          <a:latin typeface="Tahoma"/>
                        </a:rPr>
                        <a:t>281.873.100</a:t>
                      </a:r>
                    </a:p>
                  </a:txBody>
                  <a:tcPr marL="4389" marR="4389" marT="4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r" fontAlgn="ctr"/>
                      <a:r>
                        <a:rPr lang="tr-TR" sz="600" b="1" i="0" u="none" strike="noStrike" dirty="0">
                          <a:latin typeface="Tahoma"/>
                        </a:rPr>
                        <a:t>1.545.664.245</a:t>
                      </a:r>
                    </a:p>
                  </a:txBody>
                  <a:tcPr marL="4389" marR="4389" marT="4389" marB="0" anchor="ctr">
                    <a:lnL w="63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bl>
          </a:graphicData>
        </a:graphic>
      </p:graphicFrame>
      <p:sp>
        <p:nvSpPr>
          <p:cNvPr id="2" name="Dikdörtgen 1"/>
          <p:cNvSpPr/>
          <p:nvPr/>
        </p:nvSpPr>
        <p:spPr>
          <a:xfrm>
            <a:off x="116378" y="562004"/>
            <a:ext cx="7476948" cy="523220"/>
          </a:xfrm>
          <a:prstGeom prst="rect">
            <a:avLst/>
          </a:prstGeom>
        </p:spPr>
        <p:txBody>
          <a:bodyPr wrap="square">
            <a:spAutoFit/>
          </a:bodyPr>
          <a:lstStyle/>
          <a:p>
            <a:pPr algn="ctr" fontAlgn="ctr"/>
            <a:r>
              <a:rPr lang="tr-TR" sz="2800" dirty="0" smtClean="0">
                <a:latin typeface="Tahoma"/>
              </a:rPr>
              <a:t>Bütçe Gerçekleşme Tablosu</a:t>
            </a:r>
            <a:endParaRPr lang="tr-TR" sz="2800" dirty="0">
              <a:latin typeface="Tahoma"/>
            </a:endParaRPr>
          </a:p>
        </p:txBody>
      </p:sp>
    </p:spTree>
    <p:extLst>
      <p:ext uri="{BB962C8B-B14F-4D97-AF65-F5344CB8AC3E}">
        <p14:creationId xmlns:p14="http://schemas.microsoft.com/office/powerpoint/2010/main" val="11564533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469150" y="617493"/>
            <a:ext cx="7048500" cy="461665"/>
          </a:xfrm>
          <a:prstGeom prst="rect">
            <a:avLst/>
          </a:prstGeom>
        </p:spPr>
        <p:txBody>
          <a:bodyPr wrap="square">
            <a:spAutoFit/>
          </a:bodyPr>
          <a:lstStyle/>
          <a:p>
            <a:pPr algn="ctr"/>
            <a:r>
              <a:rPr lang="tr-TR" sz="2400" dirty="0"/>
              <a:t>Başkanlığımız </a:t>
            </a:r>
            <a:r>
              <a:rPr lang="tr-TR" sz="2400" dirty="0" smtClean="0"/>
              <a:t>2024 Yılı </a:t>
            </a:r>
            <a:r>
              <a:rPr lang="tr-TR" sz="2400" dirty="0"/>
              <a:t>Birim Bütçesi</a:t>
            </a:r>
          </a:p>
        </p:txBody>
      </p:sp>
      <p:graphicFrame>
        <p:nvGraphicFramePr>
          <p:cNvPr id="5" name="4 Tablo"/>
          <p:cNvGraphicFramePr>
            <a:graphicFrameLocks noGrp="1"/>
          </p:cNvGraphicFramePr>
          <p:nvPr>
            <p:extLst>
              <p:ext uri="{D42A27DB-BD31-4B8C-83A1-F6EECF244321}">
                <p14:modId xmlns:p14="http://schemas.microsoft.com/office/powerpoint/2010/main" val="962828058"/>
              </p:ext>
            </p:extLst>
          </p:nvPr>
        </p:nvGraphicFramePr>
        <p:xfrm>
          <a:off x="197710" y="1079158"/>
          <a:ext cx="11870716" cy="4201293"/>
        </p:xfrm>
        <a:graphic>
          <a:graphicData uri="http://schemas.openxmlformats.org/drawingml/2006/table">
            <a:tbl>
              <a:tblPr/>
              <a:tblGrid>
                <a:gridCol w="1339566">
                  <a:extLst>
                    <a:ext uri="{9D8B030D-6E8A-4147-A177-3AD203B41FA5}">
                      <a16:colId xmlns:a16="http://schemas.microsoft.com/office/drawing/2014/main" val="20000"/>
                    </a:ext>
                  </a:extLst>
                </a:gridCol>
                <a:gridCol w="1440666">
                  <a:extLst>
                    <a:ext uri="{9D8B030D-6E8A-4147-A177-3AD203B41FA5}">
                      <a16:colId xmlns:a16="http://schemas.microsoft.com/office/drawing/2014/main" val="20001"/>
                    </a:ext>
                  </a:extLst>
                </a:gridCol>
                <a:gridCol w="699268">
                  <a:extLst>
                    <a:ext uri="{9D8B030D-6E8A-4147-A177-3AD203B41FA5}">
                      <a16:colId xmlns:a16="http://schemas.microsoft.com/office/drawing/2014/main" val="20002"/>
                    </a:ext>
                  </a:extLst>
                </a:gridCol>
                <a:gridCol w="699268">
                  <a:extLst>
                    <a:ext uri="{9D8B030D-6E8A-4147-A177-3AD203B41FA5}">
                      <a16:colId xmlns:a16="http://schemas.microsoft.com/office/drawing/2014/main" val="20003"/>
                    </a:ext>
                  </a:extLst>
                </a:gridCol>
                <a:gridCol w="699268">
                  <a:extLst>
                    <a:ext uri="{9D8B030D-6E8A-4147-A177-3AD203B41FA5}">
                      <a16:colId xmlns:a16="http://schemas.microsoft.com/office/drawing/2014/main" val="20004"/>
                    </a:ext>
                  </a:extLst>
                </a:gridCol>
                <a:gridCol w="699268">
                  <a:extLst>
                    <a:ext uri="{9D8B030D-6E8A-4147-A177-3AD203B41FA5}">
                      <a16:colId xmlns:a16="http://schemas.microsoft.com/office/drawing/2014/main" val="20005"/>
                    </a:ext>
                  </a:extLst>
                </a:gridCol>
                <a:gridCol w="699268">
                  <a:extLst>
                    <a:ext uri="{9D8B030D-6E8A-4147-A177-3AD203B41FA5}">
                      <a16:colId xmlns:a16="http://schemas.microsoft.com/office/drawing/2014/main" val="20006"/>
                    </a:ext>
                  </a:extLst>
                </a:gridCol>
                <a:gridCol w="699268">
                  <a:extLst>
                    <a:ext uri="{9D8B030D-6E8A-4147-A177-3AD203B41FA5}">
                      <a16:colId xmlns:a16="http://schemas.microsoft.com/office/drawing/2014/main" val="20007"/>
                    </a:ext>
                  </a:extLst>
                </a:gridCol>
                <a:gridCol w="699268">
                  <a:extLst>
                    <a:ext uri="{9D8B030D-6E8A-4147-A177-3AD203B41FA5}">
                      <a16:colId xmlns:a16="http://schemas.microsoft.com/office/drawing/2014/main" val="20008"/>
                    </a:ext>
                  </a:extLst>
                </a:gridCol>
                <a:gridCol w="699268">
                  <a:extLst>
                    <a:ext uri="{9D8B030D-6E8A-4147-A177-3AD203B41FA5}">
                      <a16:colId xmlns:a16="http://schemas.microsoft.com/office/drawing/2014/main" val="20009"/>
                    </a:ext>
                  </a:extLst>
                </a:gridCol>
                <a:gridCol w="699268">
                  <a:extLst>
                    <a:ext uri="{9D8B030D-6E8A-4147-A177-3AD203B41FA5}">
                      <a16:colId xmlns:a16="http://schemas.microsoft.com/office/drawing/2014/main" val="20010"/>
                    </a:ext>
                  </a:extLst>
                </a:gridCol>
                <a:gridCol w="699268">
                  <a:extLst>
                    <a:ext uri="{9D8B030D-6E8A-4147-A177-3AD203B41FA5}">
                      <a16:colId xmlns:a16="http://schemas.microsoft.com/office/drawing/2014/main" val="20011"/>
                    </a:ext>
                  </a:extLst>
                </a:gridCol>
                <a:gridCol w="699268">
                  <a:extLst>
                    <a:ext uri="{9D8B030D-6E8A-4147-A177-3AD203B41FA5}">
                      <a16:colId xmlns:a16="http://schemas.microsoft.com/office/drawing/2014/main" val="20012"/>
                    </a:ext>
                  </a:extLst>
                </a:gridCol>
                <a:gridCol w="699268">
                  <a:extLst>
                    <a:ext uri="{9D8B030D-6E8A-4147-A177-3AD203B41FA5}">
                      <a16:colId xmlns:a16="http://schemas.microsoft.com/office/drawing/2014/main" val="20013"/>
                    </a:ext>
                  </a:extLst>
                </a:gridCol>
                <a:gridCol w="699268">
                  <a:extLst>
                    <a:ext uri="{9D8B030D-6E8A-4147-A177-3AD203B41FA5}">
                      <a16:colId xmlns:a16="http://schemas.microsoft.com/office/drawing/2014/main" val="20014"/>
                    </a:ext>
                  </a:extLst>
                </a:gridCol>
              </a:tblGrid>
              <a:tr h="192849">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tc>
                  <a:txBody>
                    <a:bodyPr/>
                    <a:lstStyle/>
                    <a:p>
                      <a:pPr algn="l" fontAlgn="ctr"/>
                      <a:endParaRPr lang="tr-TR" sz="400" b="0" i="0" u="none" strike="noStrike">
                        <a:solidFill>
                          <a:srgbClr val="FFFFFF"/>
                        </a:solidFill>
                        <a:latin typeface="Tahoma"/>
                      </a:endParaRPr>
                    </a:p>
                  </a:txBody>
                  <a:tcPr marL="4326" marR="4326" marT="4326" marB="0" anchor="ctr">
                    <a:lnL>
                      <a:noFill/>
                    </a:lnL>
                    <a:lnR>
                      <a:noFill/>
                    </a:lnR>
                    <a:lnT>
                      <a:noFill/>
                    </a:lnT>
                    <a:lnB>
                      <a:noFill/>
                    </a:lnB>
                  </a:tcPr>
                </a:tc>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tc>
                  <a:txBody>
                    <a:bodyPr/>
                    <a:lstStyle/>
                    <a:p>
                      <a:pPr algn="l" fontAlgn="ctr"/>
                      <a:endParaRPr lang="tr-TR" sz="500" b="0" i="0" u="none" strike="noStrike">
                        <a:latin typeface="Tahoma"/>
                      </a:endParaRPr>
                    </a:p>
                  </a:txBody>
                  <a:tcPr marL="4326" marR="4326" marT="4326" marB="0" anchor="ctr">
                    <a:lnL>
                      <a:noFill/>
                    </a:lnL>
                    <a:lnR>
                      <a:noFill/>
                    </a:lnR>
                    <a:lnT>
                      <a:noFill/>
                    </a:lnT>
                    <a:lnB>
                      <a:noFill/>
                    </a:lnB>
                  </a:tcPr>
                </a:tc>
                <a:extLst>
                  <a:ext uri="{0D108BD9-81ED-4DB2-BD59-A6C34878D82A}">
                    <a16:rowId xmlns:a16="http://schemas.microsoft.com/office/drawing/2014/main" val="10000"/>
                  </a:ext>
                </a:extLst>
              </a:tr>
              <a:tr h="238311">
                <a:tc gridSpan="15">
                  <a:txBody>
                    <a:bodyPr/>
                    <a:lstStyle/>
                    <a:p>
                      <a:pPr algn="ctr" fontAlgn="ctr"/>
                      <a:r>
                        <a:rPr lang="tr-TR" sz="1200" b="1" i="0" u="none" strike="noStrike" dirty="0">
                          <a:latin typeface="Tahoma"/>
                        </a:rPr>
                        <a:t>2024 YILI BÜTÇE TERTİPLERİN ÖDENEK DURUM LİSTESİ</a:t>
                      </a:r>
                    </a:p>
                  </a:txBody>
                  <a:tcPr marL="4326" marR="4326" marT="4326"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227948">
                <a:tc gridSpan="15">
                  <a:txBody>
                    <a:bodyPr/>
                    <a:lstStyle/>
                    <a:p>
                      <a:pPr algn="ctr" fontAlgn="ctr"/>
                      <a:r>
                        <a:rPr lang="tr-TR" sz="1000" b="1" i="0" u="none" strike="noStrike" dirty="0">
                          <a:latin typeface="Tahoma"/>
                        </a:rPr>
                        <a:t>STRATEJİ GELİŞTİRME DAİRE BAŞKANLIĞI</a:t>
                      </a:r>
                    </a:p>
                  </a:txBody>
                  <a:tcPr marL="4326" marR="4326" marT="4326"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2"/>
                  </a:ext>
                </a:extLst>
              </a:tr>
              <a:tr h="227948">
                <a:tc>
                  <a:txBody>
                    <a:bodyPr/>
                    <a:lstStyle/>
                    <a:p>
                      <a:pPr algn="l" fontAlgn="ctr"/>
                      <a:endParaRPr lang="tr-TR" sz="500" b="0"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tr-TR" sz="400" b="1"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tr-TR" sz="400" b="1"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tr-TR" sz="400" b="1"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tr-TR" sz="400" b="1"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tr-TR" sz="400" b="1"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tr-TR" sz="400" b="1"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tr-TR" sz="400" b="1"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tr-TR" sz="400" b="1"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tr-TR" sz="400" b="1"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tr-TR" sz="400" b="1"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tr-TR" sz="400" b="1"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tr-TR" sz="400" b="1"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endParaRPr lang="tr-TR" sz="400" b="1"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ctr"/>
                      <a:endParaRPr lang="tr-TR" sz="500" b="0" i="0" u="none" strike="noStrike">
                        <a:latin typeface="Tahoma"/>
                      </a:endParaRPr>
                    </a:p>
                  </a:txBody>
                  <a:tcPr marL="4326" marR="4326" marT="4326" marB="0" anchor="ctr">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66259">
                <a:tc>
                  <a:txBody>
                    <a:bodyPr/>
                    <a:lstStyle/>
                    <a:p>
                      <a:pPr algn="ctr" fontAlgn="ctr"/>
                      <a:r>
                        <a:rPr lang="tr-TR" sz="600" b="1" i="0" u="none" strike="noStrike">
                          <a:latin typeface="Tahoma"/>
                        </a:rPr>
                        <a:t>PROGRAM</a:t>
                      </a:r>
                    </a:p>
                  </a:txBody>
                  <a:tcPr marL="4326" marR="4326" marT="4326"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TERTİP</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KBÖ</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EKLENEN</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DÜŞÜLEN</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TOPLAM ÖDENEK</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SERBEST</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BLOKE</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ÖDENEK GÖNDERME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TENKİS</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TOPLAM ÖDENEK GÖNDERME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KULLANILABİLİR ÖDENEK GÖNDERME</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HARCAMA (AVANS DAHİL)</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KALAN</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TOPLAM </a:t>
                      </a:r>
                      <a:br>
                        <a:rPr lang="tr-TR" sz="600" b="1" i="0" u="none" strike="noStrike">
                          <a:latin typeface="Tahoma"/>
                        </a:rPr>
                      </a:br>
                      <a:r>
                        <a:rPr lang="tr-TR" sz="600" b="1" i="0" u="none" strike="noStrike">
                          <a:latin typeface="Tahoma"/>
                        </a:rPr>
                        <a:t>ÖDENEK-HARCAMA</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435176">
                <a:tc>
                  <a:txBody>
                    <a:bodyPr/>
                    <a:lstStyle/>
                    <a:p>
                      <a:pPr algn="l" fontAlgn="ctr"/>
                      <a:r>
                        <a:rPr lang="tr-TR" sz="900" b="0" i="0" u="none" strike="noStrike" dirty="0">
                          <a:solidFill>
                            <a:srgbClr val="FF0000"/>
                          </a:solidFill>
                          <a:latin typeface="Tahoma"/>
                        </a:rPr>
                        <a:t>98- YÖNETİM VE DESTEK PROGRAMI</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dirty="0">
                          <a:latin typeface="Tahoma"/>
                        </a:rPr>
                        <a:t>98.900.9001.7514-0473.0010-02-01.01</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7.796.000,00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240.300,00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429.000,00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7.607.300,00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7.607.300,00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8.036.300,00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-429.000,00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7.607.300,00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dirty="0">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dirty="0">
                          <a:latin typeface="Tahoma"/>
                        </a:rPr>
                        <a:t>7.606.057,15</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dirty="0">
                          <a:latin typeface="Tahoma"/>
                        </a:rPr>
                        <a:t>1.242,85</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1.242,85</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44686">
                <a:tc>
                  <a:txBody>
                    <a:bodyPr/>
                    <a:lstStyle/>
                    <a:p>
                      <a:pPr algn="l" fontAlgn="ctr"/>
                      <a:r>
                        <a:rPr lang="tr-TR" sz="700" b="0" i="0" u="none" strike="noStrike">
                          <a:latin typeface="Tahoma"/>
                        </a:rPr>
                        <a:t>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98.900.9001.7514-0473.0010-02-02.01</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736.000,00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200.000,00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92.600,00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843.400,00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843.400,00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936.000,00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-92.600,00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843.400,00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843.008,46</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dirty="0">
                          <a:latin typeface="Tahoma"/>
                        </a:rPr>
                        <a:t>391,54</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dirty="0">
                          <a:latin typeface="Tahoma"/>
                        </a:rPr>
                        <a:t>391,54</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44686">
                <a:tc>
                  <a:txBody>
                    <a:bodyPr/>
                    <a:lstStyle/>
                    <a:p>
                      <a:pPr algn="l" fontAlgn="ctr"/>
                      <a:r>
                        <a:rPr lang="tr-TR" sz="700" b="0" i="0" u="none" strike="noStrike">
                          <a:latin typeface="Tahoma"/>
                        </a:rPr>
                        <a:t>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dirty="0">
                          <a:latin typeface="Tahoma"/>
                        </a:rPr>
                        <a:t>98.900.9001.7514-0473.0010-02-03.02</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28.000,00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25.000,00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25.000,00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28.000,00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25.000,00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25.000,00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25.000,00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44686">
                <a:tc>
                  <a:txBody>
                    <a:bodyPr/>
                    <a:lstStyle/>
                    <a:p>
                      <a:pPr algn="l" fontAlgn="ctr"/>
                      <a:r>
                        <a:rPr lang="tr-TR" sz="700" b="0" i="0" u="none" strike="noStrike" dirty="0">
                          <a:latin typeface="Tahoma"/>
                        </a:rPr>
                        <a:t>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98.900.9001.7514-0473.0010-02-03.03.10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44.000,00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46.000,00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46.000,00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46.000,00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46.000,00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45.535,19</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464,81</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464,81</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344686">
                <a:tc>
                  <a:txBody>
                    <a:bodyPr/>
                    <a:lstStyle/>
                    <a:p>
                      <a:pPr algn="l" fontAlgn="ctr"/>
                      <a:r>
                        <a:rPr lang="tr-TR" sz="700" b="0" i="0" u="none" strike="noStrike">
                          <a:latin typeface="Tahoma"/>
                        </a:rPr>
                        <a:t>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98.900.9001.7514-0473.0010-02-03.03.20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12.000,00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12.000,00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12.000,00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12.000,00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12.000,00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12.000,00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12.000,00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344686">
                <a:tc>
                  <a:txBody>
                    <a:bodyPr/>
                    <a:lstStyle/>
                    <a:p>
                      <a:pPr algn="l" fontAlgn="ctr"/>
                      <a:r>
                        <a:rPr lang="tr-TR" sz="700" b="0" i="0" u="none" strike="noStrike">
                          <a:latin typeface="Tahoma"/>
                        </a:rPr>
                        <a:t>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98.900.9001.7514-0473.0010-02-03.05</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168.000,00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168.000,00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168.000,00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168.000,00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168.000,00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166.547,50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1.452,50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1.452,50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344686">
                <a:tc>
                  <a:txBody>
                    <a:bodyPr/>
                    <a:lstStyle/>
                    <a:p>
                      <a:pPr algn="l" fontAlgn="ctr"/>
                      <a:r>
                        <a:rPr lang="tr-TR" sz="700" b="0" i="0" u="none" strike="noStrike">
                          <a:latin typeface="Tahoma"/>
                        </a:rPr>
                        <a:t> </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98.900.9001.7514-0473.0010-02-03.07</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-5.000,00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344686">
                <a:tc gridSpan="2">
                  <a:txBody>
                    <a:bodyPr/>
                    <a:lstStyle/>
                    <a:p>
                      <a:pPr algn="ctr" fontAlgn="ctr"/>
                      <a:r>
                        <a:rPr lang="tr-TR" sz="700" b="1" i="0" u="none" strike="noStrike" dirty="0">
                          <a:latin typeface="Tahoma"/>
                        </a:rPr>
                        <a:t>TOPLAM</a:t>
                      </a:r>
                    </a:p>
                  </a:txBody>
                  <a:tcPr marL="4326" marR="4326" marT="4326"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tr-TR"/>
                    </a:p>
                  </a:txBody>
                  <a:tcPr/>
                </a:tc>
                <a:tc>
                  <a:txBody>
                    <a:bodyPr/>
                    <a:lstStyle/>
                    <a:p>
                      <a:pPr algn="r" fontAlgn="ctr"/>
                      <a:r>
                        <a:rPr lang="tr-TR" sz="600" b="1" i="0" u="none" strike="noStrike" dirty="0">
                          <a:latin typeface="Tahoma"/>
                        </a:rPr>
                        <a:t>8.621.000,00</a:t>
                      </a:r>
                    </a:p>
                  </a:txBody>
                  <a:tcPr marL="4326" marR="4326" marT="4326" marB="0" anchor="ctr">
                    <a:lnL>
                      <a:noFill/>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r" fontAlgn="ctr"/>
                      <a:r>
                        <a:rPr lang="tr-TR" sz="600" b="1" i="0" u="none" strike="noStrike" dirty="0">
                          <a:latin typeface="Tahoma"/>
                        </a:rPr>
                        <a:t>610.300,00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r" fontAlgn="ctr"/>
                      <a:r>
                        <a:rPr lang="tr-TR" sz="600" b="1" i="0" u="none" strike="noStrike" dirty="0">
                          <a:latin typeface="Tahoma"/>
                        </a:rPr>
                        <a:t>529.600,00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r" fontAlgn="ctr"/>
                      <a:r>
                        <a:rPr lang="tr-TR" sz="600" b="1" i="0" u="none" strike="noStrike" dirty="0">
                          <a:latin typeface="Tahoma"/>
                        </a:rPr>
                        <a:t>8.701.700,00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r" fontAlgn="ctr"/>
                      <a:r>
                        <a:rPr lang="tr-TR" sz="600" b="1" i="0" u="none" strike="noStrike" dirty="0">
                          <a:latin typeface="Tahoma"/>
                        </a:rPr>
                        <a:t>8.701.700,00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r" fontAlgn="ctr"/>
                      <a:r>
                        <a:rPr lang="tr-TR" sz="600" b="1" i="0" u="none" strike="noStrike" dirty="0">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r" fontAlgn="ctr"/>
                      <a:r>
                        <a:rPr lang="tr-TR" sz="600" b="1" i="0" u="none" strike="noStrike" dirty="0">
                          <a:latin typeface="Tahoma"/>
                        </a:rPr>
                        <a:t>9.231.300,00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r" fontAlgn="ctr"/>
                      <a:r>
                        <a:rPr lang="tr-TR" sz="600" b="1" i="0" u="none" strike="noStrike" dirty="0">
                          <a:latin typeface="Tahoma"/>
                        </a:rPr>
                        <a:t>-529.600,00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r" fontAlgn="ctr"/>
                      <a:r>
                        <a:rPr lang="tr-TR" sz="600" b="1" i="0" u="none" strike="noStrike" dirty="0">
                          <a:latin typeface="Tahoma"/>
                        </a:rPr>
                        <a:t>8.701.700,00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r" fontAlgn="ctr"/>
                      <a:r>
                        <a:rPr lang="tr-TR" sz="600" b="1" i="0" u="none" strike="noStrike" dirty="0">
                          <a:latin typeface="Tahoma"/>
                        </a:rPr>
                        <a:t>0,00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r" fontAlgn="ctr"/>
                      <a:r>
                        <a:rPr lang="tr-TR" sz="600" b="1" i="0" u="none" strike="noStrike" dirty="0">
                          <a:latin typeface="Tahoma"/>
                        </a:rPr>
                        <a:t>8.661.148,30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r" fontAlgn="ctr"/>
                      <a:r>
                        <a:rPr lang="tr-TR" sz="600" b="1" i="0" u="none" strike="noStrike" dirty="0">
                          <a:latin typeface="Tahoma"/>
                        </a:rPr>
                        <a:t>40.551,70</a:t>
                      </a:r>
                    </a:p>
                  </a:txBody>
                  <a:tcPr marL="4326" marR="4326" marT="432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r" fontAlgn="ctr"/>
                      <a:r>
                        <a:rPr lang="tr-TR" sz="600" b="1" i="0" u="none" strike="noStrike" dirty="0">
                          <a:latin typeface="Tahoma"/>
                        </a:rPr>
                        <a:t>40.551,70</a:t>
                      </a:r>
                    </a:p>
                  </a:txBody>
                  <a:tcPr marL="4326" marR="4326" marT="4326"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75613722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95178" y="514350"/>
            <a:ext cx="8446597" cy="623888"/>
          </a:xfrm>
        </p:spPr>
        <p:txBody>
          <a:bodyPr>
            <a:normAutofit/>
          </a:bodyPr>
          <a:lstStyle/>
          <a:p>
            <a:r>
              <a:rPr lang="tr-TR" sz="2800" dirty="0" smtClean="0"/>
              <a:t>Kurum Dışı Yapılan Görevlendirmeler</a:t>
            </a:r>
            <a:endParaRPr lang="tr-TR" sz="2800" dirty="0"/>
          </a:p>
        </p:txBody>
      </p:sp>
      <p:graphicFrame>
        <p:nvGraphicFramePr>
          <p:cNvPr id="3" name="Tablo 2"/>
          <p:cNvGraphicFramePr>
            <a:graphicFrameLocks noGrp="1"/>
          </p:cNvGraphicFramePr>
          <p:nvPr>
            <p:extLst>
              <p:ext uri="{D42A27DB-BD31-4B8C-83A1-F6EECF244321}">
                <p14:modId xmlns:p14="http://schemas.microsoft.com/office/powerpoint/2010/main" val="3544303849"/>
              </p:ext>
            </p:extLst>
          </p:nvPr>
        </p:nvGraphicFramePr>
        <p:xfrm>
          <a:off x="780012" y="1246304"/>
          <a:ext cx="9403078" cy="4566126"/>
        </p:xfrm>
        <a:graphic>
          <a:graphicData uri="http://schemas.openxmlformats.org/drawingml/2006/table">
            <a:tbl>
              <a:tblPr>
                <a:tableStyleId>{22838BEF-8BB2-4498-84A7-C5851F593DF1}</a:tableStyleId>
              </a:tblPr>
              <a:tblGrid>
                <a:gridCol w="1222362">
                  <a:extLst>
                    <a:ext uri="{9D8B030D-6E8A-4147-A177-3AD203B41FA5}">
                      <a16:colId xmlns:a16="http://schemas.microsoft.com/office/drawing/2014/main" val="20000"/>
                    </a:ext>
                  </a:extLst>
                </a:gridCol>
                <a:gridCol w="4067885">
                  <a:extLst>
                    <a:ext uri="{9D8B030D-6E8A-4147-A177-3AD203B41FA5}">
                      <a16:colId xmlns:a16="http://schemas.microsoft.com/office/drawing/2014/main" val="20001"/>
                    </a:ext>
                  </a:extLst>
                </a:gridCol>
                <a:gridCol w="1535757">
                  <a:extLst>
                    <a:ext uri="{9D8B030D-6E8A-4147-A177-3AD203B41FA5}">
                      <a16:colId xmlns:a16="http://schemas.microsoft.com/office/drawing/2014/main" val="20002"/>
                    </a:ext>
                  </a:extLst>
                </a:gridCol>
                <a:gridCol w="1288537">
                  <a:extLst>
                    <a:ext uri="{9D8B030D-6E8A-4147-A177-3AD203B41FA5}">
                      <a16:colId xmlns:a16="http://schemas.microsoft.com/office/drawing/2014/main" val="20003"/>
                    </a:ext>
                  </a:extLst>
                </a:gridCol>
                <a:gridCol w="1288537">
                  <a:extLst>
                    <a:ext uri="{9D8B030D-6E8A-4147-A177-3AD203B41FA5}">
                      <a16:colId xmlns:a16="http://schemas.microsoft.com/office/drawing/2014/main" val="2965118622"/>
                    </a:ext>
                  </a:extLst>
                </a:gridCol>
              </a:tblGrid>
              <a:tr h="644402">
                <a:tc>
                  <a:txBody>
                    <a:bodyPr/>
                    <a:lstStyle/>
                    <a:p>
                      <a:pPr>
                        <a:spcAft>
                          <a:spcPts val="0"/>
                        </a:spcAft>
                      </a:pPr>
                      <a:r>
                        <a:rPr lang="tr-TR" sz="1200" b="1" dirty="0">
                          <a:effectLst/>
                        </a:rPr>
                        <a:t>   ADI- SOYADI </a:t>
                      </a:r>
                      <a:endParaRPr lang="tr-TR" sz="1800" b="1"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tr-TR" sz="1200" b="1" dirty="0">
                          <a:effectLst/>
                        </a:rPr>
                        <a:t>   </a:t>
                      </a:r>
                      <a:r>
                        <a:rPr lang="tr-TR" sz="1200" b="1" dirty="0" smtClean="0">
                          <a:effectLst/>
                        </a:rPr>
                        <a:t>GÖREV GEREKÇESİ VE GÖREV YERİ </a:t>
                      </a:r>
                      <a:endParaRPr lang="tr-TR" sz="1800" b="1"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spcAft>
                          <a:spcPts val="0"/>
                        </a:spcAft>
                      </a:pPr>
                      <a:r>
                        <a:rPr lang="tr-TR" sz="1200" b="1" dirty="0" smtClean="0">
                          <a:effectLst/>
                        </a:rPr>
                        <a:t>GÖREVLENDİRME </a:t>
                      </a:r>
                      <a:r>
                        <a:rPr lang="tr-TR" sz="1200" b="1" dirty="0">
                          <a:effectLst/>
                        </a:rPr>
                        <a:t>ŞEKLİ </a:t>
                      </a:r>
                      <a:endParaRPr lang="tr-TR" sz="1800" b="1"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tr-TR" sz="1200" b="1" dirty="0">
                          <a:effectLst/>
                        </a:rPr>
                        <a:t>GÖREV TARİHLERİ </a:t>
                      </a:r>
                      <a:endParaRPr lang="tr-TR" sz="1800" b="1"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tr-TR" sz="1800" b="1" dirty="0" smtClean="0">
                          <a:effectLst/>
                          <a:latin typeface="Times New Roman" panose="02020603050405020304" pitchFamily="18" charset="0"/>
                          <a:ea typeface="Times New Roman" panose="02020603050405020304" pitchFamily="18" charset="0"/>
                        </a:rPr>
                        <a:t>Birim</a:t>
                      </a:r>
                      <a:r>
                        <a:rPr lang="tr-TR" sz="1800" b="1" baseline="0" dirty="0" smtClean="0">
                          <a:effectLst/>
                          <a:latin typeface="Times New Roman" panose="02020603050405020304" pitchFamily="18" charset="0"/>
                          <a:ea typeface="Times New Roman" panose="02020603050405020304" pitchFamily="18" charset="0"/>
                        </a:rPr>
                        <a:t> içi/dışı</a:t>
                      </a:r>
                      <a:endParaRPr lang="tr-TR" sz="1800" b="1"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534122">
                <a:tc>
                  <a:txBody>
                    <a:bodyPr/>
                    <a:lstStyle/>
                    <a:p>
                      <a:pPr marL="0" algn="l" defTabSz="914400" rtl="0" eaLnBrk="1" latinLnBrk="0" hangingPunct="1">
                        <a:spcAft>
                          <a:spcPts val="0"/>
                        </a:spcAft>
                      </a:pPr>
                      <a:r>
                        <a:rPr lang="tr-TR" sz="1100" kern="1200" dirty="0" smtClean="0">
                          <a:solidFill>
                            <a:schemeClr val="dk1"/>
                          </a:solidFill>
                          <a:effectLst/>
                          <a:latin typeface="+mn-lt"/>
                          <a:ea typeface="+mn-ea"/>
                          <a:cs typeface="+mn-cs"/>
                        </a:rPr>
                        <a:t>Abubekir SEVEN</a:t>
                      </a:r>
                      <a:endParaRPr lang="tr-TR" sz="1100" kern="1200" dirty="0">
                        <a:solidFill>
                          <a:schemeClr val="dk1"/>
                        </a:solidFill>
                        <a:effectLst/>
                        <a:latin typeface="+mn-lt"/>
                        <a:ea typeface="+mn-ea"/>
                        <a:cs typeface="+mn-cs"/>
                      </a:endParaRPr>
                    </a:p>
                  </a:txBody>
                  <a:tcPr marL="68580" marR="68580" marT="0" marB="0" anchor="ctr"/>
                </a:tc>
                <a:tc>
                  <a:txBody>
                    <a:bodyPr/>
                    <a:lstStyle/>
                    <a:p>
                      <a:pPr marL="0" algn="l" defTabSz="914400" rtl="0" eaLnBrk="1" latinLnBrk="0" hangingPunct="1">
                        <a:spcAft>
                          <a:spcPts val="0"/>
                        </a:spcAft>
                      </a:pPr>
                      <a:r>
                        <a:rPr lang="tr-TR" sz="1100" dirty="0" smtClean="0"/>
                        <a:t>8-12 Mayıs 2024'te Trabzon Karadeniz Teknik </a:t>
                      </a:r>
                      <a:r>
                        <a:rPr lang="tr-TR" sz="1100" dirty="0" err="1" smtClean="0"/>
                        <a:t>Üniverstesi'nde</a:t>
                      </a:r>
                      <a:r>
                        <a:rPr lang="tr-TR" sz="1100" dirty="0" smtClean="0"/>
                        <a:t> Strateji Geliştirme Daire Başkanları birim yöneticilerine yönelik düzenlenen</a:t>
                      </a:r>
                      <a:r>
                        <a:rPr lang="tr-TR" sz="1100" baseline="0" dirty="0" smtClean="0"/>
                        <a:t> </a:t>
                      </a:r>
                      <a:r>
                        <a:rPr lang="tr-TR" sz="1100" dirty="0" smtClean="0"/>
                        <a:t>toplantı</a:t>
                      </a:r>
                      <a:endParaRPr lang="tr-TR" sz="1100" kern="1200" dirty="0">
                        <a:solidFill>
                          <a:schemeClr val="dk1"/>
                        </a:solidFill>
                        <a:effectLst/>
                        <a:latin typeface="+mn-lt"/>
                        <a:ea typeface="+mn-ea"/>
                        <a:cs typeface="+mn-cs"/>
                      </a:endParaRPr>
                    </a:p>
                  </a:txBody>
                  <a:tcPr marL="68580" marR="68580" marT="0" marB="0" anchor="ctr"/>
                </a:tc>
                <a:tc>
                  <a:txBody>
                    <a:bodyPr/>
                    <a:lstStyle/>
                    <a:p>
                      <a:pPr>
                        <a:spcAft>
                          <a:spcPts val="0"/>
                        </a:spcAft>
                      </a:pPr>
                      <a:r>
                        <a:rPr lang="tr-TR" sz="1100" dirty="0" smtClean="0">
                          <a:effectLst/>
                        </a:rPr>
                        <a:t>6245 sayılı Harcırah Kanunu</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tr-TR" sz="1100" dirty="0" smtClean="0"/>
                        <a:t>8-12 Mayıs 2024</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tr-TR" sz="1200" dirty="0" smtClean="0">
                          <a:effectLst/>
                          <a:latin typeface="Times New Roman" panose="02020603050405020304" pitchFamily="18" charset="0"/>
                          <a:ea typeface="Times New Roman" panose="02020603050405020304" pitchFamily="18" charset="0"/>
                        </a:rPr>
                        <a:t>Birim Personeli</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2632302612"/>
                  </a:ext>
                </a:extLst>
              </a:tr>
              <a:tr h="4031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r-TR" sz="1100" kern="1200" dirty="0" smtClean="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tr-TR" sz="1100" kern="1200" dirty="0" smtClean="0">
                          <a:solidFill>
                            <a:schemeClr val="dk1"/>
                          </a:solidFill>
                          <a:effectLst/>
                          <a:latin typeface="+mn-lt"/>
                          <a:ea typeface="+mn-ea"/>
                          <a:cs typeface="+mn-cs"/>
                        </a:rPr>
                        <a:t>Abubekir SEVEN</a:t>
                      </a:r>
                    </a:p>
                    <a:p>
                      <a:pPr marL="0" algn="l" defTabSz="914400" rtl="0" eaLnBrk="1" latinLnBrk="0" hangingPunct="1">
                        <a:spcAft>
                          <a:spcPts val="0"/>
                        </a:spcAft>
                      </a:pPr>
                      <a:endParaRPr lang="tr-TR" sz="1100" kern="1200" dirty="0">
                        <a:solidFill>
                          <a:schemeClr val="dk1"/>
                        </a:solidFill>
                        <a:effectLst/>
                        <a:latin typeface="+mn-lt"/>
                        <a:ea typeface="+mn-ea"/>
                        <a:cs typeface="+mn-cs"/>
                      </a:endParaRPr>
                    </a:p>
                  </a:txBody>
                  <a:tcPr marL="68580" marR="68580" marT="0" marB="0" anchor="ctr"/>
                </a:tc>
                <a:tc>
                  <a:txBody>
                    <a:bodyPr/>
                    <a:lstStyle/>
                    <a:p>
                      <a:pPr marL="0" algn="l" defTabSz="914400" rtl="0" eaLnBrk="1" latinLnBrk="0" hangingPunct="1">
                        <a:spcAft>
                          <a:spcPts val="0"/>
                        </a:spcAft>
                      </a:pPr>
                      <a:r>
                        <a:rPr lang="tr-TR" sz="1100" dirty="0" smtClean="0"/>
                        <a:t>Yatırım Bütçe Görüşmeleri</a:t>
                      </a:r>
                      <a:endParaRPr lang="tr-TR" sz="1100" kern="1200" dirty="0">
                        <a:solidFill>
                          <a:schemeClr val="dk1"/>
                        </a:solidFill>
                        <a:effectLst/>
                        <a:latin typeface="+mn-lt"/>
                        <a:ea typeface="+mn-ea"/>
                        <a:cs typeface="+mn-cs"/>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effectLst/>
                        </a:rPr>
                        <a:t>6245 sayılı Harcırah Kanunu</a:t>
                      </a:r>
                      <a:endParaRPr lang="tr-TR" sz="1400" dirty="0" smtClean="0">
                        <a:effectLst/>
                        <a:latin typeface="Times New Roman" panose="02020603050405020304" pitchFamily="18" charset="0"/>
                        <a:ea typeface="Times New Roman" panose="02020603050405020304" pitchFamily="18" charset="0"/>
                      </a:endParaRPr>
                    </a:p>
                    <a:p>
                      <a:pPr>
                        <a:spcAft>
                          <a:spcPts val="0"/>
                        </a:spcAft>
                      </a:pP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tr-TR" sz="1200" dirty="0" smtClean="0"/>
                        <a:t>26-28/06/2024 </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effectLst/>
                          <a:latin typeface="Times New Roman" panose="02020603050405020304" pitchFamily="18" charset="0"/>
                          <a:ea typeface="Times New Roman" panose="02020603050405020304" pitchFamily="18" charset="0"/>
                        </a:rPr>
                        <a:t>Birim Personeli</a:t>
                      </a:r>
                    </a:p>
                    <a:p>
                      <a:pPr algn="ctr">
                        <a:spcAft>
                          <a:spcPts val="0"/>
                        </a:spcAft>
                      </a:pP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2020511640"/>
                  </a:ext>
                </a:extLst>
              </a:tr>
              <a:tr h="395284">
                <a:tc>
                  <a:txBody>
                    <a:bodyPr/>
                    <a:lstStyle/>
                    <a:p>
                      <a:pPr marL="0" algn="l" defTabSz="914400" rtl="0" eaLnBrk="1" latinLnBrk="0" hangingPunct="1">
                        <a:spcAft>
                          <a:spcPts val="0"/>
                        </a:spcAft>
                      </a:pPr>
                      <a:r>
                        <a:rPr lang="tr-TR" sz="1100" dirty="0" smtClean="0"/>
                        <a:t>Özkan YILDIZ</a:t>
                      </a:r>
                      <a:endParaRPr lang="tr-TR" sz="1100" kern="1200" dirty="0">
                        <a:solidFill>
                          <a:schemeClr val="dk1"/>
                        </a:solidFill>
                        <a:effectLst/>
                        <a:latin typeface="+mn-lt"/>
                        <a:ea typeface="+mn-ea"/>
                        <a:cs typeface="+mn-cs"/>
                      </a:endParaRPr>
                    </a:p>
                  </a:txBody>
                  <a:tcPr marL="68580" marR="68580" marT="0" marB="0" anchor="ctr"/>
                </a:tc>
                <a:tc>
                  <a:txBody>
                    <a:bodyPr/>
                    <a:lstStyle/>
                    <a:p>
                      <a:pPr marL="0" algn="l" defTabSz="914400" rtl="0" eaLnBrk="1" latinLnBrk="0" hangingPunct="1">
                        <a:spcAft>
                          <a:spcPts val="0"/>
                        </a:spcAft>
                      </a:pPr>
                      <a:r>
                        <a:rPr lang="tr-TR" sz="1100" dirty="0" err="1" smtClean="0"/>
                        <a:t>Togg</a:t>
                      </a:r>
                      <a:r>
                        <a:rPr lang="tr-TR" sz="1100" dirty="0" smtClean="0"/>
                        <a:t> araç teslimi</a:t>
                      </a:r>
                      <a:endParaRPr lang="tr-TR" sz="1100" kern="1200" dirty="0">
                        <a:solidFill>
                          <a:schemeClr val="dk1"/>
                        </a:solidFill>
                        <a:effectLst/>
                        <a:latin typeface="+mn-lt"/>
                        <a:ea typeface="+mn-ea"/>
                        <a:cs typeface="+mn-cs"/>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effectLst/>
                        </a:rPr>
                        <a:t>6245 sayılı Harcırah Kanunu</a:t>
                      </a:r>
                      <a:endParaRPr lang="tr-TR" sz="1400" dirty="0" smtClean="0">
                        <a:effectLst/>
                        <a:latin typeface="Times New Roman" panose="02020603050405020304" pitchFamily="18" charset="0"/>
                        <a:ea typeface="Times New Roman" panose="02020603050405020304" pitchFamily="18" charset="0"/>
                      </a:endParaRPr>
                    </a:p>
                    <a:p>
                      <a:pPr>
                        <a:spcAft>
                          <a:spcPts val="0"/>
                        </a:spcAft>
                      </a:pP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tr-TR" sz="1200" dirty="0" smtClean="0"/>
                        <a:t>1/07/2024</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tr-TR" sz="1200" dirty="0" smtClean="0">
                          <a:effectLst/>
                          <a:latin typeface="Times New Roman" panose="02020603050405020304" pitchFamily="18" charset="0"/>
                          <a:ea typeface="Times New Roman" panose="02020603050405020304" pitchFamily="18" charset="0"/>
                        </a:rPr>
                        <a:t>Birim</a:t>
                      </a:r>
                      <a:r>
                        <a:rPr lang="tr-TR" sz="1200" baseline="0" dirty="0" smtClean="0">
                          <a:effectLst/>
                          <a:latin typeface="Times New Roman" panose="02020603050405020304" pitchFamily="18" charset="0"/>
                          <a:ea typeface="Times New Roman" panose="02020603050405020304" pitchFamily="18" charset="0"/>
                        </a:rPr>
                        <a:t> Dışı Personel</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2809599555"/>
                  </a:ext>
                </a:extLst>
              </a:tr>
              <a:tr h="419001">
                <a:tc>
                  <a:txBody>
                    <a:bodyPr/>
                    <a:lstStyle/>
                    <a:p>
                      <a:pPr marL="0" algn="l" defTabSz="914400" rtl="0" eaLnBrk="1" latinLnBrk="0" hangingPunct="1">
                        <a:spcAft>
                          <a:spcPts val="0"/>
                        </a:spcAft>
                      </a:pPr>
                      <a:r>
                        <a:rPr lang="tr-TR" sz="1100" kern="1200" dirty="0" smtClean="0">
                          <a:solidFill>
                            <a:schemeClr val="dk1"/>
                          </a:solidFill>
                          <a:effectLst/>
                          <a:latin typeface="+mn-lt"/>
                          <a:ea typeface="+mn-ea"/>
                          <a:cs typeface="+mn-cs"/>
                        </a:rPr>
                        <a:t>Yiğit AKAR</a:t>
                      </a:r>
                      <a:endParaRPr lang="tr-TR" sz="1100" kern="1200" dirty="0">
                        <a:solidFill>
                          <a:schemeClr val="dk1"/>
                        </a:solidFill>
                        <a:effectLst/>
                        <a:latin typeface="+mn-lt"/>
                        <a:ea typeface="+mn-ea"/>
                        <a:cs typeface="+mn-cs"/>
                      </a:endParaRPr>
                    </a:p>
                  </a:txBody>
                  <a:tcPr marL="68580" marR="68580" marT="0" marB="0" anchor="ctr"/>
                </a:tc>
                <a:tc>
                  <a:txBody>
                    <a:bodyPr/>
                    <a:lstStyle/>
                    <a:p>
                      <a:pPr marL="0" algn="l" defTabSz="914400" rtl="0" eaLnBrk="1" latinLnBrk="0" hangingPunct="1">
                        <a:spcAft>
                          <a:spcPts val="0"/>
                        </a:spcAft>
                      </a:pPr>
                      <a:r>
                        <a:rPr lang="tr-TR" sz="1100" dirty="0" smtClean="0"/>
                        <a:t>Cumhurbaşkanlığı Strateji Bütçe Başkanlığı'na 2025 Yılı Bütçe Teklif Formlarını Teslim Etmek</a:t>
                      </a:r>
                      <a:endParaRPr lang="tr-TR" sz="1100" kern="1200" dirty="0">
                        <a:solidFill>
                          <a:schemeClr val="dk1"/>
                        </a:solidFill>
                        <a:effectLst/>
                        <a:latin typeface="+mn-lt"/>
                        <a:ea typeface="+mn-ea"/>
                        <a:cs typeface="+mn-cs"/>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effectLst/>
                        </a:rPr>
                        <a:t>6245 sayılı Harcırah Kanunu</a:t>
                      </a:r>
                      <a:endParaRPr lang="tr-TR" sz="1400" dirty="0" smtClean="0">
                        <a:effectLst/>
                        <a:latin typeface="Times New Roman" panose="02020603050405020304" pitchFamily="18" charset="0"/>
                        <a:ea typeface="Times New Roman" panose="02020603050405020304" pitchFamily="18" charset="0"/>
                      </a:endParaRPr>
                    </a:p>
                    <a:p>
                      <a:pPr>
                        <a:spcAft>
                          <a:spcPts val="0"/>
                        </a:spcAft>
                      </a:pP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tr-TR" sz="1200" dirty="0" smtClean="0"/>
                        <a:t>14-16/10/2024</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effectLst/>
                          <a:latin typeface="Times New Roman" panose="02020603050405020304" pitchFamily="18" charset="0"/>
                          <a:ea typeface="Times New Roman" panose="02020603050405020304" pitchFamily="18" charset="0"/>
                        </a:rPr>
                        <a:t>Birim Personeli</a:t>
                      </a:r>
                    </a:p>
                    <a:p>
                      <a:pPr algn="ctr">
                        <a:spcAft>
                          <a:spcPts val="0"/>
                        </a:spcAft>
                      </a:pP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4130438696"/>
                  </a:ext>
                </a:extLst>
              </a:tr>
              <a:tr h="442719">
                <a:tc>
                  <a:txBody>
                    <a:bodyPr/>
                    <a:lstStyle/>
                    <a:p>
                      <a:pPr marL="0" algn="l" defTabSz="914400" rtl="0" eaLnBrk="1" latinLnBrk="0" hangingPunct="1">
                        <a:spcAft>
                          <a:spcPts val="0"/>
                        </a:spcAft>
                      </a:pPr>
                      <a:r>
                        <a:rPr lang="tr-TR" sz="1100" dirty="0" smtClean="0"/>
                        <a:t>Abubekir SEVEN</a:t>
                      </a:r>
                      <a:endParaRPr lang="tr-TR" sz="1100" kern="1200" dirty="0">
                        <a:solidFill>
                          <a:schemeClr val="dk1"/>
                        </a:solidFill>
                        <a:effectLst/>
                        <a:latin typeface="+mn-lt"/>
                        <a:ea typeface="+mn-ea"/>
                        <a:cs typeface="+mn-cs"/>
                      </a:endParaRPr>
                    </a:p>
                  </a:txBody>
                  <a:tcPr marL="68580" marR="68580" marT="0" marB="0" anchor="ctr"/>
                </a:tc>
                <a:tc>
                  <a:txBody>
                    <a:bodyPr/>
                    <a:lstStyle/>
                    <a:p>
                      <a:pPr marL="0" algn="l" defTabSz="914400" rtl="0" eaLnBrk="1" latinLnBrk="0" hangingPunct="1">
                        <a:spcAft>
                          <a:spcPts val="0"/>
                        </a:spcAft>
                      </a:pPr>
                      <a:r>
                        <a:rPr lang="tr-TR" sz="1100" dirty="0" smtClean="0"/>
                        <a:t>Yatırım Programı Ek Bütçe Talebi Görüşmeleri </a:t>
                      </a:r>
                      <a:r>
                        <a:rPr lang="tr-TR" sz="1100" dirty="0" err="1" smtClean="0"/>
                        <a:t>Hk</a:t>
                      </a:r>
                      <a:r>
                        <a:rPr lang="tr-TR" sz="1100" dirty="0" smtClean="0"/>
                        <a:t>.</a:t>
                      </a:r>
                      <a:endParaRPr lang="tr-TR" sz="1100" kern="1200" dirty="0">
                        <a:solidFill>
                          <a:schemeClr val="dk1"/>
                        </a:solidFill>
                        <a:effectLst/>
                        <a:latin typeface="+mn-lt"/>
                        <a:ea typeface="+mn-ea"/>
                        <a:cs typeface="+mn-cs"/>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effectLst/>
                        </a:rPr>
                        <a:t>6245 sayılı Harcırah Kanunu</a:t>
                      </a:r>
                      <a:endParaRPr lang="tr-TR" sz="1400" dirty="0" smtClean="0">
                        <a:effectLst/>
                        <a:latin typeface="Times New Roman" panose="02020603050405020304" pitchFamily="18" charset="0"/>
                        <a:ea typeface="Times New Roman" panose="02020603050405020304" pitchFamily="18" charset="0"/>
                      </a:endParaRPr>
                    </a:p>
                    <a:p>
                      <a:pPr>
                        <a:spcAft>
                          <a:spcPts val="0"/>
                        </a:spcAft>
                      </a:pP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tr-TR" sz="1200" dirty="0" smtClean="0"/>
                        <a:t>14-16/11/2024</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effectLst/>
                          <a:latin typeface="Times New Roman" panose="02020603050405020304" pitchFamily="18" charset="0"/>
                          <a:ea typeface="Times New Roman" panose="02020603050405020304" pitchFamily="18" charset="0"/>
                        </a:rPr>
                        <a:t>Birim Personeli</a:t>
                      </a:r>
                    </a:p>
                    <a:p>
                      <a:pPr algn="ctr">
                        <a:spcAft>
                          <a:spcPts val="0"/>
                        </a:spcAft>
                      </a:pP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572142047"/>
                  </a:ext>
                </a:extLst>
              </a:tr>
              <a:tr h="474342">
                <a:tc>
                  <a:txBody>
                    <a:bodyPr/>
                    <a:lstStyle/>
                    <a:p>
                      <a:pPr marL="0" algn="l" defTabSz="914400" rtl="0" eaLnBrk="1" latinLnBrk="0" hangingPunct="1">
                        <a:spcAft>
                          <a:spcPts val="0"/>
                        </a:spcAft>
                      </a:pPr>
                      <a:r>
                        <a:rPr lang="tr-TR" sz="1200" kern="1200" dirty="0" smtClean="0">
                          <a:solidFill>
                            <a:schemeClr val="dk1"/>
                          </a:solidFill>
                          <a:latin typeface="+mn-lt"/>
                          <a:ea typeface="+mn-ea"/>
                          <a:cs typeface="+mn-cs"/>
                        </a:rPr>
                        <a:t>Mehmet Salih ÖZGÖKÇE</a:t>
                      </a:r>
                      <a:endParaRPr lang="tr-TR" sz="1200" kern="1200" dirty="0">
                        <a:solidFill>
                          <a:schemeClr val="dk1"/>
                        </a:solidFill>
                        <a:latin typeface="+mn-lt"/>
                        <a:ea typeface="+mn-ea"/>
                        <a:cs typeface="+mn-cs"/>
                      </a:endParaRPr>
                    </a:p>
                  </a:txBody>
                  <a:tcPr marL="68580" marR="68580" marT="0" marB="0" anchor="ctr"/>
                </a:tc>
                <a:tc>
                  <a:txBody>
                    <a:bodyPr/>
                    <a:lstStyle/>
                    <a:p>
                      <a:pPr marL="0" algn="l" defTabSz="914400" rtl="0" eaLnBrk="1" latinLnBrk="0" hangingPunct="1">
                        <a:spcAft>
                          <a:spcPts val="0"/>
                        </a:spcAft>
                      </a:pPr>
                      <a:r>
                        <a:rPr lang="nb-NO" sz="1200" kern="1200" dirty="0" smtClean="0">
                          <a:solidFill>
                            <a:schemeClr val="dk1"/>
                          </a:solidFill>
                          <a:latin typeface="+mn-lt"/>
                          <a:ea typeface="+mn-ea"/>
                          <a:cs typeface="+mn-cs"/>
                        </a:rPr>
                        <a:t>Fen Bilimleri Enstitüsü Jüri Yollukları</a:t>
                      </a:r>
                      <a:endParaRPr lang="tr-TR" sz="1200" kern="1200" dirty="0">
                        <a:solidFill>
                          <a:schemeClr val="dk1"/>
                        </a:solidFill>
                        <a:latin typeface="+mn-lt"/>
                        <a:ea typeface="+mn-ea"/>
                        <a:cs typeface="+mn-cs"/>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dk1"/>
                          </a:solidFill>
                          <a:latin typeface="+mn-lt"/>
                          <a:ea typeface="+mn-ea"/>
                          <a:cs typeface="+mn-cs"/>
                        </a:rPr>
                        <a:t>6245 sayılı Harcırah Kanunu</a:t>
                      </a:r>
                    </a:p>
                    <a:p>
                      <a:pPr marL="0" algn="l" defTabSz="914400" rtl="0" eaLnBrk="1" latinLnBrk="0" hangingPunct="1">
                        <a:spcAft>
                          <a:spcPts val="0"/>
                        </a:spcAft>
                      </a:pPr>
                      <a:endParaRPr lang="tr-TR" sz="1200" kern="1200" dirty="0">
                        <a:solidFill>
                          <a:schemeClr val="dk1"/>
                        </a:solidFill>
                        <a:latin typeface="+mn-lt"/>
                        <a:ea typeface="+mn-ea"/>
                        <a:cs typeface="+mn-cs"/>
                      </a:endParaRPr>
                    </a:p>
                  </a:txBody>
                  <a:tcPr marL="68580" marR="68580" marT="0" marB="0" anchor="ctr"/>
                </a:tc>
                <a:tc>
                  <a:txBody>
                    <a:bodyPr/>
                    <a:lstStyle/>
                    <a:p>
                      <a:pPr marL="0" algn="ctr" defTabSz="914400" rtl="0" eaLnBrk="1" latinLnBrk="0" hangingPunct="1">
                        <a:spcAft>
                          <a:spcPts val="0"/>
                        </a:spcAft>
                      </a:pPr>
                      <a:r>
                        <a:rPr lang="tr-TR" sz="1200" kern="1200" dirty="0" smtClean="0">
                          <a:solidFill>
                            <a:schemeClr val="dk1"/>
                          </a:solidFill>
                          <a:latin typeface="+mn-lt"/>
                          <a:ea typeface="+mn-ea"/>
                          <a:cs typeface="+mn-cs"/>
                        </a:rPr>
                        <a:t>23.12.2024</a:t>
                      </a:r>
                      <a:endParaRPr lang="tr-TR" sz="1200" kern="1200" dirty="0">
                        <a:solidFill>
                          <a:schemeClr val="dk1"/>
                        </a:solidFill>
                        <a:latin typeface="+mn-lt"/>
                        <a:ea typeface="+mn-ea"/>
                        <a:cs typeface="+mn-cs"/>
                      </a:endParaRPr>
                    </a:p>
                  </a:txBody>
                  <a:tcPr marL="68580" marR="68580"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effectLst/>
                          <a:latin typeface="Times New Roman" panose="02020603050405020304" pitchFamily="18" charset="0"/>
                          <a:ea typeface="Times New Roman" panose="02020603050405020304" pitchFamily="18" charset="0"/>
                        </a:rPr>
                        <a:t>Birim</a:t>
                      </a:r>
                      <a:r>
                        <a:rPr lang="tr-TR" sz="1200" baseline="0" dirty="0" smtClean="0">
                          <a:effectLst/>
                          <a:latin typeface="Times New Roman" panose="02020603050405020304" pitchFamily="18" charset="0"/>
                          <a:ea typeface="Times New Roman" panose="02020603050405020304" pitchFamily="18" charset="0"/>
                        </a:rPr>
                        <a:t> Dışı Personel</a:t>
                      </a:r>
                      <a:endParaRPr lang="tr-TR" sz="1200" dirty="0" smtClean="0">
                        <a:effectLst/>
                        <a:latin typeface="Times New Roman" panose="02020603050405020304" pitchFamily="18" charset="0"/>
                        <a:ea typeface="Times New Roman" panose="02020603050405020304" pitchFamily="18" charset="0"/>
                      </a:endParaRPr>
                    </a:p>
                    <a:p>
                      <a:pPr marL="0" algn="ctr" defTabSz="914400" rtl="0" eaLnBrk="1" latinLnBrk="0" hangingPunct="1">
                        <a:spcAft>
                          <a:spcPts val="0"/>
                        </a:spcAft>
                      </a:pPr>
                      <a:endParaRPr lang="tr-TR" sz="1200" kern="1200" dirty="0">
                        <a:solidFill>
                          <a:schemeClr val="dk1"/>
                        </a:solidFill>
                        <a:latin typeface="+mn-lt"/>
                        <a:ea typeface="+mn-ea"/>
                        <a:cs typeface="+mn-cs"/>
                      </a:endParaRPr>
                    </a:p>
                  </a:txBody>
                  <a:tcPr marL="68580" marR="68580" marT="0" marB="0" anchor="ctr"/>
                </a:tc>
                <a:extLst>
                  <a:ext uri="{0D108BD9-81ED-4DB2-BD59-A6C34878D82A}">
                    <a16:rowId xmlns:a16="http://schemas.microsoft.com/office/drawing/2014/main" val="1459941947"/>
                  </a:ext>
                </a:extLst>
              </a:tr>
              <a:tr h="644402">
                <a:tc>
                  <a:txBody>
                    <a:bodyPr/>
                    <a:lstStyle/>
                    <a:p>
                      <a:pPr marL="0" algn="l" defTabSz="914400" rtl="0" eaLnBrk="1" latinLnBrk="0" hangingPunct="1">
                        <a:spcAft>
                          <a:spcPts val="0"/>
                        </a:spcAft>
                      </a:pPr>
                      <a:r>
                        <a:rPr lang="tr-TR" sz="1100" dirty="0" smtClean="0"/>
                        <a:t>Arzu </a:t>
                      </a:r>
                      <a:r>
                        <a:rPr lang="tr-TR" sz="1100" dirty="0" smtClean="0"/>
                        <a:t>ALTUNTAŞ</a:t>
                      </a:r>
                      <a:endParaRPr lang="tr-TR" sz="1100" kern="1200" dirty="0">
                        <a:solidFill>
                          <a:schemeClr val="dk1"/>
                        </a:solidFill>
                        <a:effectLst/>
                        <a:latin typeface="+mn-lt"/>
                        <a:ea typeface="+mn-ea"/>
                        <a:cs typeface="+mn-cs"/>
                      </a:endParaRPr>
                    </a:p>
                  </a:txBody>
                  <a:tcPr marL="68580" marR="68580" marT="0" marB="0" anchor="ctr"/>
                </a:tc>
                <a:tc>
                  <a:txBody>
                    <a:bodyPr/>
                    <a:lstStyle/>
                    <a:p>
                      <a:pPr marL="0" algn="l" defTabSz="914400" rtl="0" eaLnBrk="1" latinLnBrk="0" hangingPunct="1">
                        <a:spcAft>
                          <a:spcPts val="0"/>
                        </a:spcAft>
                      </a:pPr>
                      <a:r>
                        <a:rPr lang="tr-TR" sz="1100" dirty="0" smtClean="0"/>
                        <a:t>YÖKAK </a:t>
                      </a:r>
                      <a:r>
                        <a:rPr lang="tr-TR" sz="1100" dirty="0" err="1" smtClean="0"/>
                        <a:t>tarafindan</a:t>
                      </a:r>
                      <a:r>
                        <a:rPr lang="tr-TR" sz="1100" dirty="0" smtClean="0"/>
                        <a:t> 02.09.2024-04.09.2024 tarihleri arasında Gazi Üniversitesi Kültür Merkezi/Ankara'da düzenlenecek olan Değerlendirici Eğitimi</a:t>
                      </a:r>
                      <a:endParaRPr lang="tr-TR" sz="1100" kern="1200" dirty="0">
                        <a:solidFill>
                          <a:schemeClr val="dk1"/>
                        </a:solidFill>
                        <a:effectLst/>
                        <a:latin typeface="+mn-lt"/>
                        <a:ea typeface="+mn-ea"/>
                        <a:cs typeface="+mn-cs"/>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kern="1200" dirty="0" smtClean="0">
                          <a:solidFill>
                            <a:schemeClr val="dk1"/>
                          </a:solidFill>
                          <a:latin typeface="+mn-lt"/>
                          <a:ea typeface="+mn-ea"/>
                          <a:cs typeface="+mn-cs"/>
                        </a:rPr>
                        <a:t>6245 sayılı Harcırah Kanunu</a:t>
                      </a:r>
                    </a:p>
                    <a:p>
                      <a:pPr>
                        <a:spcAft>
                          <a:spcPts val="0"/>
                        </a:spcAft>
                      </a:pP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pPr>
                      <a:r>
                        <a:rPr lang="tr-TR" sz="1200" dirty="0" smtClean="0"/>
                        <a:t>02-04.09.2024</a:t>
                      </a: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effectLst/>
                          <a:latin typeface="Times New Roman" panose="02020603050405020304" pitchFamily="18" charset="0"/>
                          <a:ea typeface="Times New Roman" panose="02020603050405020304" pitchFamily="18" charset="0"/>
                        </a:rPr>
                        <a:t>Birim</a:t>
                      </a:r>
                      <a:r>
                        <a:rPr lang="tr-TR" sz="1200" baseline="0" dirty="0" smtClean="0">
                          <a:effectLst/>
                          <a:latin typeface="Times New Roman" panose="02020603050405020304" pitchFamily="18" charset="0"/>
                          <a:ea typeface="Times New Roman" panose="02020603050405020304" pitchFamily="18" charset="0"/>
                        </a:rPr>
                        <a:t> Dışı Personel</a:t>
                      </a:r>
                      <a:endParaRPr lang="tr-TR" sz="1200" dirty="0" smtClean="0">
                        <a:effectLst/>
                        <a:latin typeface="Times New Roman" panose="02020603050405020304" pitchFamily="18" charset="0"/>
                        <a:ea typeface="Times New Roman" panose="02020603050405020304" pitchFamily="18" charset="0"/>
                      </a:endParaRPr>
                    </a:p>
                    <a:p>
                      <a:pPr algn="ctr">
                        <a:spcAft>
                          <a:spcPts val="0"/>
                        </a:spcAft>
                      </a:pPr>
                      <a:endParaRPr lang="tr-TR" sz="1200" dirty="0">
                        <a:effectLst/>
                        <a:latin typeface="Times New Roman" panose="02020603050405020304" pitchFamily="18" charset="0"/>
                        <a:ea typeface="Times New Roman" panose="02020603050405020304" pitchFamily="18" charset="0"/>
                      </a:endParaRPr>
                    </a:p>
                  </a:txBody>
                  <a:tcPr marL="68580" marR="68580" marT="0" marB="0" anchor="ctr"/>
                </a:tc>
                <a:extLst>
                  <a:ext uri="{0D108BD9-81ED-4DB2-BD59-A6C34878D82A}">
                    <a16:rowId xmlns:a16="http://schemas.microsoft.com/office/drawing/2014/main" val="142598752"/>
                  </a:ext>
                </a:extLst>
              </a:tr>
            </a:tbl>
          </a:graphicData>
        </a:graphic>
      </p:graphicFrame>
    </p:spTree>
    <p:extLst>
      <p:ext uri="{BB962C8B-B14F-4D97-AF65-F5344CB8AC3E}">
        <p14:creationId xmlns:p14="http://schemas.microsoft.com/office/powerpoint/2010/main" val="15410118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47825" y="365126"/>
            <a:ext cx="7289142" cy="920750"/>
          </a:xfrm>
        </p:spPr>
        <p:txBody>
          <a:bodyPr>
            <a:normAutofit/>
          </a:bodyPr>
          <a:lstStyle/>
          <a:p>
            <a:r>
              <a:rPr lang="tr-TR" sz="2400" dirty="0" smtClean="0"/>
              <a:t>2024 yılında Yapılan Raporlamalar</a:t>
            </a:r>
            <a:endParaRPr lang="tr-TR" sz="2400" dirty="0"/>
          </a:p>
        </p:txBody>
      </p:sp>
      <p:sp>
        <p:nvSpPr>
          <p:cNvPr id="3" name="2 İçerik Yer Tutucusu"/>
          <p:cNvSpPr>
            <a:spLocks noGrp="1"/>
          </p:cNvSpPr>
          <p:nvPr>
            <p:ph idx="1"/>
          </p:nvPr>
        </p:nvSpPr>
        <p:spPr>
          <a:xfrm>
            <a:off x="762000" y="1285876"/>
            <a:ext cx="10515600" cy="4351338"/>
          </a:xfrm>
        </p:spPr>
        <p:txBody>
          <a:bodyPr>
            <a:noAutofit/>
          </a:bodyPr>
          <a:lstStyle/>
          <a:p>
            <a:r>
              <a:rPr lang="tr-TR" sz="1800" dirty="0" smtClean="0"/>
              <a:t>2024 Yılı </a:t>
            </a:r>
            <a:r>
              <a:rPr lang="tr-TR" sz="1800" dirty="0"/>
              <a:t>İdare Faaliyet Raporu</a:t>
            </a:r>
          </a:p>
          <a:p>
            <a:r>
              <a:rPr lang="tr-TR" sz="1800" dirty="0" smtClean="0"/>
              <a:t>2024 Yılı </a:t>
            </a:r>
            <a:r>
              <a:rPr lang="tr-TR" sz="1800" dirty="0"/>
              <a:t>Yatırım İzleme ve Değerlendirme Raporu</a:t>
            </a:r>
          </a:p>
          <a:p>
            <a:r>
              <a:rPr lang="tr-TR" sz="1800" dirty="0" smtClean="0"/>
              <a:t>2024 Yılı </a:t>
            </a:r>
            <a:r>
              <a:rPr lang="tr-TR" sz="1800" dirty="0"/>
              <a:t>Kurum iç Değerlendirme Raporu</a:t>
            </a:r>
          </a:p>
          <a:p>
            <a:r>
              <a:rPr lang="tr-TR" sz="1800" dirty="0" smtClean="0"/>
              <a:t>2023 </a:t>
            </a:r>
            <a:r>
              <a:rPr lang="tr-TR" sz="1800" dirty="0" smtClean="0"/>
              <a:t>Yılı </a:t>
            </a:r>
            <a:r>
              <a:rPr lang="tr-TR" sz="1800" dirty="0"/>
              <a:t>Kesin Hesabı</a:t>
            </a:r>
          </a:p>
          <a:p>
            <a:r>
              <a:rPr lang="tr-TR" sz="1800" dirty="0" smtClean="0"/>
              <a:t>2024 </a:t>
            </a:r>
            <a:r>
              <a:rPr lang="tr-TR" sz="1800" dirty="0" smtClean="0"/>
              <a:t>Yılı </a:t>
            </a:r>
            <a:r>
              <a:rPr lang="tr-TR" sz="1800" dirty="0"/>
              <a:t>Performans Programı </a:t>
            </a:r>
          </a:p>
          <a:p>
            <a:r>
              <a:rPr lang="tr-TR" sz="1800" dirty="0" smtClean="0"/>
              <a:t>2024 Yılı </a:t>
            </a:r>
            <a:r>
              <a:rPr lang="tr-TR" sz="1800" dirty="0"/>
              <a:t>6 aylık </a:t>
            </a:r>
            <a:r>
              <a:rPr lang="tr-TR" sz="1800" dirty="0" smtClean="0"/>
              <a:t>Kurumsal Mali </a:t>
            </a:r>
            <a:r>
              <a:rPr lang="tr-TR" sz="1800" dirty="0"/>
              <a:t>Durum ve Beklentiler Raporu</a:t>
            </a:r>
          </a:p>
          <a:p>
            <a:r>
              <a:rPr lang="tr-TR" sz="1800" dirty="0" smtClean="0"/>
              <a:t>2025 </a:t>
            </a:r>
            <a:r>
              <a:rPr lang="tr-TR" sz="1800" dirty="0"/>
              <a:t>yılı Bütçe Tasarısı</a:t>
            </a:r>
          </a:p>
          <a:p>
            <a:r>
              <a:rPr lang="tr-TR" sz="1800" dirty="0" smtClean="0"/>
              <a:t>Hazine ve Maliye Bakanlığı ile Sayıştay </a:t>
            </a:r>
            <a:r>
              <a:rPr lang="tr-TR" sz="1800" dirty="0"/>
              <a:t>Başkanlığının istemiş olduğu </a:t>
            </a:r>
            <a:endParaRPr lang="tr-TR" sz="1800" dirty="0" smtClean="0"/>
          </a:p>
          <a:p>
            <a:pPr marL="0" indent="0">
              <a:buNone/>
            </a:pPr>
            <a:r>
              <a:rPr lang="tr-TR" sz="1800" dirty="0" smtClean="0"/>
              <a:t>diğer </a:t>
            </a:r>
            <a:r>
              <a:rPr lang="tr-TR" sz="1800" dirty="0"/>
              <a:t>bilgi ve belgeler </a:t>
            </a:r>
            <a:r>
              <a:rPr lang="tr-TR" sz="1800" dirty="0" smtClean="0"/>
              <a:t>raporlanmıştır.</a:t>
            </a:r>
            <a:endParaRPr lang="tr-TR" sz="1800" dirty="0"/>
          </a:p>
        </p:txBody>
      </p:sp>
    </p:spTree>
    <p:extLst>
      <p:ext uri="{BB962C8B-B14F-4D97-AF65-F5344CB8AC3E}">
        <p14:creationId xmlns:p14="http://schemas.microsoft.com/office/powerpoint/2010/main" val="287901049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783471" y="598402"/>
            <a:ext cx="6745857" cy="558800"/>
          </a:xfrm>
        </p:spPr>
        <p:txBody>
          <a:bodyPr>
            <a:normAutofit/>
          </a:bodyPr>
          <a:lstStyle/>
          <a:p>
            <a:r>
              <a:rPr lang="tr-TR" sz="2800" dirty="0" smtClean="0"/>
              <a:t>Kalite Yönetim Sistemi </a:t>
            </a:r>
            <a:endParaRPr lang="tr-TR" sz="2800" dirty="0"/>
          </a:p>
        </p:txBody>
      </p:sp>
      <p:sp>
        <p:nvSpPr>
          <p:cNvPr id="3" name="İçerik Yer Tutucusu 2"/>
          <p:cNvSpPr>
            <a:spLocks noGrp="1"/>
          </p:cNvSpPr>
          <p:nvPr>
            <p:ph idx="1"/>
          </p:nvPr>
        </p:nvSpPr>
        <p:spPr>
          <a:xfrm>
            <a:off x="1062681" y="1292225"/>
            <a:ext cx="10262544" cy="4351338"/>
          </a:xfrm>
        </p:spPr>
        <p:txBody>
          <a:bodyPr>
            <a:normAutofit/>
          </a:bodyPr>
          <a:lstStyle/>
          <a:p>
            <a:pPr marL="0" indent="0">
              <a:buNone/>
            </a:pPr>
            <a:endParaRPr lang="tr-TR" dirty="0" smtClean="0"/>
          </a:p>
          <a:p>
            <a:r>
              <a:rPr lang="tr-TR" dirty="0" smtClean="0"/>
              <a:t>Türk Standartları Enstitüsünden </a:t>
            </a:r>
            <a:r>
              <a:rPr lang="tr-TR" dirty="0"/>
              <a:t>alınan ISO 9001; 2015 Kalite </a:t>
            </a:r>
            <a:r>
              <a:rPr lang="tr-TR" dirty="0" smtClean="0"/>
              <a:t>Belgesi yenilenerek bu süre 1 yıl uzatılmıştır. Bu süreçler Kalite Koordinatörlüğü ile birlikte yürütülmüştür.</a:t>
            </a:r>
          </a:p>
          <a:p>
            <a:r>
              <a:rPr lang="tr-TR" dirty="0" smtClean="0"/>
              <a:t>Kalite Üst Komisyonu tarafından haftalık yapılan toplantılarına Başkanlık düzeyinde katılım sağlanmakta, </a:t>
            </a:r>
          </a:p>
          <a:p>
            <a:r>
              <a:rPr lang="tr-TR" dirty="0" smtClean="0"/>
              <a:t>Liderlik ve yönetişim grubuna </a:t>
            </a:r>
            <a:r>
              <a:rPr lang="tr-TR" dirty="0" err="1" smtClean="0"/>
              <a:t>şb.</a:t>
            </a:r>
            <a:r>
              <a:rPr lang="tr-TR" dirty="0" smtClean="0"/>
              <a:t> </a:t>
            </a:r>
            <a:r>
              <a:rPr lang="tr-TR" dirty="0"/>
              <a:t>m</a:t>
            </a:r>
            <a:r>
              <a:rPr lang="tr-TR" dirty="0" smtClean="0"/>
              <a:t>üdürü düzeyinde haftalık toplantılara katılım sağlanmaktadır. </a:t>
            </a:r>
          </a:p>
        </p:txBody>
      </p:sp>
    </p:spTree>
    <p:extLst>
      <p:ext uri="{BB962C8B-B14F-4D97-AF65-F5344CB8AC3E}">
        <p14:creationId xmlns:p14="http://schemas.microsoft.com/office/powerpoint/2010/main" val="150275144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Tablo"/>
          <p:cNvGraphicFramePr>
            <a:graphicFrameLocks noGrp="1"/>
          </p:cNvGraphicFramePr>
          <p:nvPr/>
        </p:nvGraphicFramePr>
        <p:xfrm>
          <a:off x="131803" y="1062665"/>
          <a:ext cx="11878964" cy="4698850"/>
        </p:xfrm>
        <a:graphic>
          <a:graphicData uri="http://schemas.openxmlformats.org/drawingml/2006/table">
            <a:tbl>
              <a:tblPr/>
              <a:tblGrid>
                <a:gridCol w="854470">
                  <a:extLst>
                    <a:ext uri="{9D8B030D-6E8A-4147-A177-3AD203B41FA5}">
                      <a16:colId xmlns:a16="http://schemas.microsoft.com/office/drawing/2014/main" val="20000"/>
                    </a:ext>
                  </a:extLst>
                </a:gridCol>
                <a:gridCol w="211659">
                  <a:extLst>
                    <a:ext uri="{9D8B030D-6E8A-4147-A177-3AD203B41FA5}">
                      <a16:colId xmlns:a16="http://schemas.microsoft.com/office/drawing/2014/main" val="20001"/>
                    </a:ext>
                  </a:extLst>
                </a:gridCol>
                <a:gridCol w="211659">
                  <a:extLst>
                    <a:ext uri="{9D8B030D-6E8A-4147-A177-3AD203B41FA5}">
                      <a16:colId xmlns:a16="http://schemas.microsoft.com/office/drawing/2014/main" val="20002"/>
                    </a:ext>
                  </a:extLst>
                </a:gridCol>
                <a:gridCol w="211659">
                  <a:extLst>
                    <a:ext uri="{9D8B030D-6E8A-4147-A177-3AD203B41FA5}">
                      <a16:colId xmlns:a16="http://schemas.microsoft.com/office/drawing/2014/main" val="20003"/>
                    </a:ext>
                  </a:extLst>
                </a:gridCol>
                <a:gridCol w="3428331">
                  <a:extLst>
                    <a:ext uri="{9D8B030D-6E8A-4147-A177-3AD203B41FA5}">
                      <a16:colId xmlns:a16="http://schemas.microsoft.com/office/drawing/2014/main" val="20004"/>
                    </a:ext>
                  </a:extLst>
                </a:gridCol>
                <a:gridCol w="2142707">
                  <a:extLst>
                    <a:ext uri="{9D8B030D-6E8A-4147-A177-3AD203B41FA5}">
                      <a16:colId xmlns:a16="http://schemas.microsoft.com/office/drawing/2014/main" val="20005"/>
                    </a:ext>
                  </a:extLst>
                </a:gridCol>
                <a:gridCol w="2142707">
                  <a:extLst>
                    <a:ext uri="{9D8B030D-6E8A-4147-A177-3AD203B41FA5}">
                      <a16:colId xmlns:a16="http://schemas.microsoft.com/office/drawing/2014/main" val="20006"/>
                    </a:ext>
                  </a:extLst>
                </a:gridCol>
                <a:gridCol w="2142707">
                  <a:extLst>
                    <a:ext uri="{9D8B030D-6E8A-4147-A177-3AD203B41FA5}">
                      <a16:colId xmlns:a16="http://schemas.microsoft.com/office/drawing/2014/main" val="20007"/>
                    </a:ext>
                  </a:extLst>
                </a:gridCol>
                <a:gridCol w="533065">
                  <a:extLst>
                    <a:ext uri="{9D8B030D-6E8A-4147-A177-3AD203B41FA5}">
                      <a16:colId xmlns:a16="http://schemas.microsoft.com/office/drawing/2014/main" val="20008"/>
                    </a:ext>
                  </a:extLst>
                </a:gridCol>
              </a:tblGrid>
              <a:tr h="337017">
                <a:tc gridSpan="4">
                  <a:txBody>
                    <a:bodyPr/>
                    <a:lstStyle/>
                    <a:p>
                      <a:pPr algn="ctr" fontAlgn="b"/>
                      <a:r>
                        <a:rPr lang="tr-TR" sz="800" b="1" i="0" u="none" strike="noStrike" dirty="0">
                          <a:solidFill>
                            <a:srgbClr val="000000"/>
                          </a:solidFill>
                          <a:latin typeface="Calibri"/>
                        </a:rPr>
                        <a:t>Ekonomik Kodlar</a:t>
                      </a:r>
                    </a:p>
                  </a:txBody>
                  <a:tcPr marL="5366" marR="5366" marT="536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ctr" fontAlgn="b"/>
                      <a:r>
                        <a:rPr lang="tr-TR" sz="800" b="1" i="0" u="none" strike="noStrike">
                          <a:solidFill>
                            <a:srgbClr val="000000"/>
                          </a:solidFill>
                          <a:latin typeface="Calibri"/>
                        </a:rPr>
                        <a:t>Bütçe Gelirlerinin Türü</a:t>
                      </a:r>
                    </a:p>
                  </a:txBody>
                  <a:tcPr marL="5366" marR="5366" marT="536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b"/>
                      <a:r>
                        <a:rPr lang="tr-TR" sz="800" b="1" i="0" u="none" strike="noStrike">
                          <a:solidFill>
                            <a:srgbClr val="000000"/>
                          </a:solidFill>
                          <a:latin typeface="Calibri"/>
                        </a:rPr>
                        <a:t>Bütçe Geliri </a:t>
                      </a:r>
                      <a:br>
                        <a:rPr lang="tr-TR" sz="800" b="1" i="0" u="none" strike="noStrike">
                          <a:solidFill>
                            <a:srgbClr val="000000"/>
                          </a:solidFill>
                          <a:latin typeface="Calibri"/>
                        </a:rPr>
                      </a:br>
                      <a:r>
                        <a:rPr lang="tr-TR" sz="800" b="1" i="0" u="none" strike="noStrike">
                          <a:solidFill>
                            <a:srgbClr val="000000"/>
                          </a:solidFill>
                          <a:latin typeface="Calibri"/>
                        </a:rPr>
                        <a:t> (800 Hesap) </a:t>
                      </a:r>
                      <a:br>
                        <a:rPr lang="tr-TR" sz="800" b="1" i="0" u="none" strike="noStrike">
                          <a:solidFill>
                            <a:srgbClr val="000000"/>
                          </a:solidFill>
                          <a:latin typeface="Calibri"/>
                        </a:rPr>
                      </a:br>
                      <a:r>
                        <a:rPr lang="tr-TR" sz="800" b="1" i="0" u="none" strike="noStrike">
                          <a:solidFill>
                            <a:srgbClr val="000000"/>
                          </a:solidFill>
                          <a:latin typeface="Calibri"/>
                        </a:rPr>
                        <a:t> (1)</a:t>
                      </a:r>
                    </a:p>
                  </a:txBody>
                  <a:tcPr marL="5366" marR="5366" marT="536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b"/>
                      <a:r>
                        <a:rPr lang="tr-TR" sz="800" b="1" i="0" u="none" strike="noStrike">
                          <a:solidFill>
                            <a:srgbClr val="000000"/>
                          </a:solidFill>
                          <a:latin typeface="Calibri"/>
                        </a:rPr>
                        <a:t>Bütçe Geliri Ret ve İade </a:t>
                      </a:r>
                      <a:br>
                        <a:rPr lang="tr-TR" sz="800" b="1" i="0" u="none" strike="noStrike">
                          <a:solidFill>
                            <a:srgbClr val="000000"/>
                          </a:solidFill>
                          <a:latin typeface="Calibri"/>
                        </a:rPr>
                      </a:br>
                      <a:r>
                        <a:rPr lang="tr-TR" sz="800" b="1" i="0" u="none" strike="noStrike">
                          <a:solidFill>
                            <a:srgbClr val="000000"/>
                          </a:solidFill>
                          <a:latin typeface="Calibri"/>
                        </a:rPr>
                        <a:t> (810 Hesap) </a:t>
                      </a:r>
                      <a:br>
                        <a:rPr lang="tr-TR" sz="800" b="1" i="0" u="none" strike="noStrike">
                          <a:solidFill>
                            <a:srgbClr val="000000"/>
                          </a:solidFill>
                          <a:latin typeface="Calibri"/>
                        </a:rPr>
                      </a:br>
                      <a:r>
                        <a:rPr lang="tr-TR" sz="800" b="1" i="0" u="none" strike="noStrike">
                          <a:solidFill>
                            <a:srgbClr val="000000"/>
                          </a:solidFill>
                          <a:latin typeface="Calibri"/>
                        </a:rPr>
                        <a:t> (2)</a:t>
                      </a:r>
                    </a:p>
                  </a:txBody>
                  <a:tcPr marL="5366" marR="5366" marT="536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b"/>
                      <a:r>
                        <a:rPr lang="nl-NL" sz="800" b="1" i="0" u="none" strike="noStrike">
                          <a:solidFill>
                            <a:srgbClr val="000000"/>
                          </a:solidFill>
                          <a:latin typeface="Calibri"/>
                        </a:rPr>
                        <a:t>Net Bütçe Geliri </a:t>
                      </a:r>
                      <a:br>
                        <a:rPr lang="nl-NL" sz="800" b="1" i="0" u="none" strike="noStrike">
                          <a:solidFill>
                            <a:srgbClr val="000000"/>
                          </a:solidFill>
                          <a:latin typeface="Calibri"/>
                        </a:rPr>
                      </a:br>
                      <a:r>
                        <a:rPr lang="nl-NL" sz="800" b="1" i="0" u="none" strike="noStrike">
                          <a:solidFill>
                            <a:srgbClr val="000000"/>
                          </a:solidFill>
                          <a:latin typeface="Calibri"/>
                        </a:rPr>
                        <a:t> (800 Hesap) </a:t>
                      </a:r>
                      <a:br>
                        <a:rPr lang="nl-NL" sz="800" b="1" i="0" u="none" strike="noStrike">
                          <a:solidFill>
                            <a:srgbClr val="000000"/>
                          </a:solidFill>
                          <a:latin typeface="Calibri"/>
                        </a:rPr>
                      </a:br>
                      <a:r>
                        <a:rPr lang="nl-NL" sz="800" b="1" i="0" u="none" strike="noStrike">
                          <a:solidFill>
                            <a:srgbClr val="000000"/>
                          </a:solidFill>
                          <a:latin typeface="Calibri"/>
                        </a:rPr>
                        <a:t> (3=1-2)</a:t>
                      </a:r>
                    </a:p>
                  </a:txBody>
                  <a:tcPr marL="5366" marR="5366" marT="536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r" fontAlgn="b"/>
                      <a:r>
                        <a:rPr lang="tr-TR" sz="800" b="1" i="0" u="none" strike="noStrike">
                          <a:solidFill>
                            <a:srgbClr val="000000"/>
                          </a:solidFill>
                          <a:latin typeface="Calibri"/>
                        </a:rPr>
                        <a:t>Oran </a:t>
                      </a:r>
                      <a:br>
                        <a:rPr lang="tr-TR" sz="800" b="1" i="0" u="none" strike="noStrike">
                          <a:solidFill>
                            <a:srgbClr val="000000"/>
                          </a:solidFill>
                          <a:latin typeface="Calibri"/>
                        </a:rPr>
                      </a:br>
                      <a:r>
                        <a:rPr lang="tr-TR" sz="800" b="1" i="0" u="none" strike="noStrike">
                          <a:solidFill>
                            <a:srgbClr val="000000"/>
                          </a:solidFill>
                          <a:latin typeface="Calibri"/>
                        </a:rPr>
                        <a:t> 2/1</a:t>
                      </a:r>
                    </a:p>
                  </a:txBody>
                  <a:tcPr marL="5366" marR="5366" marT="536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10000"/>
                  </a:ext>
                </a:extLst>
              </a:tr>
              <a:tr h="125286">
                <a:tc>
                  <a:txBody>
                    <a:bodyPr/>
                    <a:lstStyle/>
                    <a:p>
                      <a:pPr algn="l" fontAlgn="b"/>
                      <a:r>
                        <a:rPr lang="tr-TR" sz="800" b="0" i="0" u="none" strike="noStrike">
                          <a:solidFill>
                            <a:srgbClr val="000000"/>
                          </a:solidFill>
                          <a:latin typeface="Calibri"/>
                        </a:rPr>
                        <a:t>03</a:t>
                      </a:r>
                    </a:p>
                  </a:txBody>
                  <a:tcPr marL="5366" marR="5366" marT="5366"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tr-TR" sz="800" b="1" i="0" u="none" strike="noStrike">
                          <a:solidFill>
                            <a:srgbClr val="000000"/>
                          </a:solidFill>
                          <a:latin typeface="Calibri"/>
                        </a:rPr>
                        <a:t>Teşebbüs ve Mülkiyet Gelirleri</a:t>
                      </a:r>
                    </a:p>
                  </a:txBody>
                  <a:tcPr marL="5366" marR="5366" marT="5366"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tr-TR" sz="800" b="0" i="0" u="none" strike="noStrike">
                          <a:solidFill>
                            <a:srgbClr val="000000"/>
                          </a:solidFill>
                          <a:latin typeface="Calibri"/>
                        </a:rPr>
                        <a:t>₺44.466.495,90</a:t>
                      </a:r>
                    </a:p>
                  </a:txBody>
                  <a:tcPr marL="5366" marR="5366" marT="5366"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tr-TR" sz="800" b="0" i="0" u="none" strike="noStrike">
                          <a:solidFill>
                            <a:srgbClr val="000000"/>
                          </a:solidFill>
                          <a:latin typeface="Calibri"/>
                        </a:rPr>
                        <a:t>₺1.482.484,68</a:t>
                      </a:r>
                    </a:p>
                  </a:txBody>
                  <a:tcPr marL="5366" marR="5366" marT="5366"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tr-TR" sz="800" b="0" i="0" u="none" strike="noStrike">
                          <a:solidFill>
                            <a:srgbClr val="000000"/>
                          </a:solidFill>
                          <a:latin typeface="Calibri"/>
                        </a:rPr>
                        <a:t>₺42.984.011,22</a:t>
                      </a:r>
                    </a:p>
                  </a:txBody>
                  <a:tcPr marL="5366" marR="5366" marT="5366"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tr-TR" sz="800" b="0" i="0" u="none" strike="noStrike">
                          <a:solidFill>
                            <a:srgbClr val="000000"/>
                          </a:solidFill>
                          <a:latin typeface="Calibri"/>
                        </a:rPr>
                        <a:t>% 3,33</a:t>
                      </a:r>
                    </a:p>
                  </a:txBody>
                  <a:tcPr marL="5366" marR="5366" marT="5366"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1"/>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es-ES" sz="800" b="0" i="0" u="none" strike="noStrike">
                          <a:solidFill>
                            <a:srgbClr val="000000"/>
                          </a:solidFill>
                          <a:latin typeface="Calibri"/>
                        </a:rPr>
                        <a:t>  Mal ve Hizmet Satış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₺33.939.887,96</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₺1.480.770,78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₺32.459.117,18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4,36</a:t>
                      </a:r>
                    </a:p>
                  </a:txBody>
                  <a:tcPr marL="5366" marR="5366" marT="5366" marB="0" anchor="b">
                    <a:lnL>
                      <a:noFill/>
                    </a:lnL>
                    <a:lnR>
                      <a:noFill/>
                    </a:lnR>
                    <a:lnT>
                      <a:noFill/>
                    </a:lnT>
                    <a:lnB>
                      <a:noFill/>
                    </a:lnB>
                  </a:tcPr>
                </a:tc>
                <a:extLst>
                  <a:ext uri="{0D108BD9-81ED-4DB2-BD59-A6C34878D82A}">
                    <a16:rowId xmlns:a16="http://schemas.microsoft.com/office/drawing/2014/main" val="10002"/>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Mal Satış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₺17.950,00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₺17.950,00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03"/>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Şartname, Basılı Evrak, Form Satış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₺17.950,00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₺17.950,00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04"/>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02</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Hizmet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₺33.921.937,96</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₺1.480.770,78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₺32.441.167,18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4,37</a:t>
                      </a:r>
                    </a:p>
                  </a:txBody>
                  <a:tcPr marL="5366" marR="5366" marT="5366" marB="0" anchor="b">
                    <a:lnL>
                      <a:noFill/>
                    </a:lnL>
                    <a:lnR>
                      <a:noFill/>
                    </a:lnR>
                    <a:lnT>
                      <a:noFill/>
                    </a:lnT>
                    <a:lnB>
                      <a:noFill/>
                    </a:lnB>
                  </a:tcPr>
                </a:tc>
                <a:extLst>
                  <a:ext uri="{0D108BD9-81ED-4DB2-BD59-A6C34878D82A}">
                    <a16:rowId xmlns:a16="http://schemas.microsoft.com/office/drawing/2014/main" val="10005"/>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03</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Avukatlık Vekalet Ücreti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₺5.774,43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₺5.774,43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06"/>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29</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Örgün ve Yaygın Öğretimden Elde Edilen Gelirler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₺14.556.733,27</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₺430.802,66</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₺14.125.930,61</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2,96</a:t>
                      </a:r>
                    </a:p>
                  </a:txBody>
                  <a:tcPr marL="5366" marR="5366" marT="5366" marB="0" anchor="b">
                    <a:lnL>
                      <a:noFill/>
                    </a:lnL>
                    <a:lnR>
                      <a:noFill/>
                    </a:lnR>
                    <a:lnT>
                      <a:noFill/>
                    </a:lnT>
                    <a:lnB>
                      <a:noFill/>
                    </a:lnB>
                  </a:tcPr>
                </a:tc>
                <a:extLst>
                  <a:ext uri="{0D108BD9-81ED-4DB2-BD59-A6C34878D82A}">
                    <a16:rowId xmlns:a16="http://schemas.microsoft.com/office/drawing/2014/main" val="10007"/>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31</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İkinci Öğretimden Elde Edilen Gelirler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₺6.802.178,90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₺932.523,03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₺5.869.655,87</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13,71</a:t>
                      </a:r>
                    </a:p>
                  </a:txBody>
                  <a:tcPr marL="5366" marR="5366" marT="5366" marB="0" anchor="b">
                    <a:lnL>
                      <a:noFill/>
                    </a:lnL>
                    <a:lnR>
                      <a:noFill/>
                    </a:lnR>
                    <a:lnT>
                      <a:noFill/>
                    </a:lnT>
                    <a:lnB>
                      <a:noFill/>
                    </a:lnB>
                  </a:tcPr>
                </a:tc>
                <a:extLst>
                  <a:ext uri="{0D108BD9-81ED-4DB2-BD59-A6C34878D82A}">
                    <a16:rowId xmlns:a16="http://schemas.microsoft.com/office/drawing/2014/main" val="10008"/>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33</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Tezsiz Yüksek Lisans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₺1.332.543,45</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₺12.000,00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₺1.320.543,45</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0,90</a:t>
                      </a:r>
                    </a:p>
                  </a:txBody>
                  <a:tcPr marL="5366" marR="5366" marT="5366" marB="0" anchor="b">
                    <a:lnL>
                      <a:noFill/>
                    </a:lnL>
                    <a:lnR>
                      <a:noFill/>
                    </a:lnR>
                    <a:lnT>
                      <a:noFill/>
                    </a:lnT>
                    <a:lnB>
                      <a:noFill/>
                    </a:lnB>
                  </a:tcPr>
                </a:tc>
                <a:extLst>
                  <a:ext uri="{0D108BD9-81ED-4DB2-BD59-A6C34878D82A}">
                    <a16:rowId xmlns:a16="http://schemas.microsoft.com/office/drawing/2014/main" val="10009"/>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36</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Sosyal Tesis İşletme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₺2.129.216,44</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₺2.129.216,44</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10"/>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37</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Kantin Kafeterya İşletme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₺89.850,00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₺89.850,00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11"/>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45</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Uzaktan Öğretimden Elde Edilen Gelirler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₺1.747.015,97</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₺5.419,67</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₺1.741.596,30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0,31</a:t>
                      </a:r>
                    </a:p>
                  </a:txBody>
                  <a:tcPr marL="5366" marR="5366" marT="5366" marB="0" anchor="b">
                    <a:lnL>
                      <a:noFill/>
                    </a:lnL>
                    <a:lnR>
                      <a:noFill/>
                    </a:lnR>
                    <a:lnT>
                      <a:noFill/>
                    </a:lnT>
                    <a:lnB>
                      <a:noFill/>
                    </a:lnB>
                  </a:tcPr>
                </a:tc>
                <a:extLst>
                  <a:ext uri="{0D108BD9-81ED-4DB2-BD59-A6C34878D82A}">
                    <a16:rowId xmlns:a16="http://schemas.microsoft.com/office/drawing/2014/main" val="10012"/>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46</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Uzaktan Öğretim Materyal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₺387.200,00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₺600,00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₺386.600,00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0,15</a:t>
                      </a:r>
                    </a:p>
                  </a:txBody>
                  <a:tcPr marL="5366" marR="5366" marT="5366" marB="0" anchor="b">
                    <a:lnL>
                      <a:noFill/>
                    </a:lnL>
                    <a:lnR>
                      <a:noFill/>
                    </a:lnR>
                    <a:lnT>
                      <a:noFill/>
                    </a:lnT>
                    <a:lnB>
                      <a:noFill/>
                    </a:lnB>
                  </a:tcPr>
                </a:tc>
                <a:extLst>
                  <a:ext uri="{0D108BD9-81ED-4DB2-BD59-A6C34878D82A}">
                    <a16:rowId xmlns:a16="http://schemas.microsoft.com/office/drawing/2014/main" val="10013"/>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99</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Diğer hizmet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₺6.871.425,50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₺99.425,42</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₺6.772.000,08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1,45</a:t>
                      </a:r>
                    </a:p>
                  </a:txBody>
                  <a:tcPr marL="5366" marR="5366" marT="5366" marB="0" anchor="b">
                    <a:lnL>
                      <a:noFill/>
                    </a:lnL>
                    <a:lnR>
                      <a:noFill/>
                    </a:lnR>
                    <a:lnT>
                      <a:noFill/>
                    </a:lnT>
                    <a:lnB>
                      <a:noFill/>
                    </a:lnB>
                  </a:tcPr>
                </a:tc>
                <a:extLst>
                  <a:ext uri="{0D108BD9-81ED-4DB2-BD59-A6C34878D82A}">
                    <a16:rowId xmlns:a16="http://schemas.microsoft.com/office/drawing/2014/main" val="10014"/>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06</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Kira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₺10.526.607,94</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₺1.713,90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₺10.524.894,04</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0,02</a:t>
                      </a:r>
                    </a:p>
                  </a:txBody>
                  <a:tcPr marL="5366" marR="5366" marT="5366" marB="0" anchor="b">
                    <a:lnL>
                      <a:noFill/>
                    </a:lnL>
                    <a:lnR>
                      <a:noFill/>
                    </a:lnR>
                    <a:lnT>
                      <a:noFill/>
                    </a:lnT>
                    <a:lnB>
                      <a:noFill/>
                    </a:lnB>
                  </a:tcPr>
                </a:tc>
                <a:extLst>
                  <a:ext uri="{0D108BD9-81ED-4DB2-BD59-A6C34878D82A}">
                    <a16:rowId xmlns:a16="http://schemas.microsoft.com/office/drawing/2014/main" val="10015"/>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Taşınmaz Kiraları</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₺10.526.607,94</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₺1.713,90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₺10.524.894,04</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0,02</a:t>
                      </a:r>
                    </a:p>
                  </a:txBody>
                  <a:tcPr marL="5366" marR="5366" marT="5366" marB="0" anchor="b">
                    <a:lnL>
                      <a:noFill/>
                    </a:lnL>
                    <a:lnR>
                      <a:noFill/>
                    </a:lnR>
                    <a:lnT>
                      <a:noFill/>
                    </a:lnT>
                    <a:lnB>
                      <a:noFill/>
                    </a:lnB>
                  </a:tcPr>
                </a:tc>
                <a:extLst>
                  <a:ext uri="{0D108BD9-81ED-4DB2-BD59-A6C34878D82A}">
                    <a16:rowId xmlns:a16="http://schemas.microsoft.com/office/drawing/2014/main" val="10016"/>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Lojman Kira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₺1.759.037,00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₺1.300,00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₺1.757.737,00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0,07</a:t>
                      </a:r>
                    </a:p>
                  </a:txBody>
                  <a:tcPr marL="5366" marR="5366" marT="5366" marB="0" anchor="b">
                    <a:lnL>
                      <a:noFill/>
                    </a:lnL>
                    <a:lnR>
                      <a:noFill/>
                    </a:lnR>
                    <a:lnT>
                      <a:noFill/>
                    </a:lnT>
                    <a:lnB>
                      <a:noFill/>
                    </a:lnB>
                  </a:tcPr>
                </a:tc>
                <a:extLst>
                  <a:ext uri="{0D108BD9-81ED-4DB2-BD59-A6C34878D82A}">
                    <a16:rowId xmlns:a16="http://schemas.microsoft.com/office/drawing/2014/main" val="10017"/>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99</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Diğer Taşınmaz Kira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₺8.767.570,94</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₺413,90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₺8.767.157,04</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18"/>
                  </a:ext>
                </a:extLst>
              </a:tr>
              <a:tr h="125286">
                <a:tc>
                  <a:txBody>
                    <a:bodyPr/>
                    <a:lstStyle/>
                    <a:p>
                      <a:pPr algn="l" fontAlgn="b"/>
                      <a:r>
                        <a:rPr lang="tr-TR" sz="800" b="0" i="0" u="none" strike="noStrike">
                          <a:solidFill>
                            <a:srgbClr val="000000"/>
                          </a:solidFill>
                          <a:latin typeface="Calibri"/>
                        </a:rPr>
                        <a:t>04</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1" i="0" u="none" strike="noStrike">
                          <a:solidFill>
                            <a:srgbClr val="000000"/>
                          </a:solidFill>
                          <a:latin typeface="Calibri"/>
                        </a:rPr>
                        <a:t>Alınan Bağış ve Yardımlar ile Özel Gelirler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₺1.421.754.438,40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₺1.421.754.438,40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19"/>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02</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Merkezi Yönetim Bütçesine Dahil İdarelerden Alınan Bağış ve Yardımlar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₺1.419.185.610,23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₺1.419.185.610,23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20"/>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Cari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₺1.226.500.610,23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₺1.226.500.610,23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21"/>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Hazine yardımı</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₺1.226.495.200,00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₺1.226.495.200,00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22"/>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99</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Cari nitelikli diğer işler için genel bütçeden alınan</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₺5.410,23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₺5.410,23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23"/>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02</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Sermaye</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₺192.685.000,00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₺192.685.000,00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24"/>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Hazine yardımı</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₺192.685.000,00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₺192.685.000,00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25"/>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04</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Kurumlardan ve Kişilerden Alınan Yardım ve Bağışlar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₺25,00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₺25,00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26"/>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Cari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₺25,00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₺25,00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27"/>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02</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Kişilerden alınan Bağış ve Yadımlar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₺25,00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₺25,00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28"/>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02</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Sermaye</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29"/>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04</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Kişilerden Alınan Şartlı Bağış ve Yardımlar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30"/>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05</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Proje Yardımları</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₺2.568.803,17</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₺2.568.803,17</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31"/>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Cari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₺2.568.803,17</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₺2.568.803,17</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32"/>
                  </a:ext>
                </a:extLst>
              </a:tr>
              <a:tr h="12528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02</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Özel Bütçeli İdarelerden Alınan Proje Yardımları</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₺2.208.806,01</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₺2.208.806,01</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33"/>
                  </a:ext>
                </a:extLst>
              </a:tr>
              <a:tr h="125286">
                <a:tc>
                  <a:txBody>
                    <a:bodyPr/>
                    <a:lstStyle/>
                    <a:p>
                      <a:pPr algn="l" fontAlgn="b"/>
                      <a:endParaRPr lang="tr-TR" sz="800" b="0" i="0" u="none" strike="noStrike" dirty="0">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13</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YÖK Burs Destekleri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₺359.997,16</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₺359.997,16</a:t>
                      </a:r>
                    </a:p>
                  </a:txBody>
                  <a:tcPr marL="5366" marR="5366" marT="5366" marB="0" anchor="b">
                    <a:lnL>
                      <a:noFill/>
                    </a:lnL>
                    <a:lnR>
                      <a:noFill/>
                    </a:lnR>
                    <a:lnT>
                      <a:noFill/>
                    </a:lnT>
                    <a:lnB>
                      <a:noFill/>
                    </a:lnB>
                  </a:tcPr>
                </a:tc>
                <a:tc>
                  <a:txBody>
                    <a:bodyPr/>
                    <a:lstStyle/>
                    <a:p>
                      <a:pPr algn="r" fontAlgn="b"/>
                      <a:r>
                        <a:rPr lang="tr-TR" sz="800" b="0" i="0" u="none" strike="noStrike" dirty="0">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34"/>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Tablo"/>
          <p:cNvGraphicFramePr>
            <a:graphicFrameLocks noGrp="1"/>
          </p:cNvGraphicFramePr>
          <p:nvPr/>
        </p:nvGraphicFramePr>
        <p:xfrm>
          <a:off x="115330" y="1202717"/>
          <a:ext cx="11920153" cy="4448448"/>
        </p:xfrm>
        <a:graphic>
          <a:graphicData uri="http://schemas.openxmlformats.org/drawingml/2006/table">
            <a:tbl>
              <a:tblPr/>
              <a:tblGrid>
                <a:gridCol w="859866">
                  <a:extLst>
                    <a:ext uri="{9D8B030D-6E8A-4147-A177-3AD203B41FA5}">
                      <a16:colId xmlns:a16="http://schemas.microsoft.com/office/drawing/2014/main" val="20000"/>
                    </a:ext>
                  </a:extLst>
                </a:gridCol>
                <a:gridCol w="212345">
                  <a:extLst>
                    <a:ext uri="{9D8B030D-6E8A-4147-A177-3AD203B41FA5}">
                      <a16:colId xmlns:a16="http://schemas.microsoft.com/office/drawing/2014/main" val="20001"/>
                    </a:ext>
                  </a:extLst>
                </a:gridCol>
                <a:gridCol w="212345">
                  <a:extLst>
                    <a:ext uri="{9D8B030D-6E8A-4147-A177-3AD203B41FA5}">
                      <a16:colId xmlns:a16="http://schemas.microsoft.com/office/drawing/2014/main" val="20002"/>
                    </a:ext>
                  </a:extLst>
                </a:gridCol>
                <a:gridCol w="212345">
                  <a:extLst>
                    <a:ext uri="{9D8B030D-6E8A-4147-A177-3AD203B41FA5}">
                      <a16:colId xmlns:a16="http://schemas.microsoft.com/office/drawing/2014/main" val="20003"/>
                    </a:ext>
                  </a:extLst>
                </a:gridCol>
                <a:gridCol w="3439462">
                  <a:extLst>
                    <a:ext uri="{9D8B030D-6E8A-4147-A177-3AD203B41FA5}">
                      <a16:colId xmlns:a16="http://schemas.microsoft.com/office/drawing/2014/main" val="20004"/>
                    </a:ext>
                  </a:extLst>
                </a:gridCol>
                <a:gridCol w="2149665">
                  <a:extLst>
                    <a:ext uri="{9D8B030D-6E8A-4147-A177-3AD203B41FA5}">
                      <a16:colId xmlns:a16="http://schemas.microsoft.com/office/drawing/2014/main" val="20005"/>
                    </a:ext>
                  </a:extLst>
                </a:gridCol>
                <a:gridCol w="2149665">
                  <a:extLst>
                    <a:ext uri="{9D8B030D-6E8A-4147-A177-3AD203B41FA5}">
                      <a16:colId xmlns:a16="http://schemas.microsoft.com/office/drawing/2014/main" val="20006"/>
                    </a:ext>
                  </a:extLst>
                </a:gridCol>
                <a:gridCol w="2149665">
                  <a:extLst>
                    <a:ext uri="{9D8B030D-6E8A-4147-A177-3AD203B41FA5}">
                      <a16:colId xmlns:a16="http://schemas.microsoft.com/office/drawing/2014/main" val="20007"/>
                    </a:ext>
                  </a:extLst>
                </a:gridCol>
                <a:gridCol w="534795">
                  <a:extLst>
                    <a:ext uri="{9D8B030D-6E8A-4147-A177-3AD203B41FA5}">
                      <a16:colId xmlns:a16="http://schemas.microsoft.com/office/drawing/2014/main" val="20008"/>
                    </a:ext>
                  </a:extLst>
                </a:gridCol>
              </a:tblGrid>
              <a:tr h="247136">
                <a:tc>
                  <a:txBody>
                    <a:bodyPr/>
                    <a:lstStyle/>
                    <a:p>
                      <a:pPr algn="l" fontAlgn="b"/>
                      <a:r>
                        <a:rPr lang="tr-TR" sz="800" b="0" i="0" u="none" strike="noStrike">
                          <a:solidFill>
                            <a:srgbClr val="000000"/>
                          </a:solidFill>
                          <a:latin typeface="Calibri"/>
                        </a:rPr>
                        <a:t>05</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1" i="0" u="none" strike="noStrike">
                          <a:solidFill>
                            <a:srgbClr val="000000"/>
                          </a:solidFill>
                          <a:latin typeface="Calibri"/>
                        </a:rPr>
                        <a:t>Diğer Gelirler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₺11.047.435,78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₺9.009,51</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₺11.038.426,27</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0,08</a:t>
                      </a:r>
                    </a:p>
                  </a:txBody>
                  <a:tcPr marL="5366" marR="5366" marT="5366" marB="0" anchor="b">
                    <a:lnL>
                      <a:noFill/>
                    </a:lnL>
                    <a:lnR>
                      <a:noFill/>
                    </a:lnR>
                    <a:lnT>
                      <a:noFill/>
                    </a:lnT>
                    <a:lnB>
                      <a:noFill/>
                    </a:lnB>
                  </a:tcPr>
                </a:tc>
                <a:extLst>
                  <a:ext uri="{0D108BD9-81ED-4DB2-BD59-A6C34878D82A}">
                    <a16:rowId xmlns:a16="http://schemas.microsoft.com/office/drawing/2014/main" val="10000"/>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Faiz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₺17.530,53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₺17.530,53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01"/>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09</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Diğer Faizler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₺17.530,53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₺17.530,53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02"/>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Kişilerden Alacaklar Faizleri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₺17.530,53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₺17.530,53</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03"/>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02</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Kişi ve Kurumlardan Alınan Paylar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₺1.008.107,28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₺1.007.107,28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0,10</a:t>
                      </a:r>
                    </a:p>
                  </a:txBody>
                  <a:tcPr marL="5366" marR="5366" marT="5366" marB="0" anchor="b">
                    <a:lnL>
                      <a:noFill/>
                    </a:lnL>
                    <a:lnR>
                      <a:noFill/>
                    </a:lnR>
                    <a:lnT>
                      <a:noFill/>
                    </a:lnT>
                    <a:lnB>
                      <a:noFill/>
                    </a:lnB>
                  </a:tcPr>
                </a:tc>
                <a:extLst>
                  <a:ext uri="{0D108BD9-81ED-4DB2-BD59-A6C34878D82A}">
                    <a16:rowId xmlns:a16="http://schemas.microsoft.com/office/drawing/2014/main" val="10004"/>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06</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Özel Bütçeli İdarelere Ait Paylar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₺1.008.107,28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₺1.007.107,28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0,10</a:t>
                      </a:r>
                    </a:p>
                  </a:txBody>
                  <a:tcPr marL="5366" marR="5366" marT="5366" marB="0" anchor="b">
                    <a:lnL>
                      <a:noFill/>
                    </a:lnL>
                    <a:lnR>
                      <a:noFill/>
                    </a:lnR>
                    <a:lnT>
                      <a:noFill/>
                    </a:lnT>
                    <a:lnB>
                      <a:noFill/>
                    </a:lnB>
                  </a:tcPr>
                </a:tc>
                <a:extLst>
                  <a:ext uri="{0D108BD9-81ED-4DB2-BD59-A6C34878D82A}">
                    <a16:rowId xmlns:a16="http://schemas.microsoft.com/office/drawing/2014/main" val="10005"/>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16</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Araştırma Projeleri Gelirleri Payı</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₺1.008.107,28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₺1.000,00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₺1.007.107,28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0,10</a:t>
                      </a:r>
                    </a:p>
                  </a:txBody>
                  <a:tcPr marL="5366" marR="5366" marT="5366" marB="0" anchor="b">
                    <a:lnL>
                      <a:noFill/>
                    </a:lnL>
                    <a:lnR>
                      <a:noFill/>
                    </a:lnR>
                    <a:lnT>
                      <a:noFill/>
                    </a:lnT>
                    <a:lnB>
                      <a:noFill/>
                    </a:lnB>
                  </a:tcPr>
                </a:tc>
                <a:extLst>
                  <a:ext uri="{0D108BD9-81ED-4DB2-BD59-A6C34878D82A}">
                    <a16:rowId xmlns:a16="http://schemas.microsoft.com/office/drawing/2014/main" val="10006"/>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03</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Para Cezaları</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₺102.659,30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₺102.659,30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07"/>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02</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İdari Para Cezaları</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₺102.659,30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₺102.659,30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08"/>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99</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Diğer İdari Para Cezaları</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₺102.659,30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₺102.659,30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09"/>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09</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Diğer Para Cezaları</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10"/>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99</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Yukarıda Tanımlanmayan Diğer Para Cezaları</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11"/>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09</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Diğer Çeşitli Gelirler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₺9.919.138,67</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₺8.009,51</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₺9.911.129,16</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0,08</a:t>
                      </a:r>
                    </a:p>
                  </a:txBody>
                  <a:tcPr marL="5366" marR="5366" marT="5366" marB="0" anchor="b">
                    <a:lnL>
                      <a:noFill/>
                    </a:lnL>
                    <a:lnR>
                      <a:noFill/>
                    </a:lnR>
                    <a:lnT>
                      <a:noFill/>
                    </a:lnT>
                    <a:lnB>
                      <a:noFill/>
                    </a:lnB>
                  </a:tcPr>
                </a:tc>
                <a:extLst>
                  <a:ext uri="{0D108BD9-81ED-4DB2-BD59-A6C34878D82A}">
                    <a16:rowId xmlns:a16="http://schemas.microsoft.com/office/drawing/2014/main" val="10012"/>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Diğer Çeşitli Gelirler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₺9.919.138,67</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₺8.009,51</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₺9.911.129,16</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0,08</a:t>
                      </a:r>
                    </a:p>
                  </a:txBody>
                  <a:tcPr marL="5366" marR="5366" marT="5366" marB="0" anchor="b">
                    <a:lnL>
                      <a:noFill/>
                    </a:lnL>
                    <a:lnR>
                      <a:noFill/>
                    </a:lnR>
                    <a:lnT>
                      <a:noFill/>
                    </a:lnT>
                    <a:lnB>
                      <a:noFill/>
                    </a:lnB>
                  </a:tcPr>
                </a:tc>
                <a:extLst>
                  <a:ext uri="{0D108BD9-81ED-4DB2-BD59-A6C34878D82A}">
                    <a16:rowId xmlns:a16="http://schemas.microsoft.com/office/drawing/2014/main" val="10013"/>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01</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İrat Kaydedilecek Nakdi Teminatlar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₺161.557,68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₺161.557,68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14"/>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06</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Kişilerden Alacaklar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₺1.522.269,89</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₺6.031,51</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₺1.516.238,38</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0,40</a:t>
                      </a:r>
                    </a:p>
                  </a:txBody>
                  <a:tcPr marL="5366" marR="5366" marT="5366" marB="0" anchor="b">
                    <a:lnL>
                      <a:noFill/>
                    </a:lnL>
                    <a:lnR>
                      <a:noFill/>
                    </a:lnR>
                    <a:lnT>
                      <a:noFill/>
                    </a:lnT>
                    <a:lnB>
                      <a:noFill/>
                    </a:lnB>
                  </a:tcPr>
                </a:tc>
                <a:extLst>
                  <a:ext uri="{0D108BD9-81ED-4DB2-BD59-A6C34878D82A}">
                    <a16:rowId xmlns:a16="http://schemas.microsoft.com/office/drawing/2014/main" val="10015"/>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19</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Öğrenci Katkı Payı Telafi Gelirleri</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₺6.940.587,00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₺0,00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₺6.940.587,00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 0,00</a:t>
                      </a:r>
                    </a:p>
                  </a:txBody>
                  <a:tcPr marL="5366" marR="5366" marT="5366" marB="0" anchor="b">
                    <a:lnL>
                      <a:noFill/>
                    </a:lnL>
                    <a:lnR>
                      <a:noFill/>
                    </a:lnR>
                    <a:lnT>
                      <a:noFill/>
                    </a:lnT>
                    <a:lnB>
                      <a:noFill/>
                    </a:lnB>
                  </a:tcPr>
                </a:tc>
                <a:extLst>
                  <a:ext uri="{0D108BD9-81ED-4DB2-BD59-A6C34878D82A}">
                    <a16:rowId xmlns:a16="http://schemas.microsoft.com/office/drawing/2014/main" val="10016"/>
                  </a:ext>
                </a:extLst>
              </a:tr>
              <a:tr h="247136">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endParaRPr lang="tr-TR" sz="800" b="0" i="0" u="none" strike="noStrike">
                        <a:solidFill>
                          <a:srgbClr val="000000"/>
                        </a:solidFill>
                        <a:latin typeface="Calibri"/>
                      </a:endParaRP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99</a:t>
                      </a:r>
                    </a:p>
                  </a:txBody>
                  <a:tcPr marL="5366" marR="5366" marT="5366" marB="0" anchor="b">
                    <a:lnL>
                      <a:noFill/>
                    </a:lnL>
                    <a:lnR>
                      <a:noFill/>
                    </a:lnR>
                    <a:lnT>
                      <a:noFill/>
                    </a:lnT>
                    <a:lnB>
                      <a:noFill/>
                    </a:lnB>
                  </a:tcPr>
                </a:tc>
                <a:tc>
                  <a:txBody>
                    <a:bodyPr/>
                    <a:lstStyle/>
                    <a:p>
                      <a:pPr algn="l" fontAlgn="b"/>
                      <a:r>
                        <a:rPr lang="tr-TR" sz="800" b="0" i="0" u="none" strike="noStrike">
                          <a:solidFill>
                            <a:srgbClr val="000000"/>
                          </a:solidFill>
                          <a:latin typeface="Calibri"/>
                        </a:rPr>
                        <a:t>      Yukarıda Tanımlanmayan Diğer Çeşitli Gelirler</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₺1.294.724,10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₺1.978,00</a:t>
                      </a:r>
                    </a:p>
                  </a:txBody>
                  <a:tcPr marL="5366" marR="5366" marT="5366" marB="0" anchor="b">
                    <a:lnL>
                      <a:noFill/>
                    </a:lnL>
                    <a:lnR>
                      <a:noFill/>
                    </a:lnR>
                    <a:lnT>
                      <a:noFill/>
                    </a:lnT>
                    <a:lnB>
                      <a:noFill/>
                    </a:lnB>
                  </a:tcPr>
                </a:tc>
                <a:tc>
                  <a:txBody>
                    <a:bodyPr/>
                    <a:lstStyle/>
                    <a:p>
                      <a:pPr algn="r" fontAlgn="b"/>
                      <a:r>
                        <a:rPr lang="tr-TR" sz="800" b="0" i="0" u="none" strike="noStrike">
                          <a:solidFill>
                            <a:srgbClr val="000000"/>
                          </a:solidFill>
                          <a:latin typeface="Calibri"/>
                        </a:rPr>
                        <a:t>₺1.292.746,10</a:t>
                      </a:r>
                    </a:p>
                  </a:txBody>
                  <a:tcPr marL="5366" marR="5366" marT="5366" marB="0" anchor="b">
                    <a:lnL>
                      <a:noFill/>
                    </a:lnL>
                    <a:lnR>
                      <a:noFill/>
                    </a:lnR>
                    <a:lnT>
                      <a:noFill/>
                    </a:lnT>
                    <a:lnB>
                      <a:noFill/>
                    </a:lnB>
                  </a:tcPr>
                </a:tc>
                <a:tc>
                  <a:txBody>
                    <a:bodyPr/>
                    <a:lstStyle/>
                    <a:p>
                      <a:pPr algn="r" fontAlgn="b"/>
                      <a:r>
                        <a:rPr lang="tr-TR" sz="800" b="0" i="0" u="none" strike="noStrike" dirty="0">
                          <a:solidFill>
                            <a:srgbClr val="000000"/>
                          </a:solidFill>
                          <a:latin typeface="Calibri"/>
                        </a:rPr>
                        <a:t>% 0,15</a:t>
                      </a:r>
                    </a:p>
                  </a:txBody>
                  <a:tcPr marL="5366" marR="5366" marT="5366" marB="0" anchor="b">
                    <a:lnL>
                      <a:noFill/>
                    </a:lnL>
                    <a:lnR>
                      <a:noFill/>
                    </a:lnR>
                    <a:lnT>
                      <a:noFill/>
                    </a:lnT>
                    <a:lnB>
                      <a:noFill/>
                    </a:lnB>
                  </a:tcPr>
                </a:tc>
                <a:extLst>
                  <a:ext uri="{0D108BD9-81ED-4DB2-BD59-A6C34878D82A}">
                    <a16:rowId xmlns:a16="http://schemas.microsoft.com/office/drawing/2014/main" val="10017"/>
                  </a:ext>
                </a:extLst>
              </a:tr>
            </a:tbl>
          </a:graphicData>
        </a:graphic>
      </p:graphicFrame>
    </p:spTree>
    <p:extLst>
      <p:ext uri="{BB962C8B-B14F-4D97-AF65-F5344CB8AC3E}">
        <p14:creationId xmlns:p14="http://schemas.microsoft.com/office/powerpoint/2010/main" val="9877044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Tablo"/>
          <p:cNvGraphicFramePr>
            <a:graphicFrameLocks noGrp="1"/>
          </p:cNvGraphicFramePr>
          <p:nvPr>
            <p:extLst>
              <p:ext uri="{D42A27DB-BD31-4B8C-83A1-F6EECF244321}">
                <p14:modId xmlns:p14="http://schemas.microsoft.com/office/powerpoint/2010/main" val="2853603160"/>
              </p:ext>
            </p:extLst>
          </p:nvPr>
        </p:nvGraphicFramePr>
        <p:xfrm>
          <a:off x="370705" y="1079165"/>
          <a:ext cx="11664776" cy="4670839"/>
        </p:xfrm>
        <a:graphic>
          <a:graphicData uri="http://schemas.openxmlformats.org/drawingml/2006/table">
            <a:tbl>
              <a:tblPr/>
              <a:tblGrid>
                <a:gridCol w="438526">
                  <a:extLst>
                    <a:ext uri="{9D8B030D-6E8A-4147-A177-3AD203B41FA5}">
                      <a16:colId xmlns:a16="http://schemas.microsoft.com/office/drawing/2014/main" val="20000"/>
                    </a:ext>
                  </a:extLst>
                </a:gridCol>
                <a:gridCol w="2245249">
                  <a:extLst>
                    <a:ext uri="{9D8B030D-6E8A-4147-A177-3AD203B41FA5}">
                      <a16:colId xmlns:a16="http://schemas.microsoft.com/office/drawing/2014/main" val="20001"/>
                    </a:ext>
                  </a:extLst>
                </a:gridCol>
                <a:gridCol w="997889">
                  <a:extLst>
                    <a:ext uri="{9D8B030D-6E8A-4147-A177-3AD203B41FA5}">
                      <a16:colId xmlns:a16="http://schemas.microsoft.com/office/drawing/2014/main" val="20002"/>
                    </a:ext>
                  </a:extLst>
                </a:gridCol>
                <a:gridCol w="997889">
                  <a:extLst>
                    <a:ext uri="{9D8B030D-6E8A-4147-A177-3AD203B41FA5}">
                      <a16:colId xmlns:a16="http://schemas.microsoft.com/office/drawing/2014/main" val="20003"/>
                    </a:ext>
                  </a:extLst>
                </a:gridCol>
                <a:gridCol w="997889">
                  <a:extLst>
                    <a:ext uri="{9D8B030D-6E8A-4147-A177-3AD203B41FA5}">
                      <a16:colId xmlns:a16="http://schemas.microsoft.com/office/drawing/2014/main" val="20004"/>
                    </a:ext>
                  </a:extLst>
                </a:gridCol>
                <a:gridCol w="997889">
                  <a:extLst>
                    <a:ext uri="{9D8B030D-6E8A-4147-A177-3AD203B41FA5}">
                      <a16:colId xmlns:a16="http://schemas.microsoft.com/office/drawing/2014/main" val="20005"/>
                    </a:ext>
                  </a:extLst>
                </a:gridCol>
                <a:gridCol w="997889">
                  <a:extLst>
                    <a:ext uri="{9D8B030D-6E8A-4147-A177-3AD203B41FA5}">
                      <a16:colId xmlns:a16="http://schemas.microsoft.com/office/drawing/2014/main" val="20006"/>
                    </a:ext>
                  </a:extLst>
                </a:gridCol>
                <a:gridCol w="997889">
                  <a:extLst>
                    <a:ext uri="{9D8B030D-6E8A-4147-A177-3AD203B41FA5}">
                      <a16:colId xmlns:a16="http://schemas.microsoft.com/office/drawing/2014/main" val="20007"/>
                    </a:ext>
                  </a:extLst>
                </a:gridCol>
                <a:gridCol w="997889">
                  <a:extLst>
                    <a:ext uri="{9D8B030D-6E8A-4147-A177-3AD203B41FA5}">
                      <a16:colId xmlns:a16="http://schemas.microsoft.com/office/drawing/2014/main" val="20008"/>
                    </a:ext>
                  </a:extLst>
                </a:gridCol>
                <a:gridCol w="997889">
                  <a:extLst>
                    <a:ext uri="{9D8B030D-6E8A-4147-A177-3AD203B41FA5}">
                      <a16:colId xmlns:a16="http://schemas.microsoft.com/office/drawing/2014/main" val="20009"/>
                    </a:ext>
                  </a:extLst>
                </a:gridCol>
                <a:gridCol w="997889">
                  <a:extLst>
                    <a:ext uri="{9D8B030D-6E8A-4147-A177-3AD203B41FA5}">
                      <a16:colId xmlns:a16="http://schemas.microsoft.com/office/drawing/2014/main" val="20010"/>
                    </a:ext>
                  </a:extLst>
                </a:gridCol>
              </a:tblGrid>
              <a:tr h="155090">
                <a:tc>
                  <a:txBody>
                    <a:bodyPr/>
                    <a:lstStyle/>
                    <a:p>
                      <a:pPr algn="l" fontAlgn="ctr"/>
                      <a:r>
                        <a:rPr lang="tr-TR" sz="600" b="1" i="0" u="none" strike="noStrike">
                          <a:latin typeface="Tahoma"/>
                        </a:rPr>
                        <a:t>YIL</a:t>
                      </a:r>
                    </a:p>
                  </a:txBody>
                  <a:tcPr marL="4075" marR="4075" marT="4075" marB="0" anchor="ctr">
                    <a:lnL>
                      <a:noFill/>
                    </a:lnL>
                    <a:lnR>
                      <a:noFill/>
                    </a:lnR>
                    <a:lnT>
                      <a:noFill/>
                    </a:lnT>
                    <a:lnB>
                      <a:noFill/>
                    </a:lnB>
                  </a:tcPr>
                </a:tc>
                <a:tc>
                  <a:txBody>
                    <a:bodyPr/>
                    <a:lstStyle/>
                    <a:p>
                      <a:pPr algn="l" fontAlgn="ctr"/>
                      <a:r>
                        <a:rPr lang="tr-TR" sz="600" b="1" i="0" u="none" strike="noStrike">
                          <a:latin typeface="Tahoma"/>
                        </a:rPr>
                        <a:t>:2024</a:t>
                      </a:r>
                    </a:p>
                  </a:txBody>
                  <a:tcPr marL="4075" marR="4075" marT="4075" marB="0" anchor="ctr">
                    <a:lnL>
                      <a:noFill/>
                    </a:lnL>
                    <a:lnR>
                      <a:noFill/>
                    </a:lnR>
                    <a:lnT>
                      <a:noFill/>
                    </a:lnT>
                    <a:lnB>
                      <a:noFill/>
                    </a:lnB>
                  </a:tcPr>
                </a:tc>
                <a:tc>
                  <a:txBody>
                    <a:bodyPr/>
                    <a:lstStyle/>
                    <a:p>
                      <a:pPr algn="l" fontAlgn="ctr"/>
                      <a:endParaRPr lang="tr-TR" sz="600" b="1" i="0" u="none" strike="noStrike">
                        <a:latin typeface="Tahoma"/>
                      </a:endParaRPr>
                    </a:p>
                  </a:txBody>
                  <a:tcPr marL="4075" marR="4075" marT="4075" marB="0" anchor="ctr">
                    <a:lnL>
                      <a:noFill/>
                    </a:lnL>
                    <a:lnR>
                      <a:noFill/>
                    </a:lnR>
                    <a:lnT>
                      <a:noFill/>
                    </a:lnT>
                    <a:lnB>
                      <a:noFill/>
                    </a:lnB>
                  </a:tcPr>
                </a:tc>
                <a:tc>
                  <a:txBody>
                    <a:bodyPr/>
                    <a:lstStyle/>
                    <a:p>
                      <a:pPr algn="l" fontAlgn="ctr"/>
                      <a:endParaRPr lang="tr-TR" sz="600" b="1" i="0" u="none" strike="noStrike">
                        <a:latin typeface="Tahoma"/>
                      </a:endParaRPr>
                    </a:p>
                  </a:txBody>
                  <a:tcPr marL="4075" marR="4075" marT="4075" marB="0" anchor="ctr">
                    <a:lnL>
                      <a:noFill/>
                    </a:lnL>
                    <a:lnR>
                      <a:noFill/>
                    </a:lnR>
                    <a:lnT>
                      <a:noFill/>
                    </a:lnT>
                    <a:lnB>
                      <a:noFill/>
                    </a:lnB>
                  </a:tcPr>
                </a:tc>
                <a:tc>
                  <a:txBody>
                    <a:bodyPr/>
                    <a:lstStyle/>
                    <a:p>
                      <a:pPr algn="l" fontAlgn="ctr"/>
                      <a:endParaRPr lang="tr-TR" sz="600" b="1" i="0" u="none" strike="noStrike">
                        <a:latin typeface="Tahoma"/>
                      </a:endParaRPr>
                    </a:p>
                  </a:txBody>
                  <a:tcPr marL="4075" marR="4075" marT="4075" marB="0" anchor="ctr">
                    <a:lnL>
                      <a:noFill/>
                    </a:lnL>
                    <a:lnR>
                      <a:noFill/>
                    </a:lnR>
                    <a:lnT>
                      <a:noFill/>
                    </a:lnT>
                    <a:lnB>
                      <a:noFill/>
                    </a:lnB>
                  </a:tcPr>
                </a:tc>
                <a:tc>
                  <a:txBody>
                    <a:bodyPr/>
                    <a:lstStyle/>
                    <a:p>
                      <a:pPr algn="ctr" fontAlgn="ctr"/>
                      <a:endParaRPr lang="tr-TR" sz="600" b="1" i="0" u="none" strike="noStrike">
                        <a:latin typeface="Tahoma"/>
                      </a:endParaRPr>
                    </a:p>
                  </a:txBody>
                  <a:tcPr marL="4075" marR="4075" marT="4075" marB="0" anchor="ctr">
                    <a:lnL>
                      <a:noFill/>
                    </a:lnL>
                    <a:lnR>
                      <a:noFill/>
                    </a:lnR>
                    <a:lnT>
                      <a:noFill/>
                    </a:lnT>
                    <a:lnB>
                      <a:noFill/>
                    </a:lnB>
                  </a:tcPr>
                </a:tc>
                <a:tc>
                  <a:txBody>
                    <a:bodyPr/>
                    <a:lstStyle/>
                    <a:p>
                      <a:pPr algn="ctr" fontAlgn="ctr"/>
                      <a:endParaRPr lang="tr-TR" sz="600" b="1" i="0" u="none" strike="noStrike">
                        <a:latin typeface="Tahoma"/>
                      </a:endParaRPr>
                    </a:p>
                  </a:txBody>
                  <a:tcPr marL="4075" marR="4075" marT="4075" marB="0" anchor="ctr">
                    <a:lnL>
                      <a:noFill/>
                    </a:lnL>
                    <a:lnR>
                      <a:noFill/>
                    </a:lnR>
                    <a:lnT>
                      <a:noFill/>
                    </a:lnT>
                    <a:lnB>
                      <a:noFill/>
                    </a:lnB>
                  </a:tcPr>
                </a:tc>
                <a:tc>
                  <a:txBody>
                    <a:bodyPr/>
                    <a:lstStyle/>
                    <a:p>
                      <a:pPr algn="ctr" fontAlgn="ctr"/>
                      <a:endParaRPr lang="tr-TR" sz="600" b="1" i="0" u="none" strike="noStrike">
                        <a:latin typeface="Tahoma"/>
                      </a:endParaRPr>
                    </a:p>
                  </a:txBody>
                  <a:tcPr marL="4075" marR="4075" marT="4075" marB="0" anchor="ctr">
                    <a:lnL>
                      <a:noFill/>
                    </a:lnL>
                    <a:lnR>
                      <a:noFill/>
                    </a:lnR>
                    <a:lnT>
                      <a:noFill/>
                    </a:lnT>
                    <a:lnB>
                      <a:noFill/>
                    </a:lnB>
                  </a:tcPr>
                </a:tc>
                <a:tc>
                  <a:txBody>
                    <a:bodyPr/>
                    <a:lstStyle/>
                    <a:p>
                      <a:pPr algn="ctr" fontAlgn="ctr"/>
                      <a:endParaRPr lang="tr-TR" sz="600" b="1" i="0" u="none" strike="noStrike">
                        <a:latin typeface="Tahoma"/>
                      </a:endParaRPr>
                    </a:p>
                  </a:txBody>
                  <a:tcPr marL="4075" marR="4075" marT="4075" marB="0" anchor="ctr">
                    <a:lnL>
                      <a:noFill/>
                    </a:lnL>
                    <a:lnR>
                      <a:noFill/>
                    </a:lnR>
                    <a:lnT>
                      <a:noFill/>
                    </a:lnT>
                    <a:lnB>
                      <a:noFill/>
                    </a:lnB>
                  </a:tcPr>
                </a:tc>
                <a:tc>
                  <a:txBody>
                    <a:bodyPr/>
                    <a:lstStyle/>
                    <a:p>
                      <a:pPr algn="ctr" fontAlgn="ctr"/>
                      <a:endParaRPr lang="tr-TR" sz="600" b="1" i="0" u="none" strike="noStrike">
                        <a:latin typeface="Tahoma"/>
                      </a:endParaRPr>
                    </a:p>
                  </a:txBody>
                  <a:tcPr marL="4075" marR="4075" marT="4075" marB="0" anchor="ctr">
                    <a:lnL>
                      <a:noFill/>
                    </a:lnL>
                    <a:lnR>
                      <a:noFill/>
                    </a:lnR>
                    <a:lnT>
                      <a:noFill/>
                    </a:lnT>
                    <a:lnB>
                      <a:noFill/>
                    </a:lnB>
                  </a:tcPr>
                </a:tc>
                <a:tc>
                  <a:txBody>
                    <a:bodyPr/>
                    <a:lstStyle/>
                    <a:p>
                      <a:pPr algn="ctr" fontAlgn="ctr"/>
                      <a:endParaRPr lang="tr-TR" sz="600" b="1" i="0" u="none" strike="noStrike">
                        <a:latin typeface="Tahoma"/>
                      </a:endParaRPr>
                    </a:p>
                  </a:txBody>
                  <a:tcPr marL="4075" marR="4075" marT="4075" marB="0" anchor="ctr">
                    <a:lnL>
                      <a:noFill/>
                    </a:lnL>
                    <a:lnR>
                      <a:noFill/>
                    </a:lnR>
                    <a:lnT>
                      <a:noFill/>
                    </a:lnT>
                    <a:lnB>
                      <a:noFill/>
                    </a:lnB>
                  </a:tcPr>
                </a:tc>
                <a:extLst>
                  <a:ext uri="{0D108BD9-81ED-4DB2-BD59-A6C34878D82A}">
                    <a16:rowId xmlns:a16="http://schemas.microsoft.com/office/drawing/2014/main" val="10000"/>
                  </a:ext>
                </a:extLst>
              </a:tr>
              <a:tr h="155090">
                <a:tc>
                  <a:txBody>
                    <a:bodyPr/>
                    <a:lstStyle/>
                    <a:p>
                      <a:pPr algn="l" fontAlgn="ctr"/>
                      <a:r>
                        <a:rPr lang="tr-TR" sz="600" b="1" i="0" u="none" strike="noStrike">
                          <a:latin typeface="Tahoma"/>
                        </a:rPr>
                        <a:t>KURUM</a:t>
                      </a:r>
                    </a:p>
                  </a:txBody>
                  <a:tcPr marL="4075" marR="4075" marT="4075" marB="0" anchor="ctr">
                    <a:lnL>
                      <a:noFill/>
                    </a:lnL>
                    <a:lnR>
                      <a:noFill/>
                    </a:lnR>
                    <a:lnT>
                      <a:noFill/>
                    </a:lnT>
                    <a:lnB>
                      <a:noFill/>
                    </a:lnB>
                  </a:tcPr>
                </a:tc>
                <a:tc gridSpan="10">
                  <a:txBody>
                    <a:bodyPr/>
                    <a:lstStyle/>
                    <a:p>
                      <a:pPr algn="l" fontAlgn="ctr"/>
                      <a:r>
                        <a:rPr lang="tr-TR" sz="600" b="1" i="0" u="none" strike="noStrike">
                          <a:latin typeface="Tahoma"/>
                        </a:rPr>
                        <a:t>:SİİRT ÜNİVERSİTESİ</a:t>
                      </a:r>
                    </a:p>
                  </a:txBody>
                  <a:tcPr marL="4075" marR="4075" marT="4075" marB="0" anchor="ctr">
                    <a:lnL>
                      <a:noFill/>
                    </a:lnL>
                    <a:lnR>
                      <a:noFill/>
                    </a:lnR>
                    <a:lnT>
                      <a:noFill/>
                    </a:lnT>
                    <a:lnB>
                      <a:noFill/>
                    </a:lnB>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155090">
                <a:tc>
                  <a:txBody>
                    <a:bodyPr/>
                    <a:lstStyle/>
                    <a:p>
                      <a:pPr algn="l" fontAlgn="ctr"/>
                      <a:endParaRPr lang="tr-TR" sz="600" b="0" i="0" u="none" strike="noStrike">
                        <a:latin typeface="Tahoma"/>
                      </a:endParaRPr>
                    </a:p>
                  </a:txBody>
                  <a:tcPr marL="4075" marR="4075" marT="407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ctr"/>
                      <a:endParaRPr lang="tr-TR" sz="600" b="0" i="0" u="none" strike="noStrike">
                        <a:latin typeface="Tahoma"/>
                      </a:endParaRPr>
                    </a:p>
                  </a:txBody>
                  <a:tcPr marL="4075" marR="4075" marT="407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ctr"/>
                      <a:endParaRPr lang="tr-TR" sz="600" b="0" i="0" u="none" strike="noStrike">
                        <a:latin typeface="Tahoma"/>
                      </a:endParaRPr>
                    </a:p>
                  </a:txBody>
                  <a:tcPr marL="4075" marR="4075" marT="407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ctr"/>
                      <a:endParaRPr lang="tr-TR" sz="600" b="0" i="0" u="none" strike="noStrike">
                        <a:latin typeface="Tahoma"/>
                      </a:endParaRPr>
                    </a:p>
                  </a:txBody>
                  <a:tcPr marL="4075" marR="4075" marT="407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ctr"/>
                      <a:endParaRPr lang="tr-TR" sz="600" b="0" i="0" u="none" strike="noStrike">
                        <a:latin typeface="Tahoma"/>
                      </a:endParaRPr>
                    </a:p>
                  </a:txBody>
                  <a:tcPr marL="4075" marR="4075" marT="407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ctr"/>
                      <a:endParaRPr lang="tr-TR" sz="600" b="0" i="0" u="none" strike="noStrike">
                        <a:latin typeface="Tahoma"/>
                      </a:endParaRPr>
                    </a:p>
                  </a:txBody>
                  <a:tcPr marL="4075" marR="4075" marT="407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ctr"/>
                      <a:endParaRPr lang="tr-TR" sz="600" b="0" i="0" u="none" strike="noStrike">
                        <a:latin typeface="Tahoma"/>
                      </a:endParaRPr>
                    </a:p>
                  </a:txBody>
                  <a:tcPr marL="4075" marR="4075" marT="407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ctr"/>
                      <a:endParaRPr lang="tr-TR" sz="600" b="0" i="0" u="none" strike="noStrike">
                        <a:latin typeface="Tahoma"/>
                      </a:endParaRPr>
                    </a:p>
                  </a:txBody>
                  <a:tcPr marL="4075" marR="4075" marT="407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ctr"/>
                      <a:endParaRPr lang="tr-TR" sz="600" b="0" i="0" u="none" strike="noStrike">
                        <a:latin typeface="Tahoma"/>
                      </a:endParaRPr>
                    </a:p>
                  </a:txBody>
                  <a:tcPr marL="4075" marR="4075" marT="407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ctr"/>
                      <a:endParaRPr lang="tr-TR" sz="600" b="0" i="0" u="none" strike="noStrike">
                        <a:latin typeface="Tahoma"/>
                      </a:endParaRPr>
                    </a:p>
                  </a:txBody>
                  <a:tcPr marL="4075" marR="4075" marT="407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ctr"/>
                      <a:endParaRPr lang="tr-TR" sz="600" b="0" i="0" u="none" strike="noStrike">
                        <a:latin typeface="Tahoma"/>
                      </a:endParaRPr>
                    </a:p>
                  </a:txBody>
                  <a:tcPr marL="4075" marR="4075" marT="4075" marB="0" anchor="ctr">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16897">
                <a:tc gridSpan="2">
                  <a:txBody>
                    <a:bodyPr/>
                    <a:lstStyle/>
                    <a:p>
                      <a:pPr algn="ctr" fontAlgn="ctr"/>
                      <a:r>
                        <a:rPr lang="tr-TR" sz="600" b="1" i="0" u="none" strike="noStrike" dirty="0">
                          <a:solidFill>
                            <a:srgbClr val="FF0000"/>
                          </a:solidFill>
                          <a:latin typeface="Tahoma"/>
                        </a:rPr>
                        <a:t>EKONOMİK KODLAR</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tr-TR"/>
                    </a:p>
                  </a:txBody>
                  <a:tcPr/>
                </a:tc>
                <a:tc gridSpan="3">
                  <a:txBody>
                    <a:bodyPr/>
                    <a:lstStyle/>
                    <a:p>
                      <a:pPr algn="ctr" fontAlgn="ctr"/>
                      <a:r>
                        <a:rPr lang="tr-TR" sz="600" b="1" i="0" u="none" strike="noStrike" dirty="0">
                          <a:solidFill>
                            <a:srgbClr val="FF0000"/>
                          </a:solidFill>
                          <a:latin typeface="Tahoma"/>
                        </a:rPr>
                        <a:t>2022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gridSpan="3">
                  <a:txBody>
                    <a:bodyPr/>
                    <a:lstStyle/>
                    <a:p>
                      <a:pPr algn="ctr" fontAlgn="ctr"/>
                      <a:r>
                        <a:rPr lang="tr-TR" sz="600" b="1" i="0" u="none" strike="noStrike" dirty="0">
                          <a:solidFill>
                            <a:srgbClr val="FF0000"/>
                          </a:solidFill>
                          <a:latin typeface="Tahoma"/>
                        </a:rPr>
                        <a:t>2023</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tc gridSpan="3">
                  <a:txBody>
                    <a:bodyPr/>
                    <a:lstStyle/>
                    <a:p>
                      <a:pPr algn="ctr" fontAlgn="ctr"/>
                      <a:r>
                        <a:rPr lang="tr-TR" sz="600" b="1" i="0" u="none" strike="noStrike" dirty="0">
                          <a:solidFill>
                            <a:srgbClr val="FF0000"/>
                          </a:solidFill>
                          <a:latin typeface="Tahoma"/>
                        </a:rPr>
                        <a:t>2024</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3"/>
                  </a:ext>
                </a:extLst>
              </a:tr>
              <a:tr h="155090">
                <a:tc>
                  <a:txBody>
                    <a:bodyPr/>
                    <a:lstStyle/>
                    <a:p>
                      <a:pPr algn="l" fontAlgn="ctr"/>
                      <a:r>
                        <a:rPr lang="tr-TR" sz="600" b="1" i="0" u="none" strike="noStrike">
                          <a:latin typeface="Tahoma"/>
                        </a:rPr>
                        <a:t> </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ctr"/>
                      <a:r>
                        <a:rPr lang="tr-TR" sz="600" b="1" i="0" u="none" strike="noStrike">
                          <a:latin typeface="Tahoma"/>
                        </a:rPr>
                        <a:t> </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tr-TR" sz="600" b="1" i="0" u="none" strike="noStrike">
                          <a:latin typeface="Tahoma"/>
                        </a:rPr>
                        <a:t>K.B.Ö</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tr-TR" sz="600" b="1" i="0" u="none" strike="noStrike">
                          <a:latin typeface="Tahoma"/>
                        </a:rPr>
                        <a:t>YIL SONU</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tr-TR" sz="600" b="1" i="0" u="none" strike="noStrike">
                          <a:latin typeface="Tahoma"/>
                        </a:rPr>
                        <a:t>HARCAMA</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tr-TR" sz="600" b="1" i="0" u="none" strike="noStrike">
                          <a:latin typeface="Tahoma"/>
                        </a:rPr>
                        <a:t>K.B.Ö</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tr-TR" sz="600" b="1" i="0" u="none" strike="noStrike">
                          <a:latin typeface="Tahoma"/>
                        </a:rPr>
                        <a:t>YIL SONU</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tr-TR" sz="600" b="1" i="0" u="none" strike="noStrike">
                          <a:latin typeface="Tahoma"/>
                        </a:rPr>
                        <a:t>HARCAMA</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tr-TR" sz="600" b="1" i="0" u="none" strike="noStrike">
                          <a:latin typeface="Tahoma"/>
                        </a:rPr>
                        <a:t>KBÖ</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tr-TR" sz="600" b="1" i="0" u="none" strike="noStrike">
                          <a:latin typeface="Tahoma"/>
                        </a:rPr>
                        <a:t>TOPLAM </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ctr"/>
                      <a:r>
                        <a:rPr lang="tr-TR" sz="600" b="1" i="0" u="none" strike="noStrike">
                          <a:latin typeface="Tahoma"/>
                        </a:rPr>
                        <a:t>ARALIK</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4"/>
                  </a:ext>
                </a:extLst>
              </a:tr>
              <a:tr h="155090">
                <a:tc>
                  <a:txBody>
                    <a:bodyPr/>
                    <a:lstStyle/>
                    <a:p>
                      <a:pPr algn="ctr" fontAlgn="ctr"/>
                      <a:r>
                        <a:rPr lang="tr-TR" sz="600" b="1" i="0" u="none" strike="noStrike">
                          <a:latin typeface="Tahoma"/>
                        </a:rPr>
                        <a:t>KOD</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AÇIKLAMA</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 </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ÖDENEK</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 </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 </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ÖDENEK</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 </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 </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ÖDENEK</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tr-TR" sz="600" b="1" i="0" u="none" strike="noStrike">
                          <a:latin typeface="Tahoma"/>
                        </a:rPr>
                        <a:t>HARCAMA</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78238">
                <a:tc>
                  <a:txBody>
                    <a:bodyPr/>
                    <a:lstStyle/>
                    <a:p>
                      <a:pPr algn="ctr" fontAlgn="ctr"/>
                      <a:r>
                        <a:rPr lang="tr-TR" sz="600" b="0" i="0" u="none" strike="noStrike">
                          <a:latin typeface="Tahoma"/>
                        </a:rPr>
                        <a:t>01.01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MEMURLAR</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146.226.000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234.062.780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211.310.238</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303.002.000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467.609.300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420.772.565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776.245.000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1.015.298.100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857.701.430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178238">
                <a:tc>
                  <a:txBody>
                    <a:bodyPr/>
                    <a:lstStyle/>
                    <a:p>
                      <a:pPr algn="ctr" fontAlgn="ctr"/>
                      <a:r>
                        <a:rPr lang="tr-TR" sz="600" b="0" i="0" u="none" strike="noStrike">
                          <a:latin typeface="Tahoma"/>
                        </a:rPr>
                        <a:t>01.02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SÖZLEŞMELİ  PERSONEL</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1.382.000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1.465.210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1.257.651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1.777.000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9.374.150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9.107.333</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19.400.000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22.175.000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18.119.887</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178238">
                <a:tc>
                  <a:txBody>
                    <a:bodyPr/>
                    <a:lstStyle/>
                    <a:p>
                      <a:pPr algn="ctr" fontAlgn="ctr"/>
                      <a:r>
                        <a:rPr lang="tr-TR" sz="600" b="0" i="0" u="none" strike="noStrike">
                          <a:latin typeface="Tahoma"/>
                        </a:rPr>
                        <a:t>01.03</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İŞÇİLER</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15.883.000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35.657.765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32.153.038</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48.317.000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117.364.050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109.496.496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172.434.000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205.739.800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170.648.192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178238">
                <a:tc>
                  <a:txBody>
                    <a:bodyPr/>
                    <a:lstStyle/>
                    <a:p>
                      <a:pPr algn="ctr" fontAlgn="ctr"/>
                      <a:r>
                        <a:rPr lang="tr-TR" sz="600" b="0" i="0" u="none" strike="noStrike">
                          <a:latin typeface="Tahoma"/>
                        </a:rPr>
                        <a:t>01.04</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GEÇİCİ SÜRELİ ÇALIŞANLAR</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155.500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31.536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209.000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240.350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87.811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458.000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549.600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65.307</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178238">
                <a:tc>
                  <a:txBody>
                    <a:bodyPr/>
                    <a:lstStyle/>
                    <a:p>
                      <a:pPr algn="ctr" fontAlgn="ctr"/>
                      <a:r>
                        <a:rPr lang="tr-TR" sz="600" b="0" i="0" u="none" strike="noStrike">
                          <a:latin typeface="Tahoma"/>
                        </a:rPr>
                        <a:t>01.05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DİĞER PERSONEL</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2.156.000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2.142.267</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178238">
                <a:tc>
                  <a:txBody>
                    <a:bodyPr/>
                    <a:lstStyle/>
                    <a:p>
                      <a:pPr algn="ctr" fontAlgn="ctr"/>
                      <a:r>
                        <a:rPr lang="tr-TR" sz="600" b="1" i="0" u="none" strike="noStrike" dirty="0">
                          <a:solidFill>
                            <a:srgbClr val="FF0000"/>
                          </a:solidFill>
                          <a:latin typeface="Tahoma"/>
                        </a:rPr>
                        <a:t>01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1" i="0" u="none" strike="noStrike" dirty="0">
                          <a:solidFill>
                            <a:srgbClr val="FF0000"/>
                          </a:solidFill>
                          <a:latin typeface="Tahoma"/>
                        </a:rPr>
                        <a:t>PERSONEL GİDERLERİ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163.591.000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271.341.255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244.752.462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353.305.000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594.587.850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539.464.205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968.537.000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1.245.918.500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1.048.677.082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178238">
                <a:tc>
                  <a:txBody>
                    <a:bodyPr/>
                    <a:lstStyle/>
                    <a:p>
                      <a:pPr algn="ctr" fontAlgn="ctr"/>
                      <a:r>
                        <a:rPr lang="tr-TR" sz="600" b="0" i="0" u="none" strike="noStrike">
                          <a:latin typeface="Tahoma"/>
                        </a:rPr>
                        <a:t>02.01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MEMURLAR</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15.261.000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24.064.055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21.771.956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33.894.000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44.656.200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39.443.098</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66.092.000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84.742.400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71.380.960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178238">
                <a:tc>
                  <a:txBody>
                    <a:bodyPr/>
                    <a:lstStyle/>
                    <a:p>
                      <a:pPr algn="ctr" fontAlgn="ctr"/>
                      <a:r>
                        <a:rPr lang="tr-TR" sz="600" b="0" i="0" u="none" strike="noStrike">
                          <a:latin typeface="Tahoma"/>
                        </a:rPr>
                        <a:t>02.02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SÖZLEŞMELİ PERSONEL</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320.000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341.400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292.612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449.000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1.478.950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1.408.652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2.621.000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3.010.200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2.421.048</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178238">
                <a:tc>
                  <a:txBody>
                    <a:bodyPr/>
                    <a:lstStyle/>
                    <a:p>
                      <a:pPr algn="ctr" fontAlgn="ctr"/>
                      <a:r>
                        <a:rPr lang="tr-TR" sz="600" b="0" i="0" u="none" strike="noStrike">
                          <a:latin typeface="Tahoma"/>
                        </a:rPr>
                        <a:t>02.03</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İŞÇİLER</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3.148.000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7.566.140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7.006.834</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9.309.000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24.541.550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23.145.025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34.684.000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49.110.800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36.393.910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178238">
                <a:tc>
                  <a:txBody>
                    <a:bodyPr/>
                    <a:lstStyle/>
                    <a:p>
                      <a:pPr algn="ctr" fontAlgn="ctr"/>
                      <a:r>
                        <a:rPr lang="tr-TR" sz="600" b="0" i="0" u="none" strike="noStrike">
                          <a:latin typeface="Tahoma"/>
                        </a:rPr>
                        <a:t>02.04</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GEÇİCİ SÜRELİ ÇALIŞANLAR</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74.000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259.070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223.903</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149.000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439.250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384.869</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309.000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670.800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407.307</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178238">
                <a:tc>
                  <a:txBody>
                    <a:bodyPr/>
                    <a:lstStyle/>
                    <a:p>
                      <a:pPr algn="ctr" fontAlgn="ctr"/>
                      <a:r>
                        <a:rPr lang="tr-TR" sz="600" b="0" i="0" u="none" strike="noStrike">
                          <a:latin typeface="Tahoma"/>
                        </a:rPr>
                        <a:t>02.05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DİĞER PERSONEL</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25.204</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r h="285104">
                <a:tc>
                  <a:txBody>
                    <a:bodyPr/>
                    <a:lstStyle/>
                    <a:p>
                      <a:pPr algn="ctr" fontAlgn="ctr"/>
                      <a:r>
                        <a:rPr lang="tr-TR" sz="600" b="1" i="0" u="none" strike="noStrike" dirty="0">
                          <a:solidFill>
                            <a:srgbClr val="FF0000"/>
                          </a:solidFill>
                          <a:latin typeface="Tahoma"/>
                        </a:rPr>
                        <a:t>02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1" i="0" u="none" strike="noStrike" dirty="0">
                          <a:solidFill>
                            <a:srgbClr val="FF0000"/>
                          </a:solidFill>
                          <a:latin typeface="Tahoma"/>
                        </a:rPr>
                        <a:t>SOSYAL GÜVENLİK KURUMLARINA DEVLET PRİMİ GİDERLERİ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18.803.000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32.230.665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29.295.304</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43.801.000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71.115.950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64.381.645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103.706.000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137.604.200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110.628.429</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7"/>
                  </a:ext>
                </a:extLst>
              </a:tr>
              <a:tr h="178238">
                <a:tc>
                  <a:txBody>
                    <a:bodyPr/>
                    <a:lstStyle/>
                    <a:p>
                      <a:pPr algn="ctr" fontAlgn="ctr"/>
                      <a:r>
                        <a:rPr lang="tr-TR" sz="600" b="0" i="0" u="none" strike="noStrike">
                          <a:latin typeface="Tahoma"/>
                        </a:rPr>
                        <a:t>03.02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TÜKETİME YÖNELİK MAL VE MALZEME ALIMLARI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11.146.000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43.371.300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34.698.879</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44.710.000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64.855.000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53.251.472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86.260.000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96.681.000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65.420.829</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8"/>
                  </a:ext>
                </a:extLst>
              </a:tr>
              <a:tr h="178238">
                <a:tc>
                  <a:txBody>
                    <a:bodyPr/>
                    <a:lstStyle/>
                    <a:p>
                      <a:pPr algn="ctr" fontAlgn="ctr"/>
                      <a:r>
                        <a:rPr lang="tr-TR" sz="600" b="0" i="0" u="none" strike="noStrike">
                          <a:latin typeface="Tahoma"/>
                        </a:rPr>
                        <a:t>03.03</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YOLLUKLAR</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595.000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1.022.050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654.841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1.231.000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1.759.600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1.134.447</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2.238.000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2.821.800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1.476.614</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9"/>
                  </a:ext>
                </a:extLst>
              </a:tr>
              <a:tr h="178238">
                <a:tc>
                  <a:txBody>
                    <a:bodyPr/>
                    <a:lstStyle/>
                    <a:p>
                      <a:pPr algn="ctr" fontAlgn="ctr"/>
                      <a:r>
                        <a:rPr lang="tr-TR" sz="600" b="0" i="0" u="none" strike="noStrike">
                          <a:latin typeface="Tahoma"/>
                        </a:rPr>
                        <a:t>03.04</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GÖREV GİDERLERİ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18.000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213.700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211.746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37.000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655.700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603.036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68.000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484.800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440.173</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0"/>
                  </a:ext>
                </a:extLst>
              </a:tr>
              <a:tr h="178238">
                <a:tc>
                  <a:txBody>
                    <a:bodyPr/>
                    <a:lstStyle/>
                    <a:p>
                      <a:pPr algn="ctr" fontAlgn="ctr"/>
                      <a:r>
                        <a:rPr lang="tr-TR" sz="600" b="0" i="0" u="none" strike="noStrike">
                          <a:latin typeface="Tahoma"/>
                        </a:rPr>
                        <a:t>03.05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HİZMET ALIMLARI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763.000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1.982.500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1.433.662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2.428.000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3.436.500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1.940.149</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4.414.000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5.060.400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2.710.712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1"/>
                  </a:ext>
                </a:extLst>
              </a:tr>
              <a:tr h="178238">
                <a:tc>
                  <a:txBody>
                    <a:bodyPr/>
                    <a:lstStyle/>
                    <a:p>
                      <a:pPr algn="ctr" fontAlgn="ctr"/>
                      <a:r>
                        <a:rPr lang="tr-TR" sz="600" b="0" i="0" u="none" strike="noStrike">
                          <a:latin typeface="Tahoma"/>
                        </a:rPr>
                        <a:t>03.06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TEMSİL VE TANITMA GİDERLERİ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83.000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78.897</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88.000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74.991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146.000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160.600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145.607</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2"/>
                  </a:ext>
                </a:extLst>
              </a:tr>
              <a:tr h="285104">
                <a:tc>
                  <a:txBody>
                    <a:bodyPr/>
                    <a:lstStyle/>
                    <a:p>
                      <a:pPr algn="ctr" fontAlgn="ctr"/>
                      <a:r>
                        <a:rPr lang="tr-TR" sz="600" b="0" i="0" u="none" strike="noStrike">
                          <a:latin typeface="Tahoma"/>
                        </a:rPr>
                        <a:t>03.07</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MENKUL MAL,GAYRİMADDİ HAK ALIM, BAKIM VE ONARIM GİDERLERİ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538.000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1.005.000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549.099</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1.313.000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1.979.300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1.080.157</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2.387.000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3.480.200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1.810.288</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3"/>
                  </a:ext>
                </a:extLst>
              </a:tr>
              <a:tr h="178238">
                <a:tc>
                  <a:txBody>
                    <a:bodyPr/>
                    <a:lstStyle/>
                    <a:p>
                      <a:pPr algn="ctr" fontAlgn="ctr"/>
                      <a:r>
                        <a:rPr lang="tr-TR" sz="600" b="0" i="0" u="none" strike="noStrike">
                          <a:latin typeface="Tahoma"/>
                        </a:rPr>
                        <a:t>03.08</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0" i="0" u="none" strike="noStrike">
                          <a:latin typeface="Tahoma"/>
                        </a:rPr>
                        <a:t>GAYRİMENKUL MAL BAKIM VE ONARIM GİDERLERİ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89.000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97.900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184.000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204.800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26.160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335.000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368.500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4"/>
                  </a:ext>
                </a:extLst>
              </a:tr>
              <a:tr h="178238">
                <a:tc>
                  <a:txBody>
                    <a:bodyPr/>
                    <a:lstStyle/>
                    <a:p>
                      <a:pPr algn="ctr" fontAlgn="ctr"/>
                      <a:r>
                        <a:rPr lang="tr-TR" sz="600" b="1" i="0" u="none" strike="noStrike" dirty="0">
                          <a:solidFill>
                            <a:srgbClr val="FF0000"/>
                          </a:solidFill>
                          <a:latin typeface="Tahoma"/>
                        </a:rPr>
                        <a:t>03</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600" b="1" i="0" u="none" strike="noStrike" dirty="0">
                          <a:solidFill>
                            <a:srgbClr val="FF0000"/>
                          </a:solidFill>
                          <a:latin typeface="Tahoma"/>
                        </a:rPr>
                        <a:t>MAL VE HİZMET ALIM GİDERLERİ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13.179.000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47.775.450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37.627.125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49.983.000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72.978.900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58.110.411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95.848.000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109.057.300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600" b="1" i="0" u="none" strike="noStrike" dirty="0">
                          <a:latin typeface="Tahoma"/>
                        </a:rPr>
                        <a:t>72.004.224</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25"/>
                  </a:ext>
                </a:extLst>
              </a:tr>
            </a:tbl>
          </a:graphicData>
        </a:graphic>
      </p:graphicFrame>
    </p:spTree>
    <p:extLst>
      <p:ext uri="{BB962C8B-B14F-4D97-AF65-F5344CB8AC3E}">
        <p14:creationId xmlns:p14="http://schemas.microsoft.com/office/powerpoint/2010/main" val="39934039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o"/>
          <p:cNvGraphicFramePr>
            <a:graphicFrameLocks noGrp="1"/>
          </p:cNvGraphicFramePr>
          <p:nvPr>
            <p:extLst>
              <p:ext uri="{D42A27DB-BD31-4B8C-83A1-F6EECF244321}">
                <p14:modId xmlns:p14="http://schemas.microsoft.com/office/powerpoint/2010/main" val="3679265075"/>
              </p:ext>
            </p:extLst>
          </p:nvPr>
        </p:nvGraphicFramePr>
        <p:xfrm>
          <a:off x="98856" y="1054444"/>
          <a:ext cx="11977818" cy="4917982"/>
        </p:xfrm>
        <a:graphic>
          <a:graphicData uri="http://schemas.openxmlformats.org/drawingml/2006/table">
            <a:tbl>
              <a:tblPr/>
              <a:tblGrid>
                <a:gridCol w="450294">
                  <a:extLst>
                    <a:ext uri="{9D8B030D-6E8A-4147-A177-3AD203B41FA5}">
                      <a16:colId xmlns:a16="http://schemas.microsoft.com/office/drawing/2014/main" val="20000"/>
                    </a:ext>
                  </a:extLst>
                </a:gridCol>
                <a:gridCol w="2305503">
                  <a:extLst>
                    <a:ext uri="{9D8B030D-6E8A-4147-A177-3AD203B41FA5}">
                      <a16:colId xmlns:a16="http://schemas.microsoft.com/office/drawing/2014/main" val="20001"/>
                    </a:ext>
                  </a:extLst>
                </a:gridCol>
                <a:gridCol w="1024669">
                  <a:extLst>
                    <a:ext uri="{9D8B030D-6E8A-4147-A177-3AD203B41FA5}">
                      <a16:colId xmlns:a16="http://schemas.microsoft.com/office/drawing/2014/main" val="20002"/>
                    </a:ext>
                  </a:extLst>
                </a:gridCol>
                <a:gridCol w="1024669">
                  <a:extLst>
                    <a:ext uri="{9D8B030D-6E8A-4147-A177-3AD203B41FA5}">
                      <a16:colId xmlns:a16="http://schemas.microsoft.com/office/drawing/2014/main" val="20003"/>
                    </a:ext>
                  </a:extLst>
                </a:gridCol>
                <a:gridCol w="1024669">
                  <a:extLst>
                    <a:ext uri="{9D8B030D-6E8A-4147-A177-3AD203B41FA5}">
                      <a16:colId xmlns:a16="http://schemas.microsoft.com/office/drawing/2014/main" val="20004"/>
                    </a:ext>
                  </a:extLst>
                </a:gridCol>
                <a:gridCol w="1024669">
                  <a:extLst>
                    <a:ext uri="{9D8B030D-6E8A-4147-A177-3AD203B41FA5}">
                      <a16:colId xmlns:a16="http://schemas.microsoft.com/office/drawing/2014/main" val="20005"/>
                    </a:ext>
                  </a:extLst>
                </a:gridCol>
                <a:gridCol w="1024669">
                  <a:extLst>
                    <a:ext uri="{9D8B030D-6E8A-4147-A177-3AD203B41FA5}">
                      <a16:colId xmlns:a16="http://schemas.microsoft.com/office/drawing/2014/main" val="20006"/>
                    </a:ext>
                  </a:extLst>
                </a:gridCol>
                <a:gridCol w="1024669">
                  <a:extLst>
                    <a:ext uri="{9D8B030D-6E8A-4147-A177-3AD203B41FA5}">
                      <a16:colId xmlns:a16="http://schemas.microsoft.com/office/drawing/2014/main" val="20007"/>
                    </a:ext>
                  </a:extLst>
                </a:gridCol>
                <a:gridCol w="1024669">
                  <a:extLst>
                    <a:ext uri="{9D8B030D-6E8A-4147-A177-3AD203B41FA5}">
                      <a16:colId xmlns:a16="http://schemas.microsoft.com/office/drawing/2014/main" val="20008"/>
                    </a:ext>
                  </a:extLst>
                </a:gridCol>
                <a:gridCol w="1024669">
                  <a:extLst>
                    <a:ext uri="{9D8B030D-6E8A-4147-A177-3AD203B41FA5}">
                      <a16:colId xmlns:a16="http://schemas.microsoft.com/office/drawing/2014/main" val="20009"/>
                    </a:ext>
                  </a:extLst>
                </a:gridCol>
                <a:gridCol w="1024669">
                  <a:extLst>
                    <a:ext uri="{9D8B030D-6E8A-4147-A177-3AD203B41FA5}">
                      <a16:colId xmlns:a16="http://schemas.microsoft.com/office/drawing/2014/main" val="20010"/>
                    </a:ext>
                  </a:extLst>
                </a:gridCol>
              </a:tblGrid>
              <a:tr h="240715">
                <a:tc>
                  <a:txBody>
                    <a:bodyPr/>
                    <a:lstStyle/>
                    <a:p>
                      <a:pPr algn="ctr" fontAlgn="ctr"/>
                      <a:r>
                        <a:rPr lang="tr-TR" sz="700" b="0" i="0" u="none" strike="noStrike">
                          <a:latin typeface="Tahoma"/>
                        </a:rPr>
                        <a:t>05.01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700" b="0" i="0" u="none" strike="noStrike">
                          <a:latin typeface="Tahoma"/>
                        </a:rPr>
                        <a:t>GÖREVLENDİRME GİDERLERİ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2.666.000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2.999.600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2.730.994</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6.421.000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10.573.100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9.881.773</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14.981.000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16.479.100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12.628.798</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85039">
                <a:tc>
                  <a:txBody>
                    <a:bodyPr/>
                    <a:lstStyle/>
                    <a:p>
                      <a:pPr algn="ctr" fontAlgn="ctr"/>
                      <a:r>
                        <a:rPr lang="tr-TR" sz="700" b="0" i="0" u="none" strike="noStrike">
                          <a:latin typeface="Tahoma"/>
                        </a:rPr>
                        <a:t>05.03</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700" b="0" i="0" u="none" strike="noStrike">
                          <a:latin typeface="Tahoma"/>
                        </a:rPr>
                        <a:t>KAR AMACI GÜTMEYEN KURULUŞLARA YAPILAN TRANSFERLER</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672.000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739.200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672.000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1.593.000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1.752.300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1.589.572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2.729.000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2.192.400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1.919.440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85039">
                <a:tc>
                  <a:txBody>
                    <a:bodyPr/>
                    <a:lstStyle/>
                    <a:p>
                      <a:pPr algn="ctr" fontAlgn="ctr"/>
                      <a:r>
                        <a:rPr lang="tr-TR" sz="700" b="0" i="0" u="none" strike="noStrike">
                          <a:latin typeface="Tahoma"/>
                        </a:rPr>
                        <a:t>05.04</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700" b="0" i="0" u="none" strike="noStrike">
                          <a:latin typeface="Tahoma"/>
                        </a:rPr>
                        <a:t>HANE HALKI VE İŞLETMELERE YAPILAN TRANSFERLER</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373.896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313.946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449.950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344.950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465.000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399.000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40715">
                <a:tc>
                  <a:txBody>
                    <a:bodyPr/>
                    <a:lstStyle/>
                    <a:p>
                      <a:pPr algn="ctr" fontAlgn="ctr"/>
                      <a:r>
                        <a:rPr lang="tr-TR" sz="700" b="1" i="0" u="none" strike="noStrike" dirty="0">
                          <a:solidFill>
                            <a:srgbClr val="FF0000"/>
                          </a:solidFill>
                          <a:latin typeface="Tahoma"/>
                        </a:rPr>
                        <a:t>05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700" b="1" i="0" u="none" strike="noStrike" dirty="0">
                          <a:solidFill>
                            <a:srgbClr val="FF0000"/>
                          </a:solidFill>
                          <a:latin typeface="Tahoma"/>
                        </a:rPr>
                        <a:t>CARİ TRANSFERLER</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3.338.000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4.112.696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3.716.940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8.014.000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12.775.350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11.816.296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17.710.000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19.136.500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14.947.238</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40715">
                <a:tc>
                  <a:txBody>
                    <a:bodyPr/>
                    <a:lstStyle/>
                    <a:p>
                      <a:pPr algn="ctr" fontAlgn="ctr"/>
                      <a:r>
                        <a:rPr lang="tr-TR" sz="700" b="0" i="0" u="none" strike="noStrike">
                          <a:latin typeface="Tahoma"/>
                        </a:rPr>
                        <a:t>06.01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700" b="0" i="0" u="none" strike="noStrike">
                          <a:latin typeface="Tahoma"/>
                        </a:rPr>
                        <a:t>MAMUL MAL ALIMLARI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3.300.000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28.300.000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5.043.251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6.298.000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50.126.000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31.231.902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22.000.000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31.798.500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17.466.431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40715">
                <a:tc>
                  <a:txBody>
                    <a:bodyPr/>
                    <a:lstStyle/>
                    <a:p>
                      <a:pPr algn="ctr" fontAlgn="ctr"/>
                      <a:r>
                        <a:rPr lang="tr-TR" sz="700" b="0" i="0" u="none" strike="noStrike">
                          <a:latin typeface="Tahoma"/>
                        </a:rPr>
                        <a:t>06.03</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700" b="0" i="0" u="none" strike="noStrike">
                          <a:latin typeface="Tahoma"/>
                        </a:rPr>
                        <a:t>GAYRİ MADDİ HAK ALIMLARI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1.300.000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2.306.000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1.476.563</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3.200.000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4.227.000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2.581.031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2.200.000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4.435.000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3.775.680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40715">
                <a:tc>
                  <a:txBody>
                    <a:bodyPr/>
                    <a:lstStyle/>
                    <a:p>
                      <a:pPr algn="ctr" fontAlgn="ctr"/>
                      <a:r>
                        <a:rPr lang="tr-TR" sz="700" b="0" i="0" u="none" strike="noStrike">
                          <a:latin typeface="Tahoma"/>
                        </a:rPr>
                        <a:t>06.05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700" b="0" i="0" u="none" strike="noStrike">
                          <a:latin typeface="Tahoma"/>
                        </a:rPr>
                        <a:t>GAYRİMENKUL SERMAYE ÜRETİM GİDERLERİ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35.000.000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92.675.000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48.626.229</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70.002.000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146.847.000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28.410.992</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108.800.000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278.421.500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256.309.775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40715">
                <a:tc>
                  <a:txBody>
                    <a:bodyPr/>
                    <a:lstStyle/>
                    <a:p>
                      <a:pPr algn="ctr" fontAlgn="ctr"/>
                      <a:r>
                        <a:rPr lang="tr-TR" sz="700" b="0" i="0" u="none" strike="noStrike">
                          <a:latin typeface="Tahoma"/>
                        </a:rPr>
                        <a:t>06.07</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700" b="0" i="0" u="none" strike="noStrike">
                          <a:latin typeface="Tahoma"/>
                        </a:rPr>
                        <a:t>GAYRİMENKUL BÜYÜK ONARIM GİDERLERİ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2.900.000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10.909.000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10.628.678</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1.500.000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1.780.000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1.749.626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22.000.000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22.107.000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21.855.386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240715">
                <a:tc>
                  <a:txBody>
                    <a:bodyPr/>
                    <a:lstStyle/>
                    <a:p>
                      <a:pPr algn="ctr" fontAlgn="ctr"/>
                      <a:r>
                        <a:rPr lang="tr-TR" sz="700" b="1" i="0" u="none" strike="noStrike" dirty="0">
                          <a:solidFill>
                            <a:srgbClr val="FF0000"/>
                          </a:solidFill>
                          <a:latin typeface="Tahoma"/>
                        </a:rPr>
                        <a:t>06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700" b="1" i="0" u="none" strike="noStrike" dirty="0">
                          <a:solidFill>
                            <a:srgbClr val="FF0000"/>
                          </a:solidFill>
                          <a:latin typeface="Tahoma"/>
                        </a:rPr>
                        <a:t>SERMAYE GİDERLERİ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42.500.000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134.190.000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65.774.720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81.000.000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202.980.000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63.973.551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155.000.000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336.762.000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299.407.271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385039">
                <a:tc>
                  <a:txBody>
                    <a:bodyPr/>
                    <a:lstStyle/>
                    <a:p>
                      <a:pPr algn="ctr" fontAlgn="ctr"/>
                      <a:r>
                        <a:rPr lang="tr-TR" sz="700" b="0" i="0" u="none" strike="noStrike">
                          <a:latin typeface="Tahoma"/>
                        </a:rPr>
                        <a:t>07.01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700" b="0" i="0" u="none" strike="noStrike">
                          <a:latin typeface="Tahoma"/>
                        </a:rPr>
                        <a:t>KURUM, İŞLETME ve HANE HALKINA  YAPILAN SERMAYE TRANSFERLERİ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5.750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5.750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0"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240715">
                <a:tc>
                  <a:txBody>
                    <a:bodyPr/>
                    <a:lstStyle/>
                    <a:p>
                      <a:pPr algn="ctr" fontAlgn="ctr"/>
                      <a:r>
                        <a:rPr lang="tr-TR" sz="700" b="1" i="0" u="none" strike="noStrike" dirty="0">
                          <a:solidFill>
                            <a:srgbClr val="FF0000"/>
                          </a:solidFill>
                          <a:latin typeface="Tahoma"/>
                        </a:rPr>
                        <a:t>07</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tr-TR" sz="700" b="1" i="0" u="none" strike="noStrike" dirty="0">
                          <a:solidFill>
                            <a:srgbClr val="FF0000"/>
                          </a:solidFill>
                          <a:latin typeface="Tahoma"/>
                        </a:rPr>
                        <a:t>SERMAYE TRANSFERLERİ</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5.750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5.750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132862">
                <a:tc>
                  <a:txBody>
                    <a:bodyPr/>
                    <a:lstStyle/>
                    <a:p>
                      <a:pPr algn="l" fontAlgn="b"/>
                      <a:endParaRPr lang="tr-TR" sz="600" b="0" i="0" u="none" strike="noStrike">
                        <a:latin typeface="Arial Tur"/>
                      </a:endParaRPr>
                    </a:p>
                  </a:txBody>
                  <a:tcPr marL="4075" marR="4075" marT="407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tr-TR" sz="500" b="0" i="0" u="none" strike="noStrike">
                        <a:latin typeface="Arial Tur"/>
                      </a:endParaRPr>
                    </a:p>
                  </a:txBody>
                  <a:tcPr marL="4075" marR="4075" marT="407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tr-TR" sz="500" b="0" i="0" u="none" strike="noStrike">
                        <a:latin typeface="Arial Tur"/>
                      </a:endParaRPr>
                    </a:p>
                  </a:txBody>
                  <a:tcPr marL="4075" marR="4075" marT="407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tr-TR" sz="500" b="0" i="0" u="none" strike="noStrike">
                        <a:latin typeface="Arial Tur"/>
                      </a:endParaRPr>
                    </a:p>
                  </a:txBody>
                  <a:tcPr marL="4075" marR="4075" marT="407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tr-TR" sz="500" b="0" i="0" u="none" strike="noStrike">
                        <a:latin typeface="Arial Tur"/>
                      </a:endParaRPr>
                    </a:p>
                  </a:txBody>
                  <a:tcPr marL="4075" marR="4075" marT="407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tr-TR" sz="600" b="0" i="0" u="none" strike="noStrike">
                        <a:latin typeface="Arial Tur"/>
                      </a:endParaRPr>
                    </a:p>
                  </a:txBody>
                  <a:tcPr marL="4075" marR="4075" marT="407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tr-TR" sz="600" b="0" i="0" u="none" strike="noStrike">
                        <a:latin typeface="Arial Tur"/>
                      </a:endParaRPr>
                    </a:p>
                  </a:txBody>
                  <a:tcPr marL="4075" marR="4075" marT="407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tr-TR" sz="600" b="0" i="0" u="none" strike="noStrike">
                        <a:latin typeface="Arial Tur"/>
                      </a:endParaRPr>
                    </a:p>
                  </a:txBody>
                  <a:tcPr marL="4075" marR="4075" marT="407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tr-TR" sz="600" b="0" i="0" u="none" strike="noStrike">
                        <a:latin typeface="Arial Tur"/>
                      </a:endParaRPr>
                    </a:p>
                  </a:txBody>
                  <a:tcPr marL="4075" marR="4075" marT="407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tr-TR" sz="600" b="0" i="0" u="none" strike="noStrike">
                        <a:latin typeface="Arial Tur"/>
                      </a:endParaRPr>
                    </a:p>
                  </a:txBody>
                  <a:tcPr marL="4075" marR="4075" marT="407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tr-TR" sz="600" b="0" i="0" u="none" strike="noStrike">
                        <a:latin typeface="Arial Tur"/>
                      </a:endParaRPr>
                    </a:p>
                  </a:txBody>
                  <a:tcPr marL="4075" marR="4075" marT="407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240715">
                <a:tc gridSpan="2">
                  <a:txBody>
                    <a:bodyPr/>
                    <a:lstStyle/>
                    <a:p>
                      <a:pPr algn="ctr" fontAlgn="ctr"/>
                      <a:r>
                        <a:rPr lang="tr-TR" sz="700" b="1" i="0" u="none" strike="noStrike">
                          <a:latin typeface="Tahoma"/>
                        </a:rPr>
                        <a:t>PERSONEL (01 + 02)</a:t>
                      </a:r>
                    </a:p>
                  </a:txBody>
                  <a:tcPr marL="4075" marR="4075" marT="40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r" fontAlgn="ctr"/>
                      <a:r>
                        <a:rPr lang="tr-TR" sz="700" b="1" i="0" u="none" strike="noStrike">
                          <a:latin typeface="Tahoma"/>
                        </a:rPr>
                        <a:t>182.394.000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303.571.920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274.047.766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397.106.000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665.703.800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603.845.850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1.072.243.000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1.383.522.700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1.159.305.511</a:t>
                      </a:r>
                    </a:p>
                  </a:txBody>
                  <a:tcPr marL="4075" marR="4075" marT="40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240715">
                <a:tc gridSpan="2">
                  <a:txBody>
                    <a:bodyPr/>
                    <a:lstStyle/>
                    <a:p>
                      <a:pPr algn="ctr" fontAlgn="ctr"/>
                      <a:r>
                        <a:rPr lang="tr-TR" sz="700" b="1" i="0" u="none" strike="noStrike">
                          <a:latin typeface="Tahoma"/>
                        </a:rPr>
                        <a:t>DİĞER CARİ (03 + 04 + 05)</a:t>
                      </a:r>
                    </a:p>
                  </a:txBody>
                  <a:tcPr marL="4075" marR="4075" marT="40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r" fontAlgn="ctr"/>
                      <a:r>
                        <a:rPr lang="tr-TR" sz="700" b="1" i="0" u="none" strike="noStrike">
                          <a:latin typeface="Tahoma"/>
                        </a:rPr>
                        <a:t>16.517.000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51.888.146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41.344.065</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57.997.000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85.754.250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69.926.707</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113.558.000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128.193.800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86.951.462</a:t>
                      </a:r>
                    </a:p>
                  </a:txBody>
                  <a:tcPr marL="4075" marR="4075" marT="40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240715">
                <a:tc gridSpan="2">
                  <a:txBody>
                    <a:bodyPr/>
                    <a:lstStyle/>
                    <a:p>
                      <a:pPr algn="ctr" fontAlgn="ctr"/>
                      <a:r>
                        <a:rPr lang="tr-TR" sz="700" b="1" i="0" u="none" strike="noStrike">
                          <a:latin typeface="Tahoma"/>
                        </a:rPr>
                        <a:t>TOPLAM CARİ</a:t>
                      </a:r>
                    </a:p>
                  </a:txBody>
                  <a:tcPr marL="4075" marR="4075" marT="40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r" fontAlgn="ctr"/>
                      <a:r>
                        <a:rPr lang="tr-TR" sz="700" b="1" i="0" u="none" strike="noStrike">
                          <a:latin typeface="Tahoma"/>
                        </a:rPr>
                        <a:t>198.911.000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355.460.066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315.391.831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455.103.000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751.458.050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673.772.557</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1.185.801.000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1.511.716.500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1.246.256.973</a:t>
                      </a:r>
                    </a:p>
                  </a:txBody>
                  <a:tcPr marL="4075" marR="4075" marT="40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r h="240715">
                <a:tc gridSpan="2">
                  <a:txBody>
                    <a:bodyPr/>
                    <a:lstStyle/>
                    <a:p>
                      <a:pPr algn="ctr" fontAlgn="ctr"/>
                      <a:r>
                        <a:rPr lang="tr-TR" sz="700" b="1" i="0" u="none" strike="noStrike">
                          <a:latin typeface="Tahoma"/>
                        </a:rPr>
                        <a:t>TOPLAM SERMAYE (06 + 07)</a:t>
                      </a:r>
                    </a:p>
                  </a:txBody>
                  <a:tcPr marL="4075" marR="4075" marT="40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r" fontAlgn="ctr"/>
                      <a:r>
                        <a:rPr lang="tr-TR" sz="700" b="1" i="0" u="none" strike="noStrike">
                          <a:latin typeface="Tahoma"/>
                        </a:rPr>
                        <a:t>42.500.000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134.195.750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65.780.470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81.000.000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202.980.000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63.973.551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155.000.000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336.762.000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299.407.271</a:t>
                      </a:r>
                    </a:p>
                  </a:txBody>
                  <a:tcPr marL="4075" marR="4075" marT="40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5"/>
                  </a:ext>
                </a:extLst>
              </a:tr>
              <a:tr h="240715">
                <a:tc gridSpan="2">
                  <a:txBody>
                    <a:bodyPr/>
                    <a:lstStyle/>
                    <a:p>
                      <a:pPr algn="ctr" fontAlgn="ctr"/>
                      <a:r>
                        <a:rPr lang="tr-TR" sz="700" b="1" i="0" u="none" strike="noStrike">
                          <a:latin typeface="Tahoma"/>
                        </a:rPr>
                        <a:t>BORÇ VERME</a:t>
                      </a:r>
                    </a:p>
                  </a:txBody>
                  <a:tcPr marL="4075" marR="4075" marT="40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6"/>
                  </a:ext>
                </a:extLst>
              </a:tr>
              <a:tr h="240715">
                <a:tc gridSpan="2">
                  <a:txBody>
                    <a:bodyPr/>
                    <a:lstStyle/>
                    <a:p>
                      <a:pPr algn="ctr" fontAlgn="ctr"/>
                      <a:r>
                        <a:rPr lang="tr-TR" sz="700" b="1" i="0" u="none" strike="noStrike">
                          <a:latin typeface="Tahoma"/>
                        </a:rPr>
                        <a:t>YEDEK ÖDENEKLER</a:t>
                      </a:r>
                    </a:p>
                  </a:txBody>
                  <a:tcPr marL="4075" marR="4075" marT="40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700" b="1" i="0" u="none" strike="noStrike">
                          <a:latin typeface="Tahoma"/>
                        </a:rPr>
                        <a:t>0</a:t>
                      </a:r>
                    </a:p>
                  </a:txBody>
                  <a:tcPr marL="4075" marR="4075" marT="40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7"/>
                  </a:ext>
                </a:extLst>
              </a:tr>
              <a:tr h="259993">
                <a:tc gridSpan="2">
                  <a:txBody>
                    <a:bodyPr/>
                    <a:lstStyle/>
                    <a:p>
                      <a:pPr algn="ctr" fontAlgn="ctr"/>
                      <a:r>
                        <a:rPr lang="tr-TR" sz="800" b="1" i="0" u="none" strike="noStrike">
                          <a:latin typeface="Tahoma"/>
                        </a:rPr>
                        <a:t>KURUM TOPLAMI</a:t>
                      </a:r>
                    </a:p>
                  </a:txBody>
                  <a:tcPr marL="4075" marR="4075" marT="40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r-TR"/>
                    </a:p>
                  </a:txBody>
                  <a:tcPr/>
                </a:tc>
                <a:tc>
                  <a:txBody>
                    <a:bodyPr/>
                    <a:lstStyle/>
                    <a:p>
                      <a:pPr algn="r" fontAlgn="ctr"/>
                      <a:r>
                        <a:rPr lang="tr-TR" sz="800" b="1" i="0" u="none" strike="noStrike">
                          <a:latin typeface="Tahoma"/>
                        </a:rPr>
                        <a:t>241.411.000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800" b="1" i="0" u="none" strike="noStrike">
                          <a:latin typeface="Tahoma"/>
                        </a:rPr>
                        <a:t>489.655.816</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800" b="1" i="0" u="none" strike="noStrike">
                          <a:latin typeface="Tahoma"/>
                        </a:rPr>
                        <a:t>381.172.301</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800" b="1" i="0" u="none" strike="noStrike">
                          <a:latin typeface="Tahoma"/>
                        </a:rPr>
                        <a:t>536.103.000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800" b="1" i="0" u="none" strike="noStrike">
                          <a:latin typeface="Tahoma"/>
                        </a:rPr>
                        <a:t>954.438.050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800" b="1" i="0" u="none" strike="noStrike">
                          <a:latin typeface="Tahoma"/>
                        </a:rPr>
                        <a:t>737.746.108</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800" b="1" i="0" u="none" strike="noStrike">
                          <a:latin typeface="Tahoma"/>
                        </a:rPr>
                        <a:t>1.340.801.000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800" b="1" i="0" u="none" strike="noStrike">
                          <a:latin typeface="Tahoma"/>
                        </a:rPr>
                        <a:t>1.848.478.500</a:t>
                      </a:r>
                    </a:p>
                  </a:txBody>
                  <a:tcPr marL="4075" marR="4075" marT="40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800" b="1" i="0" u="none" strike="noStrike" dirty="0">
                          <a:latin typeface="Tahoma"/>
                        </a:rPr>
                        <a:t>1.545.664.245</a:t>
                      </a:r>
                    </a:p>
                  </a:txBody>
                  <a:tcPr marL="4075" marR="4075" marT="40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8"/>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1128584" y="571978"/>
            <a:ext cx="5568779" cy="830997"/>
          </a:xfrm>
          <a:prstGeom prst="rect">
            <a:avLst/>
          </a:prstGeom>
        </p:spPr>
        <p:txBody>
          <a:bodyPr wrap="square">
            <a:spAutoFit/>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tr-TR" sz="2800" i="0" u="none" strike="noStrike" kern="1200" cap="none" spc="0" normalizeH="0" baseline="0" noProof="0" dirty="0" smtClean="0">
                <a:ln>
                  <a:noFill/>
                </a:ln>
                <a:solidFill>
                  <a:prstClr val="black"/>
                </a:solidFill>
                <a:effectLst/>
                <a:uLnTx/>
                <a:uFillTx/>
                <a:latin typeface="Tahoma" panose="020B0604030504040204" pitchFamily="34" charset="0"/>
                <a:ea typeface="+mn-ea"/>
                <a:cs typeface="+mn-cs"/>
              </a:rPr>
              <a:t>Kurum Bütçe Gider Toplamı</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tr-TR" sz="2000" b="1" i="0" u="none" strike="noStrike" kern="1200" cap="none" spc="0" normalizeH="0" baseline="0" noProof="0" dirty="0">
              <a:ln>
                <a:noFill/>
              </a:ln>
              <a:solidFill>
                <a:prstClr val="black"/>
              </a:solidFill>
              <a:effectLst/>
              <a:uLnTx/>
              <a:uFillTx/>
              <a:latin typeface="Tahoma" panose="020B0604030504040204" pitchFamily="34" charset="0"/>
              <a:ea typeface="+mn-ea"/>
              <a:cs typeface="+mn-cs"/>
            </a:endParaRPr>
          </a:p>
        </p:txBody>
      </p:sp>
      <p:graphicFrame>
        <p:nvGraphicFramePr>
          <p:cNvPr id="5" name="4 Tablo"/>
          <p:cNvGraphicFramePr>
            <a:graphicFrameLocks noGrp="1"/>
          </p:cNvGraphicFramePr>
          <p:nvPr>
            <p:extLst>
              <p:ext uri="{D42A27DB-BD31-4B8C-83A1-F6EECF244321}">
                <p14:modId xmlns:p14="http://schemas.microsoft.com/office/powerpoint/2010/main" val="2394390023"/>
              </p:ext>
            </p:extLst>
          </p:nvPr>
        </p:nvGraphicFramePr>
        <p:xfrm>
          <a:off x="1128584" y="1334535"/>
          <a:ext cx="9031415" cy="3745106"/>
        </p:xfrm>
        <a:graphic>
          <a:graphicData uri="http://schemas.openxmlformats.org/drawingml/2006/table">
            <a:tbl>
              <a:tblPr/>
              <a:tblGrid>
                <a:gridCol w="3008869">
                  <a:extLst>
                    <a:ext uri="{9D8B030D-6E8A-4147-A177-3AD203B41FA5}">
                      <a16:colId xmlns:a16="http://schemas.microsoft.com/office/drawing/2014/main" val="20000"/>
                    </a:ext>
                  </a:extLst>
                </a:gridCol>
                <a:gridCol w="692136">
                  <a:extLst>
                    <a:ext uri="{9D8B030D-6E8A-4147-A177-3AD203B41FA5}">
                      <a16:colId xmlns:a16="http://schemas.microsoft.com/office/drawing/2014/main" val="20001"/>
                    </a:ext>
                  </a:extLst>
                </a:gridCol>
                <a:gridCol w="1261706">
                  <a:extLst>
                    <a:ext uri="{9D8B030D-6E8A-4147-A177-3AD203B41FA5}">
                      <a16:colId xmlns:a16="http://schemas.microsoft.com/office/drawing/2014/main" val="20002"/>
                    </a:ext>
                  </a:extLst>
                </a:gridCol>
                <a:gridCol w="1047818">
                  <a:extLst>
                    <a:ext uri="{9D8B030D-6E8A-4147-A177-3AD203B41FA5}">
                      <a16:colId xmlns:a16="http://schemas.microsoft.com/office/drawing/2014/main" val="20003"/>
                    </a:ext>
                  </a:extLst>
                </a:gridCol>
                <a:gridCol w="1047818">
                  <a:extLst>
                    <a:ext uri="{9D8B030D-6E8A-4147-A177-3AD203B41FA5}">
                      <a16:colId xmlns:a16="http://schemas.microsoft.com/office/drawing/2014/main" val="20004"/>
                    </a:ext>
                  </a:extLst>
                </a:gridCol>
                <a:gridCol w="374907">
                  <a:extLst>
                    <a:ext uri="{9D8B030D-6E8A-4147-A177-3AD203B41FA5}">
                      <a16:colId xmlns:a16="http://schemas.microsoft.com/office/drawing/2014/main" val="20005"/>
                    </a:ext>
                  </a:extLst>
                </a:gridCol>
                <a:gridCol w="442198">
                  <a:extLst>
                    <a:ext uri="{9D8B030D-6E8A-4147-A177-3AD203B41FA5}">
                      <a16:colId xmlns:a16="http://schemas.microsoft.com/office/drawing/2014/main" val="20006"/>
                    </a:ext>
                  </a:extLst>
                </a:gridCol>
                <a:gridCol w="442198">
                  <a:extLst>
                    <a:ext uri="{9D8B030D-6E8A-4147-A177-3AD203B41FA5}">
                      <a16:colId xmlns:a16="http://schemas.microsoft.com/office/drawing/2014/main" val="20007"/>
                    </a:ext>
                  </a:extLst>
                </a:gridCol>
                <a:gridCol w="713765">
                  <a:extLst>
                    <a:ext uri="{9D8B030D-6E8A-4147-A177-3AD203B41FA5}">
                      <a16:colId xmlns:a16="http://schemas.microsoft.com/office/drawing/2014/main" val="20008"/>
                    </a:ext>
                  </a:extLst>
                </a:gridCol>
              </a:tblGrid>
              <a:tr h="370376">
                <a:tc rowSpan="2">
                  <a:txBody>
                    <a:bodyPr/>
                    <a:lstStyle/>
                    <a:p>
                      <a:pPr algn="ctr" fontAlgn="b"/>
                      <a:r>
                        <a:rPr lang="tr-TR" sz="700" b="0" i="0" u="none" strike="noStrike">
                          <a:latin typeface="Tahoma"/>
                        </a:rPr>
                        <a:t> </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tr-TR" sz="700" b="1" i="0" u="none" strike="noStrike" dirty="0">
                          <a:solidFill>
                            <a:srgbClr val="FF0000"/>
                          </a:solidFill>
                          <a:latin typeface="Tahoma"/>
                        </a:rPr>
                        <a:t>2023 GERÇEKLEŞME TOPLAMI</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tr-TR" sz="700" b="1" i="0" u="none" strike="noStrike" dirty="0">
                          <a:solidFill>
                            <a:srgbClr val="FF0000"/>
                          </a:solidFill>
                          <a:latin typeface="Tahoma"/>
                        </a:rPr>
                        <a:t>2024 BAŞLANGIÇ ÖDENEĞİ</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fontAlgn="ctr"/>
                      <a:r>
                        <a:rPr lang="tr-TR" sz="700" b="1" i="0" u="none" strike="noStrike" dirty="0" smtClean="0">
                          <a:solidFill>
                            <a:srgbClr val="FF0000"/>
                          </a:solidFill>
                          <a:latin typeface="Tahoma"/>
                        </a:rPr>
                        <a:t>OCAK-ARALIK</a:t>
                      </a:r>
                      <a:r>
                        <a:rPr lang="tr-TR" sz="700" b="1" i="0" u="none" strike="noStrike" baseline="0" dirty="0" smtClean="0">
                          <a:solidFill>
                            <a:srgbClr val="FF0000"/>
                          </a:solidFill>
                          <a:latin typeface="Tahoma"/>
                        </a:rPr>
                        <a:t> </a:t>
                      </a:r>
                      <a:r>
                        <a:rPr lang="tr-TR" sz="700" b="1" i="0" u="none" strike="noStrike" dirty="0" smtClean="0">
                          <a:solidFill>
                            <a:srgbClr val="FF0000"/>
                          </a:solidFill>
                          <a:latin typeface="Tahoma"/>
                        </a:rPr>
                        <a:t>GERÇEKLEŞME </a:t>
                      </a:r>
                      <a:r>
                        <a:rPr lang="tr-TR" sz="700" b="1" i="0" u="none" strike="noStrike" dirty="0">
                          <a:solidFill>
                            <a:srgbClr val="FF0000"/>
                          </a:solidFill>
                          <a:latin typeface="Tahoma"/>
                        </a:rPr>
                        <a:t>TOPLAMI</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tr-TR"/>
                    </a:p>
                  </a:txBody>
                  <a:tcPr/>
                </a:tc>
                <a:tc rowSpan="2">
                  <a:txBody>
                    <a:bodyPr/>
                    <a:lstStyle/>
                    <a:p>
                      <a:pPr algn="ctr" fontAlgn="ctr"/>
                      <a:r>
                        <a:rPr lang="tr-TR" sz="700" b="1" i="0" u="none" strike="noStrike" dirty="0">
                          <a:solidFill>
                            <a:srgbClr val="FF0000"/>
                          </a:solidFill>
                          <a:latin typeface="Tahoma"/>
                        </a:rPr>
                        <a:t>ARTIŞ ORANI *           (%)</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fontAlgn="ctr"/>
                      <a:r>
                        <a:rPr lang="tr-TR" sz="700" b="1" i="0" u="none" strike="noStrike" dirty="0">
                          <a:solidFill>
                            <a:srgbClr val="FF0000"/>
                          </a:solidFill>
                          <a:latin typeface="Tahoma"/>
                        </a:rPr>
                        <a:t>OCAK-ARALIK                              GERÇEK. ORANI ** (%)</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tr-TR"/>
                    </a:p>
                  </a:txBody>
                  <a:tcPr/>
                </a:tc>
                <a:tc rowSpan="2">
                  <a:txBody>
                    <a:bodyPr/>
                    <a:lstStyle/>
                    <a:p>
                      <a:pPr algn="ctr" fontAlgn="ctr"/>
                      <a:r>
                        <a:rPr lang="tr-TR" sz="700" b="1" i="0" u="none" strike="noStrike" dirty="0">
                          <a:solidFill>
                            <a:srgbClr val="FF0000"/>
                          </a:solidFill>
                          <a:latin typeface="Tahoma"/>
                        </a:rPr>
                        <a:t>2024 YILSONU GERÇEKLEŞME TAHMİNİ</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63366">
                <a:tc vMerge="1">
                  <a:txBody>
                    <a:bodyPr/>
                    <a:lstStyle/>
                    <a:p>
                      <a:endParaRPr lang="tr-TR"/>
                    </a:p>
                  </a:txBody>
                  <a:tcPr/>
                </a:tc>
                <a:tc vMerge="1">
                  <a:txBody>
                    <a:bodyPr/>
                    <a:lstStyle/>
                    <a:p>
                      <a:endParaRPr lang="tr-TR"/>
                    </a:p>
                  </a:txBody>
                  <a:tcPr/>
                </a:tc>
                <a:tc vMerge="1">
                  <a:txBody>
                    <a:bodyPr/>
                    <a:lstStyle/>
                    <a:p>
                      <a:endParaRPr lang="tr-TR"/>
                    </a:p>
                  </a:txBody>
                  <a:tcPr/>
                </a:tc>
                <a:tc>
                  <a:txBody>
                    <a:bodyPr/>
                    <a:lstStyle/>
                    <a:p>
                      <a:pPr algn="ctr" fontAlgn="ctr"/>
                      <a:r>
                        <a:rPr lang="tr-TR" sz="700" b="1" i="0" u="none" strike="noStrike" dirty="0">
                          <a:solidFill>
                            <a:srgbClr val="FF0000"/>
                          </a:solidFill>
                          <a:latin typeface="Tahoma"/>
                        </a:rPr>
                        <a:t>2023</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700" b="1" i="0" u="none" strike="noStrike" dirty="0">
                          <a:solidFill>
                            <a:srgbClr val="FF0000"/>
                          </a:solidFill>
                          <a:latin typeface="Tahoma"/>
                        </a:rPr>
                        <a:t>2024</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tc>
                  <a:txBody>
                    <a:bodyPr/>
                    <a:lstStyle/>
                    <a:p>
                      <a:pPr algn="ctr" fontAlgn="ctr"/>
                      <a:r>
                        <a:rPr lang="tr-TR" sz="700" b="1" i="0" u="none" strike="noStrike" dirty="0">
                          <a:solidFill>
                            <a:srgbClr val="FF0000"/>
                          </a:solidFill>
                          <a:latin typeface="Tahoma"/>
                        </a:rPr>
                        <a:t>2023</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700" b="1" i="0" u="none" strike="noStrike" dirty="0">
                          <a:solidFill>
                            <a:srgbClr val="FF0000"/>
                          </a:solidFill>
                          <a:latin typeface="Tahoma"/>
                        </a:rPr>
                        <a:t>2024</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r-TR"/>
                    </a:p>
                  </a:txBody>
                  <a:tcPr/>
                </a:tc>
                <a:extLst>
                  <a:ext uri="{0D108BD9-81ED-4DB2-BD59-A6C34878D82A}">
                    <a16:rowId xmlns:a16="http://schemas.microsoft.com/office/drawing/2014/main" val="10001"/>
                  </a:ext>
                </a:extLst>
              </a:tr>
              <a:tr h="247028">
                <a:tc>
                  <a:txBody>
                    <a:bodyPr/>
                    <a:lstStyle/>
                    <a:p>
                      <a:pPr algn="l" fontAlgn="b"/>
                      <a:r>
                        <a:rPr lang="tr-TR" sz="600" b="1" i="0" u="none" strike="noStrike" dirty="0">
                          <a:solidFill>
                            <a:srgbClr val="FF0000"/>
                          </a:solidFill>
                          <a:latin typeface="Tahoma"/>
                        </a:rPr>
                        <a:t>BÜTÇE GİDERLERİ TOPLAMI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737.746.108</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1.340.801.000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737.746.108</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1.545.664.245</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109,51</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115,28</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1.347.502.000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47028">
                <a:tc>
                  <a:txBody>
                    <a:bodyPr/>
                    <a:lstStyle/>
                    <a:p>
                      <a:pPr algn="l" fontAlgn="b"/>
                      <a:r>
                        <a:rPr lang="tr-TR" sz="600" b="1" i="0" u="none" strike="noStrike" dirty="0">
                          <a:solidFill>
                            <a:srgbClr val="FF0000"/>
                          </a:solidFill>
                          <a:latin typeface="Tahoma"/>
                        </a:rPr>
                        <a:t>01 - PERSONEL GİDERLERİ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539.464.205</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968.537.000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539.464.205</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1.048.677.082</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94,39</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108,27</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1.099.583.000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47028">
                <a:tc>
                  <a:txBody>
                    <a:bodyPr/>
                    <a:lstStyle/>
                    <a:p>
                      <a:pPr algn="l" fontAlgn="b"/>
                      <a:r>
                        <a:rPr lang="tr-TR" sz="600" b="0" i="0" u="none" strike="noStrike">
                          <a:latin typeface="Tahoma"/>
                        </a:rPr>
                        <a:t>01.01 - MEMURLAR</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420.772.565</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776.245.000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420.772.565</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857.701.430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103,84</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110,49</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911.298.000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47028">
                <a:tc>
                  <a:txBody>
                    <a:bodyPr/>
                    <a:lstStyle/>
                    <a:p>
                      <a:pPr algn="l" fontAlgn="b"/>
                      <a:r>
                        <a:rPr lang="tr-TR" sz="600" b="0" i="0" u="none" strike="noStrike">
                          <a:latin typeface="Tahoma"/>
                        </a:rPr>
                        <a:t>01.02 - SÖZLEŞMELİ  PERSONEL</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9.107.333</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19.400.000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9.107.333</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18.119.887</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98,96</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93,40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20.437.000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247028">
                <a:tc>
                  <a:txBody>
                    <a:bodyPr/>
                    <a:lstStyle/>
                    <a:p>
                      <a:pPr algn="l" fontAlgn="b"/>
                      <a:r>
                        <a:rPr lang="tr-TR" sz="600" b="0" i="0" u="none" strike="noStrike">
                          <a:latin typeface="Tahoma"/>
                        </a:rPr>
                        <a:t>01.03 - İŞÇİLER</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109.496.496</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172.434.000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109.496.496</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170.648.192</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55,85</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98,96</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167.739.000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47028">
                <a:tc>
                  <a:txBody>
                    <a:bodyPr/>
                    <a:lstStyle/>
                    <a:p>
                      <a:pPr algn="l" fontAlgn="b"/>
                      <a:r>
                        <a:rPr lang="tr-TR" sz="600" b="0" i="0" u="none" strike="noStrike">
                          <a:latin typeface="Tahoma"/>
                        </a:rPr>
                        <a:t>01.04 - GEÇİCİ SÜRELİ ÇALIŞANLAR</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87.811</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458.000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87.811</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65.307</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-25,63</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14,26</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109.000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247028">
                <a:tc>
                  <a:txBody>
                    <a:bodyPr/>
                    <a:lstStyle/>
                    <a:p>
                      <a:pPr algn="l" fontAlgn="b"/>
                      <a:r>
                        <a:rPr lang="tr-TR" sz="600" b="0" i="0" u="none" strike="noStrike">
                          <a:latin typeface="Tahoma"/>
                        </a:rPr>
                        <a:t>01.05 - DİĞER PERSONEL</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2.142.267</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247028">
                <a:tc>
                  <a:txBody>
                    <a:bodyPr/>
                    <a:lstStyle/>
                    <a:p>
                      <a:pPr algn="l" fontAlgn="b"/>
                      <a:r>
                        <a:rPr lang="tr-TR" sz="600" b="1" i="0" u="none" strike="noStrike" dirty="0">
                          <a:solidFill>
                            <a:srgbClr val="FF0000"/>
                          </a:solidFill>
                          <a:latin typeface="Tahoma"/>
                        </a:rPr>
                        <a:t>02 - SOSYAL GÜVENLİK KURUMLARINA DEVLET PRİMİ GİDERLERİ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64.381.645</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103.706.000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64.381.645</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110.628.429</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71,83</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106,68</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116.697.000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247028">
                <a:tc>
                  <a:txBody>
                    <a:bodyPr/>
                    <a:lstStyle/>
                    <a:p>
                      <a:pPr algn="l" fontAlgn="b"/>
                      <a:r>
                        <a:rPr lang="tr-TR" sz="600" b="0" i="0" u="none" strike="noStrike">
                          <a:latin typeface="Tahoma"/>
                        </a:rPr>
                        <a:t>02.01 - MEMURLAR</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39.443.098</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66.092.000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39.443.098</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71.380.960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80,97</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108,00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78.011.000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247028">
                <a:tc>
                  <a:txBody>
                    <a:bodyPr/>
                    <a:lstStyle/>
                    <a:p>
                      <a:pPr algn="l" fontAlgn="b"/>
                      <a:r>
                        <a:rPr lang="tr-TR" sz="600" b="0" i="0" u="none" strike="noStrike">
                          <a:latin typeface="Tahoma"/>
                        </a:rPr>
                        <a:t>02.02 - SÖZLEŞMELİ PERSONEL</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1.408.652</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2.621.000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1.408.652</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2.421.048</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71,87</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92,37</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2.873.000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247028">
                <a:tc>
                  <a:txBody>
                    <a:bodyPr/>
                    <a:lstStyle/>
                    <a:p>
                      <a:pPr algn="l" fontAlgn="b"/>
                      <a:r>
                        <a:rPr lang="tr-TR" sz="600" b="0" i="0" u="none" strike="noStrike">
                          <a:latin typeface="Tahoma"/>
                        </a:rPr>
                        <a:t>02.03 - İŞÇİLER</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23.145.025</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34.684.000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23.145.025</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36.393.910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57,24</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104,93</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35.764.000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247028">
                <a:tc>
                  <a:txBody>
                    <a:bodyPr/>
                    <a:lstStyle/>
                    <a:p>
                      <a:pPr algn="l" fontAlgn="b"/>
                      <a:r>
                        <a:rPr lang="tr-TR" sz="600" b="0" i="0" u="none" strike="noStrike">
                          <a:latin typeface="Tahoma"/>
                        </a:rPr>
                        <a:t>02.04 - GEÇİCİ SÜRELİ ÇALIŞANLAR</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384.869</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309.000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384.869</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407.307</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5,83</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131,81</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49.000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r h="247028">
                <a:tc>
                  <a:txBody>
                    <a:bodyPr/>
                    <a:lstStyle/>
                    <a:p>
                      <a:pPr algn="l" fontAlgn="b"/>
                      <a:r>
                        <a:rPr lang="tr-TR" sz="600" b="0" i="0" u="none" strike="noStrike">
                          <a:latin typeface="Tahoma"/>
                        </a:rPr>
                        <a:t>02.05 - DİĞER PERSONEL</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25.204</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dirty="0">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343856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Tablo"/>
          <p:cNvGraphicFramePr>
            <a:graphicFrameLocks noGrp="1"/>
          </p:cNvGraphicFramePr>
          <p:nvPr>
            <p:extLst>
              <p:ext uri="{D42A27DB-BD31-4B8C-83A1-F6EECF244321}">
                <p14:modId xmlns:p14="http://schemas.microsoft.com/office/powerpoint/2010/main" val="668866554"/>
              </p:ext>
            </p:extLst>
          </p:nvPr>
        </p:nvGraphicFramePr>
        <p:xfrm>
          <a:off x="1197034" y="1845421"/>
          <a:ext cx="8962968" cy="2916048"/>
        </p:xfrm>
        <a:graphic>
          <a:graphicData uri="http://schemas.openxmlformats.org/drawingml/2006/table">
            <a:tbl>
              <a:tblPr/>
              <a:tblGrid>
                <a:gridCol w="3010903">
                  <a:extLst>
                    <a:ext uri="{9D8B030D-6E8A-4147-A177-3AD203B41FA5}">
                      <a16:colId xmlns:a16="http://schemas.microsoft.com/office/drawing/2014/main" val="20000"/>
                    </a:ext>
                  </a:extLst>
                </a:gridCol>
                <a:gridCol w="692604">
                  <a:extLst>
                    <a:ext uri="{9D8B030D-6E8A-4147-A177-3AD203B41FA5}">
                      <a16:colId xmlns:a16="http://schemas.microsoft.com/office/drawing/2014/main" val="20001"/>
                    </a:ext>
                  </a:extLst>
                </a:gridCol>
                <a:gridCol w="1262559">
                  <a:extLst>
                    <a:ext uri="{9D8B030D-6E8A-4147-A177-3AD203B41FA5}">
                      <a16:colId xmlns:a16="http://schemas.microsoft.com/office/drawing/2014/main" val="20002"/>
                    </a:ext>
                  </a:extLst>
                </a:gridCol>
                <a:gridCol w="1048526">
                  <a:extLst>
                    <a:ext uri="{9D8B030D-6E8A-4147-A177-3AD203B41FA5}">
                      <a16:colId xmlns:a16="http://schemas.microsoft.com/office/drawing/2014/main" val="20003"/>
                    </a:ext>
                  </a:extLst>
                </a:gridCol>
                <a:gridCol w="1048526">
                  <a:extLst>
                    <a:ext uri="{9D8B030D-6E8A-4147-A177-3AD203B41FA5}">
                      <a16:colId xmlns:a16="http://schemas.microsoft.com/office/drawing/2014/main" val="20004"/>
                    </a:ext>
                  </a:extLst>
                </a:gridCol>
                <a:gridCol w="375160">
                  <a:extLst>
                    <a:ext uri="{9D8B030D-6E8A-4147-A177-3AD203B41FA5}">
                      <a16:colId xmlns:a16="http://schemas.microsoft.com/office/drawing/2014/main" val="20005"/>
                    </a:ext>
                  </a:extLst>
                </a:gridCol>
                <a:gridCol w="367946">
                  <a:extLst>
                    <a:ext uri="{9D8B030D-6E8A-4147-A177-3AD203B41FA5}">
                      <a16:colId xmlns:a16="http://schemas.microsoft.com/office/drawing/2014/main" val="20006"/>
                    </a:ext>
                  </a:extLst>
                </a:gridCol>
                <a:gridCol w="442497">
                  <a:extLst>
                    <a:ext uri="{9D8B030D-6E8A-4147-A177-3AD203B41FA5}">
                      <a16:colId xmlns:a16="http://schemas.microsoft.com/office/drawing/2014/main" val="20007"/>
                    </a:ext>
                  </a:extLst>
                </a:gridCol>
                <a:gridCol w="714247">
                  <a:extLst>
                    <a:ext uri="{9D8B030D-6E8A-4147-A177-3AD203B41FA5}">
                      <a16:colId xmlns:a16="http://schemas.microsoft.com/office/drawing/2014/main" val="20008"/>
                    </a:ext>
                  </a:extLst>
                </a:gridCol>
              </a:tblGrid>
              <a:tr h="364506">
                <a:tc>
                  <a:txBody>
                    <a:bodyPr/>
                    <a:lstStyle/>
                    <a:p>
                      <a:pPr algn="l" fontAlgn="b"/>
                      <a:r>
                        <a:rPr lang="tr-TR" sz="600" b="1" i="0" u="none" strike="noStrike" dirty="0">
                          <a:solidFill>
                            <a:srgbClr val="FF0000"/>
                          </a:solidFill>
                          <a:latin typeface="Tahoma"/>
                        </a:rPr>
                        <a:t>03 - MAL VE HİZMET ALIM GİDERLERİ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58.110.411</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95.848.000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58.110.411</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72.004.224</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23,91</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75,12</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116.222.000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64506">
                <a:tc>
                  <a:txBody>
                    <a:bodyPr/>
                    <a:lstStyle/>
                    <a:p>
                      <a:pPr algn="l" fontAlgn="b"/>
                      <a:r>
                        <a:rPr lang="tr-TR" sz="600" b="0" i="0" u="none" strike="noStrike">
                          <a:latin typeface="Tahoma"/>
                        </a:rPr>
                        <a:t>03.02 - TÜKETİME YÖNELİK MAL VE MALZEME ALIMLARI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53.251.472</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86.260.000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53.251.472</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65.420.829</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22,85</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75,84</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106.503.000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64506">
                <a:tc>
                  <a:txBody>
                    <a:bodyPr/>
                    <a:lstStyle/>
                    <a:p>
                      <a:pPr algn="l" fontAlgn="b"/>
                      <a:r>
                        <a:rPr lang="tr-TR" sz="600" b="0" i="0" u="none" strike="noStrike">
                          <a:latin typeface="Tahoma"/>
                        </a:rPr>
                        <a:t>03.03 - YOLLUKLAR</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1.134.447</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2.238.000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1.134.447</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1.476.614</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30,16</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65,98</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2.271.000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64506">
                <a:tc>
                  <a:txBody>
                    <a:bodyPr/>
                    <a:lstStyle/>
                    <a:p>
                      <a:pPr algn="l" fontAlgn="b"/>
                      <a:r>
                        <a:rPr lang="tr-TR" sz="600" b="0" i="0" u="none" strike="noStrike" dirty="0">
                          <a:latin typeface="Tahoma"/>
                        </a:rPr>
                        <a:t>03.04 - GÖREV GİDERLERİ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603.036</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68.000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603.036</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440.173</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-27,01</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647,31</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1.206.000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64506">
                <a:tc>
                  <a:txBody>
                    <a:bodyPr/>
                    <a:lstStyle/>
                    <a:p>
                      <a:pPr algn="l" fontAlgn="b"/>
                      <a:r>
                        <a:rPr lang="tr-TR" sz="600" b="0" i="0" u="none" strike="noStrike">
                          <a:latin typeface="Tahoma"/>
                        </a:rPr>
                        <a:t>03.05 - HİZMET ALIMLARI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1.940.149</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4.414.000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1.940.149</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2.710.712</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39,72</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61,41</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3.880.000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64506">
                <a:tc>
                  <a:txBody>
                    <a:bodyPr/>
                    <a:lstStyle/>
                    <a:p>
                      <a:pPr algn="l" fontAlgn="b"/>
                      <a:r>
                        <a:rPr lang="tr-TR" sz="600" b="0" i="0" u="none" strike="noStrike">
                          <a:latin typeface="Tahoma"/>
                        </a:rPr>
                        <a:t>03.06 - TEMSİL VE TANITMA GİDERLERİ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74.991</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146.000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74.991</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145.607</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94,17</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99,73</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150.000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64506">
                <a:tc>
                  <a:txBody>
                    <a:bodyPr/>
                    <a:lstStyle/>
                    <a:p>
                      <a:pPr algn="l" fontAlgn="b"/>
                      <a:r>
                        <a:rPr lang="tr-TR" sz="600" b="0" i="0" u="none" strike="noStrike">
                          <a:latin typeface="Tahoma"/>
                        </a:rPr>
                        <a:t>03.07 - MENKUL MAL,GAYRİMADDİ HAK ALIM, BAKIM VE ONARIM GİDERLERİ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1.080.157</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2.387.000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1.080.157</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1.810.288</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67,59</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75,84</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2.160.000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64506">
                <a:tc>
                  <a:txBody>
                    <a:bodyPr/>
                    <a:lstStyle/>
                    <a:p>
                      <a:pPr algn="l" fontAlgn="b"/>
                      <a:r>
                        <a:rPr lang="tr-TR" sz="600" b="0" i="0" u="none" strike="noStrike">
                          <a:latin typeface="Tahoma"/>
                        </a:rPr>
                        <a:t>03.08 - GAYRİMENKUL MAL BAKIM VE ONARIM GİDERLERİ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26.160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335.000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26.160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dirty="0">
                          <a:latin typeface="Tahoma"/>
                        </a:rPr>
                        <a:t>52.000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7500950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o"/>
          <p:cNvGraphicFramePr>
            <a:graphicFrameLocks noGrp="1"/>
          </p:cNvGraphicFramePr>
          <p:nvPr>
            <p:extLst>
              <p:ext uri="{D42A27DB-BD31-4B8C-83A1-F6EECF244321}">
                <p14:modId xmlns:p14="http://schemas.microsoft.com/office/powerpoint/2010/main" val="3524268611"/>
              </p:ext>
            </p:extLst>
          </p:nvPr>
        </p:nvGraphicFramePr>
        <p:xfrm>
          <a:off x="1209912" y="1394218"/>
          <a:ext cx="9172683" cy="3402225"/>
        </p:xfrm>
        <a:graphic>
          <a:graphicData uri="http://schemas.openxmlformats.org/drawingml/2006/table">
            <a:tbl>
              <a:tblPr/>
              <a:tblGrid>
                <a:gridCol w="3081352">
                  <a:extLst>
                    <a:ext uri="{9D8B030D-6E8A-4147-A177-3AD203B41FA5}">
                      <a16:colId xmlns:a16="http://schemas.microsoft.com/office/drawing/2014/main" val="20000"/>
                    </a:ext>
                  </a:extLst>
                </a:gridCol>
                <a:gridCol w="708810">
                  <a:extLst>
                    <a:ext uri="{9D8B030D-6E8A-4147-A177-3AD203B41FA5}">
                      <a16:colId xmlns:a16="http://schemas.microsoft.com/office/drawing/2014/main" val="20001"/>
                    </a:ext>
                  </a:extLst>
                </a:gridCol>
                <a:gridCol w="1292100">
                  <a:extLst>
                    <a:ext uri="{9D8B030D-6E8A-4147-A177-3AD203B41FA5}">
                      <a16:colId xmlns:a16="http://schemas.microsoft.com/office/drawing/2014/main" val="20002"/>
                    </a:ext>
                  </a:extLst>
                </a:gridCol>
                <a:gridCol w="1073059">
                  <a:extLst>
                    <a:ext uri="{9D8B030D-6E8A-4147-A177-3AD203B41FA5}">
                      <a16:colId xmlns:a16="http://schemas.microsoft.com/office/drawing/2014/main" val="20003"/>
                    </a:ext>
                  </a:extLst>
                </a:gridCol>
                <a:gridCol w="1073059">
                  <a:extLst>
                    <a:ext uri="{9D8B030D-6E8A-4147-A177-3AD203B41FA5}">
                      <a16:colId xmlns:a16="http://schemas.microsoft.com/office/drawing/2014/main" val="20004"/>
                    </a:ext>
                  </a:extLst>
                </a:gridCol>
                <a:gridCol w="383938">
                  <a:extLst>
                    <a:ext uri="{9D8B030D-6E8A-4147-A177-3AD203B41FA5}">
                      <a16:colId xmlns:a16="http://schemas.microsoft.com/office/drawing/2014/main" val="20005"/>
                    </a:ext>
                  </a:extLst>
                </a:gridCol>
                <a:gridCol w="376556">
                  <a:extLst>
                    <a:ext uri="{9D8B030D-6E8A-4147-A177-3AD203B41FA5}">
                      <a16:colId xmlns:a16="http://schemas.microsoft.com/office/drawing/2014/main" val="20006"/>
                    </a:ext>
                  </a:extLst>
                </a:gridCol>
                <a:gridCol w="452850">
                  <a:extLst>
                    <a:ext uri="{9D8B030D-6E8A-4147-A177-3AD203B41FA5}">
                      <a16:colId xmlns:a16="http://schemas.microsoft.com/office/drawing/2014/main" val="20007"/>
                    </a:ext>
                  </a:extLst>
                </a:gridCol>
                <a:gridCol w="730959">
                  <a:extLst>
                    <a:ext uri="{9D8B030D-6E8A-4147-A177-3AD203B41FA5}">
                      <a16:colId xmlns:a16="http://schemas.microsoft.com/office/drawing/2014/main" val="20008"/>
                    </a:ext>
                  </a:extLst>
                </a:gridCol>
              </a:tblGrid>
              <a:tr h="378025">
                <a:tc>
                  <a:txBody>
                    <a:bodyPr/>
                    <a:lstStyle/>
                    <a:p>
                      <a:pPr algn="l" fontAlgn="b"/>
                      <a:r>
                        <a:rPr lang="tr-TR" sz="600" b="1" i="0" u="none" strike="noStrike" dirty="0">
                          <a:solidFill>
                            <a:srgbClr val="FF0000"/>
                          </a:solidFill>
                          <a:latin typeface="Tahoma"/>
                        </a:rPr>
                        <a:t>05 - CARİ TRANSFERLER</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11.816.296</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17.710.000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11.816.296</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14.947.238</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26,50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84,40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78025">
                <a:tc>
                  <a:txBody>
                    <a:bodyPr/>
                    <a:lstStyle/>
                    <a:p>
                      <a:pPr algn="l" fontAlgn="b"/>
                      <a:r>
                        <a:rPr lang="tr-TR" sz="600" b="0" i="0" u="none" strike="noStrike">
                          <a:latin typeface="Tahoma"/>
                        </a:rPr>
                        <a:t>05.01 - GÖREVLENDİRME GİDERLERİ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9.881.773</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14.981.000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9.881.773</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12.628.798</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27,80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84,30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78025">
                <a:tc>
                  <a:txBody>
                    <a:bodyPr/>
                    <a:lstStyle/>
                    <a:p>
                      <a:pPr algn="l" fontAlgn="b"/>
                      <a:r>
                        <a:rPr lang="tr-TR" sz="600" b="0" i="0" u="none" strike="noStrike">
                          <a:latin typeface="Tahoma"/>
                        </a:rPr>
                        <a:t>05.03 - KAR AMACI GÜTMEYEN KURULUŞLARA YAPILAN TRANSFERLER</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1.589.572</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2.729.000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1.589.572</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1.919.440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20,75</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70,33</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78025">
                <a:tc>
                  <a:txBody>
                    <a:bodyPr/>
                    <a:lstStyle/>
                    <a:p>
                      <a:pPr algn="l" fontAlgn="b"/>
                      <a:r>
                        <a:rPr lang="tr-TR" sz="600" b="0" i="0" u="none" strike="noStrike">
                          <a:latin typeface="Tahoma"/>
                        </a:rPr>
                        <a:t>05.04 - HANE HALKI VE İŞLETMELERE YAPILAN TRANSFERLER</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344.950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344.950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399.000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15,67</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78025">
                <a:tc>
                  <a:txBody>
                    <a:bodyPr/>
                    <a:lstStyle/>
                    <a:p>
                      <a:pPr algn="l" fontAlgn="b"/>
                      <a:r>
                        <a:rPr lang="tr-TR" sz="600" b="1" i="0" u="none" strike="noStrike" dirty="0">
                          <a:solidFill>
                            <a:srgbClr val="FF0000"/>
                          </a:solidFill>
                          <a:latin typeface="Tahoma"/>
                        </a:rPr>
                        <a:t>06 - SERMAYE GİDERLERİ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63.973.551</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155.000.000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63.973.551</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299.407.271</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368,02</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193,17</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1" i="0" u="none" strike="noStrike">
                          <a:latin typeface="Tahoma"/>
                        </a:rPr>
                        <a:t>15.000.000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78025">
                <a:tc>
                  <a:txBody>
                    <a:bodyPr/>
                    <a:lstStyle/>
                    <a:p>
                      <a:pPr algn="l" fontAlgn="b"/>
                      <a:r>
                        <a:rPr lang="tr-TR" sz="600" b="0" i="0" u="none" strike="noStrike">
                          <a:latin typeface="Tahoma"/>
                        </a:rPr>
                        <a:t>06.01 - MAMUL MAL ALIMLARI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31.231.902</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22.000.000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31.231.902</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17.466.431</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-44,08</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79,39</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15.000.000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78025">
                <a:tc>
                  <a:txBody>
                    <a:bodyPr/>
                    <a:lstStyle/>
                    <a:p>
                      <a:pPr algn="l" fontAlgn="b"/>
                      <a:r>
                        <a:rPr lang="tr-TR" sz="600" b="0" i="0" u="none" strike="noStrike">
                          <a:latin typeface="Tahoma"/>
                        </a:rPr>
                        <a:t>06.03 - GAYRİ MADDİ HAK ALIMLARI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2.581.031</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2.200.000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dirty="0">
                          <a:latin typeface="Tahoma"/>
                        </a:rPr>
                        <a:t>2.581.031</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3.775.680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46,29</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171,62</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78025">
                <a:tc>
                  <a:txBody>
                    <a:bodyPr/>
                    <a:lstStyle/>
                    <a:p>
                      <a:pPr algn="l" fontAlgn="b"/>
                      <a:r>
                        <a:rPr lang="tr-TR" sz="600" b="0" i="0" u="none" strike="noStrike" dirty="0">
                          <a:latin typeface="Tahoma"/>
                        </a:rPr>
                        <a:t>06.05 - GAYRİMENKUL SERMAYE ÜRETİM GİDERLERİ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28.410.992</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108.800.000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28.410.992</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256.309.775</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802,15</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235,58</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378025">
                <a:tc>
                  <a:txBody>
                    <a:bodyPr/>
                    <a:lstStyle/>
                    <a:p>
                      <a:pPr algn="l" fontAlgn="b"/>
                      <a:r>
                        <a:rPr lang="tr-TR" sz="600" b="0" i="0" u="none" strike="noStrike">
                          <a:latin typeface="Tahoma"/>
                        </a:rPr>
                        <a:t>06.07 - GAYRİMENKUL BÜYÜK ONARIM GİDERLERİ</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1.749.626</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22.000.000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1.749.626</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a:latin typeface="Tahoma"/>
                        </a:rPr>
                        <a:t>21.855.386</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tr-TR" sz="600" b="0" i="0" u="none" strike="noStrike">
                          <a:latin typeface="Tahoma"/>
                        </a:rPr>
                        <a:t>#####</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100,00</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ctr"/>
                      <a:r>
                        <a:rPr lang="tr-TR" sz="600" b="0" i="0" u="none" strike="noStrike">
                          <a:latin typeface="Tahoma"/>
                        </a:rPr>
                        <a:t>99,34</a:t>
                      </a:r>
                    </a:p>
                  </a:txBody>
                  <a:tcPr marL="6548" marR="6548" marT="6548"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b"/>
                      <a:r>
                        <a:rPr lang="tr-TR" sz="600" b="0" i="0" u="none" strike="noStrike" dirty="0">
                          <a:latin typeface="Tahoma"/>
                        </a:rPr>
                        <a:t>0</a:t>
                      </a:r>
                    </a:p>
                  </a:txBody>
                  <a:tcPr marL="6548" marR="6548" marT="6548"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6663" y="1014155"/>
            <a:ext cx="9559983" cy="5037512"/>
          </a:xfrm>
          <a:prstGeom prst="rect">
            <a:avLst/>
          </a:prstGeom>
        </p:spPr>
      </p:pic>
    </p:spTree>
    <p:extLst>
      <p:ext uri="{BB962C8B-B14F-4D97-AF65-F5344CB8AC3E}">
        <p14:creationId xmlns:p14="http://schemas.microsoft.com/office/powerpoint/2010/main" val="33116383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141" y="2119745"/>
            <a:ext cx="11050428" cy="2011680"/>
          </a:xfrm>
          <a:prstGeom prst="rect">
            <a:avLst/>
          </a:prstGeom>
        </p:spPr>
      </p:pic>
    </p:spTree>
    <p:extLst>
      <p:ext uri="{BB962C8B-B14F-4D97-AF65-F5344CB8AC3E}">
        <p14:creationId xmlns:p14="http://schemas.microsoft.com/office/powerpoint/2010/main" val="21477495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068860" y="1240738"/>
            <a:ext cx="9459097" cy="4351338"/>
          </a:xfrm>
        </p:spPr>
        <p:txBody>
          <a:bodyPr/>
          <a:lstStyle/>
          <a:p>
            <a:pPr>
              <a:buNone/>
            </a:pPr>
            <a:endParaRPr lang="tr-TR" dirty="0" smtClean="0"/>
          </a:p>
          <a:p>
            <a:pPr algn="ctr">
              <a:buNone/>
            </a:pPr>
            <a:endParaRPr lang="tr-TR" sz="3600" dirty="0" smtClean="0"/>
          </a:p>
          <a:p>
            <a:pPr algn="ctr">
              <a:buNone/>
            </a:pPr>
            <a:r>
              <a:rPr lang="tr-TR" sz="3600" dirty="0" smtClean="0"/>
              <a:t>Strateji Geliştirme Daire Başkanlığı</a:t>
            </a:r>
          </a:p>
          <a:p>
            <a:pPr algn="ctr">
              <a:buNone/>
            </a:pPr>
            <a:r>
              <a:rPr lang="tr-TR" sz="3600" dirty="0" smtClean="0"/>
              <a:t>Saygılarımızla</a:t>
            </a:r>
            <a:endParaRPr lang="tr-TR" sz="3600" dirty="0"/>
          </a:p>
        </p:txBody>
      </p:sp>
    </p:spTree>
    <p:extLst>
      <p:ext uri="{BB962C8B-B14F-4D97-AF65-F5344CB8AC3E}">
        <p14:creationId xmlns:p14="http://schemas.microsoft.com/office/powerpoint/2010/main" val="381709397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631766090"/>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7033</TotalTime>
  <Words>4452</Words>
  <Application>Microsoft Office PowerPoint</Application>
  <PresentationFormat>Geniş ekran</PresentationFormat>
  <Paragraphs>1547</Paragraphs>
  <Slides>41</Slides>
  <Notes>1</Notes>
  <HiddenSlides>0</HiddenSlides>
  <MMClips>0</MMClips>
  <ScaleCrop>false</ScaleCrop>
  <HeadingPairs>
    <vt:vector size="6" baseType="variant">
      <vt:variant>
        <vt:lpstr>Kullanılan Yazı Tipleri</vt:lpstr>
      </vt:variant>
      <vt:variant>
        <vt:i4>7</vt:i4>
      </vt:variant>
      <vt:variant>
        <vt:lpstr>Tema</vt:lpstr>
      </vt:variant>
      <vt:variant>
        <vt:i4>1</vt:i4>
      </vt:variant>
      <vt:variant>
        <vt:lpstr>Slayt Başlıkları</vt:lpstr>
      </vt:variant>
      <vt:variant>
        <vt:i4>41</vt:i4>
      </vt:variant>
    </vt:vector>
  </HeadingPairs>
  <TitlesOfParts>
    <vt:vector size="49" baseType="lpstr">
      <vt:lpstr>Arial</vt:lpstr>
      <vt:lpstr>Arial Tur</vt:lpstr>
      <vt:lpstr>Calibri</vt:lpstr>
      <vt:lpstr>Calibri Light</vt:lpstr>
      <vt:lpstr>Gill Sans MT</vt:lpstr>
      <vt:lpstr>Tahoma</vt:lpstr>
      <vt:lpstr>Times New Roman</vt:lpstr>
      <vt:lpstr>Office Teması</vt:lpstr>
      <vt:lpstr>PowerPoint Sunusu</vt:lpstr>
      <vt:lpstr>PowerPoint Sunusu</vt:lpstr>
      <vt:lpstr>Birimin Amacı ve Misyonu</vt:lpstr>
      <vt:lpstr>Görevlerimiz</vt:lpstr>
      <vt:lpstr>Yetki, Sorumluluklar</vt:lpstr>
      <vt:lpstr>Yetki, Sorumluluklar</vt:lpstr>
      <vt:lpstr>Yetki, Sorumluluklar</vt:lpstr>
      <vt:lpstr>PowerPoint Sunusu</vt:lpstr>
      <vt:lpstr>Yönetim </vt:lpstr>
      <vt:lpstr>Personel</vt:lpstr>
      <vt:lpstr>PowerPoint Sunusu</vt:lpstr>
      <vt:lpstr>PowerPoint Sunusu</vt:lpstr>
      <vt:lpstr>PowerPoint Sunusu</vt:lpstr>
      <vt:lpstr>PowerPoint Sunusu</vt:lpstr>
      <vt:lpstr>Bütçe ve Performans Program Şube Müdürlüğü</vt:lpstr>
      <vt:lpstr>Bütçe ve Performans Program Şube Müdürlüğü</vt:lpstr>
      <vt:lpstr>PowerPoint Sunusu</vt:lpstr>
      <vt:lpstr>Stratejik  Planlama ve  Yönetim Bilgi Sistemi Müdürlüğü</vt:lpstr>
      <vt:lpstr>PowerPoint Sunusu</vt:lpstr>
      <vt:lpstr>Muhasebe, Kesin Hesap ve Raporlama Müdürlüğü</vt:lpstr>
      <vt:lpstr>PowerPoint Sunusu</vt:lpstr>
      <vt:lpstr>PowerPoint Sunusu</vt:lpstr>
      <vt:lpstr>PowerPoint Sunusu</vt:lpstr>
      <vt:lpstr>Başkanlığımızın Kaynak Yönetimi ve Eğitim Faaliyetleri </vt:lpstr>
      <vt:lpstr>BAŞKANLIĞIMIZ AMAÇ VE HEDEFLERİ</vt:lpstr>
      <vt:lpstr>PowerPoint Sunusu</vt:lpstr>
      <vt:lpstr>PowerPoint Sunusu</vt:lpstr>
      <vt:lpstr>Kurum Dışı Yapılan Görevlendirmeler</vt:lpstr>
      <vt:lpstr>2024 yılında Yapılan Raporlamalar</vt:lpstr>
      <vt:lpstr>Kalite Yönetim Sistemi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Bilgisayar</cp:lastModifiedBy>
  <cp:revision>415</cp:revision>
  <cp:lastPrinted>2019-04-01T12:46:00Z</cp:lastPrinted>
  <dcterms:created xsi:type="dcterms:W3CDTF">2018-02-07T07:43:50Z</dcterms:created>
  <dcterms:modified xsi:type="dcterms:W3CDTF">2025-04-25T11:06:52Z</dcterms:modified>
</cp:coreProperties>
</file>