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2" r:id="rId5"/>
    <p:sldId id="263" r:id="rId6"/>
    <p:sldId id="264" r:id="rId7"/>
    <p:sldId id="266" r:id="rId8"/>
    <p:sldId id="267" r:id="rId9"/>
    <p:sldId id="273" r:id="rId10"/>
    <p:sldId id="272" r:id="rId11"/>
    <p:sldId id="269" r:id="rId12"/>
    <p:sldId id="276" r:id="rId13"/>
    <p:sldId id="277" r:id="rId14"/>
    <p:sldId id="278" r:id="rId15"/>
    <p:sldId id="279" r:id="rId16"/>
    <p:sldId id="280" r:id="rId17"/>
    <p:sldId id="281" r:id="rId18"/>
    <p:sldId id="282" r:id="rId19"/>
    <p:sldId id="274"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ema Uygulanmış Stil 2 - Vurgu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ema Uygulanmış Stil 2 - Vurgu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Koyu Stil 1 - Vurgu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Koyu Stil 1 - Vurgu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68663D90-A3AC-4267-A150-463EFC9E5C09}" type="datetimeFigureOut">
              <a:rPr lang="tr-TR" smtClean="0"/>
              <a:t>2.12.2024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2CB2711-A519-4931-8B2E-D59748150147}" type="slidenum">
              <a:rPr lang="tr-TR" smtClean="0"/>
              <a:t>‹#›</a:t>
            </a:fld>
            <a:endParaRPr lang="tr-T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423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8663D90-A3AC-4267-A150-463EFC9E5C09}" type="datetimeFigureOut">
              <a:rPr lang="tr-TR" smtClean="0"/>
              <a:t>2.12.2024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1155922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8663D90-A3AC-4267-A150-463EFC9E5C09}" type="datetimeFigureOut">
              <a:rPr lang="tr-TR" smtClean="0"/>
              <a:t>2.12.2024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2CB2711-A519-4931-8B2E-D59748150147}" type="slidenum">
              <a:rPr lang="tr-TR" smtClean="0"/>
              <a:t>‹#›</a:t>
            </a:fld>
            <a:endParaRPr lang="tr-T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9331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68663D90-A3AC-4267-A150-463EFC9E5C09}" type="datetimeFigureOut">
              <a:rPr lang="tr-TR" smtClean="0"/>
              <a:t>2.12.2024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70023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097280" y="2582334"/>
            <a:ext cx="4937760" cy="337820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6217920" y="2582334"/>
            <a:ext cx="4937760" cy="337820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68663D90-A3AC-4267-A150-463EFC9E5C09}" type="datetimeFigureOut">
              <a:rPr lang="tr-TR" smtClean="0"/>
              <a:t>2.12.2024</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3058755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68663D90-A3AC-4267-A150-463EFC9E5C09}" type="datetimeFigureOut">
              <a:rPr lang="tr-TR" smtClean="0"/>
              <a:t>2.12.2024</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2244620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8663D90-A3AC-4267-A150-463EFC9E5C09}" type="datetimeFigureOut">
              <a:rPr lang="tr-TR" smtClean="0"/>
              <a:t>2.12.2024</a:t>
            </a:fld>
            <a:endParaRPr lang="tr-T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r-TR"/>
          </a:p>
        </p:txBody>
      </p:sp>
      <p:sp>
        <p:nvSpPr>
          <p:cNvPr id="9" name="Slide Number Placeholder 8"/>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4147580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8663D90-A3AC-4267-A150-463EFC9E5C09}" type="datetimeFigureOut">
              <a:rPr lang="tr-TR" smtClean="0"/>
              <a:t>2.12.2024</a:t>
            </a:fld>
            <a:endParaRPr lang="tr-T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tr-T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2CB2711-A519-4931-8B2E-D59748150147}" type="slidenum">
              <a:rPr lang="tr-TR" smtClean="0"/>
              <a:t>‹#›</a:t>
            </a:fld>
            <a:endParaRPr lang="tr-TR"/>
          </a:p>
        </p:txBody>
      </p:sp>
    </p:spTree>
    <p:extLst>
      <p:ext uri="{BB962C8B-B14F-4D97-AF65-F5344CB8AC3E}">
        <p14:creationId xmlns:p14="http://schemas.microsoft.com/office/powerpoint/2010/main" val="3213199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68663D90-A3AC-4267-A150-463EFC9E5C09}" type="datetimeFigureOut">
              <a:rPr lang="tr-TR" smtClean="0"/>
              <a:t>2.12.2024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530020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8663D90-A3AC-4267-A150-463EFC9E5C09}" type="datetimeFigureOut">
              <a:rPr lang="tr-TR" smtClean="0"/>
              <a:t>2.12.2024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473627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8663D90-A3AC-4267-A150-463EFC9E5C09}" type="datetimeFigureOut">
              <a:rPr lang="tr-TR" smtClean="0"/>
              <a:t>2.12.2024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2CB2711-A519-4931-8B2E-D59748150147}" type="slidenum">
              <a:rPr lang="tr-TR" smtClean="0"/>
              <a:t>‹#›</a:t>
            </a:fld>
            <a:endParaRPr lang="tr-TR"/>
          </a:p>
        </p:txBody>
      </p:sp>
    </p:spTree>
    <p:extLst>
      <p:ext uri="{BB962C8B-B14F-4D97-AF65-F5344CB8AC3E}">
        <p14:creationId xmlns:p14="http://schemas.microsoft.com/office/powerpoint/2010/main" val="78184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8663D90-A3AC-4267-A150-463EFC9E5C09}" type="datetimeFigureOut">
              <a:rPr lang="tr-TR" smtClean="0"/>
              <a:t>2.12.2024</a:t>
            </a:fld>
            <a:endParaRPr lang="tr-T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r-T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2CB2711-A519-4931-8B2E-D59748150147}" type="slidenum">
              <a:rPr lang="tr-TR" smtClean="0"/>
              <a:t>‹#›</a:t>
            </a:fld>
            <a:endParaRPr lang="tr-T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1024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1031752"/>
          </a:xfrm>
        </p:spPr>
        <p:txBody>
          <a:bodyPr>
            <a:normAutofit fontScale="90000"/>
          </a:bodyPr>
          <a:lstStyle/>
          <a:p>
            <a:pPr algn="ctr"/>
            <a:r>
              <a:rPr lang="tr-TR" dirty="0" smtClean="0"/>
              <a:t>2023-2027 Stratejik Planı </a:t>
            </a:r>
            <a:endParaRPr lang="tr-TR" dirty="0"/>
          </a:p>
        </p:txBody>
      </p:sp>
      <p:sp>
        <p:nvSpPr>
          <p:cNvPr id="3" name="Alt Başlık 2"/>
          <p:cNvSpPr>
            <a:spLocks noGrp="1"/>
          </p:cNvSpPr>
          <p:nvPr>
            <p:ph type="subTitle" idx="1"/>
          </p:nvPr>
        </p:nvSpPr>
        <p:spPr>
          <a:xfrm>
            <a:off x="1524000" y="3868614"/>
            <a:ext cx="9144000" cy="1389185"/>
          </a:xfrm>
        </p:spPr>
        <p:txBody>
          <a:bodyPr/>
          <a:lstStyle/>
          <a:p>
            <a:pPr algn="r"/>
            <a:r>
              <a:rPr lang="tr-TR" dirty="0" smtClean="0"/>
              <a:t>2023 Yılı İzleme Sonuçları </a:t>
            </a:r>
            <a:endParaRPr lang="tr-TR" dirty="0"/>
          </a:p>
        </p:txBody>
      </p:sp>
    </p:spTree>
    <p:extLst>
      <p:ext uri="{BB962C8B-B14F-4D97-AF65-F5344CB8AC3E}">
        <p14:creationId xmlns:p14="http://schemas.microsoft.com/office/powerpoint/2010/main" val="788997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Siirt Üniversitesi Hakkında Genel Bilgiler </a:t>
            </a:r>
            <a:endParaRPr lang="tr-TR" dirty="0"/>
          </a:p>
        </p:txBody>
      </p:sp>
      <p:sp>
        <p:nvSpPr>
          <p:cNvPr id="3" name="İçerik Yer Tutucusu 2"/>
          <p:cNvSpPr>
            <a:spLocks noGrp="1"/>
          </p:cNvSpPr>
          <p:nvPr>
            <p:ph idx="1"/>
          </p:nvPr>
        </p:nvSpPr>
        <p:spPr>
          <a:xfrm>
            <a:off x="1097280" y="1802423"/>
            <a:ext cx="10058400" cy="4378569"/>
          </a:xfrm>
        </p:spPr>
        <p:txBody>
          <a:bodyPr>
            <a:normAutofit/>
          </a:bodyPr>
          <a:lstStyle/>
          <a:p>
            <a:pPr marL="457200" indent="-457200" algn="just">
              <a:buFont typeface="+mj-lt"/>
              <a:buAutoNum type="arabicPeriod"/>
            </a:pPr>
            <a:r>
              <a:rPr lang="tr-TR" sz="1700" dirty="0" smtClean="0">
                <a:latin typeface="Arial" panose="020B0604020202020204" pitchFamily="34" charset="0"/>
                <a:cs typeface="Arial" panose="020B0604020202020204" pitchFamily="34" charset="0"/>
              </a:rPr>
              <a:t>Üniversitemiz</a:t>
            </a:r>
            <a:r>
              <a:rPr lang="tr-TR" sz="1700" dirty="0">
                <a:latin typeface="Arial" panose="020B0604020202020204" pitchFamily="34" charset="0"/>
                <a:cs typeface="Arial" panose="020B0604020202020204" pitchFamily="34" charset="0"/>
              </a:rPr>
              <a:t>, eğitim ve araştırmada kaliteyi ön planda tutarak ülkemizin bilimsel ve teknolojik gelişimine katkı sağlamayı hedeflemektedir. Akademik yapılanmamız, 4 enstitü, 10 fakülte, 3 yüksekokul ve 6 meslek yüksekokulundan oluşmaktadır. Bu çerçevede, 46 lisans, 41 </a:t>
            </a:r>
            <a:r>
              <a:rPr lang="tr-TR" sz="1700" dirty="0" err="1">
                <a:latin typeface="Arial" panose="020B0604020202020204" pitchFamily="34" charset="0"/>
                <a:cs typeface="Arial" panose="020B0604020202020204" pitchFamily="34" charset="0"/>
              </a:rPr>
              <a:t>önlisans</a:t>
            </a:r>
            <a:r>
              <a:rPr lang="tr-TR" sz="1700" dirty="0">
                <a:latin typeface="Arial" panose="020B0604020202020204" pitchFamily="34" charset="0"/>
                <a:cs typeface="Arial" panose="020B0604020202020204" pitchFamily="34" charset="0"/>
              </a:rPr>
              <a:t>, 56 yüksek lisans ve 14 doktora olmak üzere toplam 157 programla geniş bir eğitim yelpazesi sunulmaktadır.</a:t>
            </a:r>
          </a:p>
          <a:p>
            <a:pPr marL="342900" indent="-342900" algn="just">
              <a:buFont typeface="+mj-lt"/>
              <a:buAutoNum type="arabicPeriod"/>
            </a:pPr>
            <a:r>
              <a:rPr lang="tr-TR" sz="1700" dirty="0">
                <a:latin typeface="Arial" panose="020B0604020202020204" pitchFamily="34" charset="0"/>
                <a:cs typeface="Arial" panose="020B0604020202020204" pitchFamily="34" charset="0"/>
              </a:rPr>
              <a:t>Öğrenci profilimiz, çeşitliliği ve dinamizmiyle dikkat çekmektedir. Üniversitemizde 19.556 öğrenci öğrenim görmekte olup, bunların 6713’ü </a:t>
            </a:r>
            <a:r>
              <a:rPr lang="tr-TR" sz="1700" dirty="0" err="1">
                <a:latin typeface="Arial" panose="020B0604020202020204" pitchFamily="34" charset="0"/>
                <a:cs typeface="Arial" panose="020B0604020202020204" pitchFamily="34" charset="0"/>
              </a:rPr>
              <a:t>önlisans</a:t>
            </a:r>
            <a:r>
              <a:rPr lang="tr-TR" sz="1700" dirty="0">
                <a:latin typeface="Arial" panose="020B0604020202020204" pitchFamily="34" charset="0"/>
                <a:cs typeface="Arial" panose="020B0604020202020204" pitchFamily="34" charset="0"/>
              </a:rPr>
              <a:t>, 11.263’ü lisans ve 1580’i lisansüstü programlarda eğitim almaktadır. Ayrıca, 2640 yabancı uyruklu öğrenciyle uluslararası bir kimlik kazanmıştır.</a:t>
            </a:r>
          </a:p>
          <a:p>
            <a:pPr marL="342900" indent="-342900" algn="just">
              <a:buFont typeface="+mj-lt"/>
              <a:buAutoNum type="arabicPeriod"/>
            </a:pPr>
            <a:r>
              <a:rPr lang="tr-TR" sz="1700" dirty="0">
                <a:latin typeface="Arial" panose="020B0604020202020204" pitchFamily="34" charset="0"/>
                <a:cs typeface="Arial" panose="020B0604020202020204" pitchFamily="34" charset="0"/>
              </a:rPr>
              <a:t>Araştırma alanında güçlü bir altyapıya sahip olan üniversitemizde, 21 araştırma merkezi bilimsel çalışmalara ev sahipliği yapmaktadır. Akademik kadromuzda 50 profesör, 105 doçent, 250 Dr. öğretim üyesi, 142 öğretim görevlisi ve 134 araştırma görevlisi olmak üzere toplam 681 akademik personel bulunmaktadır. Ayrıca 310 idari personelimizle birlikte, hem akademik hem de idari anlamda etkili bir yönetim anlayışını benimsemekteyiz.</a:t>
            </a:r>
          </a:p>
          <a:p>
            <a:pPr marL="342900" indent="-342900" algn="just">
              <a:buFont typeface="+mj-lt"/>
              <a:buAutoNum type="arabicPeriod"/>
            </a:pPr>
            <a:r>
              <a:rPr lang="tr-TR" sz="1700" dirty="0">
                <a:latin typeface="Arial" panose="020B0604020202020204" pitchFamily="34" charset="0"/>
                <a:cs typeface="Arial" panose="020B0604020202020204" pitchFamily="34" charset="0"/>
              </a:rPr>
              <a:t>Üniversitemiz, bilimsel başarıyı teşvik eden yapısıyla ülkemizin geleceğine yön verecek bireyler yetiştirmeye kararlıdır. Eğitim, araştırma ve topluma hizmet misyonumuz doğrultusunda çalışmalarımıza aralıksız devam etmekteyiz.</a:t>
            </a:r>
          </a:p>
        </p:txBody>
      </p:sp>
    </p:spTree>
    <p:extLst>
      <p:ext uri="{BB962C8B-B14F-4D97-AF65-F5344CB8AC3E}">
        <p14:creationId xmlns:p14="http://schemas.microsoft.com/office/powerpoint/2010/main" val="13517536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Stratejik Plan Hakkında Genel Bilgiler</a:t>
            </a:r>
            <a:endParaRPr lang="tr-TR" dirty="0"/>
          </a:p>
        </p:txBody>
      </p:sp>
      <p:sp>
        <p:nvSpPr>
          <p:cNvPr id="3" name="İçerik Yer Tutucusu 2"/>
          <p:cNvSpPr>
            <a:spLocks noGrp="1"/>
          </p:cNvSpPr>
          <p:nvPr>
            <p:ph idx="1"/>
          </p:nvPr>
        </p:nvSpPr>
        <p:spPr>
          <a:xfrm>
            <a:off x="1097280" y="1802423"/>
            <a:ext cx="10058400" cy="4378569"/>
          </a:xfrm>
        </p:spPr>
        <p:txBody>
          <a:bodyPr>
            <a:normAutofit/>
          </a:bodyPr>
          <a:lstStyle/>
          <a:p>
            <a:pPr algn="just"/>
            <a:r>
              <a:rPr lang="tr-TR" sz="1800" dirty="0" smtClean="0"/>
              <a:t>       Üniversitemiz</a:t>
            </a:r>
            <a:r>
              <a:rPr lang="tr-TR" sz="1800" dirty="0"/>
              <a:t>, eğitim-öğretimden araştırma ve geliştirmeye, ihtisaslaşmadan toplumsal katkıya kadar geniş bir alanda yenilikçi bir vizyonla ilerlemektedir. Yaptığımız kapsamlı çalışmalar sonucunda, eğitim-öğretim, araştırma-geliştirme, ihtisaslaşma, toplumsal katkı ve kurumsal kapasitenin geliştirilmesi olmak üzere 5 ana amaç, 10 hedef ve 51 performans göstergesi belirlenmiştir. Bu stratejik çerçeve, kurumumuzun hem akademik hem de idari yapısını ileri taşıma kararlılığımızın bir göstergesidir.</a:t>
            </a:r>
          </a:p>
          <a:p>
            <a:pPr algn="just"/>
            <a:r>
              <a:rPr lang="tr-TR" sz="1800" dirty="0" smtClean="0"/>
              <a:t>        Zengin </a:t>
            </a:r>
            <a:r>
              <a:rPr lang="tr-TR" sz="1800" dirty="0"/>
              <a:t>akademik altyapımız, 4 enstitü, 10 fakülte, 3 yüksekokul, 6 meslek yüksekokulu ve 157 programdan oluşmaktadır. 19.556 öğrencimizle eğitimde çeşitlilik ve akademik başarıyı harmanlarken, 21 araştırma merkezimizle bilimsel ve teknolojik yeniliklere öncülük etmekteyiz. Bu süreçte, 681 akademik ve 310 idari personelimiz, belirlediğimiz stratejik hedeflerin hayata geçirilmesinde önemli bir rol üstlenmektedir.</a:t>
            </a:r>
          </a:p>
          <a:p>
            <a:pPr algn="just"/>
            <a:r>
              <a:rPr lang="tr-TR" sz="1800" dirty="0" smtClean="0"/>
              <a:t>       Üniversitemiz</a:t>
            </a:r>
            <a:r>
              <a:rPr lang="tr-TR" sz="1800" dirty="0"/>
              <a:t>, belirlediği amaç ve hedeflere ulaşma yolunda sürdürülebilir bir gelişim anlayışını benimsemekte; toplumun ihtiyaçlarını karşılayan, yenilikçi ve katma değer yaratan projelere odaklanmaktadır. Eğitimden toplumsal katkıya kadar her alanda öncü olma hedefimiz, kurumsal yapımızın temel taşıdır.</a:t>
            </a:r>
          </a:p>
        </p:txBody>
      </p:sp>
    </p:spTree>
    <p:extLst>
      <p:ext uri="{BB962C8B-B14F-4D97-AF65-F5344CB8AC3E}">
        <p14:creationId xmlns:p14="http://schemas.microsoft.com/office/powerpoint/2010/main" val="3686033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a:t>Stratejik Plan Hazırlık Süreçleri </a:t>
            </a:r>
          </a:p>
        </p:txBody>
      </p:sp>
      <p:sp>
        <p:nvSpPr>
          <p:cNvPr id="3" name="İçerik Yer Tutucusu 2"/>
          <p:cNvSpPr>
            <a:spLocks noGrp="1"/>
          </p:cNvSpPr>
          <p:nvPr>
            <p:ph idx="1"/>
          </p:nvPr>
        </p:nvSpPr>
        <p:spPr>
          <a:xfrm>
            <a:off x="1097280" y="1802423"/>
            <a:ext cx="10058400" cy="4378569"/>
          </a:xfrm>
        </p:spPr>
        <p:txBody>
          <a:bodyPr>
            <a:normAutofit/>
          </a:bodyPr>
          <a:lstStyle/>
          <a:p>
            <a:r>
              <a:rPr lang="tr-TR" sz="1800" dirty="0" smtClean="0"/>
              <a:t>       </a:t>
            </a:r>
            <a:r>
              <a:rPr lang="tr-TR" sz="1800" dirty="0"/>
              <a:t>Üniversitemiz, stratejik yönetim anlayışını benimseyerek tüm birimlerin aktif katılımıyla kapsamlı bir planlama süreci yürütmüştür. Bu doğrultuda, 4 enstitü, 10 fakülte, 3 yüksekokul, 6 meslek yüksekokulu, 21 araştırma merkezi ve 9 daire başkanlığımız stratejik planlarını tamamlamıştır.</a:t>
            </a:r>
          </a:p>
          <a:p>
            <a:r>
              <a:rPr lang="tr-TR" sz="1800" dirty="0"/>
              <a:t>      Her birim, eğitim-öğretim, araştırma-geliştirme, ihtisaslaşma, toplumsal katkı ve kurumsal kapasitenin geliştirilmesi gibi ana alanlarda hedefler belirlemiş ve bu hedeflere ulaşmayı destekleyecek performans göstergeleri oluşturmuştur. Planlama süreci, üniversitemizin genel vizyon ve misyonuyla uyumlu bir şekilde gerçekleştirilmiş ve tüm birimlerin katkılarıyla zenginleştirilmiştir.</a:t>
            </a:r>
          </a:p>
          <a:p>
            <a:r>
              <a:rPr lang="tr-TR" sz="1800" dirty="0"/>
              <a:t>      Bu çalışmalar, kurumumuzun akademik ve idari yapısını güçlendirmekle kalmayıp, topluma yönelik daha etkili ve sürdürülebilir katkılar sunma hedefimizi de desteklemektedir. Üniversite genelinde oluşturulan bu stratejik planlar, geleceğe yönelik yol haritamızı belirlerken yenilikçi ve etkin bir yönetim anlayışının temel taşını oluşturmaktadır.</a:t>
            </a:r>
          </a:p>
        </p:txBody>
      </p:sp>
    </p:spTree>
    <p:extLst>
      <p:ext uri="{BB962C8B-B14F-4D97-AF65-F5344CB8AC3E}">
        <p14:creationId xmlns:p14="http://schemas.microsoft.com/office/powerpoint/2010/main" val="1264181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a:t>Stratejik Plan </a:t>
            </a:r>
            <a:r>
              <a:rPr lang="tr-TR" dirty="0" smtClean="0"/>
              <a:t>İzleme Süreçleri </a:t>
            </a:r>
            <a:endParaRPr lang="tr-TR" dirty="0"/>
          </a:p>
        </p:txBody>
      </p:sp>
      <p:sp>
        <p:nvSpPr>
          <p:cNvPr id="3" name="İçerik Yer Tutucusu 2"/>
          <p:cNvSpPr>
            <a:spLocks noGrp="1"/>
          </p:cNvSpPr>
          <p:nvPr>
            <p:ph idx="1"/>
          </p:nvPr>
        </p:nvSpPr>
        <p:spPr>
          <a:xfrm>
            <a:off x="1097280" y="1802423"/>
            <a:ext cx="10058400" cy="4378569"/>
          </a:xfrm>
        </p:spPr>
        <p:txBody>
          <a:bodyPr>
            <a:normAutofit/>
          </a:bodyPr>
          <a:lstStyle/>
          <a:p>
            <a:r>
              <a:rPr lang="tr-TR" sz="1800" dirty="0" smtClean="0"/>
              <a:t>     Eğitim-öğretim</a:t>
            </a:r>
            <a:r>
              <a:rPr lang="tr-TR" sz="1800" dirty="0"/>
              <a:t>, araştırma-geliştirme, ihtisaslaşma, toplumsal katkı ve kurumsal kapasitenin geliştirilmesi olmak üzere 5 ana amaç, 10 hedef ve 51 performans göstergesi belirlenmiştir.</a:t>
            </a:r>
          </a:p>
          <a:p>
            <a:r>
              <a:rPr lang="tr-TR" sz="1800" dirty="0" smtClean="0"/>
              <a:t>     Belirlenen </a:t>
            </a:r>
            <a:r>
              <a:rPr lang="tr-TR" sz="1800" dirty="0"/>
              <a:t>bu amaç, hedef ve performans göstergelerinin etkin bir şekilde hayata geçirilmesi ve takibi için 6’şar aylık dönemlerde toplam 3 stratejik plan izleme süreci gerçekleştirilmiştir. İzleme süreçleri, belirlenen hedeflere ulaşma yolundaki ilerlemeyi değerlendirmenin yanı sıra, </a:t>
            </a:r>
            <a:r>
              <a:rPr lang="tr-TR" sz="1800" dirty="0" smtClean="0"/>
              <a:t>kurumumuzun gelişime </a:t>
            </a:r>
            <a:r>
              <a:rPr lang="tr-TR" sz="1800" dirty="0"/>
              <a:t>açık alanların tespit edilmesine olanak sağlamıştır</a:t>
            </a:r>
            <a:r>
              <a:rPr lang="tr-TR" sz="1800" dirty="0" smtClean="0"/>
              <a:t>.</a:t>
            </a:r>
            <a:endParaRPr lang="tr-TR" sz="1800" dirty="0"/>
          </a:p>
        </p:txBody>
      </p:sp>
    </p:spTree>
    <p:extLst>
      <p:ext uri="{BB962C8B-B14F-4D97-AF65-F5344CB8AC3E}">
        <p14:creationId xmlns:p14="http://schemas.microsoft.com/office/powerpoint/2010/main" val="7176705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802423"/>
            <a:ext cx="10058400" cy="4378569"/>
          </a:xfrm>
        </p:spPr>
        <p:txBody>
          <a:bodyPr>
            <a:normAutofit/>
          </a:bodyPr>
          <a:lstStyle/>
          <a:p>
            <a:r>
              <a:rPr lang="tr-TR" sz="1800" dirty="0"/>
              <a:t> </a:t>
            </a:r>
            <a:r>
              <a:rPr lang="tr-TR" sz="1800" dirty="0" smtClean="0"/>
              <a:t>    Üniversitemiz</a:t>
            </a:r>
            <a:r>
              <a:rPr lang="tr-TR" sz="1800" dirty="0"/>
              <a:t>, stratejik planlama sürecinde belirlenen amaç, hedef ve performans göstergeleri doğrultusunda birinci izleme dönemini başarıyla tamamlamıştır. Bu süreçte, eğitim-öğretimden araştırma ve geliştirmeye, ihtisaslaşmadan kurumsal kapasitenin geliştirilmesine kadar pek çok alanda önemli </a:t>
            </a:r>
            <a:r>
              <a:rPr lang="tr-TR" sz="1800" dirty="0" smtClean="0"/>
              <a:t>iler</a:t>
            </a:r>
          </a:p>
          <a:p>
            <a:r>
              <a:rPr lang="tr-TR" sz="1800" dirty="0" smtClean="0"/>
              <a:t>    Genel </a:t>
            </a:r>
            <a:r>
              <a:rPr lang="tr-TR" sz="1800" dirty="0"/>
              <a:t>olarak, birinci izleme döneminde belirlenen birçok hedefin üzerine çıkılmış, bazı alanlarda ise eksiklikler tespit edilmiştir. İlerleyen dönemlerde bu eksikliklerin giderilmesine yönelik yeni stratejiler geliştirilerek kurumsal başarı daha üst seviyelere taşınacaktır</a:t>
            </a:r>
            <a:r>
              <a:rPr lang="tr-TR" sz="1800" dirty="0" smtClean="0"/>
              <a:t>.</a:t>
            </a:r>
          </a:p>
          <a:p>
            <a:endParaRPr lang="tr-TR" sz="1800" dirty="0"/>
          </a:p>
        </p:txBody>
      </p:sp>
    </p:spTree>
    <p:extLst>
      <p:ext uri="{BB962C8B-B14F-4D97-AF65-F5344CB8AC3E}">
        <p14:creationId xmlns:p14="http://schemas.microsoft.com/office/powerpoint/2010/main" val="34262513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802423"/>
            <a:ext cx="10851466" cy="4378569"/>
          </a:xfrm>
        </p:spPr>
        <p:txBody>
          <a:bodyPr numCol="2">
            <a:normAutofit/>
          </a:bodyPr>
          <a:lstStyle/>
          <a:p>
            <a:pPr marL="0" indent="0">
              <a:buNone/>
            </a:pPr>
            <a:r>
              <a:rPr lang="tr-TR" sz="1800" dirty="0"/>
              <a:t> </a:t>
            </a:r>
            <a:r>
              <a:rPr lang="tr-TR" sz="1100" dirty="0">
                <a:latin typeface="Arial" panose="020B0604020202020204" pitchFamily="34" charset="0"/>
                <a:cs typeface="Arial" panose="020B0604020202020204" pitchFamily="34" charset="0"/>
              </a:rPr>
              <a:t>Amaç 1: Rekabetçi, yenilikçi ve nitelikli eğitim hizmeti </a:t>
            </a:r>
            <a:r>
              <a:rPr lang="tr-TR" sz="1100" dirty="0" smtClean="0">
                <a:latin typeface="Arial" panose="020B0604020202020204" pitchFamily="34" charset="0"/>
                <a:cs typeface="Arial" panose="020B0604020202020204" pitchFamily="34" charset="0"/>
              </a:rPr>
              <a:t>sunmak</a:t>
            </a:r>
          </a:p>
          <a:p>
            <a:pPr marL="0" indent="0">
              <a:buNone/>
            </a:pPr>
            <a:r>
              <a:rPr lang="tr-TR" sz="1100" dirty="0" smtClean="0">
                <a:latin typeface="Arial" panose="020B0604020202020204" pitchFamily="34" charset="0"/>
                <a:cs typeface="Arial" panose="020B0604020202020204" pitchFamily="34" charset="0"/>
              </a:rPr>
              <a:t>Hedef 1.1: Öğrenci sayısını artırmak</a:t>
            </a:r>
          </a:p>
          <a:p>
            <a:pPr>
              <a:buFont typeface="Arial" panose="020B0604020202020204" pitchFamily="34" charset="0"/>
              <a:buChar char="•"/>
            </a:pPr>
            <a:r>
              <a:rPr lang="tr-TR" sz="1100" dirty="0" smtClean="0">
                <a:latin typeface="Arial" panose="020B0604020202020204" pitchFamily="34" charset="0"/>
                <a:cs typeface="Arial" panose="020B0604020202020204" pitchFamily="34" charset="0"/>
              </a:rPr>
              <a:t>Ön </a:t>
            </a:r>
            <a:r>
              <a:rPr lang="tr-TR" sz="1100" dirty="0">
                <a:latin typeface="Arial" panose="020B0604020202020204" pitchFamily="34" charset="0"/>
                <a:cs typeface="Arial" panose="020B0604020202020204" pitchFamily="34" charset="0"/>
              </a:rPr>
              <a:t>lisans ve lisans program sayısı (92 hedef / 85 sonuç): Hedefin %92’si gerçekleşmiş. Hedefin gerisinde kalınmış.</a:t>
            </a:r>
          </a:p>
          <a:p>
            <a:pPr>
              <a:buFont typeface="Arial" panose="020B0604020202020204" pitchFamily="34" charset="0"/>
              <a:buChar char="•"/>
            </a:pPr>
            <a:r>
              <a:rPr lang="tr-TR" sz="1100" dirty="0">
                <a:latin typeface="Arial" panose="020B0604020202020204" pitchFamily="34" charset="0"/>
                <a:cs typeface="Arial" panose="020B0604020202020204" pitchFamily="34" charset="0"/>
              </a:rPr>
              <a:t>Lisansüstü program sayısı (64 hedef / 72 sonuç): Hedef %112 oranında aşılmış.</a:t>
            </a:r>
          </a:p>
          <a:p>
            <a:pPr>
              <a:buFont typeface="Arial" panose="020B0604020202020204" pitchFamily="34" charset="0"/>
              <a:buChar char="•"/>
            </a:pPr>
            <a:r>
              <a:rPr lang="tr-TR" sz="1100" dirty="0">
                <a:latin typeface="Arial" panose="020B0604020202020204" pitchFamily="34" charset="0"/>
                <a:cs typeface="Arial" panose="020B0604020202020204" pitchFamily="34" charset="0"/>
              </a:rPr>
              <a:t>Tercih-tanıtım faaliyet sayısı (12 hedef / 21 sonuç): %175 oranında başarı sağlanmış.</a:t>
            </a:r>
          </a:p>
          <a:p>
            <a:pPr>
              <a:buFont typeface="Arial" panose="020B0604020202020204" pitchFamily="34" charset="0"/>
              <a:buChar char="•"/>
            </a:pPr>
            <a:r>
              <a:rPr lang="tr-TR" sz="1100" dirty="0">
                <a:latin typeface="Arial" panose="020B0604020202020204" pitchFamily="34" charset="0"/>
                <a:cs typeface="Arial" panose="020B0604020202020204" pitchFamily="34" charset="0"/>
              </a:rPr>
              <a:t>Çift </a:t>
            </a:r>
            <a:r>
              <a:rPr lang="tr-TR" sz="1100" dirty="0" err="1">
                <a:latin typeface="Arial" panose="020B0604020202020204" pitchFamily="34" charset="0"/>
                <a:cs typeface="Arial" panose="020B0604020202020204" pitchFamily="34" charset="0"/>
              </a:rPr>
              <a:t>anadal</a:t>
            </a:r>
            <a:r>
              <a:rPr lang="tr-TR" sz="1100" dirty="0">
                <a:latin typeface="Arial" panose="020B0604020202020204" pitchFamily="34" charset="0"/>
                <a:cs typeface="Arial" panose="020B0604020202020204" pitchFamily="34" charset="0"/>
              </a:rPr>
              <a:t> programı sayısı (14 hedef / 10 sonuç): Hedefin %71’i gerçekleşmiş.</a:t>
            </a:r>
          </a:p>
          <a:p>
            <a:r>
              <a:rPr lang="tr-TR" sz="1100" dirty="0">
                <a:latin typeface="Arial" panose="020B0604020202020204" pitchFamily="34" charset="0"/>
                <a:cs typeface="Arial" panose="020B0604020202020204" pitchFamily="34" charset="0"/>
              </a:rPr>
              <a:t>Yabancı uyruklu öğrenci sayısı (2100 hedef / 2640 sonuç): %125 oranında başarı sağlanmış.</a:t>
            </a:r>
          </a:p>
          <a:p>
            <a:pPr>
              <a:buFont typeface="Arial" panose="020B0604020202020204" pitchFamily="34" charset="0"/>
              <a:buChar char="•"/>
            </a:pPr>
            <a:r>
              <a:rPr lang="tr-TR" sz="1100" dirty="0">
                <a:latin typeface="Arial" panose="020B0604020202020204" pitchFamily="34" charset="0"/>
                <a:cs typeface="Arial" panose="020B0604020202020204" pitchFamily="34" charset="0"/>
              </a:rPr>
              <a:t>Sürekli eğitim programı sayısı (6 hedef / 3 sonuç): Hedefin %50’si gerçekleşmiş.</a:t>
            </a:r>
          </a:p>
          <a:p>
            <a:endParaRPr lang="tr-TR" sz="1100" dirty="0" smtClean="0">
              <a:latin typeface="Arial" panose="020B0604020202020204" pitchFamily="34" charset="0"/>
              <a:cs typeface="Arial" panose="020B0604020202020204" pitchFamily="34" charset="0"/>
            </a:endParaRPr>
          </a:p>
          <a:p>
            <a:endParaRPr lang="tr-TR" sz="1100" dirty="0">
              <a:latin typeface="Arial" panose="020B0604020202020204" pitchFamily="34" charset="0"/>
              <a:cs typeface="Arial" panose="020B0604020202020204" pitchFamily="34" charset="0"/>
            </a:endParaRPr>
          </a:p>
          <a:p>
            <a:endParaRPr lang="tr-TR" sz="1100" dirty="0" smtClean="0">
              <a:latin typeface="Arial" panose="020B0604020202020204" pitchFamily="34" charset="0"/>
              <a:cs typeface="Arial" panose="020B0604020202020204" pitchFamily="34" charset="0"/>
            </a:endParaRPr>
          </a:p>
          <a:p>
            <a:endParaRPr lang="tr-TR" sz="1100" dirty="0" smtClean="0">
              <a:latin typeface="Arial" panose="020B0604020202020204" pitchFamily="34" charset="0"/>
              <a:cs typeface="Arial" panose="020B0604020202020204" pitchFamily="34" charset="0"/>
            </a:endParaRPr>
          </a:p>
          <a:p>
            <a:r>
              <a:rPr lang="tr-TR" sz="1100" dirty="0" smtClean="0">
                <a:latin typeface="Arial" panose="020B0604020202020204" pitchFamily="34" charset="0"/>
                <a:cs typeface="Arial" panose="020B0604020202020204" pitchFamily="34" charset="0"/>
              </a:rPr>
              <a:t>Hedef </a:t>
            </a:r>
            <a:r>
              <a:rPr lang="tr-TR" sz="1100" dirty="0">
                <a:latin typeface="Arial" panose="020B0604020202020204" pitchFamily="34" charset="0"/>
                <a:cs typeface="Arial" panose="020B0604020202020204" pitchFamily="34" charset="0"/>
              </a:rPr>
              <a:t>1.2: Öğretimde hizmetlerin kalitesini artırmak</a:t>
            </a:r>
          </a:p>
          <a:p>
            <a:r>
              <a:rPr lang="tr-TR" sz="1100" dirty="0">
                <a:latin typeface="Arial" panose="020B0604020202020204" pitchFamily="34" charset="0"/>
                <a:cs typeface="Arial" panose="020B0604020202020204" pitchFamily="34" charset="0"/>
              </a:rPr>
              <a:t>Öğrenci başına düşen eğitim alanı miktarı (1,3 hedef / 3,73 sonuç): %287 oranında aşılmış.</a:t>
            </a:r>
          </a:p>
          <a:p>
            <a:r>
              <a:rPr lang="tr-TR" sz="1100" dirty="0">
                <a:latin typeface="Arial" panose="020B0604020202020204" pitchFamily="34" charset="0"/>
                <a:cs typeface="Arial" panose="020B0604020202020204" pitchFamily="34" charset="0"/>
              </a:rPr>
              <a:t>Öğrenci başına düşen sosyal alan miktarı (0,47 hedef / 0,47 sonuç): Hedef tam anlamıyla karşılanmış.</a:t>
            </a:r>
          </a:p>
          <a:p>
            <a:r>
              <a:rPr lang="tr-TR" sz="1100" dirty="0">
                <a:latin typeface="Arial" panose="020B0604020202020204" pitchFamily="34" charset="0"/>
                <a:cs typeface="Arial" panose="020B0604020202020204" pitchFamily="34" charset="0"/>
              </a:rPr>
              <a:t>Kütüphane kaynak sayısı (52.000 hedef / 51.360 sonuç): Hedefin %99’u gerçekleşmiş.</a:t>
            </a:r>
          </a:p>
          <a:p>
            <a:r>
              <a:rPr lang="tr-TR" sz="1100" dirty="0">
                <a:latin typeface="Arial" panose="020B0604020202020204" pitchFamily="34" charset="0"/>
                <a:cs typeface="Arial" panose="020B0604020202020204" pitchFamily="34" charset="0"/>
              </a:rPr>
              <a:t>Eğiticilerin eğitimine yönelik faaliyet sayısı (5 hedef / 17 sonuç): %340 başarı sağlanmış.</a:t>
            </a:r>
          </a:p>
          <a:p>
            <a:endParaRPr lang="tr-TR"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63768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837592"/>
            <a:ext cx="10058400" cy="4378569"/>
          </a:xfrm>
        </p:spPr>
        <p:txBody>
          <a:bodyPr numCol="1">
            <a:normAutofit/>
          </a:bodyPr>
          <a:lstStyle/>
          <a:p>
            <a:r>
              <a:rPr lang="tr-TR" sz="2800" dirty="0" smtClean="0">
                <a:latin typeface="Arial" panose="020B0604020202020204" pitchFamily="34" charset="0"/>
                <a:cs typeface="Arial" panose="020B0604020202020204" pitchFamily="34" charset="0"/>
              </a:rPr>
              <a:t> </a:t>
            </a:r>
            <a:r>
              <a:rPr lang="tr-TR" sz="1100" dirty="0" smtClean="0">
                <a:latin typeface="Arial" panose="020B0604020202020204" pitchFamily="34" charset="0"/>
                <a:ea typeface="Times New Roman" panose="02020603050405020304" pitchFamily="18" charset="0"/>
                <a:cs typeface="Arial" panose="020B0604020202020204" pitchFamily="34" charset="0"/>
              </a:rPr>
              <a:t>Hedef 2.1: Bilim, teknoloji, Ar-Ge, yenilik ve tasarım alanlarında etkin politika ve stratejiler geliştirmek</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Ar-Ge komisyonu toplantı sayısı (15 hedef / 20 sonuç): %133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Alınan kararların hayata geçirilme oranı (10% hedef / 36,5% sonuç): %365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err="1" smtClean="0">
                <a:latin typeface="Arial" panose="020B0604020202020204" pitchFamily="34" charset="0"/>
                <a:ea typeface="Calibri" panose="020F0502020204030204" pitchFamily="34" charset="0"/>
                <a:cs typeface="Arial" panose="020B0604020202020204" pitchFamily="34" charset="0"/>
              </a:rPr>
              <a:t>Mevzuatsal</a:t>
            </a:r>
            <a:r>
              <a:rPr lang="tr-TR" sz="1100" dirty="0" smtClean="0">
                <a:latin typeface="Arial" panose="020B0604020202020204" pitchFamily="34" charset="0"/>
                <a:ea typeface="Calibri" panose="020F0502020204030204" pitchFamily="34" charset="0"/>
                <a:cs typeface="Arial" panose="020B0604020202020204" pitchFamily="34" charset="0"/>
              </a:rPr>
              <a:t> düzenleme/revizyon sayısı (2 hedef / 1 sonuç): %50 başarı</a:t>
            </a:r>
          </a:p>
          <a:p>
            <a:pPr>
              <a:lnSpc>
                <a:spcPct val="107000"/>
              </a:lnSpc>
              <a:spcAft>
                <a:spcPts val="0"/>
              </a:spcAft>
            </a:pPr>
            <a:r>
              <a:rPr lang="tr-TR" sz="1100" dirty="0" smtClean="0">
                <a:latin typeface="Arial" panose="020B0604020202020204" pitchFamily="34" charset="0"/>
                <a:ea typeface="Calibri" panose="020F0502020204030204" pitchFamily="34" charset="0"/>
                <a:cs typeface="Arial" panose="020B0604020202020204" pitchFamily="34" charset="0"/>
              </a:rPr>
              <a:t> </a:t>
            </a:r>
            <a:r>
              <a:rPr lang="tr-TR" sz="1100" dirty="0" smtClean="0">
                <a:latin typeface="Arial" panose="020B0604020202020204" pitchFamily="34" charset="0"/>
                <a:ea typeface="Times New Roman" panose="02020603050405020304" pitchFamily="18" charset="0"/>
                <a:cs typeface="Arial" panose="020B0604020202020204" pitchFamily="34" charset="0"/>
              </a:rPr>
              <a:t>Hedef 2.2: Bilim ve teknoloji alanında proje ve patent/faydalı model ortaya koymak</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Dış kaynaklı proje başvuru sayısı (5 hedef / 110 sonuç): %2200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BAP birimi tarafından desteklenen proje sayısı (153 hedef / 79 sonuç): %52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Araştırma projelerine ayrılan bütçe (1,86 hedef / 1,9 sonuç): %102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Patent / faydalı model başvuru sayısı (2 hedef / 8 sonuç): %400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Proje hazırlama ve patent başvurusu bilgilendirme eğitim sayısı (4 hedef / 12 sonuç): %300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smtClean="0">
                <a:latin typeface="Arial" panose="020B0604020202020204" pitchFamily="34" charset="0"/>
                <a:ea typeface="Calibri" panose="020F0502020204030204" pitchFamily="34" charset="0"/>
                <a:cs typeface="Arial" panose="020B0604020202020204" pitchFamily="34" charset="0"/>
              </a:rPr>
              <a:t>Eğitim alan personel sayısı (60 hedef / 147 sonuç): %245 başarı</a:t>
            </a:r>
          </a:p>
          <a:p>
            <a:pPr lvl="1">
              <a:lnSpc>
                <a:spcPct val="120000"/>
              </a:lnSpc>
            </a:pPr>
            <a:endParaRPr lang="tr-TR"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24980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837592"/>
            <a:ext cx="10058400" cy="4378569"/>
          </a:xfrm>
        </p:spPr>
        <p:txBody>
          <a:bodyPr numCol="1">
            <a:normAutofit/>
          </a:bodyPr>
          <a:lstStyle/>
          <a:p>
            <a:pPr>
              <a:lnSpc>
                <a:spcPct val="107000"/>
              </a:lnSpc>
              <a:spcAft>
                <a:spcPts val="0"/>
              </a:spcAft>
            </a:pPr>
            <a:r>
              <a:rPr lang="tr-TR" dirty="0">
                <a:latin typeface="Arial" panose="020B0604020202020204" pitchFamily="34" charset="0"/>
                <a:ea typeface="Calibri" panose="020F0502020204030204" pitchFamily="34" charset="0"/>
                <a:cs typeface="Arial" panose="020B0604020202020204" pitchFamily="34" charset="0"/>
              </a:rPr>
              <a:t> </a:t>
            </a:r>
            <a:r>
              <a:rPr lang="tr-TR" sz="1100" b="1" dirty="0" smtClean="0">
                <a:latin typeface="Arial" panose="020B0604020202020204" pitchFamily="34" charset="0"/>
                <a:ea typeface="Times New Roman" panose="02020603050405020304" pitchFamily="18" charset="0"/>
                <a:cs typeface="Arial" panose="020B0604020202020204" pitchFamily="34" charset="0"/>
              </a:rPr>
              <a:t>Hedef </a:t>
            </a:r>
            <a:r>
              <a:rPr lang="tr-TR" sz="1100" b="1" dirty="0">
                <a:latin typeface="Arial" panose="020B0604020202020204" pitchFamily="34" charset="0"/>
                <a:ea typeface="Times New Roman" panose="02020603050405020304" pitchFamily="18" charset="0"/>
                <a:cs typeface="Arial" panose="020B0604020202020204" pitchFamily="34" charset="0"/>
              </a:rPr>
              <a:t>2.3: Ulusal ve uluslararası alanda yayın yapan bir üniversite olmak</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SCI, SCI-</a:t>
            </a:r>
            <a:r>
              <a:rPr lang="tr-TR" sz="1100" dirty="0" err="1">
                <a:latin typeface="Arial" panose="020B0604020202020204" pitchFamily="34" charset="0"/>
                <a:ea typeface="Calibri" panose="020F0502020204030204" pitchFamily="34" charset="0"/>
                <a:cs typeface="Arial" panose="020B0604020202020204" pitchFamily="34" charset="0"/>
              </a:rPr>
              <a:t>Exp</a:t>
            </a:r>
            <a:r>
              <a:rPr lang="tr-TR" sz="1100" dirty="0">
                <a:latin typeface="Arial" panose="020B0604020202020204" pitchFamily="34" charset="0"/>
                <a:ea typeface="Calibri" panose="020F0502020204030204" pitchFamily="34" charset="0"/>
                <a:cs typeface="Arial" panose="020B0604020202020204" pitchFamily="34" charset="0"/>
              </a:rPr>
              <a:t>. AHCI, </a:t>
            </a:r>
            <a:r>
              <a:rPr lang="tr-TR" sz="1100" dirty="0" err="1">
                <a:latin typeface="Arial" panose="020B0604020202020204" pitchFamily="34" charset="0"/>
                <a:ea typeface="Calibri" panose="020F0502020204030204" pitchFamily="34" charset="0"/>
                <a:cs typeface="Arial" panose="020B0604020202020204" pitchFamily="34" charset="0"/>
              </a:rPr>
              <a:t>SSCI’de</a:t>
            </a:r>
            <a:r>
              <a:rPr lang="tr-TR" sz="1100" dirty="0">
                <a:latin typeface="Arial" panose="020B0604020202020204" pitchFamily="34" charset="0"/>
                <a:ea typeface="Calibri" panose="020F0502020204030204" pitchFamily="34" charset="0"/>
                <a:cs typeface="Arial" panose="020B0604020202020204" pitchFamily="34" charset="0"/>
              </a:rPr>
              <a:t> taranan yayın sayısı (332 hedef / 532 sonuç): %160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Diğer uluslararası hakemli dergilerde yayın sayısı (313 hedef / 438 sonuç): %140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Diğer ulusal hakemli dergilerde yayın sayısı (47 hedef / 154 sonuç): %327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Kitap yazarlığı (16 hedef / 177 sonuç): %1106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Kitap editörlüğü/bölüm yazarlığı (85 hedef / 524 sonuç): %616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Bildiri sayısı (465 hedef / 733 sonuç): %157 başarı</a:t>
            </a:r>
          </a:p>
          <a:p>
            <a:pPr marL="635508" lvl="1" indent="-342900">
              <a:lnSpc>
                <a:spcPct val="107000"/>
              </a:lnSpc>
              <a:spcAft>
                <a:spcPts val="800"/>
              </a:spcAft>
              <a:buSzPts val="1000"/>
              <a:buFont typeface="Symbol" panose="05050102010706020507" pitchFamily="18" charset="2"/>
              <a:buChar char=""/>
              <a:tabLst>
                <a:tab pos="457200" algn="l"/>
              </a:tabLst>
            </a:pPr>
            <a:r>
              <a:rPr lang="tr-TR" sz="1100" dirty="0">
                <a:latin typeface="Arial" panose="020B0604020202020204" pitchFamily="34" charset="0"/>
                <a:ea typeface="Calibri" panose="020F0502020204030204" pitchFamily="34" charset="0"/>
                <a:cs typeface="Arial" panose="020B0604020202020204" pitchFamily="34" charset="0"/>
              </a:rPr>
              <a:t>Atıf sayısı (824 hedef / 17694 sonuç): %2147 başarı</a:t>
            </a:r>
          </a:p>
          <a:p>
            <a:pPr lvl="1">
              <a:lnSpc>
                <a:spcPct val="120000"/>
              </a:lnSpc>
            </a:pPr>
            <a:endParaRPr lang="tr-TR"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43220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793631"/>
            <a:ext cx="10058400" cy="4378569"/>
          </a:xfrm>
        </p:spPr>
        <p:txBody>
          <a:bodyPr numCol="2">
            <a:normAutofit/>
          </a:bodyPr>
          <a:lstStyle/>
          <a:p>
            <a:r>
              <a:rPr lang="tr-TR" sz="1100" dirty="0">
                <a:latin typeface="Arial" panose="020B0604020202020204" pitchFamily="34" charset="0"/>
                <a:cs typeface="Arial" panose="020B0604020202020204" pitchFamily="34" charset="0"/>
              </a:rPr>
              <a:t> Hedef 3.1: Tarım ürünlerinde verimlilik artışı sağlamak</a:t>
            </a:r>
          </a:p>
          <a:p>
            <a:pPr lvl="1"/>
            <a:r>
              <a:rPr lang="tr-TR" sz="1100" dirty="0">
                <a:latin typeface="Arial" panose="020B0604020202020204" pitchFamily="34" charset="0"/>
                <a:cs typeface="Arial" panose="020B0604020202020204" pitchFamily="34" charset="0"/>
              </a:rPr>
              <a:t>Saha çalışmaları (5 hedef / 52 sonuç): %1040 başarı</a:t>
            </a:r>
          </a:p>
          <a:p>
            <a:pPr lvl="1"/>
            <a:r>
              <a:rPr lang="tr-TR" sz="1100" dirty="0">
                <a:latin typeface="Arial" panose="020B0604020202020204" pitchFamily="34" charset="0"/>
                <a:cs typeface="Arial" panose="020B0604020202020204" pitchFamily="34" charset="0"/>
              </a:rPr>
              <a:t>Proje sayısı (9 hedef / 13 sonuç): %44 başarı</a:t>
            </a:r>
          </a:p>
          <a:p>
            <a:pPr lvl="1"/>
            <a:r>
              <a:rPr lang="tr-TR" sz="1100" dirty="0">
                <a:latin typeface="Arial" panose="020B0604020202020204" pitchFamily="34" charset="0"/>
                <a:cs typeface="Arial" panose="020B0604020202020204" pitchFamily="34" charset="0"/>
              </a:rPr>
              <a:t>Analiz sayısı (7 hedef / 182 sonuç): %2500 başarı</a:t>
            </a:r>
          </a:p>
          <a:p>
            <a:pPr lvl="1"/>
            <a:r>
              <a:rPr lang="tr-TR" sz="1100" dirty="0">
                <a:latin typeface="Arial" panose="020B0604020202020204" pitchFamily="34" charset="0"/>
                <a:cs typeface="Arial" panose="020B0604020202020204" pitchFamily="34" charset="0"/>
              </a:rPr>
              <a:t>Hastalıklarla ilgili çalışmalar (5 hedef / 32 sonuç): %640 başarı</a:t>
            </a:r>
          </a:p>
          <a:p>
            <a:pPr lvl="1"/>
            <a:r>
              <a:rPr lang="tr-TR" sz="1100" dirty="0">
                <a:latin typeface="Arial" panose="020B0604020202020204" pitchFamily="34" charset="0"/>
                <a:cs typeface="Arial" panose="020B0604020202020204" pitchFamily="34" charset="0"/>
              </a:rPr>
              <a:t>Eğitim çalışmaları (2 hedef / 11 sonuç): %450 başarı</a:t>
            </a:r>
          </a:p>
          <a:p>
            <a:pPr marL="201168" lvl="1" indent="0">
              <a:buNone/>
            </a:pPr>
            <a:r>
              <a:rPr lang="tr-TR" sz="1100" dirty="0">
                <a:latin typeface="Arial" panose="020B0604020202020204" pitchFamily="34" charset="0"/>
                <a:cs typeface="Arial" panose="020B0604020202020204" pitchFamily="34" charset="0"/>
              </a:rPr>
              <a:t> </a:t>
            </a:r>
            <a:endParaRPr lang="tr-TR" sz="1100" dirty="0" smtClean="0">
              <a:latin typeface="Arial" panose="020B0604020202020204" pitchFamily="34" charset="0"/>
              <a:cs typeface="Arial" panose="020B0604020202020204" pitchFamily="34" charset="0"/>
            </a:endParaRPr>
          </a:p>
          <a:p>
            <a:pPr marL="201168" lvl="1" indent="0">
              <a:buNone/>
            </a:pPr>
            <a:endParaRPr lang="tr-TR" sz="1100" dirty="0">
              <a:latin typeface="Arial" panose="020B0604020202020204" pitchFamily="34" charset="0"/>
              <a:cs typeface="Arial" panose="020B0604020202020204" pitchFamily="34" charset="0"/>
            </a:endParaRPr>
          </a:p>
          <a:p>
            <a:pPr marL="201168" lvl="1" indent="0">
              <a:buNone/>
            </a:pPr>
            <a:endParaRPr lang="tr-TR" sz="1100" dirty="0">
              <a:latin typeface="Arial" panose="020B0604020202020204" pitchFamily="34" charset="0"/>
              <a:cs typeface="Arial" panose="020B0604020202020204" pitchFamily="34" charset="0"/>
            </a:endParaRPr>
          </a:p>
          <a:p>
            <a:r>
              <a:rPr lang="tr-TR" sz="1100" dirty="0">
                <a:latin typeface="Arial" panose="020B0604020202020204" pitchFamily="34" charset="0"/>
                <a:cs typeface="Arial" panose="020B0604020202020204" pitchFamily="34" charset="0"/>
              </a:rPr>
              <a:t>Hedef 3.2: Hayvancılık alanında İhtisaslaşma için altyapı oluşturmak</a:t>
            </a:r>
          </a:p>
          <a:p>
            <a:pPr lvl="1"/>
            <a:r>
              <a:rPr lang="tr-TR" sz="1100" dirty="0">
                <a:latin typeface="Arial" panose="020B0604020202020204" pitchFamily="34" charset="0"/>
                <a:cs typeface="Arial" panose="020B0604020202020204" pitchFamily="34" charset="0"/>
              </a:rPr>
              <a:t>Proje sayısı (18 hedef / 17 sonuç): %94 başarı</a:t>
            </a:r>
          </a:p>
          <a:p>
            <a:pPr lvl="1"/>
            <a:r>
              <a:rPr lang="tr-TR" sz="1100" dirty="0">
                <a:latin typeface="Arial" panose="020B0604020202020204" pitchFamily="34" charset="0"/>
                <a:cs typeface="Arial" panose="020B0604020202020204" pitchFamily="34" charset="0"/>
              </a:rPr>
              <a:t>Islah yapılan hayvan (2 hedef / 0 sonuç): %0 başarı</a:t>
            </a:r>
          </a:p>
          <a:p>
            <a:pPr lvl="1"/>
            <a:r>
              <a:rPr lang="tr-TR" sz="1100" dirty="0">
                <a:latin typeface="Arial" panose="020B0604020202020204" pitchFamily="34" charset="0"/>
                <a:cs typeface="Arial" panose="020B0604020202020204" pitchFamily="34" charset="0"/>
              </a:rPr>
              <a:t>Eğitim çalışmaları (103 hedef / 7 sonuç): %7 başarı</a:t>
            </a:r>
          </a:p>
          <a:p>
            <a:pPr lvl="1"/>
            <a:r>
              <a:rPr lang="tr-TR" sz="1100" dirty="0">
                <a:latin typeface="Arial" panose="020B0604020202020204" pitchFamily="34" charset="0"/>
                <a:cs typeface="Arial" panose="020B0604020202020204" pitchFamily="34" charset="0"/>
              </a:rPr>
              <a:t>Danışmanlık sayısı (3 hedef / 2 sonuç): %67 başarı</a:t>
            </a:r>
          </a:p>
          <a:p>
            <a:pPr lvl="1"/>
            <a:r>
              <a:rPr lang="tr-TR" sz="1100" dirty="0">
                <a:latin typeface="Arial" panose="020B0604020202020204" pitchFamily="34" charset="0"/>
                <a:cs typeface="Arial" panose="020B0604020202020204" pitchFamily="34" charset="0"/>
              </a:rPr>
              <a:t>Araştırma alanı (7900 hedef / 8150 sonuç): %103 </a:t>
            </a:r>
            <a:r>
              <a:rPr lang="tr-TR" sz="1100" dirty="0" smtClean="0">
                <a:latin typeface="Arial" panose="020B0604020202020204" pitchFamily="34" charset="0"/>
                <a:cs typeface="Arial" panose="020B0604020202020204" pitchFamily="34" charset="0"/>
              </a:rPr>
              <a:t>başarı</a:t>
            </a:r>
          </a:p>
          <a:p>
            <a:pPr lvl="1"/>
            <a:endParaRPr lang="tr-TR" sz="1100" dirty="0">
              <a:latin typeface="Arial" panose="020B0604020202020204" pitchFamily="34" charset="0"/>
              <a:cs typeface="Arial" panose="020B0604020202020204" pitchFamily="34" charset="0"/>
            </a:endParaRPr>
          </a:p>
          <a:p>
            <a:pPr lvl="1"/>
            <a:endParaRPr lang="tr-TR" sz="1100" dirty="0" smtClean="0">
              <a:latin typeface="Arial" panose="020B0604020202020204" pitchFamily="34" charset="0"/>
              <a:cs typeface="Arial" panose="020B0604020202020204" pitchFamily="34" charset="0"/>
            </a:endParaRPr>
          </a:p>
          <a:p>
            <a:pPr marL="201168" lvl="1" indent="0">
              <a:buNone/>
            </a:pPr>
            <a:endParaRPr lang="tr-TR" sz="1100" dirty="0">
              <a:latin typeface="Arial" panose="020B0604020202020204" pitchFamily="34" charset="0"/>
              <a:cs typeface="Arial" panose="020B0604020202020204" pitchFamily="34" charset="0"/>
            </a:endParaRPr>
          </a:p>
          <a:p>
            <a:r>
              <a:rPr lang="tr-TR" sz="1100" dirty="0" smtClean="0">
                <a:latin typeface="Arial" panose="020B0604020202020204" pitchFamily="34" charset="0"/>
                <a:cs typeface="Arial" panose="020B0604020202020204" pitchFamily="34" charset="0"/>
              </a:rPr>
              <a:t>Hedef </a:t>
            </a:r>
            <a:r>
              <a:rPr lang="tr-TR" sz="1100" dirty="0">
                <a:latin typeface="Arial" panose="020B0604020202020204" pitchFamily="34" charset="0"/>
                <a:cs typeface="Arial" panose="020B0604020202020204" pitchFamily="34" charset="0"/>
              </a:rPr>
              <a:t>3.3: Hayvan ırklarında ıslah çalışmaları ve hastalıklarla mücadele</a:t>
            </a:r>
          </a:p>
          <a:p>
            <a:pPr lvl="1"/>
            <a:r>
              <a:rPr lang="tr-TR" sz="1100" dirty="0">
                <a:latin typeface="Arial" panose="020B0604020202020204" pitchFamily="34" charset="0"/>
                <a:cs typeface="Arial" panose="020B0604020202020204" pitchFamily="34" charset="0"/>
              </a:rPr>
              <a:t>Hastalıklarla mücadele (97 hedef / 7 sonuç): %7 başarı</a:t>
            </a:r>
          </a:p>
          <a:p>
            <a:pPr lvl="1"/>
            <a:r>
              <a:rPr lang="tr-TR" sz="1100" dirty="0">
                <a:latin typeface="Arial" panose="020B0604020202020204" pitchFamily="34" charset="0"/>
                <a:cs typeface="Arial" panose="020B0604020202020204" pitchFamily="34" charset="0"/>
              </a:rPr>
              <a:t>Tedavi edilen hasta hayvan (1310 hedef / 2100 sonuç): %160 başarı</a:t>
            </a:r>
          </a:p>
          <a:p>
            <a:pPr lvl="1"/>
            <a:r>
              <a:rPr lang="tr-TR" sz="1100" dirty="0">
                <a:latin typeface="Arial" panose="020B0604020202020204" pitchFamily="34" charset="0"/>
                <a:cs typeface="Arial" panose="020B0604020202020204" pitchFamily="34" charset="0"/>
              </a:rPr>
              <a:t>Proje sayısı (16 hedef / 15 sonuç): %94 başarı</a:t>
            </a:r>
          </a:p>
          <a:p>
            <a:pPr lvl="1"/>
            <a:r>
              <a:rPr lang="tr-TR" sz="1100" dirty="0">
                <a:latin typeface="Arial" panose="020B0604020202020204" pitchFamily="34" charset="0"/>
                <a:cs typeface="Arial" panose="020B0604020202020204" pitchFamily="34" charset="0"/>
              </a:rPr>
              <a:t>Saha çalışmaları (7 hedef / 36 sonuç): %414 başarı</a:t>
            </a:r>
          </a:p>
          <a:p>
            <a:pPr>
              <a:lnSpc>
                <a:spcPct val="120000"/>
              </a:lnSpc>
            </a:pPr>
            <a:endParaRPr lang="tr-TR"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4562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sp>
        <p:nvSpPr>
          <p:cNvPr id="3" name="İçerik Yer Tutucusu 2"/>
          <p:cNvSpPr>
            <a:spLocks noGrp="1"/>
          </p:cNvSpPr>
          <p:nvPr>
            <p:ph idx="1"/>
          </p:nvPr>
        </p:nvSpPr>
        <p:spPr>
          <a:xfrm>
            <a:off x="1097280" y="1837592"/>
            <a:ext cx="10058400" cy="4378569"/>
          </a:xfrm>
        </p:spPr>
        <p:txBody>
          <a:bodyPr numCol="2">
            <a:normAutofit/>
          </a:bodyPr>
          <a:lstStyle/>
          <a:p>
            <a:r>
              <a:rPr lang="tr-TR" sz="1100" dirty="0">
                <a:latin typeface="Arial" panose="020B0604020202020204" pitchFamily="34" charset="0"/>
                <a:cs typeface="Arial" panose="020B0604020202020204" pitchFamily="34" charset="0"/>
              </a:rPr>
              <a:t> Amaç 4: Ekonomik, sosyal ve kültürel katkı sağlamak</a:t>
            </a:r>
          </a:p>
          <a:p>
            <a:pPr lvl="1"/>
            <a:r>
              <a:rPr lang="tr-TR" sz="1100" dirty="0">
                <a:latin typeface="Arial" panose="020B0604020202020204" pitchFamily="34" charset="0"/>
                <a:cs typeface="Arial" panose="020B0604020202020204" pitchFamily="34" charset="0"/>
              </a:rPr>
              <a:t>Döner sermaye faaliyetleri (32 hedef / 34 sonuç): Hedef %106 oranında aşılmış.</a:t>
            </a:r>
          </a:p>
          <a:p>
            <a:pPr lvl="1"/>
            <a:r>
              <a:rPr lang="tr-TR" sz="1100" dirty="0">
                <a:latin typeface="Arial" panose="020B0604020202020204" pitchFamily="34" charset="0"/>
                <a:cs typeface="Arial" panose="020B0604020202020204" pitchFamily="34" charset="0"/>
              </a:rPr>
              <a:t>Fiziki altyapı kullanımı (35 hedef / 21 sonuç): %60 başarı.</a:t>
            </a:r>
          </a:p>
          <a:p>
            <a:pPr lvl="1"/>
            <a:endParaRPr lang="tr-TR" sz="1100" dirty="0" smtClean="0">
              <a:latin typeface="Arial" panose="020B0604020202020204" pitchFamily="34" charset="0"/>
              <a:cs typeface="Arial" panose="020B0604020202020204" pitchFamily="34" charset="0"/>
            </a:endParaRPr>
          </a:p>
          <a:p>
            <a:pPr marL="201168" lvl="1" indent="0">
              <a:buNone/>
            </a:pPr>
            <a:r>
              <a:rPr lang="tr-TR" sz="1100" dirty="0" smtClean="0">
                <a:latin typeface="Arial" panose="020B0604020202020204" pitchFamily="34" charset="0"/>
                <a:cs typeface="Arial" panose="020B0604020202020204" pitchFamily="34" charset="0"/>
              </a:rPr>
              <a:t>Amaç </a:t>
            </a:r>
            <a:r>
              <a:rPr lang="tr-TR" sz="1100" dirty="0">
                <a:latin typeface="Arial" panose="020B0604020202020204" pitchFamily="34" charset="0"/>
                <a:cs typeface="Arial" panose="020B0604020202020204" pitchFamily="34" charset="0"/>
              </a:rPr>
              <a:t>5: Kurumsal kapasiteyi geliştirmek</a:t>
            </a:r>
          </a:p>
          <a:p>
            <a:pPr lvl="1"/>
            <a:r>
              <a:rPr lang="tr-TR" sz="1100" dirty="0">
                <a:latin typeface="Arial" panose="020B0604020202020204" pitchFamily="34" charset="0"/>
                <a:cs typeface="Arial" panose="020B0604020202020204" pitchFamily="34" charset="0"/>
              </a:rPr>
              <a:t>Personel eğitimleri (6 hedef / 25 sonuç): %417 başarı.</a:t>
            </a:r>
          </a:p>
          <a:p>
            <a:pPr lvl="1"/>
            <a:r>
              <a:rPr lang="tr-TR" sz="1100" dirty="0">
                <a:latin typeface="Arial" panose="020B0604020202020204" pitchFamily="34" charset="0"/>
                <a:cs typeface="Arial" panose="020B0604020202020204" pitchFamily="34" charset="0"/>
              </a:rPr>
              <a:t>Kişisel gelişim eğitimleri (4 hedef / 21 sonuç): %525 başarı.</a:t>
            </a:r>
          </a:p>
          <a:p>
            <a:pPr lvl="1"/>
            <a:r>
              <a:rPr lang="tr-TR" sz="1100" dirty="0">
                <a:latin typeface="Arial" panose="020B0604020202020204" pitchFamily="34" charset="0"/>
                <a:cs typeface="Arial" panose="020B0604020202020204" pitchFamily="34" charset="0"/>
              </a:rPr>
              <a:t>Aidiyet etkinlikleri (15 hedef / 26 sonuç): %173 başarı</a:t>
            </a:r>
          </a:p>
        </p:txBody>
      </p:sp>
    </p:spTree>
    <p:extLst>
      <p:ext uri="{BB962C8B-B14F-4D97-AF65-F5344CB8AC3E}">
        <p14:creationId xmlns:p14="http://schemas.microsoft.com/office/powerpoint/2010/main" val="4706312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470529687"/>
              </p:ext>
            </p:extLst>
          </p:nvPr>
        </p:nvGraphicFramePr>
        <p:xfrm>
          <a:off x="1211580" y="1494689"/>
          <a:ext cx="9829800" cy="4809399"/>
        </p:xfrm>
        <a:graphic>
          <a:graphicData uri="http://schemas.openxmlformats.org/drawingml/2006/table">
            <a:tbl>
              <a:tblPr>
                <a:tableStyleId>{37CE84F3-28C3-443E-9E96-99CF82512B78}</a:tableStyleId>
              </a:tblPr>
              <a:tblGrid>
                <a:gridCol w="695403">
                  <a:extLst>
                    <a:ext uri="{9D8B030D-6E8A-4147-A177-3AD203B41FA5}">
                      <a16:colId xmlns:a16="http://schemas.microsoft.com/office/drawing/2014/main" val="1618773990"/>
                    </a:ext>
                  </a:extLst>
                </a:gridCol>
                <a:gridCol w="858386">
                  <a:extLst>
                    <a:ext uri="{9D8B030D-6E8A-4147-A177-3AD203B41FA5}">
                      <a16:colId xmlns:a16="http://schemas.microsoft.com/office/drawing/2014/main" val="2666640822"/>
                    </a:ext>
                  </a:extLst>
                </a:gridCol>
                <a:gridCol w="927203">
                  <a:extLst>
                    <a:ext uri="{9D8B030D-6E8A-4147-A177-3AD203B41FA5}">
                      <a16:colId xmlns:a16="http://schemas.microsoft.com/office/drawing/2014/main" val="1632852255"/>
                    </a:ext>
                  </a:extLst>
                </a:gridCol>
                <a:gridCol w="4433189">
                  <a:extLst>
                    <a:ext uri="{9D8B030D-6E8A-4147-A177-3AD203B41FA5}">
                      <a16:colId xmlns:a16="http://schemas.microsoft.com/office/drawing/2014/main" val="3957164980"/>
                    </a:ext>
                  </a:extLst>
                </a:gridCol>
                <a:gridCol w="1579143">
                  <a:extLst>
                    <a:ext uri="{9D8B030D-6E8A-4147-A177-3AD203B41FA5}">
                      <a16:colId xmlns:a16="http://schemas.microsoft.com/office/drawing/2014/main" val="3495911183"/>
                    </a:ext>
                  </a:extLst>
                </a:gridCol>
                <a:gridCol w="1336476">
                  <a:extLst>
                    <a:ext uri="{9D8B030D-6E8A-4147-A177-3AD203B41FA5}">
                      <a16:colId xmlns:a16="http://schemas.microsoft.com/office/drawing/2014/main" val="1361791490"/>
                    </a:ext>
                  </a:extLst>
                </a:gridCol>
              </a:tblGrid>
              <a:tr h="282906">
                <a:tc>
                  <a:txBody>
                    <a:bodyPr/>
                    <a:lstStyle/>
                    <a:p>
                      <a:pPr algn="just" rtl="0" fontAlgn="ctr"/>
                      <a:r>
                        <a:rPr lang="tr-TR" sz="1100" u="none" strike="noStrike" dirty="0">
                          <a:effectLst/>
                        </a:rPr>
                        <a:t>Amaç 1</a:t>
                      </a:r>
                      <a:endParaRPr lang="tr-TR" sz="1100" b="1"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Rekabetçi, yenilikçi ve nitelikli eğitim hizmeti sunmak</a:t>
                      </a:r>
                      <a:endParaRPr lang="tr-TR" sz="1100" b="1"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 Yılı Hedeflenen</a:t>
                      </a:r>
                      <a:endParaRPr lang="tr-TR" sz="1100" b="1"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 Yılı Sonuçları </a:t>
                      </a:r>
                      <a:endParaRPr lang="tr-TR" sz="1100" b="1"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21822653"/>
                  </a:ext>
                </a:extLst>
              </a:tr>
              <a:tr h="565811">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1.1</a:t>
                      </a:r>
                      <a:endParaRPr lang="tr-TR" sz="1100" b="1" i="0" u="none" strike="noStrike">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a:t>
                      </a:r>
                      <a:endParaRPr lang="tr-TR" sz="1100" b="1" i="0" u="none" strike="noStrike">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Öğrenci sayısını arttırmak</a:t>
                      </a:r>
                      <a:endParaRPr lang="tr-TR" sz="1100" b="1" i="0" u="none" strike="noStrike" dirty="0">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800" u="none" strike="noStrike">
                          <a:effectLst/>
                        </a:rPr>
                        <a:t> </a:t>
                      </a:r>
                      <a:endParaRPr lang="tr-TR" sz="1800" b="0" i="0" u="none" strike="noStrike">
                        <a:solidFill>
                          <a:schemeClr val="tx1"/>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800" u="none" strike="noStrike">
                          <a:effectLst/>
                        </a:rPr>
                        <a:t> </a:t>
                      </a:r>
                      <a:endParaRPr lang="tr-TR" sz="1800" b="0" i="0" u="none" strike="noStrike">
                        <a:solidFill>
                          <a:schemeClr val="tx1"/>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88766352"/>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1.1.1</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fr-FR" sz="1100" u="none" strike="noStrike" dirty="0" err="1">
                          <a:effectLst/>
                        </a:rPr>
                        <a:t>Ön</a:t>
                      </a:r>
                      <a:r>
                        <a:rPr lang="fr-FR" sz="1100" u="none" strike="noStrike" dirty="0">
                          <a:effectLst/>
                        </a:rPr>
                        <a:t> </a:t>
                      </a:r>
                      <a:r>
                        <a:rPr lang="fr-FR" sz="1100" u="none" strike="noStrike" dirty="0" err="1">
                          <a:effectLst/>
                        </a:rPr>
                        <a:t>lisans</a:t>
                      </a:r>
                      <a:r>
                        <a:rPr lang="fr-FR" sz="1100" u="none" strike="noStrike" dirty="0">
                          <a:effectLst/>
                        </a:rPr>
                        <a:t> </a:t>
                      </a:r>
                      <a:r>
                        <a:rPr lang="fr-FR" sz="1100" u="none" strike="noStrike" dirty="0" err="1">
                          <a:effectLst/>
                        </a:rPr>
                        <a:t>ve</a:t>
                      </a:r>
                      <a:r>
                        <a:rPr lang="fr-FR" sz="1100" u="none" strike="noStrike" dirty="0">
                          <a:effectLst/>
                        </a:rPr>
                        <a:t> </a:t>
                      </a:r>
                      <a:r>
                        <a:rPr lang="fr-FR" sz="1100" u="none" strike="noStrike" dirty="0" err="1">
                          <a:effectLst/>
                        </a:rPr>
                        <a:t>lisans</a:t>
                      </a:r>
                      <a:r>
                        <a:rPr lang="fr-FR" sz="1100" u="none" strike="noStrike" dirty="0">
                          <a:effectLst/>
                        </a:rPr>
                        <a:t> program </a:t>
                      </a:r>
                      <a:r>
                        <a:rPr lang="fr-FR" sz="1100" u="none" strike="noStrike" dirty="0" err="1">
                          <a:effectLst/>
                        </a:rPr>
                        <a:t>sayısı</a:t>
                      </a:r>
                      <a:endParaRPr lang="fr-F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92</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85</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58823749"/>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1.1.2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Lisansüstü program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64</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72</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4152728"/>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1.1.3</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Tercih-tanıtım amaçlı faaliyet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12</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21</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8779935"/>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1.1.4</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Çift </a:t>
                      </a:r>
                      <a:r>
                        <a:rPr lang="tr-TR" sz="1100" u="none" strike="noStrike" dirty="0" err="1">
                          <a:effectLst/>
                        </a:rPr>
                        <a:t>anadal</a:t>
                      </a:r>
                      <a:r>
                        <a:rPr lang="tr-TR" sz="1100" u="none" strike="noStrike" dirty="0">
                          <a:effectLst/>
                        </a:rPr>
                        <a:t> programı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14</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10</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70704716"/>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1.1.5</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Yabancı uyruklu öğrenci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2100</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2640</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93012138"/>
                  </a:ext>
                </a:extLst>
              </a:tr>
              <a:tr h="565811">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1.1.6</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Sürekli Eğitim Uygulama ve Araştırma Merkezi tarafından sunulan eğitim programı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6</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97355068"/>
                  </a:ext>
                </a:extLst>
              </a:tr>
              <a:tr h="282906">
                <a:tc>
                  <a:txBody>
                    <a:bodyPr/>
                    <a:lstStyle/>
                    <a:p>
                      <a:pPr algn="just" rtl="0" fontAlgn="ctr"/>
                      <a:r>
                        <a:rPr lang="tr-TR" sz="1100" u="none" strike="noStrike">
                          <a:effectLst/>
                        </a:rPr>
                        <a:t>Amaç 1</a:t>
                      </a:r>
                      <a:endParaRPr lang="tr-TR" sz="1100" b="1"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Rekabetçi, yenilikçi ve nitelikli eğitim hizmeti sunmak</a:t>
                      </a:r>
                      <a:endParaRPr lang="tr-TR" sz="1100" b="1"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2023Yılı Hedeflenen</a:t>
                      </a:r>
                      <a:endParaRPr lang="tr-TR" sz="1100" b="1"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0154572"/>
                  </a:ext>
                </a:extLst>
              </a:tr>
              <a:tr h="565811">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1.2</a:t>
                      </a:r>
                      <a:endParaRPr lang="tr-TR" sz="1100" b="1" i="0" u="none" strike="noStrike">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a:t>
                      </a:r>
                      <a:endParaRPr lang="tr-TR" sz="1100" b="1" i="0" u="none" strike="noStrike">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Öğretimde hizmetlerin kalitesini arttırmak</a:t>
                      </a:r>
                      <a:endParaRPr lang="tr-TR" sz="1100" b="1" i="0" u="none" strike="noStrike" dirty="0">
                        <a:solidFill>
                          <a:schemeClr val="tx1"/>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800" u="none" strike="noStrike" dirty="0">
                          <a:effectLst/>
                        </a:rPr>
                        <a:t> </a:t>
                      </a:r>
                      <a:endParaRPr lang="tr-TR" sz="1800" b="0" i="0" u="none" strike="noStrike" dirty="0">
                        <a:solidFill>
                          <a:schemeClr val="tx1"/>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800" u="none" strike="noStrike">
                          <a:effectLst/>
                        </a:rPr>
                        <a:t> </a:t>
                      </a:r>
                      <a:endParaRPr lang="tr-TR" sz="1800" b="0" i="0" u="none" strike="noStrike">
                        <a:solidFill>
                          <a:schemeClr val="tx1"/>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73849414"/>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1.2.1.</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Öğrenci başına düşen eğitim alanı miktarı</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1,3</a:t>
                      </a:r>
                      <a:endParaRPr lang="tr-TR" sz="11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3,73</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00911293"/>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1.2.2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Öğrenci başına düşen sosyal alan miktarı</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0,47</a:t>
                      </a:r>
                      <a:endParaRPr lang="tr-TR" sz="11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0,47</a:t>
                      </a:r>
                      <a:endParaRPr lang="tr-TR" sz="11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87700348"/>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1.2.3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Kütüphanede bulunan basılı ve elektronik kaynak sayısı</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52000</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51360</a:t>
                      </a:r>
                      <a:endParaRPr lang="tr-TR" sz="11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46164110"/>
                  </a:ext>
                </a:extLst>
              </a:tr>
              <a:tr h="282906">
                <a:tc>
                  <a:txBody>
                    <a:bodyPr/>
                    <a:lstStyle/>
                    <a:p>
                      <a:pPr algn="l"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1.2.4 </a:t>
                      </a:r>
                      <a:endParaRPr lang="tr-TR" sz="1100" b="0" i="0" u="none" strike="noStrike">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Eğiticilerin eğitimine yönelik faaliyet sayısı</a:t>
                      </a:r>
                      <a:endParaRPr lang="tr-TR" sz="1100" b="0" i="0" u="none" strike="noStrike" dirty="0">
                        <a:solidFill>
                          <a:schemeClr val="tx1"/>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a:t>
                      </a:r>
                      <a:endParaRPr lang="tr-TR" sz="1100" b="0" i="0" u="none" strike="noStrike">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17</a:t>
                      </a:r>
                      <a:endParaRPr lang="tr-TR" sz="11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20126458"/>
                  </a:ext>
                </a:extLst>
              </a:tr>
            </a:tbl>
          </a:graphicData>
        </a:graphic>
      </p:graphicFrame>
    </p:spTree>
    <p:extLst>
      <p:ext uri="{BB962C8B-B14F-4D97-AF65-F5344CB8AC3E}">
        <p14:creationId xmlns:p14="http://schemas.microsoft.com/office/powerpoint/2010/main" val="36521826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73900430"/>
              </p:ext>
            </p:extLst>
          </p:nvPr>
        </p:nvGraphicFramePr>
        <p:xfrm>
          <a:off x="1195755" y="1433149"/>
          <a:ext cx="9959924" cy="4659918"/>
        </p:xfrm>
        <a:graphic>
          <a:graphicData uri="http://schemas.openxmlformats.org/drawingml/2006/table">
            <a:tbl>
              <a:tblPr>
                <a:tableStyleId>{37CE84F3-28C3-443E-9E96-99CF82512B78}</a:tableStyleId>
              </a:tblPr>
              <a:tblGrid>
                <a:gridCol w="704609">
                  <a:extLst>
                    <a:ext uri="{9D8B030D-6E8A-4147-A177-3AD203B41FA5}">
                      <a16:colId xmlns:a16="http://schemas.microsoft.com/office/drawing/2014/main" val="4249828833"/>
                    </a:ext>
                  </a:extLst>
                </a:gridCol>
                <a:gridCol w="869750">
                  <a:extLst>
                    <a:ext uri="{9D8B030D-6E8A-4147-A177-3AD203B41FA5}">
                      <a16:colId xmlns:a16="http://schemas.microsoft.com/office/drawing/2014/main" val="4092483181"/>
                    </a:ext>
                  </a:extLst>
                </a:gridCol>
                <a:gridCol w="939477">
                  <a:extLst>
                    <a:ext uri="{9D8B030D-6E8A-4147-A177-3AD203B41FA5}">
                      <a16:colId xmlns:a16="http://schemas.microsoft.com/office/drawing/2014/main" val="1317289431"/>
                    </a:ext>
                  </a:extLst>
                </a:gridCol>
                <a:gridCol w="4491873">
                  <a:extLst>
                    <a:ext uri="{9D8B030D-6E8A-4147-A177-3AD203B41FA5}">
                      <a16:colId xmlns:a16="http://schemas.microsoft.com/office/drawing/2014/main" val="574006821"/>
                    </a:ext>
                  </a:extLst>
                </a:gridCol>
                <a:gridCol w="1600047">
                  <a:extLst>
                    <a:ext uri="{9D8B030D-6E8A-4147-A177-3AD203B41FA5}">
                      <a16:colId xmlns:a16="http://schemas.microsoft.com/office/drawing/2014/main" val="4205451845"/>
                    </a:ext>
                  </a:extLst>
                </a:gridCol>
                <a:gridCol w="1354168">
                  <a:extLst>
                    <a:ext uri="{9D8B030D-6E8A-4147-A177-3AD203B41FA5}">
                      <a16:colId xmlns:a16="http://schemas.microsoft.com/office/drawing/2014/main" val="2457388147"/>
                    </a:ext>
                  </a:extLst>
                </a:gridCol>
              </a:tblGrid>
              <a:tr h="404411">
                <a:tc>
                  <a:txBody>
                    <a:bodyPr/>
                    <a:lstStyle/>
                    <a:p>
                      <a:pPr algn="just" rtl="0" fontAlgn="ctr"/>
                      <a:r>
                        <a:rPr lang="tr-TR" sz="1100" u="none" strike="noStrike" dirty="0">
                          <a:effectLst/>
                        </a:rPr>
                        <a:t>Amaç 2 </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Araştırma ve geliştirme faaliyetleri ile paydaşlarının beklentilerini karşılayan bir üniversite olmak.</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 Yılı Hedeflenen</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57008309"/>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2.1.</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 </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Bilim, teknoloji, Ar-Ge, yenilik ve tasarım alanlarında etkin politika ve stratejiler geliştirmek</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34285130"/>
                  </a:ext>
                </a:extLst>
              </a:tr>
              <a:tr h="28492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2.1.1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Ar- Ge komisyonu toplantı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15</a:t>
                      </a:r>
                      <a:endParaRPr lang="tr-TR" sz="1100" b="0" i="0" u="none" strike="noStrike">
                        <a:solidFill>
                          <a:srgbClr val="000000"/>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889633620"/>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2.1.2</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Ar-Ge komisyonu tarafından alınan karaların hayata geçirilme oranı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10%</a:t>
                      </a:r>
                      <a:endParaRPr lang="tr-TR" sz="1100" b="0" i="0" u="none" strike="noStrike">
                        <a:solidFill>
                          <a:srgbClr val="000000"/>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36,50%</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36162120"/>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2.1.3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Ar-Ge süreçlerini kurumsallaştırmak amacıyla yapılan </a:t>
                      </a:r>
                      <a:r>
                        <a:rPr lang="tr-TR" sz="1100" u="none" strike="noStrike" dirty="0" err="1">
                          <a:effectLst/>
                        </a:rPr>
                        <a:t>mevzuatsal</a:t>
                      </a:r>
                      <a:r>
                        <a:rPr lang="tr-TR" sz="1100" u="none" strike="noStrike" dirty="0">
                          <a:effectLst/>
                        </a:rPr>
                        <a:t> düzenleme/revizyon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a:t>
                      </a:r>
                      <a:endParaRPr lang="tr-TR" sz="1100" b="0" i="0" u="none" strike="noStrike">
                        <a:solidFill>
                          <a:srgbClr val="000000"/>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29092853"/>
                  </a:ext>
                </a:extLst>
              </a:tr>
              <a:tr h="404411">
                <a:tc>
                  <a:txBody>
                    <a:bodyPr/>
                    <a:lstStyle/>
                    <a:p>
                      <a:pPr algn="just" rtl="0" fontAlgn="ctr"/>
                      <a:r>
                        <a:rPr lang="tr-TR" sz="1100" u="none" strike="noStrike">
                          <a:effectLst/>
                        </a:rPr>
                        <a:t>Amaç 2 </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Araştırma ve geliştirme faaliyetleri ile paydaşlarının beklentilerini karşılayan bir üniversite olmak.</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2023 Yılı Hedeflenen</a:t>
                      </a:r>
                      <a:endParaRPr lang="tr-TR" sz="1100" b="1" i="0" u="none" strike="noStrike" dirty="0">
                        <a:solidFill>
                          <a:srgbClr val="FFFFFF"/>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0484177"/>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2.2</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Bilim ve teknoloji alanında proje ve patent/faydalı model ortaya koymak.</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73455649"/>
                  </a:ext>
                </a:extLst>
              </a:tr>
              <a:tr h="28492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2.2.1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Dış kaynaklı proje başvuru sayısı</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5</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110</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20433473"/>
                  </a:ext>
                </a:extLst>
              </a:tr>
              <a:tr h="28492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2.2.2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BAP birimi tarafından desteklenen proje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153</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79</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92357830"/>
                  </a:ext>
                </a:extLst>
              </a:tr>
              <a:tr h="28492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2.2.3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Kurum bütçesinden araştırma projelerine ayrılan miktar</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1,86</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1,9</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0085749"/>
                  </a:ext>
                </a:extLst>
              </a:tr>
              <a:tr h="28492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2.2.4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Patent / faydalı model başvuru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8</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41539278"/>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2.2.5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Proje hazırlama ve patent başvurusu bilgilendirme çalışmaları kapsamında verilen eğitim sayısı</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4</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12</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4795758"/>
                  </a:ext>
                </a:extLst>
              </a:tr>
              <a:tr h="404411">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2.2.6</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Proje hazırlama ve patent başvurusu bilgilendirme çalışmaları kapsamında eğitim alan personel sayısı</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60</a:t>
                      </a:r>
                      <a:endParaRPr lang="tr-TR" sz="1100" b="0" i="0" u="none" strike="noStrike">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147</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64718628"/>
                  </a:ext>
                </a:extLst>
              </a:tr>
            </a:tbl>
          </a:graphicData>
        </a:graphic>
      </p:graphicFrame>
    </p:spTree>
    <p:extLst>
      <p:ext uri="{BB962C8B-B14F-4D97-AF65-F5344CB8AC3E}">
        <p14:creationId xmlns:p14="http://schemas.microsoft.com/office/powerpoint/2010/main" val="15046841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51264238"/>
              </p:ext>
            </p:extLst>
          </p:nvPr>
        </p:nvGraphicFramePr>
        <p:xfrm>
          <a:off x="1125415" y="1846263"/>
          <a:ext cx="9926516" cy="2180616"/>
        </p:xfrm>
        <a:graphic>
          <a:graphicData uri="http://schemas.openxmlformats.org/drawingml/2006/table">
            <a:tbl>
              <a:tblPr>
                <a:tableStyleId>{37CE84F3-28C3-443E-9E96-99CF82512B78}</a:tableStyleId>
              </a:tblPr>
              <a:tblGrid>
                <a:gridCol w="675820">
                  <a:extLst>
                    <a:ext uri="{9D8B030D-6E8A-4147-A177-3AD203B41FA5}">
                      <a16:colId xmlns:a16="http://schemas.microsoft.com/office/drawing/2014/main" val="2887397069"/>
                    </a:ext>
                  </a:extLst>
                </a:gridCol>
                <a:gridCol w="869316">
                  <a:extLst>
                    <a:ext uri="{9D8B030D-6E8A-4147-A177-3AD203B41FA5}">
                      <a16:colId xmlns:a16="http://schemas.microsoft.com/office/drawing/2014/main" val="2358667605"/>
                    </a:ext>
                  </a:extLst>
                </a:gridCol>
                <a:gridCol w="939008">
                  <a:extLst>
                    <a:ext uri="{9D8B030D-6E8A-4147-A177-3AD203B41FA5}">
                      <a16:colId xmlns:a16="http://schemas.microsoft.com/office/drawing/2014/main" val="2578315354"/>
                    </a:ext>
                  </a:extLst>
                </a:gridCol>
                <a:gridCol w="4489631">
                  <a:extLst>
                    <a:ext uri="{9D8B030D-6E8A-4147-A177-3AD203B41FA5}">
                      <a16:colId xmlns:a16="http://schemas.microsoft.com/office/drawing/2014/main" val="2916353643"/>
                    </a:ext>
                  </a:extLst>
                </a:gridCol>
                <a:gridCol w="1599249">
                  <a:extLst>
                    <a:ext uri="{9D8B030D-6E8A-4147-A177-3AD203B41FA5}">
                      <a16:colId xmlns:a16="http://schemas.microsoft.com/office/drawing/2014/main" val="3579137341"/>
                    </a:ext>
                  </a:extLst>
                </a:gridCol>
                <a:gridCol w="1353492">
                  <a:extLst>
                    <a:ext uri="{9D8B030D-6E8A-4147-A177-3AD203B41FA5}">
                      <a16:colId xmlns:a16="http://schemas.microsoft.com/office/drawing/2014/main" val="238346092"/>
                    </a:ext>
                  </a:extLst>
                </a:gridCol>
              </a:tblGrid>
              <a:tr h="390435">
                <a:tc>
                  <a:txBody>
                    <a:bodyPr/>
                    <a:lstStyle/>
                    <a:p>
                      <a:pPr algn="just" rtl="0" fontAlgn="ctr"/>
                      <a:r>
                        <a:rPr lang="tr-TR" sz="1100" u="none" strike="noStrike" dirty="0">
                          <a:effectLst/>
                        </a:rPr>
                        <a:t>Amaç 2 </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Araştırma ve geliştirme faaliyetleri ile paydaşlarının beklentilerini karşılayan bir üniversite olmak.</a:t>
                      </a:r>
                      <a:endParaRPr lang="tr-TR" sz="1100" b="1" i="0" u="none" strike="noStrike" dirty="0">
                        <a:solidFill>
                          <a:srgbClr val="FFFFFF"/>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2023 Yılı Hedeflenen</a:t>
                      </a:r>
                      <a:endParaRPr lang="tr-TR" sz="1100" b="1" i="0" u="none" strike="noStrike" dirty="0">
                        <a:solidFill>
                          <a:srgbClr val="FFFFFF"/>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Gerçekleşen</a:t>
                      </a:r>
                      <a:endParaRPr lang="tr-TR" sz="1100" b="1" i="0" u="none" strike="noStrike" dirty="0">
                        <a:solidFill>
                          <a:srgbClr val="FFFFFF"/>
                        </a:solidFill>
                        <a:effectLst/>
                        <a:latin typeface="Calibri" panose="020F050202020403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5192810"/>
                  </a:ext>
                </a:extLst>
              </a:tr>
              <a:tr h="301792">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Hedef 2.3 </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 </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Ulusal ve uluslararası alanda yayın yapan bir üniversite olmak</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7243716"/>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2.3.1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SCI, SCI-</a:t>
                      </a:r>
                      <a:r>
                        <a:rPr lang="tr-TR" sz="1100" u="none" strike="noStrike" dirty="0" err="1">
                          <a:effectLst/>
                        </a:rPr>
                        <a:t>Exp</a:t>
                      </a:r>
                      <a:r>
                        <a:rPr lang="tr-TR" sz="1100" u="none" strike="noStrike" dirty="0">
                          <a:effectLst/>
                        </a:rPr>
                        <a:t>. AHCI, </a:t>
                      </a:r>
                      <a:r>
                        <a:rPr lang="tr-TR" sz="1100" u="none" strike="noStrike" dirty="0" err="1">
                          <a:effectLst/>
                        </a:rPr>
                        <a:t>SSCI’de</a:t>
                      </a:r>
                      <a:r>
                        <a:rPr lang="tr-TR" sz="1100" u="none" strike="noStrike" dirty="0">
                          <a:effectLst/>
                        </a:rPr>
                        <a:t> taranan yayın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332</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532</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807579016"/>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2.3.2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Diğer uluslararası hakemli dergilerde yapılan yayın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313</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438</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4538041"/>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2.3.3</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Diğer ulusal hakemli dergilerde yapılan yayın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47</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154</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71172696"/>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2.3.4</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Kitap yazarlığı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16</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177</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04497506"/>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2.3.5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Kitap editörlüğü/bölüm yazarlığı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85</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524</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93730932"/>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2.3.6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Bildiri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465</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733</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564261834"/>
                  </a:ext>
                </a:extLst>
              </a:tr>
              <a:tr h="212627">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4954" marR="4954" marT="4954"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PG 2.3.7 </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Atıf sayısı</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824</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17694</a:t>
                      </a:r>
                      <a:endParaRPr lang="tr-TR" sz="1100" b="0" i="0" u="none" strike="noStrike" dirty="0">
                        <a:solidFill>
                          <a:srgbClr val="000000"/>
                        </a:solidFill>
                        <a:effectLst/>
                        <a:latin typeface="Trebuchet MS" panose="020B0603020202020204" pitchFamily="34" charset="0"/>
                      </a:endParaRPr>
                    </a:p>
                  </a:txBody>
                  <a:tcPr marL="4954" marR="4954" marT="4954"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7753448"/>
                  </a:ext>
                </a:extLst>
              </a:tr>
            </a:tbl>
          </a:graphicData>
        </a:graphic>
      </p:graphicFrame>
    </p:spTree>
    <p:extLst>
      <p:ext uri="{BB962C8B-B14F-4D97-AF65-F5344CB8AC3E}">
        <p14:creationId xmlns:p14="http://schemas.microsoft.com/office/powerpoint/2010/main" val="38091987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82377701"/>
              </p:ext>
            </p:extLst>
          </p:nvPr>
        </p:nvGraphicFramePr>
        <p:xfrm>
          <a:off x="1097281" y="1749665"/>
          <a:ext cx="10058398" cy="4448914"/>
        </p:xfrm>
        <a:graphic>
          <a:graphicData uri="http://schemas.openxmlformats.org/drawingml/2006/table">
            <a:tbl>
              <a:tblPr>
                <a:tableStyleId>{18603FDC-E32A-4AB5-989C-0864C3EAD2B8}</a:tableStyleId>
              </a:tblPr>
              <a:tblGrid>
                <a:gridCol w="711575">
                  <a:extLst>
                    <a:ext uri="{9D8B030D-6E8A-4147-A177-3AD203B41FA5}">
                      <a16:colId xmlns:a16="http://schemas.microsoft.com/office/drawing/2014/main" val="2900083344"/>
                    </a:ext>
                  </a:extLst>
                </a:gridCol>
                <a:gridCol w="878349">
                  <a:extLst>
                    <a:ext uri="{9D8B030D-6E8A-4147-A177-3AD203B41FA5}">
                      <a16:colId xmlns:a16="http://schemas.microsoft.com/office/drawing/2014/main" val="2982780845"/>
                    </a:ext>
                  </a:extLst>
                </a:gridCol>
                <a:gridCol w="948766">
                  <a:extLst>
                    <a:ext uri="{9D8B030D-6E8A-4147-A177-3AD203B41FA5}">
                      <a16:colId xmlns:a16="http://schemas.microsoft.com/office/drawing/2014/main" val="157430184"/>
                    </a:ext>
                  </a:extLst>
                </a:gridCol>
                <a:gridCol w="4536284">
                  <a:extLst>
                    <a:ext uri="{9D8B030D-6E8A-4147-A177-3AD203B41FA5}">
                      <a16:colId xmlns:a16="http://schemas.microsoft.com/office/drawing/2014/main" val="3356537502"/>
                    </a:ext>
                  </a:extLst>
                </a:gridCol>
                <a:gridCol w="1615866">
                  <a:extLst>
                    <a:ext uri="{9D8B030D-6E8A-4147-A177-3AD203B41FA5}">
                      <a16:colId xmlns:a16="http://schemas.microsoft.com/office/drawing/2014/main" val="1263827086"/>
                    </a:ext>
                  </a:extLst>
                </a:gridCol>
                <a:gridCol w="1367558">
                  <a:extLst>
                    <a:ext uri="{9D8B030D-6E8A-4147-A177-3AD203B41FA5}">
                      <a16:colId xmlns:a16="http://schemas.microsoft.com/office/drawing/2014/main" val="3352604385"/>
                    </a:ext>
                  </a:extLst>
                </a:gridCol>
              </a:tblGrid>
              <a:tr h="360500">
                <a:tc>
                  <a:txBody>
                    <a:bodyPr/>
                    <a:lstStyle/>
                    <a:p>
                      <a:pPr algn="just" rtl="0" fontAlgn="ctr"/>
                      <a:r>
                        <a:rPr lang="tr-TR" sz="1100" u="none" strike="noStrike" dirty="0">
                          <a:effectLst/>
                        </a:rPr>
                        <a:t>Amaç 3 </a:t>
                      </a:r>
                      <a:endParaRPr lang="tr-TR" sz="1100" b="1"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Başta Siirt ili olmak üzere bölgenin ve ülkenin tarım ve hayvancılık alanında gelişmesine katkı sağlamak.</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 Yılı Hedeflenen</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97791933"/>
                  </a:ext>
                </a:extLst>
              </a:tr>
              <a:tr h="540752">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3.1</a:t>
                      </a:r>
                      <a:endParaRPr lang="tr-TR" sz="1100" b="1"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 </a:t>
                      </a:r>
                      <a:endParaRPr lang="tr-TR" sz="1100" b="1"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Başta Antep fıstığının Siirt çeşidi olmak üzere bölgede bulunan tarım ürünlerinin ıslah edilerek verimlilik artışı sağlamak</a:t>
                      </a:r>
                      <a:endParaRPr lang="tr-TR" sz="1100" b="1"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23772875"/>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PG.3.1.1</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Yapılan saha çalışması sayısı</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14299965"/>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PG.3.1.2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Yapılan proje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9</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13</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53101745"/>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3.1.3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Yapılan analiz sayısı</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182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19125112"/>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3.1.4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Hastalık ve zararlılarla ilgili yapılan çalışma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342988"/>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PG.3.1.5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Üretici eğitim ve bilgilendirme çalışma sayısı</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11</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02182264"/>
                  </a:ext>
                </a:extLst>
              </a:tr>
              <a:tr h="360500">
                <a:tc>
                  <a:txBody>
                    <a:bodyPr/>
                    <a:lstStyle/>
                    <a:p>
                      <a:pPr algn="just" rtl="0" fontAlgn="ctr"/>
                      <a:r>
                        <a:rPr lang="tr-TR" sz="1100" u="none" strike="noStrike">
                          <a:effectLst/>
                        </a:rPr>
                        <a:t>Amaç 3 </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Başta Siirt ili olmak üzere bölgenin ve ülkenin tarım ve hayvancılık alanında gelişmesine katkı sağlamak.</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2023 Yılı Hedeflenen </a:t>
                      </a:r>
                      <a:endParaRPr lang="tr-TR" sz="1100" b="1" i="0" u="none" strike="noStrike" dirty="0">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43494801"/>
                  </a:ext>
                </a:extLst>
              </a:tr>
              <a:tr h="540752">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3.2</a:t>
                      </a:r>
                      <a:endParaRPr lang="tr-TR" sz="1100" b="1"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a:t>
                      </a:r>
                      <a:endParaRPr lang="tr-TR" sz="1100" b="1"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Hayvancılık alanında İhtisaslaşma için gerekli alt yapının oluşturulmasıyla bölge ve ülke hayvancılığına katkı sağlamak için gerekli faaliyetleri yürütmek.</a:t>
                      </a:r>
                      <a:endParaRPr lang="tr-TR" sz="1100" b="1"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02218902"/>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3.2.1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Yürütülen proje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18</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17</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95612429"/>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3.2.2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Islahı yapılan hayvan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0</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5854893"/>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3.2.3</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Üretici eğitim ve bilgilendirme çalışma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103</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50276229"/>
                  </a:ext>
                </a:extLst>
              </a:tr>
              <a:tr h="25399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3.2.4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Yapılan danışmanlık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72681203"/>
                  </a:ext>
                </a:extLst>
              </a:tr>
              <a:tr h="360500">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3.2.5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Hayvancılık alanında yürütülecek faaliyetler için gerekli olan uygunluma, araştırma ve geliştirme alanları miktarı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7900</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8150</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53300358"/>
                  </a:ext>
                </a:extLst>
              </a:tr>
            </a:tbl>
          </a:graphicData>
        </a:graphic>
      </p:graphicFrame>
    </p:spTree>
    <p:extLst>
      <p:ext uri="{BB962C8B-B14F-4D97-AF65-F5344CB8AC3E}">
        <p14:creationId xmlns:p14="http://schemas.microsoft.com/office/powerpoint/2010/main" val="5866113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1795931"/>
              </p:ext>
            </p:extLst>
          </p:nvPr>
        </p:nvGraphicFramePr>
        <p:xfrm>
          <a:off x="1096962" y="1846263"/>
          <a:ext cx="10058717" cy="2365253"/>
        </p:xfrm>
        <a:graphic>
          <a:graphicData uri="http://schemas.openxmlformats.org/drawingml/2006/table">
            <a:tbl>
              <a:tblPr>
                <a:tableStyleId>{18603FDC-E32A-4AB5-989C-0864C3EAD2B8}</a:tableStyleId>
              </a:tblPr>
              <a:tblGrid>
                <a:gridCol w="711598">
                  <a:extLst>
                    <a:ext uri="{9D8B030D-6E8A-4147-A177-3AD203B41FA5}">
                      <a16:colId xmlns:a16="http://schemas.microsoft.com/office/drawing/2014/main" val="2469528787"/>
                    </a:ext>
                  </a:extLst>
                </a:gridCol>
                <a:gridCol w="878377">
                  <a:extLst>
                    <a:ext uri="{9D8B030D-6E8A-4147-A177-3AD203B41FA5}">
                      <a16:colId xmlns:a16="http://schemas.microsoft.com/office/drawing/2014/main" val="656021150"/>
                    </a:ext>
                  </a:extLst>
                </a:gridCol>
                <a:gridCol w="948796">
                  <a:extLst>
                    <a:ext uri="{9D8B030D-6E8A-4147-A177-3AD203B41FA5}">
                      <a16:colId xmlns:a16="http://schemas.microsoft.com/office/drawing/2014/main" val="1533202725"/>
                    </a:ext>
                  </a:extLst>
                </a:gridCol>
                <a:gridCol w="4536428">
                  <a:extLst>
                    <a:ext uri="{9D8B030D-6E8A-4147-A177-3AD203B41FA5}">
                      <a16:colId xmlns:a16="http://schemas.microsoft.com/office/drawing/2014/main" val="2774930307"/>
                    </a:ext>
                  </a:extLst>
                </a:gridCol>
                <a:gridCol w="1615917">
                  <a:extLst>
                    <a:ext uri="{9D8B030D-6E8A-4147-A177-3AD203B41FA5}">
                      <a16:colId xmlns:a16="http://schemas.microsoft.com/office/drawing/2014/main" val="2500099232"/>
                    </a:ext>
                  </a:extLst>
                </a:gridCol>
                <a:gridCol w="1367601">
                  <a:extLst>
                    <a:ext uri="{9D8B030D-6E8A-4147-A177-3AD203B41FA5}">
                      <a16:colId xmlns:a16="http://schemas.microsoft.com/office/drawing/2014/main" val="3660854968"/>
                    </a:ext>
                  </a:extLst>
                </a:gridCol>
              </a:tblGrid>
              <a:tr h="418654">
                <a:tc>
                  <a:txBody>
                    <a:bodyPr/>
                    <a:lstStyle/>
                    <a:p>
                      <a:pPr algn="just" rtl="0" fontAlgn="ctr"/>
                      <a:r>
                        <a:rPr lang="tr-TR" sz="1100" u="none" strike="noStrike" dirty="0">
                          <a:effectLst/>
                        </a:rPr>
                        <a:t>Amaç 3 </a:t>
                      </a:r>
                      <a:endParaRPr lang="tr-TR" sz="1100" b="1"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Başta Siirt ili olmak üzere bölgenin ve ülkenin tarım ve hayvancılık alanında gelişmesine katkı sağlamak.</a:t>
                      </a:r>
                      <a:endParaRPr lang="tr-TR" sz="1100" b="1"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Hedeflenen </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 </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99233639"/>
                  </a:ext>
                </a:extLst>
              </a:tr>
              <a:tr h="627983">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3.3 </a:t>
                      </a:r>
                      <a:endParaRPr lang="tr-TR" sz="1100" b="1"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b"/>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İhtisaslaşma ile birlikte hayvan ırklarında yapılan ıslah çalışmaları ve hayvan hastalıklarına karşı koruyucu tedbirler alınarak verimlilik artışı sağlamak.</a:t>
                      </a:r>
                      <a:endParaRPr lang="tr-TR" sz="1100" b="1"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dirty="0">
                          <a:effectLst/>
                        </a:rPr>
                        <a:t> </a:t>
                      </a:r>
                      <a:endParaRPr lang="tr-TR" sz="1100" b="0" i="0" u="none" strike="noStrike" dirty="0">
                        <a:solidFill>
                          <a:srgbClr val="000000"/>
                        </a:solidFill>
                        <a:effectLst/>
                        <a:latin typeface="Arial" panose="020B0604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51213436"/>
                  </a:ext>
                </a:extLst>
              </a:tr>
              <a:tr h="418654">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3.3.1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Hayvan hastalıkları ile mücadele kapsamında yapılan bilgilendirme çalışma sayısı</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97</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7</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87197404"/>
                  </a:ext>
                </a:extLst>
              </a:tr>
              <a:tr h="294962">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3.3.2.</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Tedavisi yapılan hasta hayvan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1310</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2100</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11334725"/>
                  </a:ext>
                </a:extLst>
              </a:tr>
              <a:tr h="3100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3.3.3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Yapılan proje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16</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15</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96965994"/>
                  </a:ext>
                </a:extLst>
              </a:tr>
              <a:tr h="294962">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5092" marR="5092" marT="5092"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3.3.4 </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Yapılan saha çalışması sayısı</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7</a:t>
                      </a:r>
                      <a:endParaRPr lang="tr-TR" sz="1100" b="0" i="0" u="none" strike="noStrike">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36</a:t>
                      </a:r>
                      <a:endParaRPr lang="tr-TR" sz="1100" b="0" i="0" u="none" strike="noStrike" dirty="0">
                        <a:solidFill>
                          <a:srgbClr val="000000"/>
                        </a:solidFill>
                        <a:effectLst/>
                        <a:latin typeface="Trebuchet MS" panose="020B0603020202020204" pitchFamily="34" charset="0"/>
                      </a:endParaRPr>
                    </a:p>
                  </a:txBody>
                  <a:tcPr marL="5092" marR="5092" marT="5092"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3267668"/>
                  </a:ext>
                </a:extLst>
              </a:tr>
            </a:tbl>
          </a:graphicData>
        </a:graphic>
      </p:graphicFrame>
    </p:spTree>
    <p:extLst>
      <p:ext uri="{BB962C8B-B14F-4D97-AF65-F5344CB8AC3E}">
        <p14:creationId xmlns:p14="http://schemas.microsoft.com/office/powerpoint/2010/main" val="31636292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24758821"/>
              </p:ext>
            </p:extLst>
          </p:nvPr>
        </p:nvGraphicFramePr>
        <p:xfrm>
          <a:off x="1097280" y="1784841"/>
          <a:ext cx="10058399" cy="2892668"/>
        </p:xfrm>
        <a:graphic>
          <a:graphicData uri="http://schemas.openxmlformats.org/drawingml/2006/table">
            <a:tbl>
              <a:tblPr>
                <a:tableStyleId>{18603FDC-E32A-4AB5-989C-0864C3EAD2B8}</a:tableStyleId>
              </a:tblPr>
              <a:tblGrid>
                <a:gridCol w="711574">
                  <a:extLst>
                    <a:ext uri="{9D8B030D-6E8A-4147-A177-3AD203B41FA5}">
                      <a16:colId xmlns:a16="http://schemas.microsoft.com/office/drawing/2014/main" val="2876917432"/>
                    </a:ext>
                  </a:extLst>
                </a:gridCol>
                <a:gridCol w="878349">
                  <a:extLst>
                    <a:ext uri="{9D8B030D-6E8A-4147-A177-3AD203B41FA5}">
                      <a16:colId xmlns:a16="http://schemas.microsoft.com/office/drawing/2014/main" val="4116306388"/>
                    </a:ext>
                  </a:extLst>
                </a:gridCol>
                <a:gridCol w="948765">
                  <a:extLst>
                    <a:ext uri="{9D8B030D-6E8A-4147-A177-3AD203B41FA5}">
                      <a16:colId xmlns:a16="http://schemas.microsoft.com/office/drawing/2014/main" val="574226974"/>
                    </a:ext>
                  </a:extLst>
                </a:gridCol>
                <a:gridCol w="4536286">
                  <a:extLst>
                    <a:ext uri="{9D8B030D-6E8A-4147-A177-3AD203B41FA5}">
                      <a16:colId xmlns:a16="http://schemas.microsoft.com/office/drawing/2014/main" val="1304459403"/>
                    </a:ext>
                  </a:extLst>
                </a:gridCol>
                <a:gridCol w="1615867">
                  <a:extLst>
                    <a:ext uri="{9D8B030D-6E8A-4147-A177-3AD203B41FA5}">
                      <a16:colId xmlns:a16="http://schemas.microsoft.com/office/drawing/2014/main" val="398810352"/>
                    </a:ext>
                  </a:extLst>
                </a:gridCol>
                <a:gridCol w="1367558">
                  <a:extLst>
                    <a:ext uri="{9D8B030D-6E8A-4147-A177-3AD203B41FA5}">
                      <a16:colId xmlns:a16="http://schemas.microsoft.com/office/drawing/2014/main" val="385822123"/>
                    </a:ext>
                  </a:extLst>
                </a:gridCol>
              </a:tblGrid>
              <a:tr h="826478">
                <a:tc>
                  <a:txBody>
                    <a:bodyPr/>
                    <a:lstStyle/>
                    <a:p>
                      <a:pPr algn="just" rtl="0" fontAlgn="ctr"/>
                      <a:r>
                        <a:rPr lang="tr-TR" sz="1100" u="none" strike="noStrike" dirty="0">
                          <a:effectLst/>
                        </a:rPr>
                        <a:t>Amaç 4 </a:t>
                      </a:r>
                      <a:endParaRPr lang="tr-TR" sz="1100" b="1"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Eğitim-öğretim ve Ar-Ge alanları başta olmak üzere, yürüttüğü tüm faaliyetlerle bölgenin ve ülkenin ekonomik, sosyal ve kültürel gelişimine katkı sağlamak.</a:t>
                      </a:r>
                      <a:endParaRPr lang="tr-TR" sz="1100" b="1"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Hedeflenen</a:t>
                      </a:r>
                      <a:endParaRPr lang="tr-TR" sz="11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23967758"/>
                  </a:ext>
                </a:extLst>
              </a:tr>
              <a:tr h="4132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Hedef 4.1</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Üniversitemiz tarafından paydaşlarına sunulan ürün ve hizmetlerin nicelik ve niteliğinin artırılması.</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11049370"/>
                  </a:ext>
                </a:extLst>
              </a:tr>
              <a:tr h="4132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4.1.1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Döner Sermaye İşletme Müdürlüğü tarafından paydaşlara sunulan hizmet ve ürünlerin çeşitliliği</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32</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34</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16019398"/>
                  </a:ext>
                </a:extLst>
              </a:tr>
              <a:tr h="4132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4.1.2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Toplumsal katkı faaliyetleri kapsamında fiziki alt yapı ve olanakların paydaşlar tarafından kullanım sayısı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35</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21</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2514385"/>
                  </a:ext>
                </a:extLst>
              </a:tr>
              <a:tr h="4132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4.1.3</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Akademik personel tarafından dış paydaşları destekleyen faaliyet sayısı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20</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15</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93340347"/>
                  </a:ext>
                </a:extLst>
              </a:tr>
              <a:tr h="413238">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4.1.4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Dış paydaşlarla koordinasyonu geliştirmeye yönelik yapılan faaliyet sayısı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3</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25</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424401174"/>
                  </a:ext>
                </a:extLst>
              </a:tr>
            </a:tbl>
          </a:graphicData>
        </a:graphic>
      </p:graphicFrame>
    </p:spTree>
    <p:extLst>
      <p:ext uri="{BB962C8B-B14F-4D97-AF65-F5344CB8AC3E}">
        <p14:creationId xmlns:p14="http://schemas.microsoft.com/office/powerpoint/2010/main" val="37357299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12435"/>
          </a:xfrm>
        </p:spPr>
        <p:txBody>
          <a:bodyPr/>
          <a:lstStyle/>
          <a:p>
            <a:r>
              <a:rPr lang="tr-TR" dirty="0" smtClean="0"/>
              <a:t>İzleme Hakkında Genel Bilgiler 2023 Yılı  </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167018685"/>
              </p:ext>
            </p:extLst>
          </p:nvPr>
        </p:nvGraphicFramePr>
        <p:xfrm>
          <a:off x="1204544" y="1767259"/>
          <a:ext cx="9951134" cy="3481750"/>
        </p:xfrm>
        <a:graphic>
          <a:graphicData uri="http://schemas.openxmlformats.org/drawingml/2006/table">
            <a:tbl>
              <a:tblPr>
                <a:tableStyleId>{18603FDC-E32A-4AB5-989C-0864C3EAD2B8}</a:tableStyleId>
              </a:tblPr>
              <a:tblGrid>
                <a:gridCol w="703986">
                  <a:extLst>
                    <a:ext uri="{9D8B030D-6E8A-4147-A177-3AD203B41FA5}">
                      <a16:colId xmlns:a16="http://schemas.microsoft.com/office/drawing/2014/main" val="3973321828"/>
                    </a:ext>
                  </a:extLst>
                </a:gridCol>
                <a:gridCol w="868982">
                  <a:extLst>
                    <a:ext uri="{9D8B030D-6E8A-4147-A177-3AD203B41FA5}">
                      <a16:colId xmlns:a16="http://schemas.microsoft.com/office/drawing/2014/main" val="2058194957"/>
                    </a:ext>
                  </a:extLst>
                </a:gridCol>
                <a:gridCol w="938648">
                  <a:extLst>
                    <a:ext uri="{9D8B030D-6E8A-4147-A177-3AD203B41FA5}">
                      <a16:colId xmlns:a16="http://schemas.microsoft.com/office/drawing/2014/main" val="2345618665"/>
                    </a:ext>
                  </a:extLst>
                </a:gridCol>
                <a:gridCol w="4487910">
                  <a:extLst>
                    <a:ext uri="{9D8B030D-6E8A-4147-A177-3AD203B41FA5}">
                      <a16:colId xmlns:a16="http://schemas.microsoft.com/office/drawing/2014/main" val="3033204611"/>
                    </a:ext>
                  </a:extLst>
                </a:gridCol>
                <a:gridCol w="1598634">
                  <a:extLst>
                    <a:ext uri="{9D8B030D-6E8A-4147-A177-3AD203B41FA5}">
                      <a16:colId xmlns:a16="http://schemas.microsoft.com/office/drawing/2014/main" val="3780900038"/>
                    </a:ext>
                  </a:extLst>
                </a:gridCol>
                <a:gridCol w="1352974">
                  <a:extLst>
                    <a:ext uri="{9D8B030D-6E8A-4147-A177-3AD203B41FA5}">
                      <a16:colId xmlns:a16="http://schemas.microsoft.com/office/drawing/2014/main" val="1589952971"/>
                    </a:ext>
                  </a:extLst>
                </a:gridCol>
              </a:tblGrid>
              <a:tr h="382037">
                <a:tc>
                  <a:txBody>
                    <a:bodyPr/>
                    <a:lstStyle/>
                    <a:p>
                      <a:pPr algn="just" rtl="0" fontAlgn="ctr"/>
                      <a:r>
                        <a:rPr lang="tr-TR" sz="1100" u="none" strike="noStrike" dirty="0">
                          <a:effectLst/>
                        </a:rPr>
                        <a:t>Amaç 5 </a:t>
                      </a:r>
                      <a:endParaRPr lang="tr-TR" sz="1100" b="1" i="0" u="none" strike="noStrike" dirty="0">
                        <a:solidFill>
                          <a:srgbClr val="FFFFFF"/>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 </a:t>
                      </a:r>
                      <a:endParaRPr lang="tr-TR" sz="1100" b="1" i="0" u="none" strike="noStrike" dirty="0">
                        <a:solidFill>
                          <a:srgbClr val="FFFFFF"/>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1" i="0" u="none" strike="noStrike">
                        <a:solidFill>
                          <a:srgbClr val="FFFFFF"/>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Kurumsal kapasiteyi geliştirerek etkinlik ve verimliliği artırmak.</a:t>
                      </a:r>
                      <a:endParaRPr lang="tr-TR" sz="1100" b="1" i="0" u="none" strike="noStrike" dirty="0">
                        <a:solidFill>
                          <a:srgbClr val="FFFFFF"/>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2023 Yılı Hedeflene</a:t>
                      </a:r>
                      <a:endParaRPr lang="tr-TR" sz="1100" b="1" i="0" u="none" strike="noStrike">
                        <a:solidFill>
                          <a:srgbClr val="FFFFFF"/>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Gerçekleşen </a:t>
                      </a:r>
                      <a:endParaRPr lang="tr-TR" sz="11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36817466"/>
                  </a:ext>
                </a:extLst>
              </a:tr>
              <a:tr h="764076">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Hedef 5.1 </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outerShdw blurRad="50800" dist="38100" algn="tr" rotWithShape="0">
                              <a:prstClr val="black">
                                <a:alpha val="40000"/>
                              </a:prstClr>
                            </a:outerShdw>
                          </a:effectLst>
                        </a:rPr>
                        <a:t> </a:t>
                      </a:r>
                      <a:endParaRPr lang="tr-TR" sz="1100" b="0" i="0" u="none" strike="noStrike">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outerShdw blurRad="50800" dist="38100" algn="tr" rotWithShape="0">
                              <a:prstClr val="black">
                                <a:alpha val="40000"/>
                              </a:prstClr>
                            </a:outerShdw>
                          </a:effectLst>
                        </a:rPr>
                        <a:t>Yükseköğretim ekosistemi içerisindeki değişimleri, küresel eğilimleri, ulusal hedefleri ve paydaş beklentilerini dikkate alarak tüm birimlerimizin kurumsal kapasitesini geliştirmek.</a:t>
                      </a:r>
                      <a:endParaRPr lang="tr-TR" sz="1100" b="0" i="0" u="none" strike="noStrike" dirty="0">
                        <a:solidFill>
                          <a:srgbClr val="000000"/>
                        </a:solidFill>
                        <a:effectLst>
                          <a:outerShdw blurRad="50800" dist="38100" algn="tr" rotWithShape="0">
                            <a:prstClr val="black">
                              <a:alpha val="40000"/>
                            </a:prstClr>
                          </a:outerShdw>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59413488"/>
                  </a:ext>
                </a:extLst>
              </a:tr>
              <a:tr h="382037">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5.1.1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İlgili mevzuattaki yeni gelişmeleri uygulama becerisini artırmaya yönelik eğitimlerin sayısı</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15</a:t>
                      </a:r>
                      <a:endParaRPr lang="tr-TR" sz="1100" b="0"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15</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33180274"/>
                  </a:ext>
                </a:extLst>
              </a:tr>
              <a:tr h="382037">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5.1.2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dirty="0">
                          <a:effectLst/>
                        </a:rPr>
                        <a:t>Personelinin kullanımına sunulan otomasyon sistemlerinin daha etkin kullanılmasına yönelik verilen eğitim sayısı.</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6</a:t>
                      </a:r>
                      <a:endParaRPr lang="tr-TR" sz="11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25</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71520031"/>
                  </a:ext>
                </a:extLst>
              </a:tr>
              <a:tr h="382037">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5.1.3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Üniversitemiz personelinin kişisel gelişimini desteklemeye yönelik verilen eğitim sayısı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4</a:t>
                      </a:r>
                      <a:endParaRPr lang="tr-TR" sz="11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21</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25144532"/>
                  </a:ext>
                </a:extLst>
              </a:tr>
              <a:tr h="382037">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5.1.4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Kurumsal aidiyet duygusunu geliştirmeye yönelik etkinliklerin sayısı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15</a:t>
                      </a:r>
                      <a:endParaRPr lang="tr-TR" sz="11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26</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14451752"/>
                  </a:ext>
                </a:extLst>
              </a:tr>
              <a:tr h="269163">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5.1.5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Öğrenci memnuniyet oranı.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38</a:t>
                      </a:r>
                      <a:endParaRPr lang="tr-TR" sz="11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18842529"/>
                  </a:ext>
                </a:extLst>
              </a:tr>
              <a:tr h="269163">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5.1.6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Akademik personel memnuniyet oranı.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46</a:t>
                      </a:r>
                      <a:endParaRPr lang="tr-TR" sz="11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86762952"/>
                  </a:ext>
                </a:extLst>
              </a:tr>
              <a:tr h="269163">
                <a:tc>
                  <a:txBody>
                    <a:bodyPr/>
                    <a:lstStyle/>
                    <a:p>
                      <a:pPr algn="l" fontAlgn="b"/>
                      <a:r>
                        <a:rPr lang="tr-TR" sz="1100" u="none" strike="noStrike">
                          <a:effectLst/>
                        </a:rPr>
                        <a:t> </a:t>
                      </a:r>
                      <a:endParaRPr lang="tr-TR" sz="1100" b="0" i="0" u="none" strike="noStrike">
                        <a:solidFill>
                          <a:srgbClr val="000000"/>
                        </a:solidFill>
                        <a:effectLst/>
                        <a:latin typeface="Arial" panose="020B0604020202020204" pitchFamily="34" charset="0"/>
                      </a:endParaRPr>
                    </a:p>
                  </a:txBody>
                  <a:tcPr marL="9525" marR="9525" marT="9525"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PG 5.1.7 </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rtl="0" fontAlgn="ctr"/>
                      <a:r>
                        <a:rPr lang="tr-TR" sz="1100" u="none" strike="noStrike">
                          <a:effectLst/>
                        </a:rPr>
                        <a:t>İdari personel memnuniyet oranı.</a:t>
                      </a:r>
                      <a:endParaRPr lang="tr-TR" sz="1100" b="0" i="0" u="none" strike="noStrike">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a:effectLst/>
                        </a:rPr>
                        <a:t>56</a:t>
                      </a:r>
                      <a:endParaRPr lang="tr-TR" sz="1100" b="0"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0" fontAlgn="ctr"/>
                      <a:r>
                        <a:rPr lang="tr-TR" sz="1100" u="none" strike="noStrike" dirty="0">
                          <a:effectLst/>
                        </a:rPr>
                        <a:t> </a:t>
                      </a:r>
                      <a:endParaRPr lang="tr-TR" sz="1100" b="0" i="0" u="none" strike="noStrike" dirty="0">
                        <a:solidFill>
                          <a:srgbClr val="000000"/>
                        </a:solidFill>
                        <a:effectLst/>
                        <a:latin typeface="Trebuchet MS" panose="020B0603020202020204" pitchFamily="34" charset="0"/>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95031244"/>
                  </a:ext>
                </a:extLst>
              </a:tr>
            </a:tbl>
          </a:graphicData>
        </a:graphic>
      </p:graphicFrame>
    </p:spTree>
    <p:extLst>
      <p:ext uri="{BB962C8B-B14F-4D97-AF65-F5344CB8AC3E}">
        <p14:creationId xmlns:p14="http://schemas.microsoft.com/office/powerpoint/2010/main" val="511440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926735"/>
          </a:xfrm>
        </p:spPr>
        <p:txBody>
          <a:bodyPr/>
          <a:lstStyle/>
          <a:p>
            <a:pPr algn="ctr"/>
            <a:r>
              <a:rPr lang="tr-TR" b="1" dirty="0" smtClean="0">
                <a:solidFill>
                  <a:schemeClr val="accent1"/>
                </a:solidFill>
              </a:rPr>
              <a:t>Strateji Geliştirme Daire Başkanlığı </a:t>
            </a:r>
            <a:endParaRPr lang="tr-TR" b="1" dirty="0">
              <a:solidFill>
                <a:schemeClr val="accent1"/>
              </a:solidFill>
            </a:endParaRPr>
          </a:p>
        </p:txBody>
      </p:sp>
      <p:sp>
        <p:nvSpPr>
          <p:cNvPr id="3" name="İçerik Yer Tutucusu 2"/>
          <p:cNvSpPr>
            <a:spLocks noGrp="1"/>
          </p:cNvSpPr>
          <p:nvPr>
            <p:ph idx="1"/>
          </p:nvPr>
        </p:nvSpPr>
        <p:spPr>
          <a:xfrm>
            <a:off x="1097280" y="1828150"/>
            <a:ext cx="10058400" cy="4023360"/>
          </a:xfrm>
          <a:solidFill>
            <a:schemeClr val="accent1"/>
          </a:solidFill>
        </p:spPr>
        <p:txBody>
          <a:bodyPr/>
          <a:lstStyle/>
          <a:p>
            <a:pPr algn="ctr"/>
            <a:endParaRPr lang="tr-TR" dirty="0" smtClean="0">
              <a:solidFill>
                <a:schemeClr val="bg1"/>
              </a:solidFill>
            </a:endParaRPr>
          </a:p>
          <a:p>
            <a:pPr marL="0" indent="0" algn="ctr">
              <a:lnSpc>
                <a:spcPct val="250000"/>
              </a:lnSpc>
              <a:buNone/>
            </a:pPr>
            <a:r>
              <a:rPr lang="tr-TR" sz="4800" dirty="0" smtClean="0">
                <a:solidFill>
                  <a:schemeClr val="bg1"/>
                </a:solidFill>
              </a:rPr>
              <a:t>Teşekkürler</a:t>
            </a:r>
            <a:endParaRPr lang="tr-TR" sz="4800" dirty="0">
              <a:solidFill>
                <a:schemeClr val="bg1"/>
              </a:solidFill>
            </a:endParaRPr>
          </a:p>
        </p:txBody>
      </p:sp>
    </p:spTree>
    <p:extLst>
      <p:ext uri="{BB962C8B-B14F-4D97-AF65-F5344CB8AC3E}">
        <p14:creationId xmlns:p14="http://schemas.microsoft.com/office/powerpoint/2010/main" val="864465236"/>
      </p:ext>
    </p:extLst>
  </p:cSld>
  <p:clrMapOvr>
    <a:masterClrMapping/>
  </p:clrMapOvr>
  <p:timing>
    <p:tnLst>
      <p:par>
        <p:cTn id="1" dur="indefinite" restart="never" nodeType="tmRoot"/>
      </p:par>
    </p:tnLst>
  </p:timing>
</p:sld>
</file>

<file path=ppt/theme/theme1.xml><?xml version="1.0" encoding="utf-8"?>
<a:theme xmlns:a="http://schemas.openxmlformats.org/drawingml/2006/main" name="Geçmişe bakış">
  <a:themeElements>
    <a:clrScheme name="Geçmişe bakış">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Geçmişe bakış">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eçmişe bakış">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156</TotalTime>
  <Words>2043</Words>
  <Application>Microsoft Office PowerPoint</Application>
  <PresentationFormat>Geniş ekran</PresentationFormat>
  <Paragraphs>529</Paragraphs>
  <Slides>19</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19</vt:i4>
      </vt:variant>
    </vt:vector>
  </HeadingPairs>
  <TitlesOfParts>
    <vt:vector size="26" baseType="lpstr">
      <vt:lpstr>Arial</vt:lpstr>
      <vt:lpstr>Calibri</vt:lpstr>
      <vt:lpstr>Calibri Light</vt:lpstr>
      <vt:lpstr>Symbol</vt:lpstr>
      <vt:lpstr>Times New Roman</vt:lpstr>
      <vt:lpstr>Trebuchet MS</vt:lpstr>
      <vt:lpstr>Geçmişe bakış</vt:lpstr>
      <vt:lpstr>2023-2027 Stratejik Planı </vt:lpstr>
      <vt:lpstr>Siirt Üniversitesi Hakkında Genel Bilgiler </vt:lpstr>
      <vt:lpstr>Stratejik Plan Hakkında Genel Bilgiler</vt:lpstr>
      <vt:lpstr>Stratejik Plan Hazırlık Süreçleri </vt:lpstr>
      <vt:lpstr>Stratejik Plan İzleme Süreçleri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İzleme Hakkında Genel Bilgiler 2023 Yılı  </vt:lpstr>
      <vt:lpstr>Strateji Geliştirme Daire Başkanlığı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2023-2027 Stratejik Planı</dc:title>
  <dc:creator>Yiğit Akar</dc:creator>
  <cp:lastModifiedBy>Bilgisayar</cp:lastModifiedBy>
  <cp:revision>18</cp:revision>
  <dcterms:created xsi:type="dcterms:W3CDTF">2024-11-29T08:04:44Z</dcterms:created>
  <dcterms:modified xsi:type="dcterms:W3CDTF">2024-12-02T14:10:20Z</dcterms:modified>
</cp:coreProperties>
</file>