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47"/>
  </p:notesMasterIdLst>
  <p:handoutMasterIdLst>
    <p:handoutMasterId r:id="rId48"/>
  </p:handoutMasterIdLst>
  <p:sldIdLst>
    <p:sldId id="256" r:id="rId2"/>
    <p:sldId id="396" r:id="rId3"/>
    <p:sldId id="397" r:id="rId4"/>
    <p:sldId id="398" r:id="rId5"/>
    <p:sldId id="399" r:id="rId6"/>
    <p:sldId id="400" r:id="rId7"/>
    <p:sldId id="401" r:id="rId8"/>
    <p:sldId id="447" r:id="rId9"/>
    <p:sldId id="403" r:id="rId10"/>
    <p:sldId id="404" r:id="rId11"/>
    <p:sldId id="484" r:id="rId12"/>
    <p:sldId id="448" r:id="rId13"/>
    <p:sldId id="449" r:id="rId14"/>
    <p:sldId id="450" r:id="rId15"/>
    <p:sldId id="411" r:id="rId16"/>
    <p:sldId id="412" r:id="rId17"/>
    <p:sldId id="413" r:id="rId18"/>
    <p:sldId id="414" r:id="rId19"/>
    <p:sldId id="415" r:id="rId20"/>
    <p:sldId id="416" r:id="rId21"/>
    <p:sldId id="417" r:id="rId22"/>
    <p:sldId id="418" r:id="rId23"/>
    <p:sldId id="419" r:id="rId24"/>
    <p:sldId id="420" r:id="rId25"/>
    <p:sldId id="421" r:id="rId26"/>
    <p:sldId id="451" r:id="rId27"/>
    <p:sldId id="452" r:id="rId28"/>
    <p:sldId id="453" r:id="rId29"/>
    <p:sldId id="454" r:id="rId30"/>
    <p:sldId id="455" r:id="rId31"/>
    <p:sldId id="456" r:id="rId32"/>
    <p:sldId id="459" r:id="rId33"/>
    <p:sldId id="432" r:id="rId34"/>
    <p:sldId id="469" r:id="rId35"/>
    <p:sldId id="487" r:id="rId36"/>
    <p:sldId id="505" r:id="rId37"/>
    <p:sldId id="489" r:id="rId38"/>
    <p:sldId id="490" r:id="rId39"/>
    <p:sldId id="495" r:id="rId40"/>
    <p:sldId id="497" r:id="rId41"/>
    <p:sldId id="506" r:id="rId42"/>
    <p:sldId id="496" r:id="rId43"/>
    <p:sldId id="502" r:id="rId44"/>
    <p:sldId id="500" r:id="rId45"/>
    <p:sldId id="501" r:id="rId46"/>
  </p:sldIdLst>
  <p:sldSz cx="12192000" cy="6858000"/>
  <p:notesSz cx="6797675" cy="9926638"/>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8FD4443E-F989-4FC4-A0C8-D5A2AF1F390B}" styleName="Koyu Stil 1 - Vurgu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CF1AB2-1976-4502-BF36-3FF5EA218861}" styleName="Orta Stil 4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15" d="100"/>
          <a:sy n="115" d="100"/>
        </p:scale>
        <p:origin x="43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0.xml.rels><?xml version="1.0" encoding="UTF-8" standalone="yes"?>
<Relationships xmlns="http://schemas.openxmlformats.org/package/2006/relationships"><Relationship Id="rId1" Type="http://schemas.openxmlformats.org/officeDocument/2006/relationships/image" Target="../media/image14.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BF7A62-418B-4FF6-96BF-D50062CCB06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tr-TR"/>
        </a:p>
      </dgm:t>
    </dgm:pt>
    <dgm:pt modelId="{473C8431-1B5A-4B1A-BBFE-5A9CE5634829}">
      <dgm:prSet/>
      <dgm:spPr/>
      <dgm:t>
        <a:bodyPr/>
        <a:lstStyle/>
        <a:p>
          <a:pPr algn="ctr" rtl="0"/>
          <a:r>
            <a:rPr lang="tr-TR" b="1" dirty="0" smtClean="0">
              <a:solidFill>
                <a:schemeClr val="tx1"/>
              </a:solidFill>
            </a:rPr>
            <a:t>STRATEJİ GELİŞTİRME DAİRE BAŞKANLIĞI </a:t>
          </a:r>
          <a:endParaRPr lang="tr-TR" dirty="0">
            <a:solidFill>
              <a:schemeClr val="tx1"/>
            </a:solidFill>
          </a:endParaRPr>
        </a:p>
      </dgm:t>
    </dgm:pt>
    <dgm:pt modelId="{3FA32178-23E2-4D09-9CE6-7B28891B64FB}" type="parTrans" cxnId="{48F057BC-35F2-4840-B547-CF332BE5B7CD}">
      <dgm:prSet/>
      <dgm:spPr/>
      <dgm:t>
        <a:bodyPr/>
        <a:lstStyle/>
        <a:p>
          <a:pPr algn="ctr"/>
          <a:endParaRPr lang="tr-TR"/>
        </a:p>
      </dgm:t>
    </dgm:pt>
    <dgm:pt modelId="{29311340-54B3-4C9C-9EE7-3E763E144ECD}" type="sibTrans" cxnId="{48F057BC-35F2-4840-B547-CF332BE5B7CD}">
      <dgm:prSet/>
      <dgm:spPr/>
      <dgm:t>
        <a:bodyPr/>
        <a:lstStyle/>
        <a:p>
          <a:pPr algn="ctr"/>
          <a:endParaRPr lang="tr-TR"/>
        </a:p>
      </dgm:t>
    </dgm:pt>
    <dgm:pt modelId="{E0581E04-6566-4E53-A3BC-000EAE2020A2}">
      <dgm:prSet/>
      <dgm:spPr/>
      <dgm:t>
        <a:bodyPr/>
        <a:lstStyle/>
        <a:p>
          <a:pPr algn="ctr" rtl="0"/>
          <a:r>
            <a:rPr lang="tr-TR" dirty="0" smtClean="0">
              <a:solidFill>
                <a:schemeClr val="tx1"/>
              </a:solidFill>
            </a:rPr>
            <a:t>BRİFİNG DOSYASI </a:t>
          </a:r>
          <a:endParaRPr lang="tr-TR" dirty="0">
            <a:solidFill>
              <a:schemeClr val="tx1"/>
            </a:solidFill>
          </a:endParaRPr>
        </a:p>
      </dgm:t>
    </dgm:pt>
    <dgm:pt modelId="{3B093F96-F4BB-4ACA-B31F-EBB138FC9F8C}" type="parTrans" cxnId="{7A197674-BFC0-4253-92C3-1BA7E5824EC3}">
      <dgm:prSet/>
      <dgm:spPr/>
      <dgm:t>
        <a:bodyPr/>
        <a:lstStyle/>
        <a:p>
          <a:pPr algn="ctr"/>
          <a:endParaRPr lang="tr-TR"/>
        </a:p>
      </dgm:t>
    </dgm:pt>
    <dgm:pt modelId="{B2424950-2217-4B52-8A22-AECB6AD99934}" type="sibTrans" cxnId="{7A197674-BFC0-4253-92C3-1BA7E5824EC3}">
      <dgm:prSet/>
      <dgm:spPr/>
      <dgm:t>
        <a:bodyPr/>
        <a:lstStyle/>
        <a:p>
          <a:pPr algn="ctr"/>
          <a:endParaRPr lang="tr-TR"/>
        </a:p>
      </dgm:t>
    </dgm:pt>
    <dgm:pt modelId="{231F5C62-4C42-4219-ACB9-A968CDAA0F94}">
      <dgm:prSet/>
      <dgm:spPr/>
      <dgm:t>
        <a:bodyPr/>
        <a:lstStyle/>
        <a:p>
          <a:pPr algn="ctr" rtl="0"/>
          <a:r>
            <a:rPr lang="tr-TR" dirty="0" smtClean="0">
              <a:solidFill>
                <a:schemeClr val="tx1"/>
              </a:solidFill>
            </a:rPr>
            <a:t>01.03.2024</a:t>
          </a:r>
          <a:endParaRPr lang="tr-TR" dirty="0">
            <a:solidFill>
              <a:schemeClr val="tx1"/>
            </a:solidFill>
          </a:endParaRPr>
        </a:p>
      </dgm:t>
    </dgm:pt>
    <dgm:pt modelId="{64B6538B-7A8B-49AB-ABAC-6A3E4FBCC6ED}" type="parTrans" cxnId="{B325FAB4-D35F-4C31-9E14-8609DC2D38BE}">
      <dgm:prSet/>
      <dgm:spPr/>
      <dgm:t>
        <a:bodyPr/>
        <a:lstStyle/>
        <a:p>
          <a:pPr algn="ctr"/>
          <a:endParaRPr lang="tr-TR"/>
        </a:p>
      </dgm:t>
    </dgm:pt>
    <dgm:pt modelId="{F85EE067-0FC9-4F55-BA55-7FB1E0AA136C}" type="sibTrans" cxnId="{B325FAB4-D35F-4C31-9E14-8609DC2D38BE}">
      <dgm:prSet/>
      <dgm:spPr/>
      <dgm:t>
        <a:bodyPr/>
        <a:lstStyle/>
        <a:p>
          <a:pPr algn="ctr"/>
          <a:endParaRPr lang="tr-TR"/>
        </a:p>
      </dgm:t>
    </dgm:pt>
    <dgm:pt modelId="{6A5955AA-B5D1-4A84-99C8-330D8E0FE7B3}" type="pres">
      <dgm:prSet presAssocID="{BFBF7A62-418B-4FF6-96BF-D50062CCB063}" presName="linear" presStyleCnt="0">
        <dgm:presLayoutVars>
          <dgm:animLvl val="lvl"/>
          <dgm:resizeHandles val="exact"/>
        </dgm:presLayoutVars>
      </dgm:prSet>
      <dgm:spPr/>
      <dgm:t>
        <a:bodyPr/>
        <a:lstStyle/>
        <a:p>
          <a:endParaRPr lang="tr-TR"/>
        </a:p>
      </dgm:t>
    </dgm:pt>
    <dgm:pt modelId="{8CCA66B3-E7F0-4EC1-B98D-2E4DF6DDE439}" type="pres">
      <dgm:prSet presAssocID="{473C8431-1B5A-4B1A-BBFE-5A9CE5634829}" presName="parentText" presStyleLbl="node1" presStyleIdx="0" presStyleCnt="3" custScaleX="96617" custScaleY="112907" custLinFactNeighborX="282" custLinFactNeighborY="24054">
        <dgm:presLayoutVars>
          <dgm:chMax val="0"/>
          <dgm:bulletEnabled val="1"/>
        </dgm:presLayoutVars>
      </dgm:prSet>
      <dgm:spPr/>
      <dgm:t>
        <a:bodyPr/>
        <a:lstStyle/>
        <a:p>
          <a:endParaRPr lang="tr-TR"/>
        </a:p>
      </dgm:t>
    </dgm:pt>
    <dgm:pt modelId="{DDF14971-234C-4CC2-BA68-FF2B232AC196}" type="pres">
      <dgm:prSet presAssocID="{29311340-54B3-4C9C-9EE7-3E763E144ECD}" presName="spacer" presStyleCnt="0"/>
      <dgm:spPr/>
    </dgm:pt>
    <dgm:pt modelId="{575D79B7-ED57-4FB5-81F8-52B82841E3B2}" type="pres">
      <dgm:prSet presAssocID="{E0581E04-6566-4E53-A3BC-000EAE2020A2}" presName="parentText" presStyleLbl="node1" presStyleIdx="1" presStyleCnt="3" custScaleX="68421" custScaleY="79934">
        <dgm:presLayoutVars>
          <dgm:chMax val="0"/>
          <dgm:bulletEnabled val="1"/>
        </dgm:presLayoutVars>
      </dgm:prSet>
      <dgm:spPr/>
      <dgm:t>
        <a:bodyPr/>
        <a:lstStyle/>
        <a:p>
          <a:endParaRPr lang="tr-TR"/>
        </a:p>
      </dgm:t>
    </dgm:pt>
    <dgm:pt modelId="{095A96F8-C8D4-411E-80B6-C79E1448D234}" type="pres">
      <dgm:prSet presAssocID="{B2424950-2217-4B52-8A22-AECB6AD99934}" presName="spacer" presStyleCnt="0"/>
      <dgm:spPr/>
    </dgm:pt>
    <dgm:pt modelId="{843807B2-6736-4227-8935-2C18790C7817}" type="pres">
      <dgm:prSet presAssocID="{231F5C62-4C42-4219-ACB9-A968CDAA0F94}" presName="parentText" presStyleLbl="node1" presStyleIdx="2" presStyleCnt="3" custScaleX="35338" custScaleY="78718" custLinFactNeighborX="1786" custLinFactNeighborY="16653">
        <dgm:presLayoutVars>
          <dgm:chMax val="0"/>
          <dgm:bulletEnabled val="1"/>
        </dgm:presLayoutVars>
      </dgm:prSet>
      <dgm:spPr/>
      <dgm:t>
        <a:bodyPr/>
        <a:lstStyle/>
        <a:p>
          <a:endParaRPr lang="tr-TR"/>
        </a:p>
      </dgm:t>
    </dgm:pt>
  </dgm:ptLst>
  <dgm:cxnLst>
    <dgm:cxn modelId="{48F057BC-35F2-4840-B547-CF332BE5B7CD}" srcId="{BFBF7A62-418B-4FF6-96BF-D50062CCB063}" destId="{473C8431-1B5A-4B1A-BBFE-5A9CE5634829}" srcOrd="0" destOrd="0" parTransId="{3FA32178-23E2-4D09-9CE6-7B28891B64FB}" sibTransId="{29311340-54B3-4C9C-9EE7-3E763E144ECD}"/>
    <dgm:cxn modelId="{3A67FF5D-E922-460B-A6B7-3494D30CF8D4}" type="presOf" srcId="{E0581E04-6566-4E53-A3BC-000EAE2020A2}" destId="{575D79B7-ED57-4FB5-81F8-52B82841E3B2}" srcOrd="0" destOrd="0" presId="urn:microsoft.com/office/officeart/2005/8/layout/vList2"/>
    <dgm:cxn modelId="{B2311B8E-3A01-497D-83A5-CD6D2441B747}" type="presOf" srcId="{473C8431-1B5A-4B1A-BBFE-5A9CE5634829}" destId="{8CCA66B3-E7F0-4EC1-B98D-2E4DF6DDE439}" srcOrd="0" destOrd="0" presId="urn:microsoft.com/office/officeart/2005/8/layout/vList2"/>
    <dgm:cxn modelId="{7A197674-BFC0-4253-92C3-1BA7E5824EC3}" srcId="{BFBF7A62-418B-4FF6-96BF-D50062CCB063}" destId="{E0581E04-6566-4E53-A3BC-000EAE2020A2}" srcOrd="1" destOrd="0" parTransId="{3B093F96-F4BB-4ACA-B31F-EBB138FC9F8C}" sibTransId="{B2424950-2217-4B52-8A22-AECB6AD99934}"/>
    <dgm:cxn modelId="{B325FAB4-D35F-4C31-9E14-8609DC2D38BE}" srcId="{BFBF7A62-418B-4FF6-96BF-D50062CCB063}" destId="{231F5C62-4C42-4219-ACB9-A968CDAA0F94}" srcOrd="2" destOrd="0" parTransId="{64B6538B-7A8B-49AB-ABAC-6A3E4FBCC6ED}" sibTransId="{F85EE067-0FC9-4F55-BA55-7FB1E0AA136C}"/>
    <dgm:cxn modelId="{2BE340B7-DEF7-4D9E-BBD3-01AC1C1B06EC}" type="presOf" srcId="{231F5C62-4C42-4219-ACB9-A968CDAA0F94}" destId="{843807B2-6736-4227-8935-2C18790C7817}" srcOrd="0" destOrd="0" presId="urn:microsoft.com/office/officeart/2005/8/layout/vList2"/>
    <dgm:cxn modelId="{18FA2FDF-195D-4CC9-B650-90E8866392EF}" type="presOf" srcId="{BFBF7A62-418B-4FF6-96BF-D50062CCB063}" destId="{6A5955AA-B5D1-4A84-99C8-330D8E0FE7B3}" srcOrd="0" destOrd="0" presId="urn:microsoft.com/office/officeart/2005/8/layout/vList2"/>
    <dgm:cxn modelId="{CF23475C-88E5-4A20-8FEE-65ACA3A31888}" type="presParOf" srcId="{6A5955AA-B5D1-4A84-99C8-330D8E0FE7B3}" destId="{8CCA66B3-E7F0-4EC1-B98D-2E4DF6DDE439}" srcOrd="0" destOrd="0" presId="urn:microsoft.com/office/officeart/2005/8/layout/vList2"/>
    <dgm:cxn modelId="{8DD02B70-BAFC-4A24-B38B-23445101AACE}" type="presParOf" srcId="{6A5955AA-B5D1-4A84-99C8-330D8E0FE7B3}" destId="{DDF14971-234C-4CC2-BA68-FF2B232AC196}" srcOrd="1" destOrd="0" presId="urn:microsoft.com/office/officeart/2005/8/layout/vList2"/>
    <dgm:cxn modelId="{56B204B7-D7AF-48D9-9D4F-58E69670EF19}" type="presParOf" srcId="{6A5955AA-B5D1-4A84-99C8-330D8E0FE7B3}" destId="{575D79B7-ED57-4FB5-81F8-52B82841E3B2}" srcOrd="2" destOrd="0" presId="urn:microsoft.com/office/officeart/2005/8/layout/vList2"/>
    <dgm:cxn modelId="{B67621E6-862D-40BF-98A4-A3CB1E3E355D}" type="presParOf" srcId="{6A5955AA-B5D1-4A84-99C8-330D8E0FE7B3}" destId="{095A96F8-C8D4-411E-80B6-C79E1448D234}" srcOrd="3" destOrd="0" presId="urn:microsoft.com/office/officeart/2005/8/layout/vList2"/>
    <dgm:cxn modelId="{1E7D9D77-B5F7-4F90-B334-40E57D93833A}" type="presParOf" srcId="{6A5955AA-B5D1-4A84-99C8-330D8E0FE7B3}" destId="{843807B2-6736-4227-8935-2C18790C781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AAEFBA-CD13-4FD3-880E-BA6C8B6960B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tr-TR"/>
        </a:p>
      </dgm:t>
    </dgm:pt>
    <dgm:pt modelId="{007DAD77-F846-4ABC-91BF-BCAA74E435B8}">
      <dgm:prSet/>
      <dgm:spPr/>
      <dgm:t>
        <a:bodyPr/>
        <a:lstStyle/>
        <a:p>
          <a:pPr rtl="0"/>
          <a:r>
            <a:rPr lang="tr-TR" dirty="0" smtClean="0"/>
            <a:t>YASAL DAYANAK</a:t>
          </a:r>
          <a:endParaRPr lang="tr-TR" dirty="0"/>
        </a:p>
      </dgm:t>
    </dgm:pt>
    <dgm:pt modelId="{7CF54473-36A9-44B2-AC48-7DC969374B3E}" type="parTrans" cxnId="{241B96EA-647F-4742-9878-FCBB34652D46}">
      <dgm:prSet/>
      <dgm:spPr/>
      <dgm:t>
        <a:bodyPr/>
        <a:lstStyle/>
        <a:p>
          <a:endParaRPr lang="tr-TR"/>
        </a:p>
      </dgm:t>
    </dgm:pt>
    <dgm:pt modelId="{65913278-52FD-481E-8E8C-770779FA638A}" type="sibTrans" cxnId="{241B96EA-647F-4742-9878-FCBB34652D46}">
      <dgm:prSet/>
      <dgm:spPr/>
      <dgm:t>
        <a:bodyPr/>
        <a:lstStyle/>
        <a:p>
          <a:endParaRPr lang="tr-TR"/>
        </a:p>
      </dgm:t>
    </dgm:pt>
    <dgm:pt modelId="{AB4F5EFB-FF5D-4454-94DF-E74DC69D03C1}" type="pres">
      <dgm:prSet presAssocID="{78AAEFBA-CD13-4FD3-880E-BA6C8B6960B6}" presName="Name0" presStyleCnt="0">
        <dgm:presLayoutVars>
          <dgm:dir/>
          <dgm:animLvl val="lvl"/>
          <dgm:resizeHandles val="exact"/>
        </dgm:presLayoutVars>
      </dgm:prSet>
      <dgm:spPr/>
      <dgm:t>
        <a:bodyPr/>
        <a:lstStyle/>
        <a:p>
          <a:endParaRPr lang="tr-TR"/>
        </a:p>
      </dgm:t>
    </dgm:pt>
    <dgm:pt modelId="{3BF1BC20-5C95-438F-819F-E1FB8CAA8BE2}" type="pres">
      <dgm:prSet presAssocID="{007DAD77-F846-4ABC-91BF-BCAA74E435B8}" presName="linNode" presStyleCnt="0"/>
      <dgm:spPr/>
    </dgm:pt>
    <dgm:pt modelId="{9932D4CB-3895-4690-9242-B7E2CA8501B7}" type="pres">
      <dgm:prSet presAssocID="{007DAD77-F846-4ABC-91BF-BCAA74E435B8}" presName="parentText" presStyleLbl="node1" presStyleIdx="0" presStyleCnt="1" custScaleX="217920" custLinFactNeighborX="-22727">
        <dgm:presLayoutVars>
          <dgm:chMax val="1"/>
          <dgm:bulletEnabled val="1"/>
        </dgm:presLayoutVars>
      </dgm:prSet>
      <dgm:spPr/>
      <dgm:t>
        <a:bodyPr/>
        <a:lstStyle/>
        <a:p>
          <a:endParaRPr lang="tr-TR"/>
        </a:p>
      </dgm:t>
    </dgm:pt>
  </dgm:ptLst>
  <dgm:cxnLst>
    <dgm:cxn modelId="{241B96EA-647F-4742-9878-FCBB34652D46}" srcId="{78AAEFBA-CD13-4FD3-880E-BA6C8B6960B6}" destId="{007DAD77-F846-4ABC-91BF-BCAA74E435B8}" srcOrd="0" destOrd="0" parTransId="{7CF54473-36A9-44B2-AC48-7DC969374B3E}" sibTransId="{65913278-52FD-481E-8E8C-770779FA638A}"/>
    <dgm:cxn modelId="{693CA42B-6A1A-420B-95CC-1D12C4B7E818}" type="presOf" srcId="{78AAEFBA-CD13-4FD3-880E-BA6C8B6960B6}" destId="{AB4F5EFB-FF5D-4454-94DF-E74DC69D03C1}" srcOrd="0" destOrd="0" presId="urn:microsoft.com/office/officeart/2005/8/layout/vList5"/>
    <dgm:cxn modelId="{F6890FA9-39FB-4229-BAFC-3029D62D6CFE}" type="presOf" srcId="{007DAD77-F846-4ABC-91BF-BCAA74E435B8}" destId="{9932D4CB-3895-4690-9242-B7E2CA8501B7}" srcOrd="0" destOrd="0" presId="urn:microsoft.com/office/officeart/2005/8/layout/vList5"/>
    <dgm:cxn modelId="{A552E5F7-E1E9-4A0D-A002-7C39D3E605B5}" type="presParOf" srcId="{AB4F5EFB-FF5D-4454-94DF-E74DC69D03C1}" destId="{3BF1BC20-5C95-438F-819F-E1FB8CAA8BE2}" srcOrd="0" destOrd="0" presId="urn:microsoft.com/office/officeart/2005/8/layout/vList5"/>
    <dgm:cxn modelId="{F73B1B7D-ADBA-4D71-8170-08DD3F4E286B}" type="presParOf" srcId="{3BF1BC20-5C95-438F-819F-E1FB8CAA8BE2}" destId="{9932D4CB-3895-4690-9242-B7E2CA8501B7}"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094E319-BF92-4590-AA86-A3B5A04933EE}"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tr-TR"/>
        </a:p>
      </dgm:t>
    </dgm:pt>
    <dgm:pt modelId="{43A9F922-E464-483D-AF9C-7B2C20E205B4}">
      <dgm:prSet/>
      <dgm:spPr/>
      <dgm:t>
        <a:bodyPr/>
        <a:lstStyle/>
        <a:p>
          <a:pPr rtl="0"/>
          <a:r>
            <a:rPr lang="en-US" b="1" dirty="0" smtClean="0"/>
            <a:t>Misyon</a:t>
          </a:r>
          <a:endParaRPr lang="tr-TR" dirty="0"/>
        </a:p>
      </dgm:t>
    </dgm:pt>
    <dgm:pt modelId="{5EE08D7D-1376-45FD-881F-63DEEEC911F1}" type="parTrans" cxnId="{C280A613-9938-4E08-9B6A-D0082A9742B6}">
      <dgm:prSet/>
      <dgm:spPr/>
      <dgm:t>
        <a:bodyPr/>
        <a:lstStyle/>
        <a:p>
          <a:endParaRPr lang="tr-TR"/>
        </a:p>
      </dgm:t>
    </dgm:pt>
    <dgm:pt modelId="{15731597-18CD-4EA1-B8BE-DB4FA45BEADE}" type="sibTrans" cxnId="{C280A613-9938-4E08-9B6A-D0082A9742B6}">
      <dgm:prSet/>
      <dgm:spPr/>
      <dgm:t>
        <a:bodyPr/>
        <a:lstStyle/>
        <a:p>
          <a:endParaRPr lang="tr-TR"/>
        </a:p>
      </dgm:t>
    </dgm:pt>
    <dgm:pt modelId="{FAC6F189-8B24-401B-B2CD-DB64DC8498D1}">
      <dgm:prSet/>
      <dgm:spPr/>
      <dgm:t>
        <a:bodyPr/>
        <a:lstStyle/>
        <a:p>
          <a:pPr algn="just" rtl="0"/>
          <a:r>
            <a:rPr lang="en-US" dirty="0" err="1" smtClean="0"/>
            <a:t>Stratejik</a:t>
          </a:r>
          <a:r>
            <a:rPr lang="en-US" dirty="0" smtClean="0"/>
            <a:t> </a:t>
          </a:r>
          <a:r>
            <a:rPr lang="en-US" dirty="0" err="1" smtClean="0"/>
            <a:t>amaç</a:t>
          </a:r>
          <a:r>
            <a:rPr lang="en-US" dirty="0" smtClean="0"/>
            <a:t> </a:t>
          </a:r>
          <a:r>
            <a:rPr lang="en-US" dirty="0" err="1" smtClean="0"/>
            <a:t>ve</a:t>
          </a:r>
          <a:r>
            <a:rPr lang="en-US" dirty="0" smtClean="0"/>
            <a:t> </a:t>
          </a:r>
          <a:r>
            <a:rPr lang="en-US" dirty="0" err="1" smtClean="0"/>
            <a:t>hedeflerimiz</a:t>
          </a:r>
          <a:r>
            <a:rPr lang="en-US" dirty="0" smtClean="0"/>
            <a:t> </a:t>
          </a:r>
          <a:r>
            <a:rPr lang="en-US" dirty="0" err="1" smtClean="0"/>
            <a:t>doğrultusunda</a:t>
          </a:r>
          <a:r>
            <a:rPr lang="en-US" dirty="0" smtClean="0"/>
            <a:t>, </a:t>
          </a:r>
          <a:r>
            <a:rPr lang="en-US" dirty="0" err="1" smtClean="0"/>
            <a:t>paydaşlarımızla</a:t>
          </a:r>
          <a:r>
            <a:rPr lang="en-US" dirty="0" smtClean="0"/>
            <a:t> </a:t>
          </a:r>
          <a:r>
            <a:rPr lang="en-US" dirty="0" err="1" smtClean="0"/>
            <a:t>işbirliği</a:t>
          </a:r>
          <a:r>
            <a:rPr lang="en-US" dirty="0" smtClean="0"/>
            <a:t> </a:t>
          </a:r>
          <a:r>
            <a:rPr lang="en-US" dirty="0" err="1" smtClean="0"/>
            <a:t>içerisinde</a:t>
          </a:r>
          <a:r>
            <a:rPr lang="en-US" dirty="0" smtClean="0"/>
            <a:t>, </a:t>
          </a:r>
          <a:r>
            <a:rPr lang="en-US" dirty="0" err="1" smtClean="0"/>
            <a:t>kaynakların</a:t>
          </a:r>
          <a:r>
            <a:rPr lang="en-US" dirty="0" smtClean="0"/>
            <a:t> </a:t>
          </a:r>
          <a:r>
            <a:rPr lang="en-US" dirty="0" err="1" smtClean="0"/>
            <a:t>etkili</a:t>
          </a:r>
          <a:r>
            <a:rPr lang="en-US" dirty="0" smtClean="0"/>
            <a:t>, </a:t>
          </a:r>
          <a:r>
            <a:rPr lang="en-US" dirty="0" err="1" smtClean="0"/>
            <a:t>ekonomik</a:t>
          </a:r>
          <a:r>
            <a:rPr lang="en-US" dirty="0" smtClean="0"/>
            <a:t> </a:t>
          </a:r>
          <a:r>
            <a:rPr lang="en-US" dirty="0" err="1" smtClean="0"/>
            <a:t>ve</a:t>
          </a:r>
          <a:r>
            <a:rPr lang="en-US" dirty="0" smtClean="0"/>
            <a:t> </a:t>
          </a:r>
          <a:r>
            <a:rPr lang="en-US" dirty="0" err="1" smtClean="0"/>
            <a:t>verimli</a:t>
          </a:r>
          <a:r>
            <a:rPr lang="en-US" dirty="0" smtClean="0"/>
            <a:t> </a:t>
          </a:r>
          <a:r>
            <a:rPr lang="en-US" dirty="0" err="1" smtClean="0"/>
            <a:t>bir</a:t>
          </a:r>
          <a:r>
            <a:rPr lang="en-US" dirty="0" smtClean="0"/>
            <a:t> </a:t>
          </a:r>
          <a:r>
            <a:rPr lang="en-US" dirty="0" err="1" smtClean="0"/>
            <a:t>şekilde</a:t>
          </a:r>
          <a:r>
            <a:rPr lang="en-US" dirty="0" smtClean="0"/>
            <a:t> </a:t>
          </a:r>
          <a:r>
            <a:rPr lang="en-US" dirty="0" err="1" smtClean="0"/>
            <a:t>elde</a:t>
          </a:r>
          <a:r>
            <a:rPr lang="en-US" dirty="0" smtClean="0"/>
            <a:t> </a:t>
          </a:r>
          <a:r>
            <a:rPr lang="en-US" dirty="0" err="1" smtClean="0"/>
            <a:t>edilmesi</a:t>
          </a:r>
          <a:r>
            <a:rPr lang="tr-TR" dirty="0" smtClean="0"/>
            <a:t> </a:t>
          </a:r>
          <a:r>
            <a:rPr lang="en-US" dirty="0" err="1" smtClean="0"/>
            <a:t>ve</a:t>
          </a:r>
          <a:r>
            <a:rPr lang="en-US" dirty="0" smtClean="0"/>
            <a:t> </a:t>
          </a:r>
          <a:r>
            <a:rPr lang="en-US" dirty="0" err="1" smtClean="0"/>
            <a:t>kullanılmasını</a:t>
          </a:r>
          <a:r>
            <a:rPr lang="en-US" dirty="0" smtClean="0"/>
            <a:t>, </a:t>
          </a:r>
          <a:r>
            <a:rPr lang="en-US" dirty="0" err="1" smtClean="0"/>
            <a:t>mali</a:t>
          </a:r>
          <a:r>
            <a:rPr lang="en-US" dirty="0" smtClean="0"/>
            <a:t> </a:t>
          </a:r>
          <a:r>
            <a:rPr lang="en-US" dirty="0" err="1" smtClean="0"/>
            <a:t>saydamlığın</a:t>
          </a:r>
          <a:r>
            <a:rPr lang="en-US" dirty="0" smtClean="0"/>
            <a:t> </a:t>
          </a:r>
          <a:r>
            <a:rPr lang="en-US" dirty="0" err="1" smtClean="0"/>
            <a:t>ve</a:t>
          </a:r>
          <a:r>
            <a:rPr lang="en-US" dirty="0" smtClean="0"/>
            <a:t> </a:t>
          </a:r>
          <a:r>
            <a:rPr lang="en-US" dirty="0" err="1" smtClean="0"/>
            <a:t>hesap</a:t>
          </a:r>
          <a:r>
            <a:rPr lang="en-US" dirty="0" smtClean="0"/>
            <a:t> </a:t>
          </a:r>
          <a:r>
            <a:rPr lang="en-US" dirty="0" err="1" smtClean="0"/>
            <a:t>verebilme</a:t>
          </a:r>
          <a:r>
            <a:rPr lang="en-US" dirty="0" smtClean="0"/>
            <a:t> </a:t>
          </a:r>
          <a:r>
            <a:rPr lang="en-US" dirty="0" err="1" smtClean="0"/>
            <a:t>süreçlerinin</a:t>
          </a:r>
          <a:r>
            <a:rPr lang="en-US" dirty="0" smtClean="0"/>
            <a:t> </a:t>
          </a:r>
          <a:r>
            <a:rPr lang="en-US" dirty="0" err="1" smtClean="0"/>
            <a:t>etkinliğini</a:t>
          </a:r>
          <a:r>
            <a:rPr lang="en-US" dirty="0" smtClean="0"/>
            <a:t> </a:t>
          </a:r>
          <a:r>
            <a:rPr lang="en-US" dirty="0" err="1" smtClean="0"/>
            <a:t>sağlayarak</a:t>
          </a:r>
          <a:r>
            <a:rPr lang="en-US" dirty="0" smtClean="0"/>
            <a:t>, </a:t>
          </a:r>
          <a:r>
            <a:rPr lang="en-US" dirty="0" err="1" smtClean="0"/>
            <a:t>mali</a:t>
          </a:r>
          <a:r>
            <a:rPr lang="en-US" dirty="0" smtClean="0"/>
            <a:t> </a:t>
          </a:r>
          <a:r>
            <a:rPr lang="en-US" dirty="0" err="1" smtClean="0"/>
            <a:t>kanunların</a:t>
          </a:r>
          <a:r>
            <a:rPr lang="en-US" dirty="0" smtClean="0"/>
            <a:t> </a:t>
          </a:r>
          <a:r>
            <a:rPr lang="en-US" dirty="0" err="1" smtClean="0"/>
            <a:t>uygulanması</a:t>
          </a:r>
          <a:r>
            <a:rPr lang="en-US" dirty="0" smtClean="0"/>
            <a:t> </a:t>
          </a:r>
          <a:r>
            <a:rPr lang="en-US" dirty="0" err="1" smtClean="0"/>
            <a:t>konusunda</a:t>
          </a:r>
          <a:r>
            <a:rPr lang="en-US" dirty="0" smtClean="0"/>
            <a:t> </a:t>
          </a:r>
          <a:r>
            <a:rPr lang="en-US" dirty="0" err="1" smtClean="0"/>
            <a:t>üst</a:t>
          </a:r>
          <a:r>
            <a:rPr lang="en-US" dirty="0" smtClean="0"/>
            <a:t> </a:t>
          </a:r>
          <a:r>
            <a:rPr lang="en-US" dirty="0" err="1" smtClean="0"/>
            <a:t>yöneticiye</a:t>
          </a:r>
          <a:r>
            <a:rPr lang="en-US" dirty="0" smtClean="0"/>
            <a:t> </a:t>
          </a:r>
          <a:r>
            <a:rPr lang="en-US" dirty="0" err="1" smtClean="0"/>
            <a:t>ve</a:t>
          </a:r>
          <a:r>
            <a:rPr lang="en-US" dirty="0" smtClean="0"/>
            <a:t> </a:t>
          </a:r>
          <a:r>
            <a:rPr lang="en-US" dirty="0" err="1" smtClean="0"/>
            <a:t>harcama</a:t>
          </a:r>
          <a:r>
            <a:rPr lang="en-US" dirty="0" smtClean="0"/>
            <a:t> </a:t>
          </a:r>
          <a:r>
            <a:rPr lang="en-US" dirty="0" err="1" smtClean="0"/>
            <a:t>yetkililerine</a:t>
          </a:r>
          <a:r>
            <a:rPr lang="en-US" dirty="0" smtClean="0"/>
            <a:t> </a:t>
          </a:r>
          <a:r>
            <a:rPr lang="en-US" dirty="0" err="1" smtClean="0"/>
            <a:t>danışmanlık</a:t>
          </a:r>
          <a:r>
            <a:rPr lang="en-US" dirty="0" smtClean="0"/>
            <a:t> </a:t>
          </a:r>
          <a:r>
            <a:rPr lang="en-US" dirty="0" err="1" smtClean="0"/>
            <a:t>yapmak</a:t>
          </a:r>
          <a:r>
            <a:rPr lang="en-US" dirty="0" smtClean="0"/>
            <a:t>.</a:t>
          </a:r>
          <a:endParaRPr lang="tr-TR" dirty="0"/>
        </a:p>
      </dgm:t>
    </dgm:pt>
    <dgm:pt modelId="{CE6B6BEA-2D6B-47E4-947C-AAB801D67AB0}" type="parTrans" cxnId="{56F1CA4C-6B78-45FC-99C6-015FD11B433A}">
      <dgm:prSet/>
      <dgm:spPr/>
      <dgm:t>
        <a:bodyPr/>
        <a:lstStyle/>
        <a:p>
          <a:endParaRPr lang="tr-TR"/>
        </a:p>
      </dgm:t>
    </dgm:pt>
    <dgm:pt modelId="{2513D584-9180-414E-B7CA-AF9BD66B6F6C}" type="sibTrans" cxnId="{56F1CA4C-6B78-45FC-99C6-015FD11B433A}">
      <dgm:prSet/>
      <dgm:spPr/>
      <dgm:t>
        <a:bodyPr/>
        <a:lstStyle/>
        <a:p>
          <a:endParaRPr lang="tr-TR"/>
        </a:p>
      </dgm:t>
    </dgm:pt>
    <dgm:pt modelId="{95C7C314-180E-4259-8277-3FAD14B05EC0}">
      <dgm:prSet/>
      <dgm:spPr/>
      <dgm:t>
        <a:bodyPr/>
        <a:lstStyle/>
        <a:p>
          <a:pPr rtl="0"/>
          <a:r>
            <a:rPr lang="en-US" b="1" smtClean="0"/>
            <a:t>Vizyon</a:t>
          </a:r>
          <a:endParaRPr lang="tr-TR"/>
        </a:p>
      </dgm:t>
    </dgm:pt>
    <dgm:pt modelId="{A629F651-8FF7-4915-9C17-06061328ECCF}" type="parTrans" cxnId="{756ED275-72F5-4EB3-99BB-94C61D31480B}">
      <dgm:prSet/>
      <dgm:spPr/>
      <dgm:t>
        <a:bodyPr/>
        <a:lstStyle/>
        <a:p>
          <a:endParaRPr lang="tr-TR"/>
        </a:p>
      </dgm:t>
    </dgm:pt>
    <dgm:pt modelId="{ED659C70-6988-42EA-98B7-B5F162EBD1D5}" type="sibTrans" cxnId="{756ED275-72F5-4EB3-99BB-94C61D31480B}">
      <dgm:prSet/>
      <dgm:spPr/>
      <dgm:t>
        <a:bodyPr/>
        <a:lstStyle/>
        <a:p>
          <a:endParaRPr lang="tr-TR"/>
        </a:p>
      </dgm:t>
    </dgm:pt>
    <dgm:pt modelId="{774A3750-FA2D-4D71-8DED-EF98B28CA9EE}">
      <dgm:prSet/>
      <dgm:spPr/>
      <dgm:t>
        <a:bodyPr/>
        <a:lstStyle/>
        <a:p>
          <a:pPr algn="just" rtl="0"/>
          <a:r>
            <a:rPr lang="en-US" dirty="0" err="1" smtClean="0"/>
            <a:t>İşinde</a:t>
          </a:r>
          <a:r>
            <a:rPr lang="en-US" dirty="0" smtClean="0"/>
            <a:t> </a:t>
          </a:r>
          <a:r>
            <a:rPr lang="en-US" dirty="0" err="1" smtClean="0"/>
            <a:t>uzman</a:t>
          </a:r>
          <a:r>
            <a:rPr lang="en-US" dirty="0" smtClean="0"/>
            <a:t>, </a:t>
          </a:r>
          <a:r>
            <a:rPr lang="en-US" dirty="0" err="1" smtClean="0"/>
            <a:t>yenilikçi</a:t>
          </a:r>
          <a:r>
            <a:rPr lang="en-US" dirty="0" smtClean="0"/>
            <a:t> </a:t>
          </a:r>
          <a:r>
            <a:rPr lang="en-US" dirty="0" err="1" smtClean="0"/>
            <a:t>ve</a:t>
          </a:r>
          <a:r>
            <a:rPr lang="en-US" dirty="0" smtClean="0"/>
            <a:t> </a:t>
          </a:r>
          <a:r>
            <a:rPr lang="en-US" dirty="0" err="1" smtClean="0"/>
            <a:t>özverili</a:t>
          </a:r>
          <a:r>
            <a:rPr lang="en-US" dirty="0" smtClean="0"/>
            <a:t> </a:t>
          </a:r>
          <a:r>
            <a:rPr lang="en-US" dirty="0" err="1" smtClean="0"/>
            <a:t>kadromuzla</a:t>
          </a:r>
          <a:r>
            <a:rPr lang="en-US" dirty="0" smtClean="0"/>
            <a:t> </a:t>
          </a:r>
          <a:r>
            <a:rPr lang="en-US" dirty="0" err="1" smtClean="0"/>
            <a:t>toplam</a:t>
          </a:r>
          <a:r>
            <a:rPr lang="en-US" dirty="0" smtClean="0"/>
            <a:t> </a:t>
          </a:r>
          <a:r>
            <a:rPr lang="en-US" dirty="0" err="1" smtClean="0"/>
            <a:t>kalite</a:t>
          </a:r>
          <a:r>
            <a:rPr lang="en-US" dirty="0" smtClean="0"/>
            <a:t> </a:t>
          </a:r>
          <a:r>
            <a:rPr lang="en-US" dirty="0" err="1" smtClean="0"/>
            <a:t>yönetim</a:t>
          </a:r>
          <a:r>
            <a:rPr lang="en-US" dirty="0" smtClean="0"/>
            <a:t> </a:t>
          </a:r>
          <a:r>
            <a:rPr lang="en-US" dirty="0" err="1" smtClean="0"/>
            <a:t>anlayışı</a:t>
          </a:r>
          <a:r>
            <a:rPr lang="en-US" dirty="0" smtClean="0"/>
            <a:t> </a:t>
          </a:r>
          <a:r>
            <a:rPr lang="en-US" dirty="0" err="1" smtClean="0"/>
            <a:t>ile</a:t>
          </a:r>
          <a:r>
            <a:rPr lang="en-US" dirty="0" smtClean="0"/>
            <a:t> </a:t>
          </a:r>
          <a:r>
            <a:rPr lang="en-US" dirty="0" err="1" smtClean="0"/>
            <a:t>hizmet</a:t>
          </a:r>
          <a:r>
            <a:rPr lang="en-US" dirty="0" smtClean="0"/>
            <a:t> </a:t>
          </a:r>
          <a:r>
            <a:rPr lang="en-US" dirty="0" err="1" smtClean="0"/>
            <a:t>veren</a:t>
          </a:r>
          <a:r>
            <a:rPr lang="en-US" dirty="0" smtClean="0"/>
            <a:t>, </a:t>
          </a:r>
          <a:r>
            <a:rPr lang="en-US" dirty="0" err="1" smtClean="0"/>
            <a:t>saydamlık</a:t>
          </a:r>
          <a:r>
            <a:rPr lang="en-US" dirty="0" smtClean="0"/>
            <a:t> </a:t>
          </a:r>
          <a:r>
            <a:rPr lang="en-US" dirty="0" err="1" smtClean="0"/>
            <a:t>ilkesiyle</a:t>
          </a:r>
          <a:r>
            <a:rPr lang="en-US" dirty="0" smtClean="0"/>
            <a:t> </a:t>
          </a:r>
          <a:r>
            <a:rPr lang="en-US" dirty="0" err="1" smtClean="0"/>
            <a:t>paydaşları</a:t>
          </a:r>
          <a:r>
            <a:rPr lang="en-US" dirty="0" smtClean="0"/>
            <a:t> </a:t>
          </a:r>
          <a:r>
            <a:rPr lang="en-US" dirty="0" err="1" smtClean="0"/>
            <a:t>bilgilendirme</a:t>
          </a:r>
          <a:r>
            <a:rPr lang="en-US" dirty="0" smtClean="0"/>
            <a:t> </a:t>
          </a:r>
          <a:r>
            <a:rPr lang="en-US" dirty="0" err="1" smtClean="0"/>
            <a:t>ve</a:t>
          </a:r>
          <a:r>
            <a:rPr lang="en-US" dirty="0" smtClean="0"/>
            <a:t> </a:t>
          </a:r>
          <a:r>
            <a:rPr lang="en-US" dirty="0" err="1" smtClean="0"/>
            <a:t>hesap</a:t>
          </a:r>
          <a:r>
            <a:rPr lang="en-US" dirty="0" smtClean="0"/>
            <a:t> </a:t>
          </a:r>
          <a:r>
            <a:rPr lang="en-US" dirty="0" err="1" smtClean="0"/>
            <a:t>verme</a:t>
          </a:r>
          <a:r>
            <a:rPr lang="en-US" dirty="0" smtClean="0"/>
            <a:t> </a:t>
          </a:r>
          <a:r>
            <a:rPr lang="en-US" dirty="0" err="1" smtClean="0"/>
            <a:t>süreçlerini</a:t>
          </a:r>
          <a:r>
            <a:rPr lang="en-US" dirty="0" smtClean="0"/>
            <a:t> </a:t>
          </a:r>
          <a:r>
            <a:rPr lang="en-US" dirty="0" err="1" smtClean="0"/>
            <a:t>sağlayan</a:t>
          </a:r>
          <a:r>
            <a:rPr lang="en-US" dirty="0" smtClean="0"/>
            <a:t> </a:t>
          </a:r>
          <a:r>
            <a:rPr lang="en-US" dirty="0" err="1" smtClean="0"/>
            <a:t>bir</a:t>
          </a:r>
          <a:r>
            <a:rPr lang="en-US" dirty="0" smtClean="0"/>
            <a:t> </a:t>
          </a:r>
          <a:r>
            <a:rPr lang="en-US" dirty="0" err="1" smtClean="0"/>
            <a:t>başkanlık</a:t>
          </a:r>
          <a:r>
            <a:rPr lang="en-US" dirty="0" smtClean="0"/>
            <a:t> </a:t>
          </a:r>
          <a:r>
            <a:rPr lang="en-US" dirty="0" err="1" smtClean="0"/>
            <a:t>olmak</a:t>
          </a:r>
          <a:r>
            <a:rPr lang="en-US" dirty="0" smtClean="0"/>
            <a:t>.</a:t>
          </a:r>
          <a:endParaRPr lang="tr-TR" dirty="0"/>
        </a:p>
      </dgm:t>
    </dgm:pt>
    <dgm:pt modelId="{EE626BC0-18A9-4478-942B-646148FE0490}" type="parTrans" cxnId="{6E837771-8189-410D-8FD7-8BB22F066A4D}">
      <dgm:prSet/>
      <dgm:spPr/>
      <dgm:t>
        <a:bodyPr/>
        <a:lstStyle/>
        <a:p>
          <a:endParaRPr lang="tr-TR"/>
        </a:p>
      </dgm:t>
    </dgm:pt>
    <dgm:pt modelId="{C4464634-8E32-4564-9087-B4A1EE1E3457}" type="sibTrans" cxnId="{6E837771-8189-410D-8FD7-8BB22F066A4D}">
      <dgm:prSet/>
      <dgm:spPr/>
      <dgm:t>
        <a:bodyPr/>
        <a:lstStyle/>
        <a:p>
          <a:endParaRPr lang="tr-TR"/>
        </a:p>
      </dgm:t>
    </dgm:pt>
    <dgm:pt modelId="{D9F6598D-7614-4892-BC91-917E307C8F13}" type="pres">
      <dgm:prSet presAssocID="{A094E319-BF92-4590-AA86-A3B5A04933EE}" presName="Name0" presStyleCnt="0">
        <dgm:presLayoutVars>
          <dgm:dir/>
          <dgm:animLvl val="lvl"/>
          <dgm:resizeHandles val="exact"/>
        </dgm:presLayoutVars>
      </dgm:prSet>
      <dgm:spPr/>
      <dgm:t>
        <a:bodyPr/>
        <a:lstStyle/>
        <a:p>
          <a:endParaRPr lang="tr-TR"/>
        </a:p>
      </dgm:t>
    </dgm:pt>
    <dgm:pt modelId="{499A8AD4-6750-42E0-A2E0-FC6AC0490D09}" type="pres">
      <dgm:prSet presAssocID="{43A9F922-E464-483D-AF9C-7B2C20E205B4}" presName="linNode" presStyleCnt="0"/>
      <dgm:spPr/>
    </dgm:pt>
    <dgm:pt modelId="{6219CB1C-29F5-4ECB-A6F2-C292E85F2F40}" type="pres">
      <dgm:prSet presAssocID="{43A9F922-E464-483D-AF9C-7B2C20E205B4}" presName="parentText" presStyleLbl="node1" presStyleIdx="0" presStyleCnt="2" custScaleX="80574">
        <dgm:presLayoutVars>
          <dgm:chMax val="1"/>
          <dgm:bulletEnabled val="1"/>
        </dgm:presLayoutVars>
      </dgm:prSet>
      <dgm:spPr/>
      <dgm:t>
        <a:bodyPr/>
        <a:lstStyle/>
        <a:p>
          <a:endParaRPr lang="tr-TR"/>
        </a:p>
      </dgm:t>
    </dgm:pt>
    <dgm:pt modelId="{5DDA5F83-AEE7-494A-8258-9F6F2949DC3E}" type="pres">
      <dgm:prSet presAssocID="{43A9F922-E464-483D-AF9C-7B2C20E205B4}" presName="descendantText" presStyleLbl="alignAccFollowNode1" presStyleIdx="0" presStyleCnt="2">
        <dgm:presLayoutVars>
          <dgm:bulletEnabled val="1"/>
        </dgm:presLayoutVars>
      </dgm:prSet>
      <dgm:spPr/>
      <dgm:t>
        <a:bodyPr/>
        <a:lstStyle/>
        <a:p>
          <a:endParaRPr lang="tr-TR"/>
        </a:p>
      </dgm:t>
    </dgm:pt>
    <dgm:pt modelId="{94E1F1F0-C75B-4366-AF75-7D8037F8DABA}" type="pres">
      <dgm:prSet presAssocID="{15731597-18CD-4EA1-B8BE-DB4FA45BEADE}" presName="sp" presStyleCnt="0"/>
      <dgm:spPr/>
    </dgm:pt>
    <dgm:pt modelId="{A502D55B-1669-458A-B48B-7C2D546BF977}" type="pres">
      <dgm:prSet presAssocID="{95C7C314-180E-4259-8277-3FAD14B05EC0}" presName="linNode" presStyleCnt="0"/>
      <dgm:spPr/>
    </dgm:pt>
    <dgm:pt modelId="{8094F4F5-EC3D-4807-89BE-1F6FB64B9944}" type="pres">
      <dgm:prSet presAssocID="{95C7C314-180E-4259-8277-3FAD14B05EC0}" presName="parentText" presStyleLbl="node1" presStyleIdx="1" presStyleCnt="2" custScaleX="82770">
        <dgm:presLayoutVars>
          <dgm:chMax val="1"/>
          <dgm:bulletEnabled val="1"/>
        </dgm:presLayoutVars>
      </dgm:prSet>
      <dgm:spPr/>
      <dgm:t>
        <a:bodyPr/>
        <a:lstStyle/>
        <a:p>
          <a:endParaRPr lang="tr-TR"/>
        </a:p>
      </dgm:t>
    </dgm:pt>
    <dgm:pt modelId="{9E964777-1529-41CE-B277-9787EBBDE88C}" type="pres">
      <dgm:prSet presAssocID="{95C7C314-180E-4259-8277-3FAD14B05EC0}" presName="descendantText" presStyleLbl="alignAccFollowNode1" presStyleIdx="1" presStyleCnt="2">
        <dgm:presLayoutVars>
          <dgm:bulletEnabled val="1"/>
        </dgm:presLayoutVars>
      </dgm:prSet>
      <dgm:spPr/>
      <dgm:t>
        <a:bodyPr/>
        <a:lstStyle/>
        <a:p>
          <a:endParaRPr lang="tr-TR"/>
        </a:p>
      </dgm:t>
    </dgm:pt>
  </dgm:ptLst>
  <dgm:cxnLst>
    <dgm:cxn modelId="{E1404737-0D91-4988-8BD7-2E6A5A7F5B03}" type="presOf" srcId="{A094E319-BF92-4590-AA86-A3B5A04933EE}" destId="{D9F6598D-7614-4892-BC91-917E307C8F13}" srcOrd="0" destOrd="0" presId="urn:microsoft.com/office/officeart/2005/8/layout/vList5"/>
    <dgm:cxn modelId="{6E837771-8189-410D-8FD7-8BB22F066A4D}" srcId="{95C7C314-180E-4259-8277-3FAD14B05EC0}" destId="{774A3750-FA2D-4D71-8DED-EF98B28CA9EE}" srcOrd="0" destOrd="0" parTransId="{EE626BC0-18A9-4478-942B-646148FE0490}" sibTransId="{C4464634-8E32-4564-9087-B4A1EE1E3457}"/>
    <dgm:cxn modelId="{C280A613-9938-4E08-9B6A-D0082A9742B6}" srcId="{A094E319-BF92-4590-AA86-A3B5A04933EE}" destId="{43A9F922-E464-483D-AF9C-7B2C20E205B4}" srcOrd="0" destOrd="0" parTransId="{5EE08D7D-1376-45FD-881F-63DEEEC911F1}" sibTransId="{15731597-18CD-4EA1-B8BE-DB4FA45BEADE}"/>
    <dgm:cxn modelId="{723B9067-B684-46AF-A863-15244B38BA11}" type="presOf" srcId="{95C7C314-180E-4259-8277-3FAD14B05EC0}" destId="{8094F4F5-EC3D-4807-89BE-1F6FB64B9944}" srcOrd="0" destOrd="0" presId="urn:microsoft.com/office/officeart/2005/8/layout/vList5"/>
    <dgm:cxn modelId="{756ED275-72F5-4EB3-99BB-94C61D31480B}" srcId="{A094E319-BF92-4590-AA86-A3B5A04933EE}" destId="{95C7C314-180E-4259-8277-3FAD14B05EC0}" srcOrd="1" destOrd="0" parTransId="{A629F651-8FF7-4915-9C17-06061328ECCF}" sibTransId="{ED659C70-6988-42EA-98B7-B5F162EBD1D5}"/>
    <dgm:cxn modelId="{10E86989-39AD-4477-9206-783312DFD907}" type="presOf" srcId="{43A9F922-E464-483D-AF9C-7B2C20E205B4}" destId="{6219CB1C-29F5-4ECB-A6F2-C292E85F2F40}" srcOrd="0" destOrd="0" presId="urn:microsoft.com/office/officeart/2005/8/layout/vList5"/>
    <dgm:cxn modelId="{5F6A5616-3969-4285-9882-6E023A75A7C7}" type="presOf" srcId="{FAC6F189-8B24-401B-B2CD-DB64DC8498D1}" destId="{5DDA5F83-AEE7-494A-8258-9F6F2949DC3E}" srcOrd="0" destOrd="0" presId="urn:microsoft.com/office/officeart/2005/8/layout/vList5"/>
    <dgm:cxn modelId="{F97CDED9-25A4-40E4-972B-972DD4EFFF44}" type="presOf" srcId="{774A3750-FA2D-4D71-8DED-EF98B28CA9EE}" destId="{9E964777-1529-41CE-B277-9787EBBDE88C}" srcOrd="0" destOrd="0" presId="urn:microsoft.com/office/officeart/2005/8/layout/vList5"/>
    <dgm:cxn modelId="{56F1CA4C-6B78-45FC-99C6-015FD11B433A}" srcId="{43A9F922-E464-483D-AF9C-7B2C20E205B4}" destId="{FAC6F189-8B24-401B-B2CD-DB64DC8498D1}" srcOrd="0" destOrd="0" parTransId="{CE6B6BEA-2D6B-47E4-947C-AAB801D67AB0}" sibTransId="{2513D584-9180-414E-B7CA-AF9BD66B6F6C}"/>
    <dgm:cxn modelId="{240D2F35-2345-41B0-ACDD-662078BBCEC9}" type="presParOf" srcId="{D9F6598D-7614-4892-BC91-917E307C8F13}" destId="{499A8AD4-6750-42E0-A2E0-FC6AC0490D09}" srcOrd="0" destOrd="0" presId="urn:microsoft.com/office/officeart/2005/8/layout/vList5"/>
    <dgm:cxn modelId="{75B41F3D-3EB1-4E78-A87F-C91C00469F8E}" type="presParOf" srcId="{499A8AD4-6750-42E0-A2E0-FC6AC0490D09}" destId="{6219CB1C-29F5-4ECB-A6F2-C292E85F2F40}" srcOrd="0" destOrd="0" presId="urn:microsoft.com/office/officeart/2005/8/layout/vList5"/>
    <dgm:cxn modelId="{F1039574-D4A9-4903-A0E6-B172D4985C00}" type="presParOf" srcId="{499A8AD4-6750-42E0-A2E0-FC6AC0490D09}" destId="{5DDA5F83-AEE7-494A-8258-9F6F2949DC3E}" srcOrd="1" destOrd="0" presId="urn:microsoft.com/office/officeart/2005/8/layout/vList5"/>
    <dgm:cxn modelId="{D57F8361-3958-41B0-B72E-E69C0D2169FB}" type="presParOf" srcId="{D9F6598D-7614-4892-BC91-917E307C8F13}" destId="{94E1F1F0-C75B-4366-AF75-7D8037F8DABA}" srcOrd="1" destOrd="0" presId="urn:microsoft.com/office/officeart/2005/8/layout/vList5"/>
    <dgm:cxn modelId="{40C6AE95-CBAB-45A5-93A1-A6AA51F0F213}" type="presParOf" srcId="{D9F6598D-7614-4892-BC91-917E307C8F13}" destId="{A502D55B-1669-458A-B48B-7C2D546BF977}" srcOrd="2" destOrd="0" presId="urn:microsoft.com/office/officeart/2005/8/layout/vList5"/>
    <dgm:cxn modelId="{F0D5CAEF-FB8F-4FEE-87B9-D0966F8BA3D0}" type="presParOf" srcId="{A502D55B-1669-458A-B48B-7C2D546BF977}" destId="{8094F4F5-EC3D-4807-89BE-1F6FB64B9944}" srcOrd="0" destOrd="0" presId="urn:microsoft.com/office/officeart/2005/8/layout/vList5"/>
    <dgm:cxn modelId="{42668FA8-8CDA-44D2-9868-2FE363DB45D4}" type="presParOf" srcId="{A502D55B-1669-458A-B48B-7C2D546BF977}" destId="{9E964777-1529-41CE-B277-9787EBBDE88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42D982C-087A-4589-B147-168487789DC0}" type="doc">
      <dgm:prSet loTypeId="urn:microsoft.com/office/officeart/2005/8/layout/vList2" loCatId="list" qsTypeId="urn:microsoft.com/office/officeart/2005/8/quickstyle/simple1" qsCatId="simple" csTypeId="urn:microsoft.com/office/officeart/2005/8/colors/accent3_3" csCatId="accent3" phldr="1"/>
      <dgm:spPr/>
      <dgm:t>
        <a:bodyPr/>
        <a:lstStyle/>
        <a:p>
          <a:endParaRPr lang="tr-TR"/>
        </a:p>
      </dgm:t>
    </dgm:pt>
    <dgm:pt modelId="{750C1808-5740-4D69-B930-26377FDC250D}">
      <dgm:prSet/>
      <dgm:spPr>
        <a:solidFill>
          <a:schemeClr val="accent1">
            <a:lumMod val="75000"/>
          </a:schemeClr>
        </a:solidFill>
      </dgm:spPr>
      <dgm:t>
        <a:bodyPr/>
        <a:lstStyle/>
        <a:p>
          <a:pPr rtl="0"/>
          <a:r>
            <a:rPr lang="en-US" dirty="0" err="1" smtClean="0"/>
            <a:t>Ulusal</a:t>
          </a:r>
          <a:r>
            <a:rPr lang="en-US" dirty="0" smtClean="0"/>
            <a:t> </a:t>
          </a:r>
          <a:r>
            <a:rPr lang="en-US" dirty="0" err="1" smtClean="0"/>
            <a:t>kalkınma</a:t>
          </a:r>
          <a:r>
            <a:rPr lang="en-US" dirty="0" smtClean="0"/>
            <a:t> </a:t>
          </a:r>
          <a:r>
            <a:rPr lang="en-US" dirty="0" err="1" smtClean="0"/>
            <a:t>strateji</a:t>
          </a:r>
          <a:r>
            <a:rPr lang="en-US" dirty="0" smtClean="0"/>
            <a:t> </a:t>
          </a:r>
          <a:r>
            <a:rPr lang="en-US" dirty="0" err="1" smtClean="0"/>
            <a:t>ve</a:t>
          </a:r>
          <a:r>
            <a:rPr lang="en-US" dirty="0" smtClean="0"/>
            <a:t> </a:t>
          </a:r>
          <a:r>
            <a:rPr lang="en-US" dirty="0" err="1" smtClean="0"/>
            <a:t>politikaları</a:t>
          </a:r>
          <a:r>
            <a:rPr lang="en-US" dirty="0" smtClean="0"/>
            <a:t>, </a:t>
          </a:r>
          <a:r>
            <a:rPr lang="en-US" dirty="0" err="1" smtClean="0"/>
            <a:t>yıllık</a:t>
          </a:r>
          <a:r>
            <a:rPr lang="en-US" dirty="0" smtClean="0"/>
            <a:t> program </a:t>
          </a:r>
          <a:r>
            <a:rPr lang="en-US" dirty="0" err="1" smtClean="0"/>
            <a:t>ve</a:t>
          </a:r>
          <a:r>
            <a:rPr lang="en-US" dirty="0" smtClean="0"/>
            <a:t> </a:t>
          </a:r>
          <a:r>
            <a:rPr lang="en-US" dirty="0" err="1" smtClean="0"/>
            <a:t>hükümet</a:t>
          </a:r>
          <a:r>
            <a:rPr lang="en-US" dirty="0" smtClean="0"/>
            <a:t> </a:t>
          </a:r>
          <a:r>
            <a:rPr lang="en-US" dirty="0" err="1" smtClean="0"/>
            <a:t>programı</a:t>
          </a:r>
          <a:r>
            <a:rPr lang="en-US" dirty="0" smtClean="0"/>
            <a:t> </a:t>
          </a:r>
          <a:r>
            <a:rPr lang="en-US" dirty="0" err="1" smtClean="0"/>
            <a:t>çerçevesinde</a:t>
          </a:r>
          <a:r>
            <a:rPr lang="en-US" dirty="0" smtClean="0"/>
            <a:t> </a:t>
          </a:r>
          <a:r>
            <a:rPr lang="en-US" dirty="0" err="1" smtClean="0"/>
            <a:t>idarenin</a:t>
          </a:r>
          <a:r>
            <a:rPr lang="en-US" dirty="0" smtClean="0"/>
            <a:t> </a:t>
          </a:r>
          <a:r>
            <a:rPr lang="en-US" dirty="0" err="1" smtClean="0"/>
            <a:t>orta</a:t>
          </a:r>
          <a:r>
            <a:rPr lang="en-US" dirty="0" smtClean="0"/>
            <a:t> </a:t>
          </a:r>
          <a:r>
            <a:rPr lang="en-US" dirty="0" err="1" smtClean="0"/>
            <a:t>ve</a:t>
          </a:r>
          <a:r>
            <a:rPr lang="en-US" dirty="0" smtClean="0"/>
            <a:t> </a:t>
          </a:r>
          <a:r>
            <a:rPr lang="en-US" dirty="0" err="1" smtClean="0"/>
            <a:t>uzun</a:t>
          </a:r>
          <a:r>
            <a:rPr lang="en-US" dirty="0" smtClean="0"/>
            <a:t> </a:t>
          </a:r>
          <a:r>
            <a:rPr lang="en-US" dirty="0" err="1" smtClean="0"/>
            <a:t>vadeli</a:t>
          </a:r>
          <a:r>
            <a:rPr lang="en-US" dirty="0" smtClean="0"/>
            <a:t> </a:t>
          </a:r>
          <a:r>
            <a:rPr lang="en-US" dirty="0" err="1" smtClean="0"/>
            <a:t>strateji</a:t>
          </a:r>
          <a:r>
            <a:rPr lang="en-US" dirty="0" smtClean="0"/>
            <a:t> </a:t>
          </a:r>
          <a:r>
            <a:rPr lang="en-US" dirty="0" err="1" smtClean="0"/>
            <a:t>ve</a:t>
          </a:r>
          <a:r>
            <a:rPr lang="en-US" dirty="0" smtClean="0"/>
            <a:t> </a:t>
          </a:r>
          <a:r>
            <a:rPr lang="en-US" dirty="0" err="1" smtClean="0"/>
            <a:t>politikalarını</a:t>
          </a:r>
          <a:r>
            <a:rPr lang="en-US" dirty="0" smtClean="0"/>
            <a:t> </a:t>
          </a:r>
          <a:r>
            <a:rPr lang="en-US" dirty="0" err="1" smtClean="0"/>
            <a:t>belirlemek</a:t>
          </a:r>
          <a:r>
            <a:rPr lang="en-US" dirty="0" smtClean="0"/>
            <a:t>, </a:t>
          </a:r>
          <a:r>
            <a:rPr lang="en-US" dirty="0" err="1" smtClean="0"/>
            <a:t>amaçlarını</a:t>
          </a:r>
          <a:r>
            <a:rPr lang="en-US" dirty="0" smtClean="0"/>
            <a:t> </a:t>
          </a:r>
          <a:r>
            <a:rPr lang="en-US" dirty="0" err="1" smtClean="0"/>
            <a:t>oluşturmak</a:t>
          </a:r>
          <a:r>
            <a:rPr lang="en-US" dirty="0" smtClean="0"/>
            <a:t>  </a:t>
          </a:r>
          <a:r>
            <a:rPr lang="en-US" dirty="0" err="1" smtClean="0"/>
            <a:t>üzere</a:t>
          </a:r>
          <a:r>
            <a:rPr lang="en-US" dirty="0" smtClean="0"/>
            <a:t> </a:t>
          </a:r>
          <a:r>
            <a:rPr lang="en-US" dirty="0" err="1" smtClean="0"/>
            <a:t>gerekli</a:t>
          </a:r>
          <a:r>
            <a:rPr lang="en-US" dirty="0" smtClean="0"/>
            <a:t> </a:t>
          </a:r>
          <a:r>
            <a:rPr lang="en-US" dirty="0" err="1" smtClean="0"/>
            <a:t>çalışmaları</a:t>
          </a:r>
          <a:r>
            <a:rPr lang="en-US" dirty="0" smtClean="0"/>
            <a:t> </a:t>
          </a:r>
          <a:r>
            <a:rPr lang="en-US" dirty="0" err="1" smtClean="0"/>
            <a:t>yapmak</a:t>
          </a:r>
          <a:r>
            <a:rPr lang="en-US" dirty="0" smtClean="0"/>
            <a:t>.</a:t>
          </a:r>
          <a:endParaRPr lang="tr-TR" dirty="0"/>
        </a:p>
      </dgm:t>
    </dgm:pt>
    <dgm:pt modelId="{A185902D-817E-47DC-B5CF-0A13C94ED711}" type="parTrans" cxnId="{CA7226EE-3997-47CD-934E-ED80A3F75248}">
      <dgm:prSet/>
      <dgm:spPr/>
      <dgm:t>
        <a:bodyPr/>
        <a:lstStyle/>
        <a:p>
          <a:endParaRPr lang="tr-TR"/>
        </a:p>
      </dgm:t>
    </dgm:pt>
    <dgm:pt modelId="{9B0756F3-2F2C-4B18-856E-1D451BD4D34F}" type="sibTrans" cxnId="{CA7226EE-3997-47CD-934E-ED80A3F75248}">
      <dgm:prSet/>
      <dgm:spPr/>
      <dgm:t>
        <a:bodyPr/>
        <a:lstStyle/>
        <a:p>
          <a:endParaRPr lang="tr-TR"/>
        </a:p>
      </dgm:t>
    </dgm:pt>
    <dgm:pt modelId="{1187387A-D1AA-4271-A2E3-754FB0AA75AE}">
      <dgm:prSet/>
      <dgm:spPr>
        <a:solidFill>
          <a:srgbClr val="0070C0"/>
        </a:solidFill>
      </dgm:spPr>
      <dgm:t>
        <a:bodyPr/>
        <a:lstStyle/>
        <a:p>
          <a:pPr rtl="0"/>
          <a:r>
            <a:rPr lang="en-US" dirty="0" err="1" smtClean="0"/>
            <a:t>İdarenin</a:t>
          </a:r>
          <a:r>
            <a:rPr lang="en-US" dirty="0" smtClean="0"/>
            <a:t> </a:t>
          </a:r>
          <a:r>
            <a:rPr lang="en-US" dirty="0" err="1" smtClean="0"/>
            <a:t>görev</a:t>
          </a:r>
          <a:r>
            <a:rPr lang="en-US" dirty="0" smtClean="0"/>
            <a:t> </a:t>
          </a:r>
          <a:r>
            <a:rPr lang="en-US" dirty="0" err="1" smtClean="0"/>
            <a:t>alanına</a:t>
          </a:r>
          <a:r>
            <a:rPr lang="en-US" dirty="0" smtClean="0"/>
            <a:t> </a:t>
          </a:r>
          <a:r>
            <a:rPr lang="en-US" dirty="0" err="1" smtClean="0"/>
            <a:t>giren</a:t>
          </a:r>
          <a:r>
            <a:rPr lang="en-US" dirty="0" smtClean="0"/>
            <a:t> </a:t>
          </a:r>
          <a:r>
            <a:rPr lang="en-US" dirty="0" err="1" smtClean="0"/>
            <a:t>konularda</a:t>
          </a:r>
          <a:r>
            <a:rPr lang="en-US" dirty="0" smtClean="0"/>
            <a:t> </a:t>
          </a:r>
          <a:r>
            <a:rPr lang="en-US" dirty="0" err="1" smtClean="0"/>
            <a:t>performans</a:t>
          </a:r>
          <a:r>
            <a:rPr lang="en-US" dirty="0" smtClean="0"/>
            <a:t> </a:t>
          </a:r>
          <a:r>
            <a:rPr lang="en-US" dirty="0" err="1" smtClean="0"/>
            <a:t>ve</a:t>
          </a:r>
          <a:r>
            <a:rPr lang="en-US" dirty="0" smtClean="0"/>
            <a:t> </a:t>
          </a:r>
          <a:r>
            <a:rPr lang="en-US" dirty="0" err="1" smtClean="0"/>
            <a:t>kalite</a:t>
          </a:r>
          <a:r>
            <a:rPr lang="en-US" dirty="0" smtClean="0"/>
            <a:t> </a:t>
          </a:r>
          <a:r>
            <a:rPr lang="en-US" dirty="0" err="1" smtClean="0"/>
            <a:t>ölçütleri</a:t>
          </a:r>
          <a:r>
            <a:rPr lang="en-US" dirty="0" smtClean="0"/>
            <a:t> </a:t>
          </a:r>
          <a:r>
            <a:rPr lang="en-US" dirty="0" err="1" smtClean="0"/>
            <a:t>geliştirmek</a:t>
          </a:r>
          <a:r>
            <a:rPr lang="en-US" dirty="0" smtClean="0"/>
            <a:t> </a:t>
          </a:r>
          <a:r>
            <a:rPr lang="en-US" dirty="0" err="1" smtClean="0"/>
            <a:t>ve</a:t>
          </a:r>
          <a:r>
            <a:rPr lang="en-US" dirty="0" smtClean="0"/>
            <a:t> </a:t>
          </a:r>
          <a:r>
            <a:rPr lang="en-US" dirty="0" err="1" smtClean="0"/>
            <a:t>bu</a:t>
          </a:r>
          <a:r>
            <a:rPr lang="en-US" dirty="0" smtClean="0"/>
            <a:t> </a:t>
          </a:r>
          <a:r>
            <a:rPr lang="en-US" dirty="0" err="1" smtClean="0"/>
            <a:t>kapsamda</a:t>
          </a:r>
          <a:r>
            <a:rPr lang="en-US" dirty="0" smtClean="0"/>
            <a:t> </a:t>
          </a:r>
          <a:r>
            <a:rPr lang="en-US" dirty="0" err="1" smtClean="0"/>
            <a:t>verilecek</a:t>
          </a:r>
          <a:r>
            <a:rPr lang="en-US" dirty="0" smtClean="0"/>
            <a:t> </a:t>
          </a:r>
          <a:r>
            <a:rPr lang="en-US" dirty="0" err="1" smtClean="0"/>
            <a:t>diğer</a:t>
          </a:r>
          <a:r>
            <a:rPr lang="en-US" dirty="0" smtClean="0"/>
            <a:t> </a:t>
          </a:r>
          <a:r>
            <a:rPr lang="en-US" dirty="0" err="1" smtClean="0"/>
            <a:t>görevleri</a:t>
          </a:r>
          <a:r>
            <a:rPr lang="en-US" dirty="0" smtClean="0"/>
            <a:t> </a:t>
          </a:r>
          <a:r>
            <a:rPr lang="en-US" dirty="0" err="1" smtClean="0"/>
            <a:t>yerine</a:t>
          </a:r>
          <a:r>
            <a:rPr lang="en-US" dirty="0" smtClean="0"/>
            <a:t> </a:t>
          </a:r>
          <a:r>
            <a:rPr lang="en-US" dirty="0" err="1" smtClean="0"/>
            <a:t>getirmek</a:t>
          </a:r>
          <a:r>
            <a:rPr lang="en-US" dirty="0" smtClean="0"/>
            <a:t>.</a:t>
          </a:r>
          <a:endParaRPr lang="tr-TR" dirty="0"/>
        </a:p>
      </dgm:t>
    </dgm:pt>
    <dgm:pt modelId="{C97DDF3C-9404-481C-946D-3CE1F818C59F}" type="parTrans" cxnId="{56DB842A-B3AC-4A76-B01A-3921FE7C9D80}">
      <dgm:prSet/>
      <dgm:spPr/>
      <dgm:t>
        <a:bodyPr/>
        <a:lstStyle/>
        <a:p>
          <a:endParaRPr lang="tr-TR"/>
        </a:p>
      </dgm:t>
    </dgm:pt>
    <dgm:pt modelId="{369C2A45-5E6E-48FD-B441-078F309A71D2}" type="sibTrans" cxnId="{56DB842A-B3AC-4A76-B01A-3921FE7C9D80}">
      <dgm:prSet/>
      <dgm:spPr/>
      <dgm:t>
        <a:bodyPr/>
        <a:lstStyle/>
        <a:p>
          <a:endParaRPr lang="tr-TR"/>
        </a:p>
      </dgm:t>
    </dgm:pt>
    <dgm:pt modelId="{28A09333-5C67-4DE2-8C28-6F16FC23711F}">
      <dgm:prSet/>
      <dgm:spPr>
        <a:solidFill>
          <a:srgbClr val="0070C0"/>
        </a:solidFill>
      </dgm:spPr>
      <dgm:t>
        <a:bodyPr/>
        <a:lstStyle/>
        <a:p>
          <a:pPr rtl="0"/>
          <a:r>
            <a:rPr lang="en-US" smtClean="0"/>
            <a:t>İdarenin yönetimi ile hizmetlerin geliştirilmesi ve performansla ilgili bilgi ve verileri toplamak, analiz etmek ve yorumlamak.</a:t>
          </a:r>
          <a:endParaRPr lang="tr-TR"/>
        </a:p>
      </dgm:t>
    </dgm:pt>
    <dgm:pt modelId="{37F96181-478B-4610-A6EA-FA7B0CC2A9AA}" type="parTrans" cxnId="{57DAC6A6-A310-4F59-808A-05F38A6C6495}">
      <dgm:prSet/>
      <dgm:spPr/>
      <dgm:t>
        <a:bodyPr/>
        <a:lstStyle/>
        <a:p>
          <a:endParaRPr lang="tr-TR"/>
        </a:p>
      </dgm:t>
    </dgm:pt>
    <dgm:pt modelId="{E46A6852-B7EB-43FE-B97A-2B0B5FC5C4AD}" type="sibTrans" cxnId="{57DAC6A6-A310-4F59-808A-05F38A6C6495}">
      <dgm:prSet/>
      <dgm:spPr/>
      <dgm:t>
        <a:bodyPr/>
        <a:lstStyle/>
        <a:p>
          <a:endParaRPr lang="tr-TR"/>
        </a:p>
      </dgm:t>
    </dgm:pt>
    <dgm:pt modelId="{48C64116-D13E-4CA9-AC8F-65161D2F3D28}">
      <dgm:prSet/>
      <dgm:spPr>
        <a:solidFill>
          <a:srgbClr val="0070C0"/>
        </a:solidFill>
      </dgm:spPr>
      <dgm:t>
        <a:bodyPr/>
        <a:lstStyle/>
        <a:p>
          <a:pPr rtl="0"/>
          <a:r>
            <a:rPr lang="en-US" dirty="0" err="1" smtClean="0"/>
            <a:t>İdarenin</a:t>
          </a:r>
          <a:r>
            <a:rPr lang="en-US" dirty="0" smtClean="0"/>
            <a:t> </a:t>
          </a:r>
          <a:r>
            <a:rPr lang="en-US" dirty="0" err="1" smtClean="0"/>
            <a:t>görev</a:t>
          </a:r>
          <a:r>
            <a:rPr lang="en-US" dirty="0" smtClean="0"/>
            <a:t> </a:t>
          </a:r>
          <a:r>
            <a:rPr lang="en-US" dirty="0" err="1" smtClean="0"/>
            <a:t>alanına</a:t>
          </a:r>
          <a:r>
            <a:rPr lang="en-US" dirty="0" smtClean="0"/>
            <a:t> </a:t>
          </a:r>
          <a:r>
            <a:rPr lang="en-US" dirty="0" err="1" smtClean="0"/>
            <a:t>giren</a:t>
          </a:r>
          <a:r>
            <a:rPr lang="en-US" dirty="0" smtClean="0"/>
            <a:t> </a:t>
          </a:r>
          <a:r>
            <a:rPr lang="en-US" dirty="0" err="1" smtClean="0"/>
            <a:t>konularda</a:t>
          </a:r>
          <a:r>
            <a:rPr lang="en-US" dirty="0" smtClean="0"/>
            <a:t>, </a:t>
          </a:r>
          <a:r>
            <a:rPr lang="en-US" dirty="0" err="1" smtClean="0"/>
            <a:t>hizmetleri</a:t>
          </a:r>
          <a:r>
            <a:rPr lang="en-US" dirty="0" smtClean="0"/>
            <a:t> </a:t>
          </a:r>
          <a:r>
            <a:rPr lang="en-US" dirty="0" err="1" smtClean="0"/>
            <a:t>etkileyecek</a:t>
          </a:r>
          <a:r>
            <a:rPr lang="en-US" dirty="0" smtClean="0"/>
            <a:t> </a:t>
          </a:r>
          <a:r>
            <a:rPr lang="en-US" dirty="0" err="1" smtClean="0"/>
            <a:t>dış</a:t>
          </a:r>
          <a:r>
            <a:rPr lang="en-US" dirty="0" smtClean="0"/>
            <a:t> </a:t>
          </a:r>
          <a:r>
            <a:rPr lang="en-US" dirty="0" err="1" smtClean="0"/>
            <a:t>faktörleri</a:t>
          </a:r>
          <a:r>
            <a:rPr lang="en-US" dirty="0" smtClean="0"/>
            <a:t> </a:t>
          </a:r>
          <a:r>
            <a:rPr lang="en-US" dirty="0" err="1" smtClean="0"/>
            <a:t>incelemek</a:t>
          </a:r>
          <a:r>
            <a:rPr lang="en-US" dirty="0" smtClean="0"/>
            <a:t>, </a:t>
          </a:r>
          <a:r>
            <a:rPr lang="en-US" dirty="0" err="1" smtClean="0"/>
            <a:t>kurum</a:t>
          </a:r>
          <a:r>
            <a:rPr lang="en-US" dirty="0" smtClean="0"/>
            <a:t> </a:t>
          </a:r>
          <a:r>
            <a:rPr lang="en-US" dirty="0" err="1" smtClean="0"/>
            <a:t>içi</a:t>
          </a:r>
          <a:r>
            <a:rPr lang="en-US" dirty="0" smtClean="0"/>
            <a:t> </a:t>
          </a:r>
          <a:r>
            <a:rPr lang="en-US" dirty="0" err="1" smtClean="0"/>
            <a:t>kapasite</a:t>
          </a:r>
          <a:r>
            <a:rPr lang="en-US" dirty="0" smtClean="0"/>
            <a:t> </a:t>
          </a:r>
          <a:r>
            <a:rPr lang="en-US" dirty="0" err="1" smtClean="0"/>
            <a:t>araştırması</a:t>
          </a:r>
          <a:r>
            <a:rPr lang="en-US" dirty="0" smtClean="0"/>
            <a:t> </a:t>
          </a:r>
          <a:r>
            <a:rPr lang="en-US" dirty="0" err="1" smtClean="0"/>
            <a:t>yapmak</a:t>
          </a:r>
          <a:r>
            <a:rPr lang="en-US" dirty="0" smtClean="0"/>
            <a:t>, </a:t>
          </a:r>
          <a:r>
            <a:rPr lang="en-US" dirty="0" err="1" smtClean="0"/>
            <a:t>hizmetlerin</a:t>
          </a:r>
          <a:r>
            <a:rPr lang="en-US" dirty="0" smtClean="0"/>
            <a:t> </a:t>
          </a:r>
          <a:r>
            <a:rPr lang="en-US" dirty="0" err="1" smtClean="0"/>
            <a:t>etkililiğini</a:t>
          </a:r>
          <a:r>
            <a:rPr lang="en-US" dirty="0" smtClean="0"/>
            <a:t> </a:t>
          </a:r>
          <a:r>
            <a:rPr lang="en-US" dirty="0" err="1" smtClean="0"/>
            <a:t>ve</a:t>
          </a:r>
          <a:r>
            <a:rPr lang="en-US" dirty="0" smtClean="0"/>
            <a:t> </a:t>
          </a:r>
          <a:r>
            <a:rPr lang="en-US" dirty="0" err="1" smtClean="0"/>
            <a:t>tatmin</a:t>
          </a:r>
          <a:r>
            <a:rPr lang="en-US" dirty="0" smtClean="0"/>
            <a:t> </a:t>
          </a:r>
          <a:r>
            <a:rPr lang="en-US" dirty="0" err="1" smtClean="0"/>
            <a:t>düzeyini</a:t>
          </a:r>
          <a:r>
            <a:rPr lang="en-US" dirty="0" smtClean="0"/>
            <a:t> </a:t>
          </a:r>
          <a:r>
            <a:rPr lang="en-US" dirty="0" err="1" smtClean="0"/>
            <a:t>analiz</a:t>
          </a:r>
          <a:r>
            <a:rPr lang="en-US" dirty="0" smtClean="0"/>
            <a:t> </a:t>
          </a:r>
          <a:r>
            <a:rPr lang="en-US" dirty="0" err="1" smtClean="0"/>
            <a:t>etmek</a:t>
          </a:r>
          <a:r>
            <a:rPr lang="en-US" dirty="0" smtClean="0"/>
            <a:t> </a:t>
          </a:r>
          <a:r>
            <a:rPr lang="en-US" dirty="0" err="1" smtClean="0"/>
            <a:t>ve</a:t>
          </a:r>
          <a:r>
            <a:rPr lang="en-US" dirty="0" smtClean="0"/>
            <a:t> </a:t>
          </a:r>
          <a:r>
            <a:rPr lang="en-US" dirty="0" err="1" smtClean="0"/>
            <a:t>genel</a:t>
          </a:r>
          <a:r>
            <a:rPr lang="en-US" dirty="0" smtClean="0"/>
            <a:t> </a:t>
          </a:r>
          <a:r>
            <a:rPr lang="en-US" dirty="0" err="1" smtClean="0"/>
            <a:t>araştırmalar</a:t>
          </a:r>
          <a:r>
            <a:rPr lang="en-US" dirty="0" smtClean="0"/>
            <a:t> </a:t>
          </a:r>
          <a:r>
            <a:rPr lang="en-US" dirty="0" err="1" smtClean="0"/>
            <a:t>yapmak</a:t>
          </a:r>
          <a:r>
            <a:rPr lang="en-US" dirty="0" smtClean="0"/>
            <a:t>.</a:t>
          </a:r>
          <a:endParaRPr lang="tr-TR" dirty="0"/>
        </a:p>
      </dgm:t>
    </dgm:pt>
    <dgm:pt modelId="{008D2705-884B-4383-86F4-C90C7849DAA6}" type="parTrans" cxnId="{9EBFE537-34DE-47F7-882D-FB445625599E}">
      <dgm:prSet/>
      <dgm:spPr/>
      <dgm:t>
        <a:bodyPr/>
        <a:lstStyle/>
        <a:p>
          <a:endParaRPr lang="tr-TR"/>
        </a:p>
      </dgm:t>
    </dgm:pt>
    <dgm:pt modelId="{5FEBEF63-0A41-464B-B3E3-FD53B46A40DA}" type="sibTrans" cxnId="{9EBFE537-34DE-47F7-882D-FB445625599E}">
      <dgm:prSet/>
      <dgm:spPr/>
      <dgm:t>
        <a:bodyPr/>
        <a:lstStyle/>
        <a:p>
          <a:endParaRPr lang="tr-TR"/>
        </a:p>
      </dgm:t>
    </dgm:pt>
    <dgm:pt modelId="{D3633290-20B1-4BA6-A522-F50DFF6C6891}" type="pres">
      <dgm:prSet presAssocID="{E42D982C-087A-4589-B147-168487789DC0}" presName="linear" presStyleCnt="0">
        <dgm:presLayoutVars>
          <dgm:animLvl val="lvl"/>
          <dgm:resizeHandles val="exact"/>
        </dgm:presLayoutVars>
      </dgm:prSet>
      <dgm:spPr/>
      <dgm:t>
        <a:bodyPr/>
        <a:lstStyle/>
        <a:p>
          <a:endParaRPr lang="tr-TR"/>
        </a:p>
      </dgm:t>
    </dgm:pt>
    <dgm:pt modelId="{A62FA815-914A-4CE6-BBD3-8EA05AB860D8}" type="pres">
      <dgm:prSet presAssocID="{750C1808-5740-4D69-B930-26377FDC250D}" presName="parentText" presStyleLbl="node1" presStyleIdx="0" presStyleCnt="4">
        <dgm:presLayoutVars>
          <dgm:chMax val="0"/>
          <dgm:bulletEnabled val="1"/>
        </dgm:presLayoutVars>
      </dgm:prSet>
      <dgm:spPr/>
      <dgm:t>
        <a:bodyPr/>
        <a:lstStyle/>
        <a:p>
          <a:endParaRPr lang="tr-TR"/>
        </a:p>
      </dgm:t>
    </dgm:pt>
    <dgm:pt modelId="{ED00E237-3597-4B2B-9E2E-D2EDF12B3451}" type="pres">
      <dgm:prSet presAssocID="{9B0756F3-2F2C-4B18-856E-1D451BD4D34F}" presName="spacer" presStyleCnt="0"/>
      <dgm:spPr/>
    </dgm:pt>
    <dgm:pt modelId="{C7AD8E56-B3AE-496E-AF4D-4E5CA469D4E2}" type="pres">
      <dgm:prSet presAssocID="{1187387A-D1AA-4271-A2E3-754FB0AA75AE}" presName="parentText" presStyleLbl="node1" presStyleIdx="1" presStyleCnt="4">
        <dgm:presLayoutVars>
          <dgm:chMax val="0"/>
          <dgm:bulletEnabled val="1"/>
        </dgm:presLayoutVars>
      </dgm:prSet>
      <dgm:spPr/>
      <dgm:t>
        <a:bodyPr/>
        <a:lstStyle/>
        <a:p>
          <a:endParaRPr lang="tr-TR"/>
        </a:p>
      </dgm:t>
    </dgm:pt>
    <dgm:pt modelId="{72D18284-C008-4AE1-ACA0-6026B619BF51}" type="pres">
      <dgm:prSet presAssocID="{369C2A45-5E6E-48FD-B441-078F309A71D2}" presName="spacer" presStyleCnt="0"/>
      <dgm:spPr/>
    </dgm:pt>
    <dgm:pt modelId="{09B758A0-128E-41F7-9172-3EE632652CC5}" type="pres">
      <dgm:prSet presAssocID="{28A09333-5C67-4DE2-8C28-6F16FC23711F}" presName="parentText" presStyleLbl="node1" presStyleIdx="2" presStyleCnt="4">
        <dgm:presLayoutVars>
          <dgm:chMax val="0"/>
          <dgm:bulletEnabled val="1"/>
        </dgm:presLayoutVars>
      </dgm:prSet>
      <dgm:spPr/>
      <dgm:t>
        <a:bodyPr/>
        <a:lstStyle/>
        <a:p>
          <a:endParaRPr lang="tr-TR"/>
        </a:p>
      </dgm:t>
    </dgm:pt>
    <dgm:pt modelId="{E8C01ACA-7386-41E9-8A06-F00488D58A7B}" type="pres">
      <dgm:prSet presAssocID="{E46A6852-B7EB-43FE-B97A-2B0B5FC5C4AD}" presName="spacer" presStyleCnt="0"/>
      <dgm:spPr/>
    </dgm:pt>
    <dgm:pt modelId="{DBB65853-6D11-420C-A5CD-C47515530469}" type="pres">
      <dgm:prSet presAssocID="{48C64116-D13E-4CA9-AC8F-65161D2F3D28}" presName="parentText" presStyleLbl="node1" presStyleIdx="3" presStyleCnt="4">
        <dgm:presLayoutVars>
          <dgm:chMax val="0"/>
          <dgm:bulletEnabled val="1"/>
        </dgm:presLayoutVars>
      </dgm:prSet>
      <dgm:spPr/>
      <dgm:t>
        <a:bodyPr/>
        <a:lstStyle/>
        <a:p>
          <a:endParaRPr lang="tr-TR"/>
        </a:p>
      </dgm:t>
    </dgm:pt>
  </dgm:ptLst>
  <dgm:cxnLst>
    <dgm:cxn modelId="{9EBFE537-34DE-47F7-882D-FB445625599E}" srcId="{E42D982C-087A-4589-B147-168487789DC0}" destId="{48C64116-D13E-4CA9-AC8F-65161D2F3D28}" srcOrd="3" destOrd="0" parTransId="{008D2705-884B-4383-86F4-C90C7849DAA6}" sibTransId="{5FEBEF63-0A41-464B-B3E3-FD53B46A40DA}"/>
    <dgm:cxn modelId="{CEAA0F22-C74C-4C56-A8DB-3B8E71DF5CB4}" type="presOf" srcId="{750C1808-5740-4D69-B930-26377FDC250D}" destId="{A62FA815-914A-4CE6-BBD3-8EA05AB860D8}" srcOrd="0" destOrd="0" presId="urn:microsoft.com/office/officeart/2005/8/layout/vList2"/>
    <dgm:cxn modelId="{CA7226EE-3997-47CD-934E-ED80A3F75248}" srcId="{E42D982C-087A-4589-B147-168487789DC0}" destId="{750C1808-5740-4D69-B930-26377FDC250D}" srcOrd="0" destOrd="0" parTransId="{A185902D-817E-47DC-B5CF-0A13C94ED711}" sibTransId="{9B0756F3-2F2C-4B18-856E-1D451BD4D34F}"/>
    <dgm:cxn modelId="{3C258B39-6EB3-44DC-BC11-18A525824AB4}" type="presOf" srcId="{E42D982C-087A-4589-B147-168487789DC0}" destId="{D3633290-20B1-4BA6-A522-F50DFF6C6891}" srcOrd="0" destOrd="0" presId="urn:microsoft.com/office/officeart/2005/8/layout/vList2"/>
    <dgm:cxn modelId="{D385CD31-C0C6-4844-9333-E926BAC88378}" type="presOf" srcId="{28A09333-5C67-4DE2-8C28-6F16FC23711F}" destId="{09B758A0-128E-41F7-9172-3EE632652CC5}" srcOrd="0" destOrd="0" presId="urn:microsoft.com/office/officeart/2005/8/layout/vList2"/>
    <dgm:cxn modelId="{57DAC6A6-A310-4F59-808A-05F38A6C6495}" srcId="{E42D982C-087A-4589-B147-168487789DC0}" destId="{28A09333-5C67-4DE2-8C28-6F16FC23711F}" srcOrd="2" destOrd="0" parTransId="{37F96181-478B-4610-A6EA-FA7B0CC2A9AA}" sibTransId="{E46A6852-B7EB-43FE-B97A-2B0B5FC5C4AD}"/>
    <dgm:cxn modelId="{A4CE42B7-CC22-42D6-A411-3D9F9A2BF9E1}" type="presOf" srcId="{1187387A-D1AA-4271-A2E3-754FB0AA75AE}" destId="{C7AD8E56-B3AE-496E-AF4D-4E5CA469D4E2}" srcOrd="0" destOrd="0" presId="urn:microsoft.com/office/officeart/2005/8/layout/vList2"/>
    <dgm:cxn modelId="{D83775D9-A494-4B2D-8D56-E5FBBD46893F}" type="presOf" srcId="{48C64116-D13E-4CA9-AC8F-65161D2F3D28}" destId="{DBB65853-6D11-420C-A5CD-C47515530469}" srcOrd="0" destOrd="0" presId="urn:microsoft.com/office/officeart/2005/8/layout/vList2"/>
    <dgm:cxn modelId="{56DB842A-B3AC-4A76-B01A-3921FE7C9D80}" srcId="{E42D982C-087A-4589-B147-168487789DC0}" destId="{1187387A-D1AA-4271-A2E3-754FB0AA75AE}" srcOrd="1" destOrd="0" parTransId="{C97DDF3C-9404-481C-946D-3CE1F818C59F}" sibTransId="{369C2A45-5E6E-48FD-B441-078F309A71D2}"/>
    <dgm:cxn modelId="{914314E8-B911-4CE1-A13B-0CF093137CA4}" type="presParOf" srcId="{D3633290-20B1-4BA6-A522-F50DFF6C6891}" destId="{A62FA815-914A-4CE6-BBD3-8EA05AB860D8}" srcOrd="0" destOrd="0" presId="urn:microsoft.com/office/officeart/2005/8/layout/vList2"/>
    <dgm:cxn modelId="{B1A2A3A1-D0FE-43D3-A7FD-1C5C2D437349}" type="presParOf" srcId="{D3633290-20B1-4BA6-A522-F50DFF6C6891}" destId="{ED00E237-3597-4B2B-9E2E-D2EDF12B3451}" srcOrd="1" destOrd="0" presId="urn:microsoft.com/office/officeart/2005/8/layout/vList2"/>
    <dgm:cxn modelId="{0CF741C0-5AD7-41DD-93CF-56DE1974E649}" type="presParOf" srcId="{D3633290-20B1-4BA6-A522-F50DFF6C6891}" destId="{C7AD8E56-B3AE-496E-AF4D-4E5CA469D4E2}" srcOrd="2" destOrd="0" presId="urn:microsoft.com/office/officeart/2005/8/layout/vList2"/>
    <dgm:cxn modelId="{87FF8754-F6D7-4126-A9E4-5D5D6FC8DA0C}" type="presParOf" srcId="{D3633290-20B1-4BA6-A522-F50DFF6C6891}" destId="{72D18284-C008-4AE1-ACA0-6026B619BF51}" srcOrd="3" destOrd="0" presId="urn:microsoft.com/office/officeart/2005/8/layout/vList2"/>
    <dgm:cxn modelId="{3D546CBD-AA66-4923-B420-F0CDF999239A}" type="presParOf" srcId="{D3633290-20B1-4BA6-A522-F50DFF6C6891}" destId="{09B758A0-128E-41F7-9172-3EE632652CC5}" srcOrd="4" destOrd="0" presId="urn:microsoft.com/office/officeart/2005/8/layout/vList2"/>
    <dgm:cxn modelId="{7A57CB57-B69D-4B56-BF2B-5485E4C164A4}" type="presParOf" srcId="{D3633290-20B1-4BA6-A522-F50DFF6C6891}" destId="{E8C01ACA-7386-41E9-8A06-F00488D58A7B}" srcOrd="5" destOrd="0" presId="urn:microsoft.com/office/officeart/2005/8/layout/vList2"/>
    <dgm:cxn modelId="{87750502-F5CB-43D3-A2C3-22ADA74E2E10}" type="presParOf" srcId="{D3633290-20B1-4BA6-A522-F50DFF6C6891}" destId="{DBB65853-6D11-420C-A5CD-C4751553046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3F63CD4-EBCC-4B3D-A9DD-8D767535E759}"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tr-TR"/>
        </a:p>
      </dgm:t>
    </dgm:pt>
    <dgm:pt modelId="{D8E0818A-C043-4125-A009-F81D38A32CC0}">
      <dgm:prSet/>
      <dgm:spPr>
        <a:solidFill>
          <a:srgbClr val="0070C0"/>
        </a:solidFill>
      </dgm:spPr>
      <dgm:t>
        <a:bodyPr/>
        <a:lstStyle/>
        <a:p>
          <a:pPr rtl="0"/>
          <a:r>
            <a:rPr lang="en-US" dirty="0" err="1" smtClean="0"/>
            <a:t>Yönetim</a:t>
          </a:r>
          <a:r>
            <a:rPr lang="en-US" dirty="0" smtClean="0"/>
            <a:t> </a:t>
          </a:r>
          <a:r>
            <a:rPr lang="en-US" dirty="0" err="1" smtClean="0"/>
            <a:t>bilgi</a:t>
          </a:r>
          <a:r>
            <a:rPr lang="en-US" dirty="0" smtClean="0"/>
            <a:t> </a:t>
          </a:r>
          <a:r>
            <a:rPr lang="en-US" dirty="0" err="1" smtClean="0"/>
            <a:t>sistemlerine</a:t>
          </a:r>
          <a:r>
            <a:rPr lang="en-US" dirty="0" smtClean="0"/>
            <a:t> </a:t>
          </a:r>
          <a:r>
            <a:rPr lang="en-US" dirty="0" err="1" smtClean="0"/>
            <a:t>ilişkin</a:t>
          </a:r>
          <a:r>
            <a:rPr lang="en-US" dirty="0" smtClean="0"/>
            <a:t> </a:t>
          </a:r>
          <a:r>
            <a:rPr lang="en-US" dirty="0" err="1" smtClean="0"/>
            <a:t>hizmetleri</a:t>
          </a:r>
          <a:r>
            <a:rPr lang="en-US" dirty="0" smtClean="0"/>
            <a:t> </a:t>
          </a:r>
          <a:r>
            <a:rPr lang="en-US" dirty="0" err="1" smtClean="0"/>
            <a:t>yerine</a:t>
          </a:r>
          <a:r>
            <a:rPr lang="en-US" dirty="0" smtClean="0"/>
            <a:t> </a:t>
          </a:r>
          <a:r>
            <a:rPr lang="en-US" dirty="0" err="1" smtClean="0"/>
            <a:t>getirmek</a:t>
          </a:r>
          <a:r>
            <a:rPr lang="en-US" dirty="0" smtClean="0"/>
            <a:t>.</a:t>
          </a:r>
          <a:endParaRPr lang="tr-TR" dirty="0"/>
        </a:p>
      </dgm:t>
    </dgm:pt>
    <dgm:pt modelId="{1953B285-BF1A-4272-8106-4169AE1F49D5}" type="parTrans" cxnId="{4C3D4BB7-BC16-4A1A-8325-D301849A37E4}">
      <dgm:prSet/>
      <dgm:spPr/>
      <dgm:t>
        <a:bodyPr/>
        <a:lstStyle/>
        <a:p>
          <a:endParaRPr lang="tr-TR"/>
        </a:p>
      </dgm:t>
    </dgm:pt>
    <dgm:pt modelId="{0060AF26-E257-4D23-A558-6E3B0D4356BE}" type="sibTrans" cxnId="{4C3D4BB7-BC16-4A1A-8325-D301849A37E4}">
      <dgm:prSet/>
      <dgm:spPr/>
      <dgm:t>
        <a:bodyPr/>
        <a:lstStyle/>
        <a:p>
          <a:endParaRPr lang="tr-TR"/>
        </a:p>
      </dgm:t>
    </dgm:pt>
    <dgm:pt modelId="{6B05A2C0-B492-4DF5-B6AD-600C06872847}">
      <dgm:prSet/>
      <dgm:spPr>
        <a:solidFill>
          <a:srgbClr val="0070C0"/>
        </a:solidFill>
      </dgm:spPr>
      <dgm:t>
        <a:bodyPr/>
        <a:lstStyle/>
        <a:p>
          <a:pPr rtl="0"/>
          <a:r>
            <a:rPr lang="en-US" smtClean="0"/>
            <a:t>İdarede kurulmuşsa Strateji Geliştirme Kurulunun sekretarya hizmetlerini yürütmek.</a:t>
          </a:r>
          <a:endParaRPr lang="tr-TR"/>
        </a:p>
      </dgm:t>
    </dgm:pt>
    <dgm:pt modelId="{A394C7F3-7BBF-416D-9E17-68941422C325}" type="parTrans" cxnId="{0559D945-DE37-4944-BA9A-658F9124E26D}">
      <dgm:prSet/>
      <dgm:spPr/>
      <dgm:t>
        <a:bodyPr/>
        <a:lstStyle/>
        <a:p>
          <a:endParaRPr lang="tr-TR"/>
        </a:p>
      </dgm:t>
    </dgm:pt>
    <dgm:pt modelId="{D2898413-0352-4F02-8189-BEE1ED5CCDDF}" type="sibTrans" cxnId="{0559D945-DE37-4944-BA9A-658F9124E26D}">
      <dgm:prSet/>
      <dgm:spPr/>
      <dgm:t>
        <a:bodyPr/>
        <a:lstStyle/>
        <a:p>
          <a:endParaRPr lang="tr-TR"/>
        </a:p>
      </dgm:t>
    </dgm:pt>
    <dgm:pt modelId="{0272BE4B-D90E-410A-8288-2CB596F44E35}">
      <dgm:prSet/>
      <dgm:spPr>
        <a:solidFill>
          <a:srgbClr val="0070C0"/>
        </a:solidFill>
      </dgm:spPr>
      <dgm:t>
        <a:bodyPr/>
        <a:lstStyle/>
        <a:p>
          <a:pPr rtl="0"/>
          <a:r>
            <a:rPr lang="en-US" dirty="0" err="1" smtClean="0"/>
            <a:t>İdarenin</a:t>
          </a:r>
          <a:r>
            <a:rPr lang="en-US" dirty="0" smtClean="0"/>
            <a:t> </a:t>
          </a:r>
          <a:r>
            <a:rPr lang="en-US" dirty="0" err="1" smtClean="0"/>
            <a:t>stratejik</a:t>
          </a:r>
          <a:r>
            <a:rPr lang="en-US" dirty="0" smtClean="0"/>
            <a:t> plan </a:t>
          </a:r>
          <a:r>
            <a:rPr lang="en-US" dirty="0" err="1" smtClean="0"/>
            <a:t>ve</a:t>
          </a:r>
          <a:r>
            <a:rPr lang="en-US" dirty="0" smtClean="0"/>
            <a:t> </a:t>
          </a:r>
          <a:r>
            <a:rPr lang="en-US" dirty="0" err="1" smtClean="0"/>
            <a:t>performans</a:t>
          </a:r>
          <a:r>
            <a:rPr lang="en-US" dirty="0" smtClean="0"/>
            <a:t> </a:t>
          </a:r>
          <a:r>
            <a:rPr lang="en-US" dirty="0" err="1" smtClean="0"/>
            <a:t>programının</a:t>
          </a:r>
          <a:r>
            <a:rPr lang="en-US" dirty="0" smtClean="0"/>
            <a:t> </a:t>
          </a:r>
          <a:r>
            <a:rPr lang="en-US" dirty="0" err="1" smtClean="0"/>
            <a:t>hazırlanmasını</a:t>
          </a:r>
          <a:r>
            <a:rPr lang="en-US" dirty="0" smtClean="0"/>
            <a:t> </a:t>
          </a:r>
          <a:r>
            <a:rPr lang="en-US" dirty="0" err="1" smtClean="0"/>
            <a:t>koordine</a:t>
          </a:r>
          <a:r>
            <a:rPr lang="en-US" dirty="0" smtClean="0"/>
            <a:t> </a:t>
          </a:r>
          <a:r>
            <a:rPr lang="en-US" dirty="0" err="1" smtClean="0"/>
            <a:t>etmek</a:t>
          </a:r>
          <a:r>
            <a:rPr lang="en-US" dirty="0" smtClean="0"/>
            <a:t> </a:t>
          </a:r>
          <a:r>
            <a:rPr lang="en-US" dirty="0" err="1" smtClean="0"/>
            <a:t>ve</a:t>
          </a:r>
          <a:r>
            <a:rPr lang="en-US" dirty="0" smtClean="0"/>
            <a:t> </a:t>
          </a:r>
          <a:r>
            <a:rPr lang="en-US" dirty="0" err="1" smtClean="0"/>
            <a:t>sonuçlarının</a:t>
          </a:r>
          <a:r>
            <a:rPr lang="en-US" dirty="0" smtClean="0"/>
            <a:t> </a:t>
          </a:r>
          <a:r>
            <a:rPr lang="en-US" dirty="0" err="1" smtClean="0"/>
            <a:t>konsolide</a:t>
          </a:r>
          <a:r>
            <a:rPr lang="en-US" dirty="0" smtClean="0"/>
            <a:t> </a:t>
          </a:r>
          <a:r>
            <a:rPr lang="en-US" dirty="0" err="1" smtClean="0"/>
            <a:t>edilmesi</a:t>
          </a:r>
          <a:r>
            <a:rPr lang="en-US" dirty="0" smtClean="0"/>
            <a:t> </a:t>
          </a:r>
          <a:r>
            <a:rPr lang="en-US" dirty="0" err="1" smtClean="0"/>
            <a:t>çalışmalarını</a:t>
          </a:r>
          <a:r>
            <a:rPr lang="en-US" dirty="0" smtClean="0"/>
            <a:t> </a:t>
          </a:r>
          <a:r>
            <a:rPr lang="en-US" dirty="0" err="1" smtClean="0"/>
            <a:t>yürütmek</a:t>
          </a:r>
          <a:r>
            <a:rPr lang="en-US" dirty="0" smtClean="0"/>
            <a:t>.</a:t>
          </a:r>
          <a:endParaRPr lang="tr-TR" dirty="0"/>
        </a:p>
      </dgm:t>
    </dgm:pt>
    <dgm:pt modelId="{8256348C-8D1F-4AA9-AE97-7B086EB6BAAB}" type="parTrans" cxnId="{522BD9F9-11DF-4634-BC9F-3C6125E29CC5}">
      <dgm:prSet/>
      <dgm:spPr/>
      <dgm:t>
        <a:bodyPr/>
        <a:lstStyle/>
        <a:p>
          <a:endParaRPr lang="tr-TR"/>
        </a:p>
      </dgm:t>
    </dgm:pt>
    <dgm:pt modelId="{93EAB03D-F536-4468-BE10-DC83AF05155D}" type="sibTrans" cxnId="{522BD9F9-11DF-4634-BC9F-3C6125E29CC5}">
      <dgm:prSet/>
      <dgm:spPr/>
      <dgm:t>
        <a:bodyPr/>
        <a:lstStyle/>
        <a:p>
          <a:endParaRPr lang="tr-TR"/>
        </a:p>
      </dgm:t>
    </dgm:pt>
    <dgm:pt modelId="{9163663B-0F8E-4A42-AC7D-D3907119DCA5}">
      <dgm:prSet/>
      <dgm:spPr>
        <a:solidFill>
          <a:srgbClr val="0070C0"/>
        </a:solidFill>
      </dgm:spPr>
      <dgm:t>
        <a:bodyPr/>
        <a:lstStyle/>
        <a:p>
          <a:pPr rtl="0"/>
          <a:r>
            <a:rPr lang="en-US" dirty="0" err="1" smtClean="0"/>
            <a:t>İzleyen</a:t>
          </a:r>
          <a:r>
            <a:rPr lang="en-US" dirty="0" smtClean="0"/>
            <a:t> </a:t>
          </a:r>
          <a:r>
            <a:rPr lang="en-US" dirty="0" err="1" smtClean="0"/>
            <a:t>iki</a:t>
          </a:r>
          <a:r>
            <a:rPr lang="en-US" dirty="0" smtClean="0"/>
            <a:t> </a:t>
          </a:r>
          <a:r>
            <a:rPr lang="en-US" dirty="0" err="1" smtClean="0"/>
            <a:t>yılın</a:t>
          </a:r>
          <a:r>
            <a:rPr lang="en-US" dirty="0" smtClean="0"/>
            <a:t> </a:t>
          </a:r>
          <a:r>
            <a:rPr lang="en-US" dirty="0" err="1" smtClean="0"/>
            <a:t>bütçe</a:t>
          </a:r>
          <a:r>
            <a:rPr lang="en-US" dirty="0" smtClean="0"/>
            <a:t> </a:t>
          </a:r>
          <a:r>
            <a:rPr lang="en-US" dirty="0" err="1" smtClean="0"/>
            <a:t>tahminlerini</a:t>
          </a:r>
          <a:r>
            <a:rPr lang="en-US" dirty="0" smtClean="0"/>
            <a:t> de </a:t>
          </a:r>
          <a:r>
            <a:rPr lang="en-US" dirty="0" err="1" smtClean="0"/>
            <a:t>içeren</a:t>
          </a:r>
          <a:r>
            <a:rPr lang="en-US" dirty="0" smtClean="0"/>
            <a:t> </a:t>
          </a:r>
          <a:r>
            <a:rPr lang="en-US" dirty="0" err="1" smtClean="0"/>
            <a:t>idare</a:t>
          </a:r>
          <a:r>
            <a:rPr lang="en-US" dirty="0" smtClean="0"/>
            <a:t> </a:t>
          </a:r>
          <a:r>
            <a:rPr lang="en-US" dirty="0" err="1" smtClean="0"/>
            <a:t>bütçesini</a:t>
          </a:r>
          <a:r>
            <a:rPr lang="en-US" dirty="0" smtClean="0"/>
            <a:t>, </a:t>
          </a:r>
          <a:r>
            <a:rPr lang="en-US" dirty="0" err="1" smtClean="0"/>
            <a:t>stratejik</a:t>
          </a:r>
          <a:r>
            <a:rPr lang="en-US" dirty="0" smtClean="0"/>
            <a:t> plan </a:t>
          </a:r>
          <a:r>
            <a:rPr lang="en-US" dirty="0" err="1" smtClean="0"/>
            <a:t>ve</a:t>
          </a:r>
          <a:r>
            <a:rPr lang="en-US" dirty="0" smtClean="0"/>
            <a:t> </a:t>
          </a:r>
          <a:r>
            <a:rPr lang="en-US" dirty="0" err="1" smtClean="0"/>
            <a:t>yıllık</a:t>
          </a:r>
          <a:r>
            <a:rPr lang="en-US" dirty="0" smtClean="0"/>
            <a:t> </a:t>
          </a:r>
          <a:r>
            <a:rPr lang="en-US" dirty="0" err="1" smtClean="0"/>
            <a:t>performans</a:t>
          </a:r>
          <a:r>
            <a:rPr lang="en-US" dirty="0" smtClean="0"/>
            <a:t> </a:t>
          </a:r>
          <a:r>
            <a:rPr lang="en-US" dirty="0" err="1" smtClean="0"/>
            <a:t>programına</a:t>
          </a:r>
          <a:r>
            <a:rPr lang="en-US" dirty="0" smtClean="0"/>
            <a:t> </a:t>
          </a:r>
          <a:r>
            <a:rPr lang="en-US" dirty="0" err="1" smtClean="0"/>
            <a:t>uygun</a:t>
          </a:r>
          <a:r>
            <a:rPr lang="en-US" dirty="0" smtClean="0"/>
            <a:t> </a:t>
          </a:r>
          <a:r>
            <a:rPr lang="en-US" dirty="0" err="1" smtClean="0"/>
            <a:t>olarak</a:t>
          </a:r>
          <a:r>
            <a:rPr lang="en-US" dirty="0" smtClean="0"/>
            <a:t> </a:t>
          </a:r>
          <a:r>
            <a:rPr lang="en-US" dirty="0" err="1" smtClean="0"/>
            <a:t>hazırlamak</a:t>
          </a:r>
          <a:r>
            <a:rPr lang="en-US" dirty="0" smtClean="0"/>
            <a:t> </a:t>
          </a:r>
          <a:r>
            <a:rPr lang="en-US" dirty="0" err="1" smtClean="0"/>
            <a:t>ve</a:t>
          </a:r>
          <a:r>
            <a:rPr lang="en-US" dirty="0" smtClean="0"/>
            <a:t> </a:t>
          </a:r>
          <a:r>
            <a:rPr lang="en-US" dirty="0" err="1" smtClean="0"/>
            <a:t>idare</a:t>
          </a:r>
          <a:r>
            <a:rPr lang="en-US" dirty="0" smtClean="0"/>
            <a:t> </a:t>
          </a:r>
          <a:r>
            <a:rPr lang="en-US" dirty="0" err="1" smtClean="0"/>
            <a:t>faaliyetlerinin</a:t>
          </a:r>
          <a:r>
            <a:rPr lang="en-US" dirty="0" smtClean="0"/>
            <a:t> </a:t>
          </a:r>
          <a:r>
            <a:rPr lang="en-US" dirty="0" err="1" smtClean="0"/>
            <a:t>bunlara</a:t>
          </a:r>
          <a:r>
            <a:rPr lang="en-US" dirty="0" smtClean="0"/>
            <a:t> </a:t>
          </a:r>
          <a:r>
            <a:rPr lang="en-US" dirty="0" err="1" smtClean="0"/>
            <a:t>uygunluğunu</a:t>
          </a:r>
          <a:r>
            <a:rPr lang="en-US" dirty="0" smtClean="0"/>
            <a:t> </a:t>
          </a:r>
          <a:r>
            <a:rPr lang="en-US" dirty="0" err="1" smtClean="0"/>
            <a:t>izlemek</a:t>
          </a:r>
          <a:r>
            <a:rPr lang="en-US" dirty="0" smtClean="0"/>
            <a:t> </a:t>
          </a:r>
          <a:r>
            <a:rPr lang="en-US" dirty="0" err="1" smtClean="0"/>
            <a:t>ve</a:t>
          </a:r>
          <a:r>
            <a:rPr lang="en-US" dirty="0" smtClean="0"/>
            <a:t> </a:t>
          </a:r>
          <a:r>
            <a:rPr lang="en-US" dirty="0" err="1" smtClean="0"/>
            <a:t>değerlendirmek</a:t>
          </a:r>
          <a:r>
            <a:rPr lang="en-US" dirty="0" smtClean="0"/>
            <a:t>.</a:t>
          </a:r>
          <a:endParaRPr lang="tr-TR" dirty="0"/>
        </a:p>
      </dgm:t>
    </dgm:pt>
    <dgm:pt modelId="{AC6324FE-472B-4236-97A3-22069567B948}" type="parTrans" cxnId="{DC09541D-501D-411B-B579-E31A5D19011B}">
      <dgm:prSet/>
      <dgm:spPr/>
      <dgm:t>
        <a:bodyPr/>
        <a:lstStyle/>
        <a:p>
          <a:endParaRPr lang="tr-TR"/>
        </a:p>
      </dgm:t>
    </dgm:pt>
    <dgm:pt modelId="{96A8C97D-1C26-4812-8FBC-292749F99081}" type="sibTrans" cxnId="{DC09541D-501D-411B-B579-E31A5D19011B}">
      <dgm:prSet/>
      <dgm:spPr/>
      <dgm:t>
        <a:bodyPr/>
        <a:lstStyle/>
        <a:p>
          <a:endParaRPr lang="tr-TR"/>
        </a:p>
      </dgm:t>
    </dgm:pt>
    <dgm:pt modelId="{BE22DC1B-1D8B-4B3A-8543-3F53423F5E64}">
      <dgm:prSet/>
      <dgm:spPr>
        <a:solidFill>
          <a:srgbClr val="0070C0"/>
        </a:solidFill>
      </dgm:spPr>
      <dgm:t>
        <a:bodyPr/>
        <a:lstStyle/>
        <a:p>
          <a:pPr rtl="0"/>
          <a:r>
            <a:rPr lang="en-US" smtClean="0"/>
            <a:t>Mevzuatı uyarınca belirlenecek bütçe İlke ve esasları çerçevesinde, ayrıntılı harcama programı hazırlamak ve hizmet gereksinimleri dikkate alınarak ödeneğin ilgili birimlere gönderilmesini sağlamak.</a:t>
          </a:r>
          <a:endParaRPr lang="tr-TR"/>
        </a:p>
      </dgm:t>
    </dgm:pt>
    <dgm:pt modelId="{F2C28029-BD9E-4DA1-BB71-9B96CDC9241F}" type="parTrans" cxnId="{621B87BB-D667-4357-BE2B-32C83BC66275}">
      <dgm:prSet/>
      <dgm:spPr/>
      <dgm:t>
        <a:bodyPr/>
        <a:lstStyle/>
        <a:p>
          <a:endParaRPr lang="tr-TR"/>
        </a:p>
      </dgm:t>
    </dgm:pt>
    <dgm:pt modelId="{6A29EDB1-F4E4-474D-B05A-ED908517718C}" type="sibTrans" cxnId="{621B87BB-D667-4357-BE2B-32C83BC66275}">
      <dgm:prSet/>
      <dgm:spPr/>
      <dgm:t>
        <a:bodyPr/>
        <a:lstStyle/>
        <a:p>
          <a:endParaRPr lang="tr-TR"/>
        </a:p>
      </dgm:t>
    </dgm:pt>
    <dgm:pt modelId="{9495287E-A56F-4839-B85A-1566E09EFA37}">
      <dgm:prSet/>
      <dgm:spPr>
        <a:solidFill>
          <a:srgbClr val="0070C0"/>
        </a:solidFill>
      </dgm:spPr>
      <dgm:t>
        <a:bodyPr/>
        <a:lstStyle/>
        <a:p>
          <a:pPr rtl="0"/>
          <a:r>
            <a:rPr lang="en-US" smtClean="0"/>
            <a:t>Bütçe kayıtlarını tutmak, bütçe uygulama sonuçlarına ilişkin verileri toplamak, değerlendirmek ve bütçe kesin hesabı ile malî istatistikleri hazırlamak.</a:t>
          </a:r>
          <a:endParaRPr lang="tr-TR"/>
        </a:p>
      </dgm:t>
    </dgm:pt>
    <dgm:pt modelId="{4452CB68-D025-434F-8897-8E1A3F7B2511}" type="parTrans" cxnId="{38585AEF-F2A3-41FB-B07F-93E793C8F581}">
      <dgm:prSet/>
      <dgm:spPr/>
      <dgm:t>
        <a:bodyPr/>
        <a:lstStyle/>
        <a:p>
          <a:endParaRPr lang="tr-TR"/>
        </a:p>
      </dgm:t>
    </dgm:pt>
    <dgm:pt modelId="{4AC3E568-18B2-4CD1-82D7-9AF680223937}" type="sibTrans" cxnId="{38585AEF-F2A3-41FB-B07F-93E793C8F581}">
      <dgm:prSet/>
      <dgm:spPr/>
      <dgm:t>
        <a:bodyPr/>
        <a:lstStyle/>
        <a:p>
          <a:endParaRPr lang="tr-TR"/>
        </a:p>
      </dgm:t>
    </dgm:pt>
    <dgm:pt modelId="{62833688-9F20-454B-9EFA-4800D8CDA3B1}" type="pres">
      <dgm:prSet presAssocID="{43F63CD4-EBCC-4B3D-A9DD-8D767535E759}" presName="linear" presStyleCnt="0">
        <dgm:presLayoutVars>
          <dgm:animLvl val="lvl"/>
          <dgm:resizeHandles val="exact"/>
        </dgm:presLayoutVars>
      </dgm:prSet>
      <dgm:spPr/>
      <dgm:t>
        <a:bodyPr/>
        <a:lstStyle/>
        <a:p>
          <a:endParaRPr lang="tr-TR"/>
        </a:p>
      </dgm:t>
    </dgm:pt>
    <dgm:pt modelId="{FA2B3B60-8CC9-426C-8CDE-BE19804D0982}" type="pres">
      <dgm:prSet presAssocID="{D8E0818A-C043-4125-A009-F81D38A32CC0}" presName="parentText" presStyleLbl="node1" presStyleIdx="0" presStyleCnt="6">
        <dgm:presLayoutVars>
          <dgm:chMax val="0"/>
          <dgm:bulletEnabled val="1"/>
        </dgm:presLayoutVars>
      </dgm:prSet>
      <dgm:spPr/>
      <dgm:t>
        <a:bodyPr/>
        <a:lstStyle/>
        <a:p>
          <a:endParaRPr lang="tr-TR"/>
        </a:p>
      </dgm:t>
    </dgm:pt>
    <dgm:pt modelId="{A59AF309-3F5B-4C5A-958C-0426D107FE6A}" type="pres">
      <dgm:prSet presAssocID="{0060AF26-E257-4D23-A558-6E3B0D4356BE}" presName="spacer" presStyleCnt="0"/>
      <dgm:spPr/>
    </dgm:pt>
    <dgm:pt modelId="{1B59EFFE-B95D-40FF-B336-80C704720D4E}" type="pres">
      <dgm:prSet presAssocID="{6B05A2C0-B492-4DF5-B6AD-600C06872847}" presName="parentText" presStyleLbl="node1" presStyleIdx="1" presStyleCnt="6">
        <dgm:presLayoutVars>
          <dgm:chMax val="0"/>
          <dgm:bulletEnabled val="1"/>
        </dgm:presLayoutVars>
      </dgm:prSet>
      <dgm:spPr/>
      <dgm:t>
        <a:bodyPr/>
        <a:lstStyle/>
        <a:p>
          <a:endParaRPr lang="tr-TR"/>
        </a:p>
      </dgm:t>
    </dgm:pt>
    <dgm:pt modelId="{A62D7BCE-756B-4633-896B-F69D058AD13F}" type="pres">
      <dgm:prSet presAssocID="{D2898413-0352-4F02-8189-BEE1ED5CCDDF}" presName="spacer" presStyleCnt="0"/>
      <dgm:spPr/>
    </dgm:pt>
    <dgm:pt modelId="{03BC5A98-3CA2-41BE-8ED9-AA7C897041AE}" type="pres">
      <dgm:prSet presAssocID="{0272BE4B-D90E-410A-8288-2CB596F44E35}" presName="parentText" presStyleLbl="node1" presStyleIdx="2" presStyleCnt="6">
        <dgm:presLayoutVars>
          <dgm:chMax val="0"/>
          <dgm:bulletEnabled val="1"/>
        </dgm:presLayoutVars>
      </dgm:prSet>
      <dgm:spPr/>
      <dgm:t>
        <a:bodyPr/>
        <a:lstStyle/>
        <a:p>
          <a:endParaRPr lang="tr-TR"/>
        </a:p>
      </dgm:t>
    </dgm:pt>
    <dgm:pt modelId="{B0D96E63-10F9-4E86-B9D2-470498320F12}" type="pres">
      <dgm:prSet presAssocID="{93EAB03D-F536-4468-BE10-DC83AF05155D}" presName="spacer" presStyleCnt="0"/>
      <dgm:spPr/>
    </dgm:pt>
    <dgm:pt modelId="{26709ADB-6F9F-4DE0-92E1-104EF7BD072A}" type="pres">
      <dgm:prSet presAssocID="{9163663B-0F8E-4A42-AC7D-D3907119DCA5}" presName="parentText" presStyleLbl="node1" presStyleIdx="3" presStyleCnt="6">
        <dgm:presLayoutVars>
          <dgm:chMax val="0"/>
          <dgm:bulletEnabled val="1"/>
        </dgm:presLayoutVars>
      </dgm:prSet>
      <dgm:spPr/>
      <dgm:t>
        <a:bodyPr/>
        <a:lstStyle/>
        <a:p>
          <a:endParaRPr lang="tr-TR"/>
        </a:p>
      </dgm:t>
    </dgm:pt>
    <dgm:pt modelId="{F7C9620B-3485-4765-BC27-CE6D5D89BED6}" type="pres">
      <dgm:prSet presAssocID="{96A8C97D-1C26-4812-8FBC-292749F99081}" presName="spacer" presStyleCnt="0"/>
      <dgm:spPr/>
    </dgm:pt>
    <dgm:pt modelId="{0F84082D-35DC-40B0-8ED1-742345A790C9}" type="pres">
      <dgm:prSet presAssocID="{BE22DC1B-1D8B-4B3A-8543-3F53423F5E64}" presName="parentText" presStyleLbl="node1" presStyleIdx="4" presStyleCnt="6">
        <dgm:presLayoutVars>
          <dgm:chMax val="0"/>
          <dgm:bulletEnabled val="1"/>
        </dgm:presLayoutVars>
      </dgm:prSet>
      <dgm:spPr/>
      <dgm:t>
        <a:bodyPr/>
        <a:lstStyle/>
        <a:p>
          <a:endParaRPr lang="tr-TR"/>
        </a:p>
      </dgm:t>
    </dgm:pt>
    <dgm:pt modelId="{B23F62E6-BB6E-4A3C-A4FA-DF0396A96F55}" type="pres">
      <dgm:prSet presAssocID="{6A29EDB1-F4E4-474D-B05A-ED908517718C}" presName="spacer" presStyleCnt="0"/>
      <dgm:spPr/>
    </dgm:pt>
    <dgm:pt modelId="{117D3423-B329-4861-8C84-1FDFBFAFE794}" type="pres">
      <dgm:prSet presAssocID="{9495287E-A56F-4839-B85A-1566E09EFA37}" presName="parentText" presStyleLbl="node1" presStyleIdx="5" presStyleCnt="6">
        <dgm:presLayoutVars>
          <dgm:chMax val="0"/>
          <dgm:bulletEnabled val="1"/>
        </dgm:presLayoutVars>
      </dgm:prSet>
      <dgm:spPr/>
      <dgm:t>
        <a:bodyPr/>
        <a:lstStyle/>
        <a:p>
          <a:endParaRPr lang="tr-TR"/>
        </a:p>
      </dgm:t>
    </dgm:pt>
  </dgm:ptLst>
  <dgm:cxnLst>
    <dgm:cxn modelId="{E214E780-EF76-4A8A-BCF1-5C31CFC2CD71}" type="presOf" srcId="{BE22DC1B-1D8B-4B3A-8543-3F53423F5E64}" destId="{0F84082D-35DC-40B0-8ED1-742345A790C9}" srcOrd="0" destOrd="0" presId="urn:microsoft.com/office/officeart/2005/8/layout/vList2"/>
    <dgm:cxn modelId="{38585AEF-F2A3-41FB-B07F-93E793C8F581}" srcId="{43F63CD4-EBCC-4B3D-A9DD-8D767535E759}" destId="{9495287E-A56F-4839-B85A-1566E09EFA37}" srcOrd="5" destOrd="0" parTransId="{4452CB68-D025-434F-8897-8E1A3F7B2511}" sibTransId="{4AC3E568-18B2-4CD1-82D7-9AF680223937}"/>
    <dgm:cxn modelId="{58B8003C-1B02-4198-BBEF-42833B5F807C}" type="presOf" srcId="{D8E0818A-C043-4125-A009-F81D38A32CC0}" destId="{FA2B3B60-8CC9-426C-8CDE-BE19804D0982}" srcOrd="0" destOrd="0" presId="urn:microsoft.com/office/officeart/2005/8/layout/vList2"/>
    <dgm:cxn modelId="{85B51127-361A-4378-879F-B280D8DE6A2E}" type="presOf" srcId="{9163663B-0F8E-4A42-AC7D-D3907119DCA5}" destId="{26709ADB-6F9F-4DE0-92E1-104EF7BD072A}" srcOrd="0" destOrd="0" presId="urn:microsoft.com/office/officeart/2005/8/layout/vList2"/>
    <dgm:cxn modelId="{4C3D4BB7-BC16-4A1A-8325-D301849A37E4}" srcId="{43F63CD4-EBCC-4B3D-A9DD-8D767535E759}" destId="{D8E0818A-C043-4125-A009-F81D38A32CC0}" srcOrd="0" destOrd="0" parTransId="{1953B285-BF1A-4272-8106-4169AE1F49D5}" sibTransId="{0060AF26-E257-4D23-A558-6E3B0D4356BE}"/>
    <dgm:cxn modelId="{621B87BB-D667-4357-BE2B-32C83BC66275}" srcId="{43F63CD4-EBCC-4B3D-A9DD-8D767535E759}" destId="{BE22DC1B-1D8B-4B3A-8543-3F53423F5E64}" srcOrd="4" destOrd="0" parTransId="{F2C28029-BD9E-4DA1-BB71-9B96CDC9241F}" sibTransId="{6A29EDB1-F4E4-474D-B05A-ED908517718C}"/>
    <dgm:cxn modelId="{522BD9F9-11DF-4634-BC9F-3C6125E29CC5}" srcId="{43F63CD4-EBCC-4B3D-A9DD-8D767535E759}" destId="{0272BE4B-D90E-410A-8288-2CB596F44E35}" srcOrd="2" destOrd="0" parTransId="{8256348C-8D1F-4AA9-AE97-7B086EB6BAAB}" sibTransId="{93EAB03D-F536-4468-BE10-DC83AF05155D}"/>
    <dgm:cxn modelId="{DC09541D-501D-411B-B579-E31A5D19011B}" srcId="{43F63CD4-EBCC-4B3D-A9DD-8D767535E759}" destId="{9163663B-0F8E-4A42-AC7D-D3907119DCA5}" srcOrd="3" destOrd="0" parTransId="{AC6324FE-472B-4236-97A3-22069567B948}" sibTransId="{96A8C97D-1C26-4812-8FBC-292749F99081}"/>
    <dgm:cxn modelId="{7A696461-D4C6-4949-87A2-56318066F86D}" type="presOf" srcId="{0272BE4B-D90E-410A-8288-2CB596F44E35}" destId="{03BC5A98-3CA2-41BE-8ED9-AA7C897041AE}" srcOrd="0" destOrd="0" presId="urn:microsoft.com/office/officeart/2005/8/layout/vList2"/>
    <dgm:cxn modelId="{35731AB0-D3A1-4EED-958B-9115C3A89DE6}" type="presOf" srcId="{9495287E-A56F-4839-B85A-1566E09EFA37}" destId="{117D3423-B329-4861-8C84-1FDFBFAFE794}" srcOrd="0" destOrd="0" presId="urn:microsoft.com/office/officeart/2005/8/layout/vList2"/>
    <dgm:cxn modelId="{386C7B7E-F4A0-4800-AB27-BB6DB8BA9C0F}" type="presOf" srcId="{6B05A2C0-B492-4DF5-B6AD-600C06872847}" destId="{1B59EFFE-B95D-40FF-B336-80C704720D4E}" srcOrd="0" destOrd="0" presId="urn:microsoft.com/office/officeart/2005/8/layout/vList2"/>
    <dgm:cxn modelId="{0559D945-DE37-4944-BA9A-658F9124E26D}" srcId="{43F63CD4-EBCC-4B3D-A9DD-8D767535E759}" destId="{6B05A2C0-B492-4DF5-B6AD-600C06872847}" srcOrd="1" destOrd="0" parTransId="{A394C7F3-7BBF-416D-9E17-68941422C325}" sibTransId="{D2898413-0352-4F02-8189-BEE1ED5CCDDF}"/>
    <dgm:cxn modelId="{17C57BC3-C9E6-42AF-AED9-6B0751953EF9}" type="presOf" srcId="{43F63CD4-EBCC-4B3D-A9DD-8D767535E759}" destId="{62833688-9F20-454B-9EFA-4800D8CDA3B1}" srcOrd="0" destOrd="0" presId="urn:microsoft.com/office/officeart/2005/8/layout/vList2"/>
    <dgm:cxn modelId="{1C2B6A0E-6365-475F-A2B2-249D940EBB0A}" type="presParOf" srcId="{62833688-9F20-454B-9EFA-4800D8CDA3B1}" destId="{FA2B3B60-8CC9-426C-8CDE-BE19804D0982}" srcOrd="0" destOrd="0" presId="urn:microsoft.com/office/officeart/2005/8/layout/vList2"/>
    <dgm:cxn modelId="{A15B5823-3234-4C9C-8073-7139694B169C}" type="presParOf" srcId="{62833688-9F20-454B-9EFA-4800D8CDA3B1}" destId="{A59AF309-3F5B-4C5A-958C-0426D107FE6A}" srcOrd="1" destOrd="0" presId="urn:microsoft.com/office/officeart/2005/8/layout/vList2"/>
    <dgm:cxn modelId="{06450554-81CF-4F04-94DB-35260DAFA6AA}" type="presParOf" srcId="{62833688-9F20-454B-9EFA-4800D8CDA3B1}" destId="{1B59EFFE-B95D-40FF-B336-80C704720D4E}" srcOrd="2" destOrd="0" presId="urn:microsoft.com/office/officeart/2005/8/layout/vList2"/>
    <dgm:cxn modelId="{7F933623-A87D-45FF-BE22-F5FCC5E8D50A}" type="presParOf" srcId="{62833688-9F20-454B-9EFA-4800D8CDA3B1}" destId="{A62D7BCE-756B-4633-896B-F69D058AD13F}" srcOrd="3" destOrd="0" presId="urn:microsoft.com/office/officeart/2005/8/layout/vList2"/>
    <dgm:cxn modelId="{C731941A-0021-4868-90CE-65418F084A9F}" type="presParOf" srcId="{62833688-9F20-454B-9EFA-4800D8CDA3B1}" destId="{03BC5A98-3CA2-41BE-8ED9-AA7C897041AE}" srcOrd="4" destOrd="0" presId="urn:microsoft.com/office/officeart/2005/8/layout/vList2"/>
    <dgm:cxn modelId="{6DFD2F86-4171-438A-9DCB-495CDC69F7F5}" type="presParOf" srcId="{62833688-9F20-454B-9EFA-4800D8CDA3B1}" destId="{B0D96E63-10F9-4E86-B9D2-470498320F12}" srcOrd="5" destOrd="0" presId="urn:microsoft.com/office/officeart/2005/8/layout/vList2"/>
    <dgm:cxn modelId="{274C9164-111F-48FB-BABF-15B558280014}" type="presParOf" srcId="{62833688-9F20-454B-9EFA-4800D8CDA3B1}" destId="{26709ADB-6F9F-4DE0-92E1-104EF7BD072A}" srcOrd="6" destOrd="0" presId="urn:microsoft.com/office/officeart/2005/8/layout/vList2"/>
    <dgm:cxn modelId="{E994027C-06EB-48CD-BCD4-3D6BBE2130DC}" type="presParOf" srcId="{62833688-9F20-454B-9EFA-4800D8CDA3B1}" destId="{F7C9620B-3485-4765-BC27-CE6D5D89BED6}" srcOrd="7" destOrd="0" presId="urn:microsoft.com/office/officeart/2005/8/layout/vList2"/>
    <dgm:cxn modelId="{879271D0-783F-42A1-B644-40B4F9084449}" type="presParOf" srcId="{62833688-9F20-454B-9EFA-4800D8CDA3B1}" destId="{0F84082D-35DC-40B0-8ED1-742345A790C9}" srcOrd="8" destOrd="0" presId="urn:microsoft.com/office/officeart/2005/8/layout/vList2"/>
    <dgm:cxn modelId="{5F9AFC72-08BF-4BE3-BCC5-0C73652A5974}" type="presParOf" srcId="{62833688-9F20-454B-9EFA-4800D8CDA3B1}" destId="{B23F62E6-BB6E-4A3C-A4FA-DF0396A96F55}" srcOrd="9" destOrd="0" presId="urn:microsoft.com/office/officeart/2005/8/layout/vList2"/>
    <dgm:cxn modelId="{152E0FA4-EDE0-4829-A618-85B4903B6C0F}" type="presParOf" srcId="{62833688-9F20-454B-9EFA-4800D8CDA3B1}" destId="{117D3423-B329-4861-8C84-1FDFBFAFE794}"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A652EC-6E61-429B-8CCC-14E67C6395DF}" type="doc">
      <dgm:prSet loTypeId="urn:microsoft.com/office/officeart/2005/8/layout/hProcess9" loCatId="process" qsTypeId="urn:microsoft.com/office/officeart/2005/8/quickstyle/3d2#1" qsCatId="3D" csTypeId="urn:microsoft.com/office/officeart/2005/8/colors/accent0_3" csCatId="mainScheme" phldr="1"/>
      <dgm:spPr/>
      <dgm:t>
        <a:bodyPr/>
        <a:lstStyle/>
        <a:p>
          <a:endParaRPr lang="tr-TR"/>
        </a:p>
      </dgm:t>
    </dgm:pt>
    <dgm:pt modelId="{A565A40E-6E85-4AB9-A638-6B9289DC5DBE}">
      <dgm:prSet custT="1"/>
      <dgm:spPr>
        <a:solidFill>
          <a:srgbClr val="0070C0"/>
        </a:solidFill>
      </dgm:spPr>
      <dgm:t>
        <a:bodyPr/>
        <a:lstStyle/>
        <a:p>
          <a:pPr rtl="0"/>
          <a:r>
            <a:rPr lang="en-US" sz="1200" dirty="0" err="1" smtClean="0"/>
            <a:t>İlgili</a:t>
          </a:r>
          <a:r>
            <a:rPr lang="en-US" sz="1200" dirty="0" smtClean="0"/>
            <a:t> </a:t>
          </a:r>
          <a:r>
            <a:rPr lang="en-US" sz="1200" dirty="0" err="1" smtClean="0"/>
            <a:t>mevzuatı</a:t>
          </a:r>
          <a:r>
            <a:rPr lang="en-US" sz="1200" dirty="0" smtClean="0"/>
            <a:t> </a:t>
          </a:r>
          <a:r>
            <a:rPr lang="en-US" sz="1200" dirty="0" err="1" smtClean="0"/>
            <a:t>çerçevesinde</a:t>
          </a:r>
          <a:r>
            <a:rPr lang="en-US" sz="1200" dirty="0" smtClean="0"/>
            <a:t> </a:t>
          </a:r>
          <a:r>
            <a:rPr lang="en-US" sz="1200" dirty="0" err="1" smtClean="0"/>
            <a:t>idare</a:t>
          </a:r>
          <a:r>
            <a:rPr lang="en-US" sz="1200" dirty="0" smtClean="0"/>
            <a:t> </a:t>
          </a:r>
          <a:r>
            <a:rPr lang="en-US" sz="1200" dirty="0" err="1" smtClean="0"/>
            <a:t>gelirlerini</a:t>
          </a:r>
          <a:r>
            <a:rPr lang="en-US" sz="1200" dirty="0" smtClean="0"/>
            <a:t> </a:t>
          </a:r>
          <a:r>
            <a:rPr lang="en-US" sz="1200" dirty="0" err="1" smtClean="0"/>
            <a:t>tahakkuk</a:t>
          </a:r>
          <a:r>
            <a:rPr lang="en-US" sz="1200" dirty="0" smtClean="0"/>
            <a:t> </a:t>
          </a:r>
          <a:r>
            <a:rPr lang="en-US" sz="1200" dirty="0" err="1" smtClean="0"/>
            <a:t>ettirmek</a:t>
          </a:r>
          <a:r>
            <a:rPr lang="en-US" sz="1200" dirty="0" smtClean="0"/>
            <a:t>, </a:t>
          </a:r>
          <a:r>
            <a:rPr lang="en-US" sz="1200" dirty="0" err="1" smtClean="0"/>
            <a:t>gelir</a:t>
          </a:r>
          <a:r>
            <a:rPr lang="en-US" sz="1200" dirty="0" smtClean="0"/>
            <a:t> </a:t>
          </a:r>
          <a:r>
            <a:rPr lang="en-US" sz="1200" dirty="0" err="1" smtClean="0"/>
            <a:t>ve</a:t>
          </a:r>
          <a:r>
            <a:rPr lang="en-US" sz="1200" dirty="0" smtClean="0"/>
            <a:t> </a:t>
          </a:r>
          <a:r>
            <a:rPr lang="en-US" sz="1200" dirty="0" err="1" smtClean="0"/>
            <a:t>alacaklarının</a:t>
          </a:r>
          <a:r>
            <a:rPr lang="en-US" sz="1200" dirty="0" smtClean="0"/>
            <a:t> </a:t>
          </a:r>
          <a:r>
            <a:rPr lang="en-US" sz="1200" dirty="0" err="1" smtClean="0"/>
            <a:t>takip</a:t>
          </a:r>
          <a:r>
            <a:rPr lang="en-US" sz="1200" dirty="0" smtClean="0"/>
            <a:t> </a:t>
          </a:r>
          <a:r>
            <a:rPr lang="en-US" sz="1200" dirty="0" err="1" smtClean="0"/>
            <a:t>ve</a:t>
          </a:r>
          <a:r>
            <a:rPr lang="en-US" sz="1200" dirty="0" smtClean="0"/>
            <a:t> </a:t>
          </a:r>
          <a:r>
            <a:rPr lang="en-US" sz="1200" dirty="0" err="1" smtClean="0"/>
            <a:t>tahsil</a:t>
          </a:r>
          <a:r>
            <a:rPr lang="en-US" sz="1200" dirty="0" smtClean="0"/>
            <a:t> </a:t>
          </a:r>
          <a:r>
            <a:rPr lang="en-US" sz="1200" dirty="0" err="1" smtClean="0"/>
            <a:t>işlemlerini</a:t>
          </a:r>
          <a:r>
            <a:rPr lang="en-US" sz="1200" dirty="0" smtClean="0"/>
            <a:t> </a:t>
          </a:r>
          <a:r>
            <a:rPr lang="en-US" sz="1200" dirty="0" err="1" smtClean="0"/>
            <a:t>yürütmek</a:t>
          </a:r>
          <a:r>
            <a:rPr lang="en-US" sz="1200" dirty="0" smtClean="0"/>
            <a:t>.</a:t>
          </a:r>
          <a:endParaRPr lang="tr-TR" sz="1200" dirty="0"/>
        </a:p>
      </dgm:t>
    </dgm:pt>
    <dgm:pt modelId="{D57183C9-34C6-4CA7-8035-A0DDD00DF0E7}" type="parTrans" cxnId="{468B2FBA-E86C-4AB1-BEA6-F857D748110C}">
      <dgm:prSet/>
      <dgm:spPr/>
      <dgm:t>
        <a:bodyPr/>
        <a:lstStyle/>
        <a:p>
          <a:endParaRPr lang="tr-TR"/>
        </a:p>
      </dgm:t>
    </dgm:pt>
    <dgm:pt modelId="{DE2BF2FE-74C0-44C9-9137-42478CFCA727}" type="sibTrans" cxnId="{468B2FBA-E86C-4AB1-BEA6-F857D748110C}">
      <dgm:prSet/>
      <dgm:spPr/>
      <dgm:t>
        <a:bodyPr/>
        <a:lstStyle/>
        <a:p>
          <a:endParaRPr lang="tr-TR"/>
        </a:p>
      </dgm:t>
    </dgm:pt>
    <dgm:pt modelId="{655C2FF9-37DF-4214-A790-B3FDE8F5B866}">
      <dgm:prSet custT="1"/>
      <dgm:spPr>
        <a:solidFill>
          <a:srgbClr val="0070C0"/>
        </a:solidFill>
      </dgm:spPr>
      <dgm:t>
        <a:bodyPr/>
        <a:lstStyle/>
        <a:p>
          <a:pPr rtl="0"/>
          <a:r>
            <a:rPr lang="en-US" sz="1200" dirty="0" err="1" smtClean="0"/>
            <a:t>Genel</a:t>
          </a:r>
          <a:r>
            <a:rPr lang="en-US" sz="1200" dirty="0" smtClean="0"/>
            <a:t> </a:t>
          </a:r>
          <a:r>
            <a:rPr lang="en-US" sz="1200" dirty="0" err="1" smtClean="0"/>
            <a:t>bütçe</a:t>
          </a:r>
          <a:r>
            <a:rPr lang="en-US" sz="1200" dirty="0" smtClean="0"/>
            <a:t> </a:t>
          </a:r>
          <a:r>
            <a:rPr lang="en-US" sz="1200" dirty="0" err="1" smtClean="0"/>
            <a:t>kapsamı</a:t>
          </a:r>
          <a:r>
            <a:rPr lang="en-US" sz="1200" dirty="0" smtClean="0"/>
            <a:t> </a:t>
          </a:r>
          <a:r>
            <a:rPr lang="en-US" sz="1200" dirty="0" err="1" smtClean="0"/>
            <a:t>dışında</a:t>
          </a:r>
          <a:r>
            <a:rPr lang="en-US" sz="1200" dirty="0" smtClean="0"/>
            <a:t> </a:t>
          </a:r>
          <a:r>
            <a:rPr lang="en-US" sz="1200" dirty="0" err="1" smtClean="0"/>
            <a:t>kalan</a:t>
          </a:r>
          <a:r>
            <a:rPr lang="en-US" sz="1200" dirty="0" smtClean="0"/>
            <a:t> </a:t>
          </a:r>
          <a:r>
            <a:rPr lang="en-US" sz="1200" dirty="0" err="1" smtClean="0"/>
            <a:t>idarelerde</a:t>
          </a:r>
          <a:r>
            <a:rPr lang="en-US" sz="1200" dirty="0" smtClean="0"/>
            <a:t> </a:t>
          </a:r>
          <a:r>
            <a:rPr lang="en-US" sz="1200" dirty="0" err="1" smtClean="0"/>
            <a:t>muhasebe</a:t>
          </a:r>
          <a:r>
            <a:rPr lang="en-US" sz="1200" dirty="0" smtClean="0"/>
            <a:t> </a:t>
          </a:r>
          <a:r>
            <a:rPr lang="en-US" sz="1200" dirty="0" err="1" smtClean="0"/>
            <a:t>hizmetlerini</a:t>
          </a:r>
          <a:r>
            <a:rPr lang="en-US" sz="1200" dirty="0" smtClean="0"/>
            <a:t> </a:t>
          </a:r>
          <a:r>
            <a:rPr lang="en-US" sz="1200" dirty="0" err="1" smtClean="0"/>
            <a:t>yürütmek</a:t>
          </a:r>
          <a:r>
            <a:rPr lang="en-US" sz="1200" dirty="0" smtClean="0"/>
            <a:t>.</a:t>
          </a:r>
          <a:endParaRPr lang="tr-TR" sz="1200" dirty="0"/>
        </a:p>
      </dgm:t>
    </dgm:pt>
    <dgm:pt modelId="{5C540A83-736C-4167-ACE3-CC4C8FB679DB}" type="parTrans" cxnId="{EE658B26-B194-4AD7-9CB2-8C36D58BD4BF}">
      <dgm:prSet/>
      <dgm:spPr/>
      <dgm:t>
        <a:bodyPr/>
        <a:lstStyle/>
        <a:p>
          <a:endParaRPr lang="tr-TR"/>
        </a:p>
      </dgm:t>
    </dgm:pt>
    <dgm:pt modelId="{8EBB71FF-42B4-4164-919B-6179CE4C8A85}" type="sibTrans" cxnId="{EE658B26-B194-4AD7-9CB2-8C36D58BD4BF}">
      <dgm:prSet/>
      <dgm:spPr/>
      <dgm:t>
        <a:bodyPr/>
        <a:lstStyle/>
        <a:p>
          <a:endParaRPr lang="tr-TR"/>
        </a:p>
      </dgm:t>
    </dgm:pt>
    <dgm:pt modelId="{42F20D28-2958-4430-9CAA-0FE1F562B48F}">
      <dgm:prSet custT="1"/>
      <dgm:spPr>
        <a:solidFill>
          <a:srgbClr val="0070C0"/>
        </a:solidFill>
      </dgm:spPr>
      <dgm:t>
        <a:bodyPr/>
        <a:lstStyle/>
        <a:p>
          <a:pPr rtl="0"/>
          <a:r>
            <a:rPr lang="en-US" sz="1200" dirty="0" err="1" smtClean="0"/>
            <a:t>Harcama</a:t>
          </a:r>
          <a:r>
            <a:rPr lang="en-US" sz="1200" dirty="0" smtClean="0"/>
            <a:t> </a:t>
          </a:r>
          <a:r>
            <a:rPr lang="en-US" sz="1200" dirty="0" err="1" smtClean="0"/>
            <a:t>birimleri</a:t>
          </a:r>
          <a:r>
            <a:rPr lang="en-US" sz="1200" dirty="0" smtClean="0"/>
            <a:t> </a:t>
          </a:r>
          <a:r>
            <a:rPr lang="en-US" sz="1200" dirty="0" err="1" smtClean="0"/>
            <a:t>tarafından</a:t>
          </a:r>
          <a:r>
            <a:rPr lang="en-US" sz="1200" dirty="0" smtClean="0"/>
            <a:t> </a:t>
          </a:r>
          <a:r>
            <a:rPr lang="en-US" sz="1200" dirty="0" err="1" smtClean="0"/>
            <a:t>hazırlanan</a:t>
          </a:r>
          <a:r>
            <a:rPr lang="en-US" sz="1200" dirty="0" smtClean="0"/>
            <a:t> </a:t>
          </a:r>
          <a:r>
            <a:rPr lang="en-US" sz="1200" dirty="0" err="1" smtClean="0"/>
            <a:t>birim</a:t>
          </a:r>
          <a:r>
            <a:rPr lang="en-US" sz="1200" dirty="0" smtClean="0"/>
            <a:t> </a:t>
          </a:r>
          <a:r>
            <a:rPr lang="en-US" sz="1200" dirty="0" err="1" smtClean="0"/>
            <a:t>faaliyet</a:t>
          </a:r>
          <a:r>
            <a:rPr lang="en-US" sz="1200" dirty="0" smtClean="0"/>
            <a:t> </a:t>
          </a:r>
          <a:r>
            <a:rPr lang="en-US" sz="1200" dirty="0" err="1" smtClean="0"/>
            <a:t>raporlarını</a:t>
          </a:r>
          <a:r>
            <a:rPr lang="en-US" sz="1200" dirty="0" smtClean="0"/>
            <a:t> da </a:t>
          </a:r>
          <a:r>
            <a:rPr lang="en-US" sz="1200" dirty="0" err="1" smtClean="0"/>
            <a:t>esas</a:t>
          </a:r>
          <a:r>
            <a:rPr lang="en-US" sz="1200" dirty="0" smtClean="0"/>
            <a:t> </a:t>
          </a:r>
          <a:r>
            <a:rPr lang="en-US" sz="1200" dirty="0" err="1" smtClean="0"/>
            <a:t>alarak</a:t>
          </a:r>
          <a:r>
            <a:rPr lang="en-US" sz="1200" dirty="0" smtClean="0"/>
            <a:t> </a:t>
          </a:r>
          <a:r>
            <a:rPr lang="en-US" sz="1200" dirty="0" err="1" smtClean="0"/>
            <a:t>idarenin</a:t>
          </a:r>
          <a:r>
            <a:rPr lang="en-US" sz="1200" dirty="0" smtClean="0"/>
            <a:t> </a:t>
          </a:r>
          <a:r>
            <a:rPr lang="en-US" sz="1200" dirty="0" err="1" smtClean="0"/>
            <a:t>faaliyet</a:t>
          </a:r>
          <a:r>
            <a:rPr lang="en-US" sz="1200" dirty="0" smtClean="0"/>
            <a:t> </a:t>
          </a:r>
          <a:r>
            <a:rPr lang="en-US" sz="1200" dirty="0" err="1" smtClean="0"/>
            <a:t>raporunu</a:t>
          </a:r>
          <a:r>
            <a:rPr lang="en-US" sz="1200" dirty="0" smtClean="0"/>
            <a:t> </a:t>
          </a:r>
          <a:r>
            <a:rPr lang="en-US" sz="1200" dirty="0" err="1" smtClean="0"/>
            <a:t>hazırlamak</a:t>
          </a:r>
          <a:r>
            <a:rPr lang="en-US" sz="1200" dirty="0" smtClean="0"/>
            <a:t>.</a:t>
          </a:r>
          <a:endParaRPr lang="tr-TR" sz="1200" dirty="0"/>
        </a:p>
      </dgm:t>
    </dgm:pt>
    <dgm:pt modelId="{09105BE7-9692-4E23-8E36-C2A83436411E}" type="parTrans" cxnId="{095EE60A-2631-40CB-A42A-F355A9AEFB19}">
      <dgm:prSet/>
      <dgm:spPr/>
      <dgm:t>
        <a:bodyPr/>
        <a:lstStyle/>
        <a:p>
          <a:endParaRPr lang="tr-TR"/>
        </a:p>
      </dgm:t>
    </dgm:pt>
    <dgm:pt modelId="{58B26C89-D817-4E06-BF05-99188D56E6A5}" type="sibTrans" cxnId="{095EE60A-2631-40CB-A42A-F355A9AEFB19}">
      <dgm:prSet/>
      <dgm:spPr/>
      <dgm:t>
        <a:bodyPr/>
        <a:lstStyle/>
        <a:p>
          <a:endParaRPr lang="tr-TR"/>
        </a:p>
      </dgm:t>
    </dgm:pt>
    <dgm:pt modelId="{CD790292-AD18-45E3-AEEB-C47442A5DBFA}">
      <dgm:prSet custT="1"/>
      <dgm:spPr>
        <a:solidFill>
          <a:srgbClr val="0070C0"/>
        </a:solidFill>
      </dgm:spPr>
      <dgm:t>
        <a:bodyPr/>
        <a:lstStyle/>
        <a:p>
          <a:pPr rtl="0"/>
          <a:r>
            <a:rPr lang="en-US" sz="1200" dirty="0" err="1" smtClean="0"/>
            <a:t>İdarenin</a:t>
          </a:r>
          <a:r>
            <a:rPr lang="en-US" sz="1200" dirty="0" smtClean="0"/>
            <a:t> </a:t>
          </a:r>
          <a:r>
            <a:rPr lang="en-US" sz="1200" dirty="0" err="1" smtClean="0"/>
            <a:t>mülkiyetinde</a:t>
          </a:r>
          <a:r>
            <a:rPr lang="en-US" sz="1200" dirty="0" smtClean="0"/>
            <a:t> </a:t>
          </a:r>
          <a:r>
            <a:rPr lang="en-US" sz="1200" dirty="0" err="1" smtClean="0"/>
            <a:t>veya</a:t>
          </a:r>
          <a:r>
            <a:rPr lang="en-US" sz="1200" dirty="0" smtClean="0"/>
            <a:t> </a:t>
          </a:r>
          <a:r>
            <a:rPr lang="en-US" sz="1200" dirty="0" err="1" smtClean="0"/>
            <a:t>kullanımında</a:t>
          </a:r>
          <a:r>
            <a:rPr lang="en-US" sz="1200" dirty="0" smtClean="0"/>
            <a:t> </a:t>
          </a:r>
          <a:r>
            <a:rPr lang="en-US" sz="1200" dirty="0" err="1" smtClean="0"/>
            <a:t>bulunan</a:t>
          </a:r>
          <a:r>
            <a:rPr lang="en-US" sz="1200" dirty="0" smtClean="0"/>
            <a:t> </a:t>
          </a:r>
          <a:r>
            <a:rPr lang="en-US" sz="1200" dirty="0" err="1" smtClean="0"/>
            <a:t>taşınır</a:t>
          </a:r>
          <a:r>
            <a:rPr lang="en-US" sz="1200" dirty="0" smtClean="0"/>
            <a:t> </a:t>
          </a:r>
          <a:r>
            <a:rPr lang="en-US" sz="1200" dirty="0" err="1" smtClean="0"/>
            <a:t>ve</a:t>
          </a:r>
          <a:r>
            <a:rPr lang="en-US" sz="1200" dirty="0" smtClean="0"/>
            <a:t> </a:t>
          </a:r>
          <a:r>
            <a:rPr lang="en-US" sz="1200" dirty="0" err="1" smtClean="0"/>
            <a:t>taşınmazlara</a:t>
          </a:r>
          <a:r>
            <a:rPr lang="en-US" sz="1200" dirty="0" smtClean="0"/>
            <a:t> </a:t>
          </a:r>
          <a:r>
            <a:rPr lang="en-US" sz="1200" dirty="0" err="1" smtClean="0"/>
            <a:t>ilişkin</a:t>
          </a:r>
          <a:r>
            <a:rPr lang="en-US" sz="1200" dirty="0" smtClean="0"/>
            <a:t> </a:t>
          </a:r>
          <a:r>
            <a:rPr lang="en-US" sz="1200" dirty="0" err="1" smtClean="0"/>
            <a:t>icmal</a:t>
          </a:r>
          <a:r>
            <a:rPr lang="en-US" sz="1200" dirty="0" smtClean="0"/>
            <a:t> </a:t>
          </a:r>
          <a:r>
            <a:rPr lang="en-US" sz="1200" dirty="0" err="1" smtClean="0"/>
            <a:t>cetvellerini</a:t>
          </a:r>
          <a:r>
            <a:rPr lang="en-US" sz="1200" dirty="0" smtClean="0"/>
            <a:t> </a:t>
          </a:r>
          <a:r>
            <a:rPr lang="en-US" sz="1200" dirty="0" err="1" smtClean="0"/>
            <a:t>düzenlemek</a:t>
          </a:r>
          <a:r>
            <a:rPr lang="en-US" sz="1200" dirty="0" smtClean="0"/>
            <a:t>.</a:t>
          </a:r>
          <a:endParaRPr lang="tr-TR" sz="1200" dirty="0"/>
        </a:p>
      </dgm:t>
    </dgm:pt>
    <dgm:pt modelId="{9EB4E29A-6BFB-4586-BE09-BD4251C7F5AC}" type="parTrans" cxnId="{DF4B8CE0-FDA4-4EC1-9844-885E1D1E7C79}">
      <dgm:prSet/>
      <dgm:spPr/>
      <dgm:t>
        <a:bodyPr/>
        <a:lstStyle/>
        <a:p>
          <a:endParaRPr lang="tr-TR"/>
        </a:p>
      </dgm:t>
    </dgm:pt>
    <dgm:pt modelId="{24F48B16-5B4D-430D-84C6-28262152694E}" type="sibTrans" cxnId="{DF4B8CE0-FDA4-4EC1-9844-885E1D1E7C79}">
      <dgm:prSet/>
      <dgm:spPr/>
      <dgm:t>
        <a:bodyPr/>
        <a:lstStyle/>
        <a:p>
          <a:endParaRPr lang="tr-TR"/>
        </a:p>
      </dgm:t>
    </dgm:pt>
    <dgm:pt modelId="{E1203461-F7BC-424F-A7F0-524375201991}">
      <dgm:prSet custT="1"/>
      <dgm:spPr>
        <a:solidFill>
          <a:srgbClr val="0070C0"/>
        </a:solidFill>
      </dgm:spPr>
      <dgm:t>
        <a:bodyPr/>
        <a:lstStyle/>
        <a:p>
          <a:pPr rtl="0"/>
          <a:r>
            <a:rPr lang="en-US" sz="1200" dirty="0" err="1" smtClean="0"/>
            <a:t>İdarenin</a:t>
          </a:r>
          <a:r>
            <a:rPr lang="en-US" sz="1200" dirty="0" smtClean="0"/>
            <a:t>  </a:t>
          </a:r>
          <a:r>
            <a:rPr lang="en-US" sz="1200" dirty="0" err="1" smtClean="0"/>
            <a:t>yatırım</a:t>
          </a:r>
          <a:r>
            <a:rPr lang="en-US" sz="1200" dirty="0" smtClean="0"/>
            <a:t>  </a:t>
          </a:r>
          <a:r>
            <a:rPr lang="en-US" sz="1200" dirty="0" err="1" smtClean="0"/>
            <a:t>programının</a:t>
          </a:r>
          <a:r>
            <a:rPr lang="en-US" sz="1200" dirty="0" smtClean="0"/>
            <a:t>  </a:t>
          </a:r>
          <a:r>
            <a:rPr lang="en-US" sz="1200" dirty="0" err="1" smtClean="0"/>
            <a:t>hazırlanmasını</a:t>
          </a:r>
          <a:r>
            <a:rPr lang="en-US" sz="1200" dirty="0" smtClean="0"/>
            <a:t>  </a:t>
          </a:r>
          <a:r>
            <a:rPr lang="en-US" sz="1200" dirty="0" err="1" smtClean="0"/>
            <a:t>koordine</a:t>
          </a:r>
          <a:r>
            <a:rPr lang="en-US" sz="1200" dirty="0" smtClean="0"/>
            <a:t>  </a:t>
          </a:r>
          <a:r>
            <a:rPr lang="en-US" sz="1200" dirty="0" err="1" smtClean="0"/>
            <a:t>etmek</a:t>
          </a:r>
          <a:r>
            <a:rPr lang="en-US" sz="1200" dirty="0" smtClean="0"/>
            <a:t>,  </a:t>
          </a:r>
          <a:r>
            <a:rPr lang="en-US" sz="1200" dirty="0" err="1" smtClean="0"/>
            <a:t>uygulama</a:t>
          </a:r>
          <a:r>
            <a:rPr lang="en-US" sz="1200" dirty="0" smtClean="0"/>
            <a:t> </a:t>
          </a:r>
          <a:r>
            <a:rPr lang="en-US" sz="1200" dirty="0" err="1" smtClean="0"/>
            <a:t>sonuçlarını</a:t>
          </a:r>
          <a:endParaRPr lang="tr-TR" sz="1200" dirty="0"/>
        </a:p>
      </dgm:t>
    </dgm:pt>
    <dgm:pt modelId="{195C3FEF-D3FB-4F10-B785-90944285BB52}" type="parTrans" cxnId="{C30EECCB-1D95-47CC-9BA5-2AB0F96CC728}">
      <dgm:prSet/>
      <dgm:spPr/>
      <dgm:t>
        <a:bodyPr/>
        <a:lstStyle/>
        <a:p>
          <a:endParaRPr lang="tr-TR"/>
        </a:p>
      </dgm:t>
    </dgm:pt>
    <dgm:pt modelId="{7B1054A6-9DBD-40AB-820B-0F453197C327}" type="sibTrans" cxnId="{C30EECCB-1D95-47CC-9BA5-2AB0F96CC728}">
      <dgm:prSet/>
      <dgm:spPr/>
      <dgm:t>
        <a:bodyPr/>
        <a:lstStyle/>
        <a:p>
          <a:endParaRPr lang="tr-TR"/>
        </a:p>
      </dgm:t>
    </dgm:pt>
    <dgm:pt modelId="{7CA27124-3AE3-4708-AC67-B057ECF7CFF1}">
      <dgm:prSet custT="1"/>
      <dgm:spPr>
        <a:solidFill>
          <a:srgbClr val="0070C0"/>
        </a:solidFill>
      </dgm:spPr>
      <dgm:t>
        <a:bodyPr/>
        <a:lstStyle/>
        <a:p>
          <a:pPr rtl="0"/>
          <a:r>
            <a:rPr lang="en-US" sz="1200" smtClean="0"/>
            <a:t>izlemek ve yıllık yatırım değerlendirme raporunu hazırlamak.</a:t>
          </a:r>
          <a:endParaRPr lang="tr-TR" sz="1200"/>
        </a:p>
      </dgm:t>
    </dgm:pt>
    <dgm:pt modelId="{164DAEAD-4C6F-4097-8A1D-DD783A8779AB}" type="parTrans" cxnId="{ED24E5A0-BAFF-4B49-BE52-79A34D1DE957}">
      <dgm:prSet/>
      <dgm:spPr/>
      <dgm:t>
        <a:bodyPr/>
        <a:lstStyle/>
        <a:p>
          <a:endParaRPr lang="tr-TR"/>
        </a:p>
      </dgm:t>
    </dgm:pt>
    <dgm:pt modelId="{CB22B168-3B1F-4FAF-AC37-19E35C21C5AD}" type="sibTrans" cxnId="{ED24E5A0-BAFF-4B49-BE52-79A34D1DE957}">
      <dgm:prSet/>
      <dgm:spPr/>
      <dgm:t>
        <a:bodyPr/>
        <a:lstStyle/>
        <a:p>
          <a:endParaRPr lang="tr-TR"/>
        </a:p>
      </dgm:t>
    </dgm:pt>
    <dgm:pt modelId="{CEAED4AF-6039-4C2C-B494-23636419A778}">
      <dgm:prSet custT="1"/>
      <dgm:spPr>
        <a:solidFill>
          <a:srgbClr val="0070C0"/>
        </a:solidFill>
      </dgm:spPr>
      <dgm:t>
        <a:bodyPr/>
        <a:lstStyle/>
        <a:p>
          <a:pPr rtl="0"/>
          <a:r>
            <a:rPr lang="en-US" sz="1200" smtClean="0"/>
            <a:t>İdarenin, diğer idareler nezdinde takibi gereken malî iş ve işlemlerini yürütmek ve sonuçlandırmak.</a:t>
          </a:r>
          <a:endParaRPr lang="tr-TR" sz="1200"/>
        </a:p>
      </dgm:t>
    </dgm:pt>
    <dgm:pt modelId="{467B3DB4-0290-468C-A1CB-D56FB169277E}" type="parTrans" cxnId="{0D1F7DA1-6B30-4828-A634-7AED5CB43303}">
      <dgm:prSet/>
      <dgm:spPr/>
      <dgm:t>
        <a:bodyPr/>
        <a:lstStyle/>
        <a:p>
          <a:endParaRPr lang="tr-TR"/>
        </a:p>
      </dgm:t>
    </dgm:pt>
    <dgm:pt modelId="{2A2DC3C4-EA05-4537-8B0D-70DE911B196A}" type="sibTrans" cxnId="{0D1F7DA1-6B30-4828-A634-7AED5CB43303}">
      <dgm:prSet/>
      <dgm:spPr/>
      <dgm:t>
        <a:bodyPr/>
        <a:lstStyle/>
        <a:p>
          <a:endParaRPr lang="tr-TR"/>
        </a:p>
      </dgm:t>
    </dgm:pt>
    <dgm:pt modelId="{C86C9B5C-9680-4423-85AC-CD4DFF54D9E9}" type="pres">
      <dgm:prSet presAssocID="{60A652EC-6E61-429B-8CCC-14E67C6395DF}" presName="CompostProcess" presStyleCnt="0">
        <dgm:presLayoutVars>
          <dgm:dir/>
          <dgm:resizeHandles val="exact"/>
        </dgm:presLayoutVars>
      </dgm:prSet>
      <dgm:spPr/>
      <dgm:t>
        <a:bodyPr/>
        <a:lstStyle/>
        <a:p>
          <a:endParaRPr lang="tr-TR"/>
        </a:p>
      </dgm:t>
    </dgm:pt>
    <dgm:pt modelId="{BEC74E7E-8A48-4435-AAFE-B566D4DCEFD6}" type="pres">
      <dgm:prSet presAssocID="{60A652EC-6E61-429B-8CCC-14E67C6395DF}" presName="arrow" presStyleLbl="bgShp" presStyleIdx="0" presStyleCnt="1"/>
      <dgm:spPr/>
      <dgm:t>
        <a:bodyPr/>
        <a:lstStyle/>
        <a:p>
          <a:endParaRPr lang="tr-TR"/>
        </a:p>
      </dgm:t>
    </dgm:pt>
    <dgm:pt modelId="{88967C21-DB67-4308-B023-4E7C40B7A0CE}" type="pres">
      <dgm:prSet presAssocID="{60A652EC-6E61-429B-8CCC-14E67C6395DF}" presName="linearProcess" presStyleCnt="0"/>
      <dgm:spPr/>
      <dgm:t>
        <a:bodyPr/>
        <a:lstStyle/>
        <a:p>
          <a:endParaRPr lang="tr-TR"/>
        </a:p>
      </dgm:t>
    </dgm:pt>
    <dgm:pt modelId="{90DA7B02-3FB6-4246-954B-4C3E79E78F5F}" type="pres">
      <dgm:prSet presAssocID="{A565A40E-6E85-4AB9-A638-6B9289DC5DBE}" presName="textNode" presStyleLbl="node1" presStyleIdx="0" presStyleCnt="7" custScaleX="117516" custScaleY="166977">
        <dgm:presLayoutVars>
          <dgm:bulletEnabled val="1"/>
        </dgm:presLayoutVars>
      </dgm:prSet>
      <dgm:spPr/>
      <dgm:t>
        <a:bodyPr/>
        <a:lstStyle/>
        <a:p>
          <a:endParaRPr lang="tr-TR"/>
        </a:p>
      </dgm:t>
    </dgm:pt>
    <dgm:pt modelId="{59A5BDE2-CA38-4940-B970-C43513A561BA}" type="pres">
      <dgm:prSet presAssocID="{DE2BF2FE-74C0-44C9-9137-42478CFCA727}" presName="sibTrans" presStyleCnt="0"/>
      <dgm:spPr/>
      <dgm:t>
        <a:bodyPr/>
        <a:lstStyle/>
        <a:p>
          <a:endParaRPr lang="tr-TR"/>
        </a:p>
      </dgm:t>
    </dgm:pt>
    <dgm:pt modelId="{9B30E19A-E86B-4806-B204-1D162852A0C0}" type="pres">
      <dgm:prSet presAssocID="{655C2FF9-37DF-4214-A790-B3FDE8F5B866}" presName="textNode" presStyleLbl="node1" presStyleIdx="1" presStyleCnt="7" custScaleX="118783" custScaleY="164571">
        <dgm:presLayoutVars>
          <dgm:bulletEnabled val="1"/>
        </dgm:presLayoutVars>
      </dgm:prSet>
      <dgm:spPr/>
      <dgm:t>
        <a:bodyPr/>
        <a:lstStyle/>
        <a:p>
          <a:endParaRPr lang="tr-TR"/>
        </a:p>
      </dgm:t>
    </dgm:pt>
    <dgm:pt modelId="{58D05635-52FC-4152-AE4A-489E276CF97A}" type="pres">
      <dgm:prSet presAssocID="{8EBB71FF-42B4-4164-919B-6179CE4C8A85}" presName="sibTrans" presStyleCnt="0"/>
      <dgm:spPr/>
      <dgm:t>
        <a:bodyPr/>
        <a:lstStyle/>
        <a:p>
          <a:endParaRPr lang="tr-TR"/>
        </a:p>
      </dgm:t>
    </dgm:pt>
    <dgm:pt modelId="{518491F3-A52D-4012-8503-A127F4CE62F1}" type="pres">
      <dgm:prSet presAssocID="{42F20D28-2958-4430-9CAA-0FE1F562B48F}" presName="textNode" presStyleLbl="node1" presStyleIdx="2" presStyleCnt="7" custScaleX="109457" custScaleY="162164">
        <dgm:presLayoutVars>
          <dgm:bulletEnabled val="1"/>
        </dgm:presLayoutVars>
      </dgm:prSet>
      <dgm:spPr/>
      <dgm:t>
        <a:bodyPr/>
        <a:lstStyle/>
        <a:p>
          <a:endParaRPr lang="tr-TR"/>
        </a:p>
      </dgm:t>
    </dgm:pt>
    <dgm:pt modelId="{37E6A772-12B5-4608-840C-3E17C4B4EF2C}" type="pres">
      <dgm:prSet presAssocID="{58B26C89-D817-4E06-BF05-99188D56E6A5}" presName="sibTrans" presStyleCnt="0"/>
      <dgm:spPr/>
      <dgm:t>
        <a:bodyPr/>
        <a:lstStyle/>
        <a:p>
          <a:endParaRPr lang="tr-TR"/>
        </a:p>
      </dgm:t>
    </dgm:pt>
    <dgm:pt modelId="{5067E6CA-97D9-4234-9C5F-2B8ACB8E9EB4}" type="pres">
      <dgm:prSet presAssocID="{CD790292-AD18-45E3-AEEB-C47442A5DBFA}" presName="textNode" presStyleLbl="node1" presStyleIdx="3" presStyleCnt="7" custScaleY="158154">
        <dgm:presLayoutVars>
          <dgm:bulletEnabled val="1"/>
        </dgm:presLayoutVars>
      </dgm:prSet>
      <dgm:spPr/>
      <dgm:t>
        <a:bodyPr/>
        <a:lstStyle/>
        <a:p>
          <a:endParaRPr lang="tr-TR"/>
        </a:p>
      </dgm:t>
    </dgm:pt>
    <dgm:pt modelId="{4AF97613-4CE5-4436-B265-913E7A404F14}" type="pres">
      <dgm:prSet presAssocID="{24F48B16-5B4D-430D-84C6-28262152694E}" presName="sibTrans" presStyleCnt="0"/>
      <dgm:spPr/>
      <dgm:t>
        <a:bodyPr/>
        <a:lstStyle/>
        <a:p>
          <a:endParaRPr lang="tr-TR"/>
        </a:p>
      </dgm:t>
    </dgm:pt>
    <dgm:pt modelId="{C794E1FD-D417-40D5-A7D3-5CE17FF8E659}" type="pres">
      <dgm:prSet presAssocID="{E1203461-F7BC-424F-A7F0-524375201991}" presName="textNode" presStyleLbl="node1" presStyleIdx="4" presStyleCnt="7" custScaleY="159758">
        <dgm:presLayoutVars>
          <dgm:bulletEnabled val="1"/>
        </dgm:presLayoutVars>
      </dgm:prSet>
      <dgm:spPr/>
      <dgm:t>
        <a:bodyPr/>
        <a:lstStyle/>
        <a:p>
          <a:endParaRPr lang="tr-TR"/>
        </a:p>
      </dgm:t>
    </dgm:pt>
    <dgm:pt modelId="{93A301F4-EF19-4671-95AC-BCC4B83139FD}" type="pres">
      <dgm:prSet presAssocID="{7B1054A6-9DBD-40AB-820B-0F453197C327}" presName="sibTrans" presStyleCnt="0"/>
      <dgm:spPr/>
      <dgm:t>
        <a:bodyPr/>
        <a:lstStyle/>
        <a:p>
          <a:endParaRPr lang="tr-TR"/>
        </a:p>
      </dgm:t>
    </dgm:pt>
    <dgm:pt modelId="{CA8D5E2E-9B7C-47DA-A1C1-C9B382FAA4B2}" type="pres">
      <dgm:prSet presAssocID="{7CA27124-3AE3-4708-AC67-B057ECF7CFF1}" presName="textNode" presStyleLbl="node1" presStyleIdx="5" presStyleCnt="7" custScaleY="156549">
        <dgm:presLayoutVars>
          <dgm:bulletEnabled val="1"/>
        </dgm:presLayoutVars>
      </dgm:prSet>
      <dgm:spPr/>
      <dgm:t>
        <a:bodyPr/>
        <a:lstStyle/>
        <a:p>
          <a:endParaRPr lang="tr-TR"/>
        </a:p>
      </dgm:t>
    </dgm:pt>
    <dgm:pt modelId="{451FBB5F-46C9-49F4-B8D9-FE8D2563C6B2}" type="pres">
      <dgm:prSet presAssocID="{CB22B168-3B1F-4FAF-AC37-19E35C21C5AD}" presName="sibTrans" presStyleCnt="0"/>
      <dgm:spPr/>
      <dgm:t>
        <a:bodyPr/>
        <a:lstStyle/>
        <a:p>
          <a:endParaRPr lang="tr-TR"/>
        </a:p>
      </dgm:t>
    </dgm:pt>
    <dgm:pt modelId="{90090AAA-69F7-4899-8100-2E18DCFF73F6}" type="pres">
      <dgm:prSet presAssocID="{CEAED4AF-6039-4C2C-B494-23636419A778}" presName="textNode" presStyleLbl="node1" presStyleIdx="6" presStyleCnt="7" custScaleY="155747">
        <dgm:presLayoutVars>
          <dgm:bulletEnabled val="1"/>
        </dgm:presLayoutVars>
      </dgm:prSet>
      <dgm:spPr/>
      <dgm:t>
        <a:bodyPr/>
        <a:lstStyle/>
        <a:p>
          <a:endParaRPr lang="tr-TR"/>
        </a:p>
      </dgm:t>
    </dgm:pt>
  </dgm:ptLst>
  <dgm:cxnLst>
    <dgm:cxn modelId="{468B2FBA-E86C-4AB1-BEA6-F857D748110C}" srcId="{60A652EC-6E61-429B-8CCC-14E67C6395DF}" destId="{A565A40E-6E85-4AB9-A638-6B9289DC5DBE}" srcOrd="0" destOrd="0" parTransId="{D57183C9-34C6-4CA7-8035-A0DDD00DF0E7}" sibTransId="{DE2BF2FE-74C0-44C9-9137-42478CFCA727}"/>
    <dgm:cxn modelId="{20296379-CF47-4F0E-A838-5B51CB75A434}" type="presOf" srcId="{655C2FF9-37DF-4214-A790-B3FDE8F5B866}" destId="{9B30E19A-E86B-4806-B204-1D162852A0C0}" srcOrd="0" destOrd="0" presId="urn:microsoft.com/office/officeart/2005/8/layout/hProcess9"/>
    <dgm:cxn modelId="{0824B7A2-3B81-4B54-8EB5-EF6F34C00909}" type="presOf" srcId="{60A652EC-6E61-429B-8CCC-14E67C6395DF}" destId="{C86C9B5C-9680-4423-85AC-CD4DFF54D9E9}" srcOrd="0" destOrd="0" presId="urn:microsoft.com/office/officeart/2005/8/layout/hProcess9"/>
    <dgm:cxn modelId="{6186BD17-80E4-448E-BCA2-85ABCFF07C08}" type="presOf" srcId="{CD790292-AD18-45E3-AEEB-C47442A5DBFA}" destId="{5067E6CA-97D9-4234-9C5F-2B8ACB8E9EB4}" srcOrd="0" destOrd="0" presId="urn:microsoft.com/office/officeart/2005/8/layout/hProcess9"/>
    <dgm:cxn modelId="{DF4B8CE0-FDA4-4EC1-9844-885E1D1E7C79}" srcId="{60A652EC-6E61-429B-8CCC-14E67C6395DF}" destId="{CD790292-AD18-45E3-AEEB-C47442A5DBFA}" srcOrd="3" destOrd="0" parTransId="{9EB4E29A-6BFB-4586-BE09-BD4251C7F5AC}" sibTransId="{24F48B16-5B4D-430D-84C6-28262152694E}"/>
    <dgm:cxn modelId="{ED24E5A0-BAFF-4B49-BE52-79A34D1DE957}" srcId="{60A652EC-6E61-429B-8CCC-14E67C6395DF}" destId="{7CA27124-3AE3-4708-AC67-B057ECF7CFF1}" srcOrd="5" destOrd="0" parTransId="{164DAEAD-4C6F-4097-8A1D-DD783A8779AB}" sibTransId="{CB22B168-3B1F-4FAF-AC37-19E35C21C5AD}"/>
    <dgm:cxn modelId="{FFF6F539-E383-4E55-A703-47B57C59AD33}" type="presOf" srcId="{7CA27124-3AE3-4708-AC67-B057ECF7CFF1}" destId="{CA8D5E2E-9B7C-47DA-A1C1-C9B382FAA4B2}" srcOrd="0" destOrd="0" presId="urn:microsoft.com/office/officeart/2005/8/layout/hProcess9"/>
    <dgm:cxn modelId="{0D1F7DA1-6B30-4828-A634-7AED5CB43303}" srcId="{60A652EC-6E61-429B-8CCC-14E67C6395DF}" destId="{CEAED4AF-6039-4C2C-B494-23636419A778}" srcOrd="6" destOrd="0" parTransId="{467B3DB4-0290-468C-A1CB-D56FB169277E}" sibTransId="{2A2DC3C4-EA05-4537-8B0D-70DE911B196A}"/>
    <dgm:cxn modelId="{EE658B26-B194-4AD7-9CB2-8C36D58BD4BF}" srcId="{60A652EC-6E61-429B-8CCC-14E67C6395DF}" destId="{655C2FF9-37DF-4214-A790-B3FDE8F5B866}" srcOrd="1" destOrd="0" parTransId="{5C540A83-736C-4167-ACE3-CC4C8FB679DB}" sibTransId="{8EBB71FF-42B4-4164-919B-6179CE4C8A85}"/>
    <dgm:cxn modelId="{43915948-9511-479F-943E-87B644BF5F75}" type="presOf" srcId="{42F20D28-2958-4430-9CAA-0FE1F562B48F}" destId="{518491F3-A52D-4012-8503-A127F4CE62F1}" srcOrd="0" destOrd="0" presId="urn:microsoft.com/office/officeart/2005/8/layout/hProcess9"/>
    <dgm:cxn modelId="{095EE60A-2631-40CB-A42A-F355A9AEFB19}" srcId="{60A652EC-6E61-429B-8CCC-14E67C6395DF}" destId="{42F20D28-2958-4430-9CAA-0FE1F562B48F}" srcOrd="2" destOrd="0" parTransId="{09105BE7-9692-4E23-8E36-C2A83436411E}" sibTransId="{58B26C89-D817-4E06-BF05-99188D56E6A5}"/>
    <dgm:cxn modelId="{36AD1ACE-505F-4762-ACA5-91C350E9F435}" type="presOf" srcId="{A565A40E-6E85-4AB9-A638-6B9289DC5DBE}" destId="{90DA7B02-3FB6-4246-954B-4C3E79E78F5F}" srcOrd="0" destOrd="0" presId="urn:microsoft.com/office/officeart/2005/8/layout/hProcess9"/>
    <dgm:cxn modelId="{C30EECCB-1D95-47CC-9BA5-2AB0F96CC728}" srcId="{60A652EC-6E61-429B-8CCC-14E67C6395DF}" destId="{E1203461-F7BC-424F-A7F0-524375201991}" srcOrd="4" destOrd="0" parTransId="{195C3FEF-D3FB-4F10-B785-90944285BB52}" sibTransId="{7B1054A6-9DBD-40AB-820B-0F453197C327}"/>
    <dgm:cxn modelId="{38331870-F82F-4F03-823F-C9D35078ACE1}" type="presOf" srcId="{E1203461-F7BC-424F-A7F0-524375201991}" destId="{C794E1FD-D417-40D5-A7D3-5CE17FF8E659}" srcOrd="0" destOrd="0" presId="urn:microsoft.com/office/officeart/2005/8/layout/hProcess9"/>
    <dgm:cxn modelId="{45364D39-B897-4320-9428-452D460021E6}" type="presOf" srcId="{CEAED4AF-6039-4C2C-B494-23636419A778}" destId="{90090AAA-69F7-4899-8100-2E18DCFF73F6}" srcOrd="0" destOrd="0" presId="urn:microsoft.com/office/officeart/2005/8/layout/hProcess9"/>
    <dgm:cxn modelId="{AEE43F83-5F6A-4DA5-9FBA-D0A6C449B17B}" type="presParOf" srcId="{C86C9B5C-9680-4423-85AC-CD4DFF54D9E9}" destId="{BEC74E7E-8A48-4435-AAFE-B566D4DCEFD6}" srcOrd="0" destOrd="0" presId="urn:microsoft.com/office/officeart/2005/8/layout/hProcess9"/>
    <dgm:cxn modelId="{4574E4A5-FE79-45A6-8F81-49CE3509DFAD}" type="presParOf" srcId="{C86C9B5C-9680-4423-85AC-CD4DFF54D9E9}" destId="{88967C21-DB67-4308-B023-4E7C40B7A0CE}" srcOrd="1" destOrd="0" presId="urn:microsoft.com/office/officeart/2005/8/layout/hProcess9"/>
    <dgm:cxn modelId="{E28ED36C-364D-4A7D-B5C6-4EE80EF14DE3}" type="presParOf" srcId="{88967C21-DB67-4308-B023-4E7C40B7A0CE}" destId="{90DA7B02-3FB6-4246-954B-4C3E79E78F5F}" srcOrd="0" destOrd="0" presId="urn:microsoft.com/office/officeart/2005/8/layout/hProcess9"/>
    <dgm:cxn modelId="{E750B00B-D46E-4AB8-81D2-AAF64FB95DC8}" type="presParOf" srcId="{88967C21-DB67-4308-B023-4E7C40B7A0CE}" destId="{59A5BDE2-CA38-4940-B970-C43513A561BA}" srcOrd="1" destOrd="0" presId="urn:microsoft.com/office/officeart/2005/8/layout/hProcess9"/>
    <dgm:cxn modelId="{83122B48-452C-4203-A2B3-97FF837E3C80}" type="presParOf" srcId="{88967C21-DB67-4308-B023-4E7C40B7A0CE}" destId="{9B30E19A-E86B-4806-B204-1D162852A0C0}" srcOrd="2" destOrd="0" presId="urn:microsoft.com/office/officeart/2005/8/layout/hProcess9"/>
    <dgm:cxn modelId="{D7E9F8A0-7A49-49CD-8DA5-3C59345E2947}" type="presParOf" srcId="{88967C21-DB67-4308-B023-4E7C40B7A0CE}" destId="{58D05635-52FC-4152-AE4A-489E276CF97A}" srcOrd="3" destOrd="0" presId="urn:microsoft.com/office/officeart/2005/8/layout/hProcess9"/>
    <dgm:cxn modelId="{04B89541-7BE0-45AC-8930-BE9F6B2E7F31}" type="presParOf" srcId="{88967C21-DB67-4308-B023-4E7C40B7A0CE}" destId="{518491F3-A52D-4012-8503-A127F4CE62F1}" srcOrd="4" destOrd="0" presId="urn:microsoft.com/office/officeart/2005/8/layout/hProcess9"/>
    <dgm:cxn modelId="{502B33D4-E35D-4086-B960-27711B4F2718}" type="presParOf" srcId="{88967C21-DB67-4308-B023-4E7C40B7A0CE}" destId="{37E6A772-12B5-4608-840C-3E17C4B4EF2C}" srcOrd="5" destOrd="0" presId="urn:microsoft.com/office/officeart/2005/8/layout/hProcess9"/>
    <dgm:cxn modelId="{C7CBD075-3AB5-42E5-854E-418D1EC5FC8B}" type="presParOf" srcId="{88967C21-DB67-4308-B023-4E7C40B7A0CE}" destId="{5067E6CA-97D9-4234-9C5F-2B8ACB8E9EB4}" srcOrd="6" destOrd="0" presId="urn:microsoft.com/office/officeart/2005/8/layout/hProcess9"/>
    <dgm:cxn modelId="{674652C6-4332-4CF6-87B5-12C42EB96C92}" type="presParOf" srcId="{88967C21-DB67-4308-B023-4E7C40B7A0CE}" destId="{4AF97613-4CE5-4436-B265-913E7A404F14}" srcOrd="7" destOrd="0" presId="urn:microsoft.com/office/officeart/2005/8/layout/hProcess9"/>
    <dgm:cxn modelId="{10D3F16F-7C2C-4676-B9FE-C3D95D948E68}" type="presParOf" srcId="{88967C21-DB67-4308-B023-4E7C40B7A0CE}" destId="{C794E1FD-D417-40D5-A7D3-5CE17FF8E659}" srcOrd="8" destOrd="0" presId="urn:microsoft.com/office/officeart/2005/8/layout/hProcess9"/>
    <dgm:cxn modelId="{420863D3-CC08-42E9-A908-8039AB9BE572}" type="presParOf" srcId="{88967C21-DB67-4308-B023-4E7C40B7A0CE}" destId="{93A301F4-EF19-4671-95AC-BCC4B83139FD}" srcOrd="9" destOrd="0" presId="urn:microsoft.com/office/officeart/2005/8/layout/hProcess9"/>
    <dgm:cxn modelId="{8D16F491-8F8A-4873-9B4A-261AF2A3C55F}" type="presParOf" srcId="{88967C21-DB67-4308-B023-4E7C40B7A0CE}" destId="{CA8D5E2E-9B7C-47DA-A1C1-C9B382FAA4B2}" srcOrd="10" destOrd="0" presId="urn:microsoft.com/office/officeart/2005/8/layout/hProcess9"/>
    <dgm:cxn modelId="{25521BBC-126B-48EE-8CA4-DBAEF40DB3BC}" type="presParOf" srcId="{88967C21-DB67-4308-B023-4E7C40B7A0CE}" destId="{451FBB5F-46C9-49F4-B8D9-FE8D2563C6B2}" srcOrd="11" destOrd="0" presId="urn:microsoft.com/office/officeart/2005/8/layout/hProcess9"/>
    <dgm:cxn modelId="{5C9253C7-0627-43E6-B07F-8D6AEADABF2D}" type="presParOf" srcId="{88967C21-DB67-4308-B023-4E7C40B7A0CE}" destId="{90090AAA-69F7-4899-8100-2E18DCFF73F6}" srcOrd="1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D44D176-36BB-4056-9E09-6362D6810E3D}"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tr-TR"/>
        </a:p>
      </dgm:t>
    </dgm:pt>
    <dgm:pt modelId="{195CBC7B-8985-4CF2-BA70-69F55ACD0D3D}">
      <dgm:prSet/>
      <dgm:spPr/>
      <dgm:t>
        <a:bodyPr/>
        <a:lstStyle/>
        <a:p>
          <a:pPr rtl="0"/>
          <a:r>
            <a:rPr lang="en-US" smtClean="0"/>
            <a:t>Malî kanunlarla ilgili diğer mevzuatın uygulanması konusunda üst yöneticiye ve harcama yetkililerine gerekli bilgileri sağlamak ve danışmanlık yapmak.</a:t>
          </a:r>
          <a:endParaRPr lang="tr-TR"/>
        </a:p>
      </dgm:t>
    </dgm:pt>
    <dgm:pt modelId="{7EF42AEB-CD76-446E-AFA6-A3B830F0F285}" type="parTrans" cxnId="{BA868A7C-49BD-4B70-A111-3AADCB199333}">
      <dgm:prSet/>
      <dgm:spPr/>
      <dgm:t>
        <a:bodyPr/>
        <a:lstStyle/>
        <a:p>
          <a:endParaRPr lang="tr-TR"/>
        </a:p>
      </dgm:t>
    </dgm:pt>
    <dgm:pt modelId="{B154008A-9BC5-4140-ACD5-A5D7C8E79742}" type="sibTrans" cxnId="{BA868A7C-49BD-4B70-A111-3AADCB199333}">
      <dgm:prSet/>
      <dgm:spPr/>
      <dgm:t>
        <a:bodyPr/>
        <a:lstStyle/>
        <a:p>
          <a:endParaRPr lang="tr-TR"/>
        </a:p>
      </dgm:t>
    </dgm:pt>
    <dgm:pt modelId="{4151B6A1-4A44-4C6D-8CED-32C4FE9F6868}">
      <dgm:prSet/>
      <dgm:spPr/>
      <dgm:t>
        <a:bodyPr/>
        <a:lstStyle/>
        <a:p>
          <a:pPr rtl="0"/>
          <a:r>
            <a:rPr lang="en-US" smtClean="0"/>
            <a:t>Ön malî kontrol faaliyetini yürütmek.</a:t>
          </a:r>
          <a:endParaRPr lang="tr-TR"/>
        </a:p>
      </dgm:t>
    </dgm:pt>
    <dgm:pt modelId="{6D2BC6E2-ACCD-4D40-8B05-95B8E66493F8}" type="parTrans" cxnId="{CCD0BA4C-4911-43C4-BAA0-7DA862F88FF0}">
      <dgm:prSet/>
      <dgm:spPr/>
      <dgm:t>
        <a:bodyPr/>
        <a:lstStyle/>
        <a:p>
          <a:endParaRPr lang="tr-TR"/>
        </a:p>
      </dgm:t>
    </dgm:pt>
    <dgm:pt modelId="{9339D104-618B-4977-917F-94B591782109}" type="sibTrans" cxnId="{CCD0BA4C-4911-43C4-BAA0-7DA862F88FF0}">
      <dgm:prSet/>
      <dgm:spPr/>
      <dgm:t>
        <a:bodyPr/>
        <a:lstStyle/>
        <a:p>
          <a:endParaRPr lang="tr-TR"/>
        </a:p>
      </dgm:t>
    </dgm:pt>
    <dgm:pt modelId="{5ED389F7-0E2B-40DD-91CD-8C2D8CF79435}">
      <dgm:prSet/>
      <dgm:spPr/>
      <dgm:t>
        <a:bodyPr/>
        <a:lstStyle/>
        <a:p>
          <a:pPr rtl="0"/>
          <a:r>
            <a:rPr lang="en-US" smtClean="0"/>
            <a:t>İç</a:t>
          </a:r>
          <a:r>
            <a:rPr lang="tr-TR" smtClean="0"/>
            <a:t> </a:t>
          </a:r>
          <a:r>
            <a:rPr lang="en-US" smtClean="0"/>
            <a:t>kontrol sisteminin kurulması, standartlarının uygulanması ve geliştirilmesi konuların da çalışmalar yapmak; üst yönetimin iç denetime yönelik işlevinin etkililiğini ve verimliliğini artırmak için gerekli hazırlıkları yapmak.</a:t>
          </a:r>
          <a:endParaRPr lang="tr-TR"/>
        </a:p>
      </dgm:t>
    </dgm:pt>
    <dgm:pt modelId="{94F03625-DF0D-4BAC-BD0E-D14CECE06C4E}" type="parTrans" cxnId="{2F85570E-533E-4072-8B23-46EBBAC77521}">
      <dgm:prSet/>
      <dgm:spPr/>
      <dgm:t>
        <a:bodyPr/>
        <a:lstStyle/>
        <a:p>
          <a:endParaRPr lang="tr-TR"/>
        </a:p>
      </dgm:t>
    </dgm:pt>
    <dgm:pt modelId="{9A6C5845-EB30-45E5-9155-6F5AE80B6AE1}" type="sibTrans" cxnId="{2F85570E-533E-4072-8B23-46EBBAC77521}">
      <dgm:prSet/>
      <dgm:spPr/>
      <dgm:t>
        <a:bodyPr/>
        <a:lstStyle/>
        <a:p>
          <a:endParaRPr lang="tr-TR"/>
        </a:p>
      </dgm:t>
    </dgm:pt>
    <dgm:pt modelId="{12D7D770-2A21-494B-96ED-1B0A147D0CB1}">
      <dgm:prSet/>
      <dgm:spPr/>
      <dgm:t>
        <a:bodyPr/>
        <a:lstStyle/>
        <a:p>
          <a:pPr rtl="0"/>
          <a:r>
            <a:rPr lang="en-US" smtClean="0"/>
            <a:t>Üst yönetici tarafından verilecek diğer görevleri yapmak.</a:t>
          </a:r>
          <a:endParaRPr lang="tr-TR"/>
        </a:p>
      </dgm:t>
    </dgm:pt>
    <dgm:pt modelId="{C8E0A197-E9AA-41AA-9BBA-3273CE5F7ADD}" type="parTrans" cxnId="{8FB74862-33DA-41E6-B06B-49371FE00048}">
      <dgm:prSet/>
      <dgm:spPr/>
      <dgm:t>
        <a:bodyPr/>
        <a:lstStyle/>
        <a:p>
          <a:endParaRPr lang="tr-TR"/>
        </a:p>
      </dgm:t>
    </dgm:pt>
    <dgm:pt modelId="{B03B8C90-F892-4E74-B92C-FF371B8437F9}" type="sibTrans" cxnId="{8FB74862-33DA-41E6-B06B-49371FE00048}">
      <dgm:prSet/>
      <dgm:spPr/>
      <dgm:t>
        <a:bodyPr/>
        <a:lstStyle/>
        <a:p>
          <a:endParaRPr lang="tr-TR"/>
        </a:p>
      </dgm:t>
    </dgm:pt>
    <dgm:pt modelId="{ABDFB4D4-612D-45C8-8860-819C06740E9E}" type="pres">
      <dgm:prSet presAssocID="{1D44D176-36BB-4056-9E09-6362D6810E3D}" presName="Name0" presStyleCnt="0">
        <dgm:presLayoutVars>
          <dgm:dir/>
          <dgm:resizeHandles val="exact"/>
        </dgm:presLayoutVars>
      </dgm:prSet>
      <dgm:spPr/>
      <dgm:t>
        <a:bodyPr/>
        <a:lstStyle/>
        <a:p>
          <a:endParaRPr lang="tr-TR"/>
        </a:p>
      </dgm:t>
    </dgm:pt>
    <dgm:pt modelId="{82CEC7C2-0F36-4C82-A7B0-71D4C751A027}" type="pres">
      <dgm:prSet presAssocID="{195CBC7B-8985-4CF2-BA70-69F55ACD0D3D}" presName="node" presStyleLbl="node1" presStyleIdx="0" presStyleCnt="4">
        <dgm:presLayoutVars>
          <dgm:bulletEnabled val="1"/>
        </dgm:presLayoutVars>
      </dgm:prSet>
      <dgm:spPr/>
      <dgm:t>
        <a:bodyPr/>
        <a:lstStyle/>
        <a:p>
          <a:endParaRPr lang="tr-TR"/>
        </a:p>
      </dgm:t>
    </dgm:pt>
    <dgm:pt modelId="{FC9369C0-869B-4528-997A-B7659CB5D482}" type="pres">
      <dgm:prSet presAssocID="{B154008A-9BC5-4140-ACD5-A5D7C8E79742}" presName="sibTrans" presStyleLbl="sibTrans2D1" presStyleIdx="0" presStyleCnt="3"/>
      <dgm:spPr/>
      <dgm:t>
        <a:bodyPr/>
        <a:lstStyle/>
        <a:p>
          <a:endParaRPr lang="tr-TR"/>
        </a:p>
      </dgm:t>
    </dgm:pt>
    <dgm:pt modelId="{A3D0CC32-5A69-4AEB-B256-66381813B96D}" type="pres">
      <dgm:prSet presAssocID="{B154008A-9BC5-4140-ACD5-A5D7C8E79742}" presName="connectorText" presStyleLbl="sibTrans2D1" presStyleIdx="0" presStyleCnt="3"/>
      <dgm:spPr/>
      <dgm:t>
        <a:bodyPr/>
        <a:lstStyle/>
        <a:p>
          <a:endParaRPr lang="tr-TR"/>
        </a:p>
      </dgm:t>
    </dgm:pt>
    <dgm:pt modelId="{944D25F2-0F85-45FC-901C-CD91C6FF395F}" type="pres">
      <dgm:prSet presAssocID="{4151B6A1-4A44-4C6D-8CED-32C4FE9F6868}" presName="node" presStyleLbl="node1" presStyleIdx="1" presStyleCnt="4">
        <dgm:presLayoutVars>
          <dgm:bulletEnabled val="1"/>
        </dgm:presLayoutVars>
      </dgm:prSet>
      <dgm:spPr/>
      <dgm:t>
        <a:bodyPr/>
        <a:lstStyle/>
        <a:p>
          <a:endParaRPr lang="tr-TR"/>
        </a:p>
      </dgm:t>
    </dgm:pt>
    <dgm:pt modelId="{254A4B07-C02C-4BF9-9857-59FE8D0A3792}" type="pres">
      <dgm:prSet presAssocID="{9339D104-618B-4977-917F-94B591782109}" presName="sibTrans" presStyleLbl="sibTrans2D1" presStyleIdx="1" presStyleCnt="3"/>
      <dgm:spPr/>
      <dgm:t>
        <a:bodyPr/>
        <a:lstStyle/>
        <a:p>
          <a:endParaRPr lang="tr-TR"/>
        </a:p>
      </dgm:t>
    </dgm:pt>
    <dgm:pt modelId="{C0DBF42A-A994-4D99-B868-11B2B9CB2773}" type="pres">
      <dgm:prSet presAssocID="{9339D104-618B-4977-917F-94B591782109}" presName="connectorText" presStyleLbl="sibTrans2D1" presStyleIdx="1" presStyleCnt="3"/>
      <dgm:spPr/>
      <dgm:t>
        <a:bodyPr/>
        <a:lstStyle/>
        <a:p>
          <a:endParaRPr lang="tr-TR"/>
        </a:p>
      </dgm:t>
    </dgm:pt>
    <dgm:pt modelId="{76788BD7-370F-42B0-8155-E2217B87FD87}" type="pres">
      <dgm:prSet presAssocID="{5ED389F7-0E2B-40DD-91CD-8C2D8CF79435}" presName="node" presStyleLbl="node1" presStyleIdx="2" presStyleCnt="4">
        <dgm:presLayoutVars>
          <dgm:bulletEnabled val="1"/>
        </dgm:presLayoutVars>
      </dgm:prSet>
      <dgm:spPr/>
      <dgm:t>
        <a:bodyPr/>
        <a:lstStyle/>
        <a:p>
          <a:endParaRPr lang="tr-TR"/>
        </a:p>
      </dgm:t>
    </dgm:pt>
    <dgm:pt modelId="{ECB231B4-094B-4FC4-A9F3-5F9966B48F2B}" type="pres">
      <dgm:prSet presAssocID="{9A6C5845-EB30-45E5-9155-6F5AE80B6AE1}" presName="sibTrans" presStyleLbl="sibTrans2D1" presStyleIdx="2" presStyleCnt="3"/>
      <dgm:spPr/>
      <dgm:t>
        <a:bodyPr/>
        <a:lstStyle/>
        <a:p>
          <a:endParaRPr lang="tr-TR"/>
        </a:p>
      </dgm:t>
    </dgm:pt>
    <dgm:pt modelId="{05AF0951-11B4-446F-A18D-8905EA7EFDAF}" type="pres">
      <dgm:prSet presAssocID="{9A6C5845-EB30-45E5-9155-6F5AE80B6AE1}" presName="connectorText" presStyleLbl="sibTrans2D1" presStyleIdx="2" presStyleCnt="3"/>
      <dgm:spPr/>
      <dgm:t>
        <a:bodyPr/>
        <a:lstStyle/>
        <a:p>
          <a:endParaRPr lang="tr-TR"/>
        </a:p>
      </dgm:t>
    </dgm:pt>
    <dgm:pt modelId="{298EE18B-3585-41F3-A286-D81E12EA9FCD}" type="pres">
      <dgm:prSet presAssocID="{12D7D770-2A21-494B-96ED-1B0A147D0CB1}" presName="node" presStyleLbl="node1" presStyleIdx="3" presStyleCnt="4">
        <dgm:presLayoutVars>
          <dgm:bulletEnabled val="1"/>
        </dgm:presLayoutVars>
      </dgm:prSet>
      <dgm:spPr/>
      <dgm:t>
        <a:bodyPr/>
        <a:lstStyle/>
        <a:p>
          <a:endParaRPr lang="tr-TR"/>
        </a:p>
      </dgm:t>
    </dgm:pt>
  </dgm:ptLst>
  <dgm:cxnLst>
    <dgm:cxn modelId="{EE531E81-FEFC-4474-A901-F31979CCA60A}" type="presOf" srcId="{9339D104-618B-4977-917F-94B591782109}" destId="{254A4B07-C02C-4BF9-9857-59FE8D0A3792}" srcOrd="0" destOrd="0" presId="urn:microsoft.com/office/officeart/2005/8/layout/process1"/>
    <dgm:cxn modelId="{E6124AC7-FD59-49B5-97F2-573379128B72}" type="presOf" srcId="{9339D104-618B-4977-917F-94B591782109}" destId="{C0DBF42A-A994-4D99-B868-11B2B9CB2773}" srcOrd="1" destOrd="0" presId="urn:microsoft.com/office/officeart/2005/8/layout/process1"/>
    <dgm:cxn modelId="{4AC9D4AC-F3D8-437F-A32D-10472956210A}" type="presOf" srcId="{9A6C5845-EB30-45E5-9155-6F5AE80B6AE1}" destId="{05AF0951-11B4-446F-A18D-8905EA7EFDAF}" srcOrd="1" destOrd="0" presId="urn:microsoft.com/office/officeart/2005/8/layout/process1"/>
    <dgm:cxn modelId="{BA868A7C-49BD-4B70-A111-3AADCB199333}" srcId="{1D44D176-36BB-4056-9E09-6362D6810E3D}" destId="{195CBC7B-8985-4CF2-BA70-69F55ACD0D3D}" srcOrd="0" destOrd="0" parTransId="{7EF42AEB-CD76-446E-AFA6-A3B830F0F285}" sibTransId="{B154008A-9BC5-4140-ACD5-A5D7C8E79742}"/>
    <dgm:cxn modelId="{9BD8E16E-C950-4CDC-9D61-DF0FF761B0C7}" type="presOf" srcId="{12D7D770-2A21-494B-96ED-1B0A147D0CB1}" destId="{298EE18B-3585-41F3-A286-D81E12EA9FCD}" srcOrd="0" destOrd="0" presId="urn:microsoft.com/office/officeart/2005/8/layout/process1"/>
    <dgm:cxn modelId="{8FB74862-33DA-41E6-B06B-49371FE00048}" srcId="{1D44D176-36BB-4056-9E09-6362D6810E3D}" destId="{12D7D770-2A21-494B-96ED-1B0A147D0CB1}" srcOrd="3" destOrd="0" parTransId="{C8E0A197-E9AA-41AA-9BBA-3273CE5F7ADD}" sibTransId="{B03B8C90-F892-4E74-B92C-FF371B8437F9}"/>
    <dgm:cxn modelId="{CCD0BA4C-4911-43C4-BAA0-7DA862F88FF0}" srcId="{1D44D176-36BB-4056-9E09-6362D6810E3D}" destId="{4151B6A1-4A44-4C6D-8CED-32C4FE9F6868}" srcOrd="1" destOrd="0" parTransId="{6D2BC6E2-ACCD-4D40-8B05-95B8E66493F8}" sibTransId="{9339D104-618B-4977-917F-94B591782109}"/>
    <dgm:cxn modelId="{219B8BF5-762B-44B8-A783-43BE9B2B2343}" type="presOf" srcId="{4151B6A1-4A44-4C6D-8CED-32C4FE9F6868}" destId="{944D25F2-0F85-45FC-901C-CD91C6FF395F}" srcOrd="0" destOrd="0" presId="urn:microsoft.com/office/officeart/2005/8/layout/process1"/>
    <dgm:cxn modelId="{1720ED25-C5E0-407F-880E-4C1BAF7ECEE0}" type="presOf" srcId="{B154008A-9BC5-4140-ACD5-A5D7C8E79742}" destId="{FC9369C0-869B-4528-997A-B7659CB5D482}" srcOrd="0" destOrd="0" presId="urn:microsoft.com/office/officeart/2005/8/layout/process1"/>
    <dgm:cxn modelId="{22FE262C-05F6-4D61-AB42-DB60EE5E517E}" type="presOf" srcId="{195CBC7B-8985-4CF2-BA70-69F55ACD0D3D}" destId="{82CEC7C2-0F36-4C82-A7B0-71D4C751A027}" srcOrd="0" destOrd="0" presId="urn:microsoft.com/office/officeart/2005/8/layout/process1"/>
    <dgm:cxn modelId="{9F7A88B4-5DBA-4FB3-9E85-87A6F79A327B}" type="presOf" srcId="{1D44D176-36BB-4056-9E09-6362D6810E3D}" destId="{ABDFB4D4-612D-45C8-8860-819C06740E9E}" srcOrd="0" destOrd="0" presId="urn:microsoft.com/office/officeart/2005/8/layout/process1"/>
    <dgm:cxn modelId="{134E338F-54C2-49A3-AA8F-EDB01A88DE13}" type="presOf" srcId="{5ED389F7-0E2B-40DD-91CD-8C2D8CF79435}" destId="{76788BD7-370F-42B0-8155-E2217B87FD87}" srcOrd="0" destOrd="0" presId="urn:microsoft.com/office/officeart/2005/8/layout/process1"/>
    <dgm:cxn modelId="{17C4C703-408D-48C2-9F46-E65EE77127AC}" type="presOf" srcId="{B154008A-9BC5-4140-ACD5-A5D7C8E79742}" destId="{A3D0CC32-5A69-4AEB-B256-66381813B96D}" srcOrd="1" destOrd="0" presId="urn:microsoft.com/office/officeart/2005/8/layout/process1"/>
    <dgm:cxn modelId="{FE39F434-C8F0-4978-9507-F9190118A956}" type="presOf" srcId="{9A6C5845-EB30-45E5-9155-6F5AE80B6AE1}" destId="{ECB231B4-094B-4FC4-A9F3-5F9966B48F2B}" srcOrd="0" destOrd="0" presId="urn:microsoft.com/office/officeart/2005/8/layout/process1"/>
    <dgm:cxn modelId="{2F85570E-533E-4072-8B23-46EBBAC77521}" srcId="{1D44D176-36BB-4056-9E09-6362D6810E3D}" destId="{5ED389F7-0E2B-40DD-91CD-8C2D8CF79435}" srcOrd="2" destOrd="0" parTransId="{94F03625-DF0D-4BAC-BD0E-D14CECE06C4E}" sibTransId="{9A6C5845-EB30-45E5-9155-6F5AE80B6AE1}"/>
    <dgm:cxn modelId="{8FFC937B-13A2-43D3-B53D-0E244FC7D14D}" type="presParOf" srcId="{ABDFB4D4-612D-45C8-8860-819C06740E9E}" destId="{82CEC7C2-0F36-4C82-A7B0-71D4C751A027}" srcOrd="0" destOrd="0" presId="urn:microsoft.com/office/officeart/2005/8/layout/process1"/>
    <dgm:cxn modelId="{EE890102-D3A9-4804-B552-A29B73B83C83}" type="presParOf" srcId="{ABDFB4D4-612D-45C8-8860-819C06740E9E}" destId="{FC9369C0-869B-4528-997A-B7659CB5D482}" srcOrd="1" destOrd="0" presId="urn:microsoft.com/office/officeart/2005/8/layout/process1"/>
    <dgm:cxn modelId="{60E0148E-579A-4240-9729-18128B12EBD0}" type="presParOf" srcId="{FC9369C0-869B-4528-997A-B7659CB5D482}" destId="{A3D0CC32-5A69-4AEB-B256-66381813B96D}" srcOrd="0" destOrd="0" presId="urn:microsoft.com/office/officeart/2005/8/layout/process1"/>
    <dgm:cxn modelId="{C3228B92-F9B8-49E5-9836-34A8DD0BFD91}" type="presParOf" srcId="{ABDFB4D4-612D-45C8-8860-819C06740E9E}" destId="{944D25F2-0F85-45FC-901C-CD91C6FF395F}" srcOrd="2" destOrd="0" presId="urn:microsoft.com/office/officeart/2005/8/layout/process1"/>
    <dgm:cxn modelId="{277775BF-858D-4E98-8705-852EC9CBEBB7}" type="presParOf" srcId="{ABDFB4D4-612D-45C8-8860-819C06740E9E}" destId="{254A4B07-C02C-4BF9-9857-59FE8D0A3792}" srcOrd="3" destOrd="0" presId="urn:microsoft.com/office/officeart/2005/8/layout/process1"/>
    <dgm:cxn modelId="{83A4204D-379F-4CD4-8AD9-B5D68EA721D7}" type="presParOf" srcId="{254A4B07-C02C-4BF9-9857-59FE8D0A3792}" destId="{C0DBF42A-A994-4D99-B868-11B2B9CB2773}" srcOrd="0" destOrd="0" presId="urn:microsoft.com/office/officeart/2005/8/layout/process1"/>
    <dgm:cxn modelId="{F0D186F0-13AC-4D90-82A6-2711599CC68C}" type="presParOf" srcId="{ABDFB4D4-612D-45C8-8860-819C06740E9E}" destId="{76788BD7-370F-42B0-8155-E2217B87FD87}" srcOrd="4" destOrd="0" presId="urn:microsoft.com/office/officeart/2005/8/layout/process1"/>
    <dgm:cxn modelId="{C35C992E-4BC6-4A86-AF53-CCE80BF69AC3}" type="presParOf" srcId="{ABDFB4D4-612D-45C8-8860-819C06740E9E}" destId="{ECB231B4-094B-4FC4-A9F3-5F9966B48F2B}" srcOrd="5" destOrd="0" presId="urn:microsoft.com/office/officeart/2005/8/layout/process1"/>
    <dgm:cxn modelId="{2F760A22-A7F1-4631-A361-6AE75384113F}" type="presParOf" srcId="{ECB231B4-094B-4FC4-A9F3-5F9966B48F2B}" destId="{05AF0951-11B4-446F-A18D-8905EA7EFDAF}" srcOrd="0" destOrd="0" presId="urn:microsoft.com/office/officeart/2005/8/layout/process1"/>
    <dgm:cxn modelId="{85E6ECBA-27A5-4CF7-B88F-83845F34D5B3}" type="presParOf" srcId="{ABDFB4D4-612D-45C8-8860-819C06740E9E}" destId="{298EE18B-3585-41F3-A286-D81E12EA9FCD}"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B5F410F-3C58-4E36-9EBC-EA74EFABB46D}" type="doc">
      <dgm:prSet loTypeId="urn:microsoft.com/office/officeart/2005/8/layout/orgChart1" loCatId="hierarchy" qsTypeId="urn:microsoft.com/office/officeart/2005/8/quickstyle/simple1" qsCatId="simple" csTypeId="urn:microsoft.com/office/officeart/2005/8/colors/colorful5" csCatId="colorful" phldr="1"/>
      <dgm:spPr/>
      <dgm:t>
        <a:bodyPr/>
        <a:lstStyle/>
        <a:p>
          <a:endParaRPr lang="tr-TR"/>
        </a:p>
      </dgm:t>
    </dgm:pt>
    <dgm:pt modelId="{FAA3EBC0-7FFB-4223-95EB-4D484D88A160}">
      <dgm:prSet phldrT="[Metin]"/>
      <dgm:spPr>
        <a:xfrm>
          <a:off x="2326794" y="3739"/>
          <a:ext cx="1055376" cy="527688"/>
        </a:xfrm>
        <a:prstGeom prst="rect">
          <a:avLst/>
        </a:prstGeom>
        <a:solidFill>
          <a:srgbClr val="8064A2">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Strateji Geliştirme </a:t>
          </a:r>
        </a:p>
        <a:p>
          <a:r>
            <a:rPr lang="tr-TR" dirty="0">
              <a:solidFill>
                <a:sysClr val="window" lastClr="FFFFFF"/>
              </a:solidFill>
              <a:latin typeface="Gill Sans MT"/>
              <a:ea typeface="+mn-ea"/>
              <a:cs typeface="+mn-cs"/>
            </a:rPr>
            <a:t>Daire Başkanlığı</a:t>
          </a:r>
        </a:p>
      </dgm:t>
    </dgm:pt>
    <dgm:pt modelId="{A8E7349C-2B56-4056-8B84-BEC5957ED008}" type="parTrans" cxnId="{55570020-CD60-480D-81DF-B67B7A70CCAB}">
      <dgm:prSet/>
      <dgm:spPr/>
      <dgm:t>
        <a:bodyPr/>
        <a:lstStyle/>
        <a:p>
          <a:endParaRPr lang="tr-TR"/>
        </a:p>
      </dgm:t>
    </dgm:pt>
    <dgm:pt modelId="{E27D635B-9C98-4D6B-979A-278CEB5F50C3}" type="sibTrans" cxnId="{55570020-CD60-480D-81DF-B67B7A70CCAB}">
      <dgm:prSet/>
      <dgm:spPr/>
      <dgm:t>
        <a:bodyPr/>
        <a:lstStyle/>
        <a:p>
          <a:endParaRPr lang="tr-TR"/>
        </a:p>
      </dgm:t>
    </dgm:pt>
    <dgm:pt modelId="{90537A3A-D19F-4F12-B137-D0B15D69D8DF}" type="asst">
      <dgm:prSet phldrT="[Metin]"/>
      <dgm:spPr>
        <a:xfrm>
          <a:off x="1688292" y="753056"/>
          <a:ext cx="1055376" cy="527688"/>
        </a:xfrm>
        <a:prstGeom prst="rect">
          <a:avLst/>
        </a:prstGeom>
        <a:solidFill>
          <a:srgbClr val="F79646">
            <a:hueOff val="0"/>
            <a:satOff val="0"/>
            <a:lumOff val="0"/>
            <a:alphaOff val="0"/>
          </a:srgbClr>
        </a:solidFill>
        <a:ln w="25400" cap="flat" cmpd="sng" algn="ctr">
          <a:solidFill>
            <a:sysClr val="window" lastClr="FFFFFF">
              <a:shade val="80000"/>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Sekreterya</a:t>
          </a:r>
        </a:p>
      </dgm:t>
    </dgm:pt>
    <dgm:pt modelId="{384227EB-5117-49A0-8A61-29D2A00FDC1B}" type="parTrans" cxnId="{C48CE738-D3C1-41D2-8587-22EC24873B37}">
      <dgm:prSet/>
      <dgm:spPr>
        <a:xfrm>
          <a:off x="2743668" y="531427"/>
          <a:ext cx="110814" cy="485473"/>
        </a:xfrm>
        <a:custGeom>
          <a:avLst/>
          <a:gdLst/>
          <a:ahLst/>
          <a:cxnLst/>
          <a:rect l="0" t="0" r="0" b="0"/>
          <a:pathLst>
            <a:path>
              <a:moveTo>
                <a:pt x="110814" y="0"/>
              </a:moveTo>
              <a:lnTo>
                <a:pt x="110814" y="485473"/>
              </a:lnTo>
              <a:lnTo>
                <a:pt x="0" y="485473"/>
              </a:lnTo>
            </a:path>
          </a:pathLst>
        </a:custGeom>
        <a:noFill/>
        <a:ln w="25400" cap="flat" cmpd="sng" algn="ctr">
          <a:solidFill>
            <a:srgbClr val="F79646">
              <a:hueOff val="0"/>
              <a:satOff val="0"/>
              <a:lumOff val="0"/>
              <a:alphaOff val="0"/>
            </a:srgbClr>
          </a:solidFill>
          <a:prstDash val="solid"/>
        </a:ln>
        <a:effectLst/>
      </dgm:spPr>
      <dgm:t>
        <a:bodyPr/>
        <a:lstStyle/>
        <a:p>
          <a:endParaRPr lang="tr-TR"/>
        </a:p>
      </dgm:t>
    </dgm:pt>
    <dgm:pt modelId="{650BBD35-9D7E-4C0D-A740-CDF88A273999}" type="sibTrans" cxnId="{C48CE738-D3C1-41D2-8587-22EC24873B37}">
      <dgm:prSet/>
      <dgm:spPr/>
      <dgm:t>
        <a:bodyPr/>
        <a:lstStyle/>
        <a:p>
          <a:endParaRPr lang="tr-TR"/>
        </a:p>
      </dgm:t>
    </dgm:pt>
    <dgm:pt modelId="{60C214D1-E4B5-45D8-AD49-C6D946CB8AFC}">
      <dgm:prSet phldrT="[Metin]"/>
      <dgm:spPr>
        <a:xfrm>
          <a:off x="125607" y="1508352"/>
          <a:ext cx="1055376" cy="527688"/>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Bütçe ve Performans Şubesi</a:t>
          </a:r>
        </a:p>
      </dgm:t>
    </dgm:pt>
    <dgm:pt modelId="{220F4E11-AEB4-45A8-9FA4-813A9B7F1AF3}" type="parTrans" cxnId="{A53D4EF2-55DE-4CF4-A73F-DD8E75F55F6E}">
      <dgm:prSet/>
      <dgm:spPr>
        <a:xfrm>
          <a:off x="653295" y="531427"/>
          <a:ext cx="2201187" cy="976924"/>
        </a:xfrm>
        <a:custGeom>
          <a:avLst/>
          <a:gdLst/>
          <a:ahLst/>
          <a:cxnLst/>
          <a:rect l="0" t="0" r="0" b="0"/>
          <a:pathLst>
            <a:path>
              <a:moveTo>
                <a:pt x="2201187" y="0"/>
              </a:moveTo>
              <a:lnTo>
                <a:pt x="2201187" y="866110"/>
              </a:lnTo>
              <a:lnTo>
                <a:pt x="0" y="866110"/>
              </a:lnTo>
              <a:lnTo>
                <a:pt x="0" y="976924"/>
              </a:lnTo>
            </a:path>
          </a:pathLst>
        </a:custGeom>
        <a:noFill/>
        <a:ln w="25400" cap="flat" cmpd="sng" algn="ctr">
          <a:solidFill>
            <a:srgbClr val="F79646">
              <a:hueOff val="0"/>
              <a:satOff val="0"/>
              <a:lumOff val="0"/>
              <a:alphaOff val="0"/>
            </a:srgbClr>
          </a:solidFill>
          <a:prstDash val="solid"/>
        </a:ln>
        <a:effectLst/>
      </dgm:spPr>
      <dgm:t>
        <a:bodyPr/>
        <a:lstStyle/>
        <a:p>
          <a:endParaRPr lang="tr-TR"/>
        </a:p>
      </dgm:t>
    </dgm:pt>
    <dgm:pt modelId="{21F4D6F7-CA7A-4FE5-A4BB-A7BECCC3BA5C}" type="sibTrans" cxnId="{A53D4EF2-55DE-4CF4-A73F-DD8E75F55F6E}">
      <dgm:prSet/>
      <dgm:spPr/>
      <dgm:t>
        <a:bodyPr/>
        <a:lstStyle/>
        <a:p>
          <a:endParaRPr lang="tr-TR"/>
        </a:p>
      </dgm:t>
    </dgm:pt>
    <dgm:pt modelId="{63BD31D8-332D-4F55-BBB7-07147AD4883F}">
      <dgm:prSet phldrT="[Metin]"/>
      <dgm:spPr>
        <a:xfrm>
          <a:off x="1256769" y="1527903"/>
          <a:ext cx="1055376" cy="527688"/>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Stratejik Yönetim ve Planlama Şubesi </a:t>
          </a:r>
        </a:p>
      </dgm:t>
    </dgm:pt>
    <dgm:pt modelId="{DA4DA75D-0070-4B71-8402-17CA488D34F2}" type="parTrans" cxnId="{721D63D5-FE15-4E04-8036-21BCAB3BAD7E}">
      <dgm:prSet/>
      <dgm:spPr>
        <a:xfrm>
          <a:off x="1784458" y="531427"/>
          <a:ext cx="1070024" cy="996475"/>
        </a:xfrm>
        <a:custGeom>
          <a:avLst/>
          <a:gdLst/>
          <a:ahLst/>
          <a:cxnLst/>
          <a:rect l="0" t="0" r="0" b="0"/>
          <a:pathLst>
            <a:path>
              <a:moveTo>
                <a:pt x="1070024" y="0"/>
              </a:moveTo>
              <a:lnTo>
                <a:pt x="1070024" y="885661"/>
              </a:lnTo>
              <a:lnTo>
                <a:pt x="0" y="885661"/>
              </a:lnTo>
              <a:lnTo>
                <a:pt x="0" y="996475"/>
              </a:lnTo>
            </a:path>
          </a:pathLst>
        </a:custGeom>
        <a:noFill/>
        <a:ln w="25400" cap="flat" cmpd="sng" algn="ctr">
          <a:solidFill>
            <a:srgbClr val="F79646">
              <a:hueOff val="0"/>
              <a:satOff val="0"/>
              <a:lumOff val="0"/>
              <a:alphaOff val="0"/>
            </a:srgbClr>
          </a:solidFill>
          <a:prstDash val="solid"/>
        </a:ln>
        <a:effectLst/>
      </dgm:spPr>
      <dgm:t>
        <a:bodyPr/>
        <a:lstStyle/>
        <a:p>
          <a:endParaRPr lang="tr-TR"/>
        </a:p>
      </dgm:t>
    </dgm:pt>
    <dgm:pt modelId="{1E06694C-88EC-4FF0-94DC-09A3F97064D9}" type="sibTrans" cxnId="{721D63D5-FE15-4E04-8036-21BCAB3BAD7E}">
      <dgm:prSet/>
      <dgm:spPr/>
      <dgm:t>
        <a:bodyPr/>
        <a:lstStyle/>
        <a:p>
          <a:endParaRPr lang="tr-TR"/>
        </a:p>
      </dgm:t>
    </dgm:pt>
    <dgm:pt modelId="{4B694D71-E3F0-461E-BF80-255941CC23B5}">
      <dgm:prSet phldrT="[Metin]"/>
      <dgm:spPr>
        <a:xfrm>
          <a:off x="2885658" y="1518130"/>
          <a:ext cx="1055376" cy="527688"/>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İç Kontrol Şubesi</a:t>
          </a:r>
        </a:p>
      </dgm:t>
    </dgm:pt>
    <dgm:pt modelId="{02C7BFE6-A0D3-407C-B91A-5E126E0699F6}" type="parTrans" cxnId="{66E7134D-3B97-4768-B95B-417E49ECD60B}">
      <dgm:prSet/>
      <dgm:spPr>
        <a:xfrm>
          <a:off x="2854482" y="531427"/>
          <a:ext cx="558863" cy="986702"/>
        </a:xfrm>
        <a:custGeom>
          <a:avLst/>
          <a:gdLst/>
          <a:ahLst/>
          <a:cxnLst/>
          <a:rect l="0" t="0" r="0" b="0"/>
          <a:pathLst>
            <a:path>
              <a:moveTo>
                <a:pt x="0" y="0"/>
              </a:moveTo>
              <a:lnTo>
                <a:pt x="0" y="875888"/>
              </a:lnTo>
              <a:lnTo>
                <a:pt x="558863" y="875888"/>
              </a:lnTo>
              <a:lnTo>
                <a:pt x="558863" y="986702"/>
              </a:lnTo>
            </a:path>
          </a:pathLst>
        </a:custGeom>
        <a:noFill/>
        <a:ln w="25400" cap="flat" cmpd="sng" algn="ctr">
          <a:solidFill>
            <a:srgbClr val="F79646">
              <a:hueOff val="0"/>
              <a:satOff val="0"/>
              <a:lumOff val="0"/>
              <a:alphaOff val="0"/>
            </a:srgbClr>
          </a:solidFill>
          <a:prstDash val="solid"/>
        </a:ln>
        <a:effectLst/>
      </dgm:spPr>
      <dgm:t>
        <a:bodyPr/>
        <a:lstStyle/>
        <a:p>
          <a:endParaRPr lang="tr-TR"/>
        </a:p>
      </dgm:t>
    </dgm:pt>
    <dgm:pt modelId="{1A44D5CD-E9FE-47DF-AB45-4D1D30BB37A1}" type="sibTrans" cxnId="{66E7134D-3B97-4768-B95B-417E49ECD60B}">
      <dgm:prSet/>
      <dgm:spPr/>
      <dgm:t>
        <a:bodyPr/>
        <a:lstStyle/>
        <a:p>
          <a:endParaRPr lang="tr-TR"/>
        </a:p>
      </dgm:t>
    </dgm:pt>
    <dgm:pt modelId="{7A915B3D-281E-4B33-9DA2-65CEB2C950BE}">
      <dgm:prSet/>
      <dgm:spPr>
        <a:xfrm>
          <a:off x="4416788" y="1508352"/>
          <a:ext cx="1055376" cy="527688"/>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Muhasebe ve Kesin Hesap Şubesi</a:t>
          </a:r>
        </a:p>
      </dgm:t>
    </dgm:pt>
    <dgm:pt modelId="{9E2F9F08-A35B-4D78-9E39-03B26F0E14DF}" type="parTrans" cxnId="{5A720A7B-EDA9-428C-8791-AC53144E86B2}">
      <dgm:prSet/>
      <dgm:spPr>
        <a:xfrm>
          <a:off x="2854482" y="531427"/>
          <a:ext cx="2089993" cy="976924"/>
        </a:xfrm>
        <a:custGeom>
          <a:avLst/>
          <a:gdLst/>
          <a:ahLst/>
          <a:cxnLst/>
          <a:rect l="0" t="0" r="0" b="0"/>
          <a:pathLst>
            <a:path>
              <a:moveTo>
                <a:pt x="0" y="0"/>
              </a:moveTo>
              <a:lnTo>
                <a:pt x="0" y="866110"/>
              </a:lnTo>
              <a:lnTo>
                <a:pt x="2089993" y="866110"/>
              </a:lnTo>
              <a:lnTo>
                <a:pt x="2089993" y="976924"/>
              </a:lnTo>
            </a:path>
          </a:pathLst>
        </a:custGeom>
        <a:noFill/>
        <a:ln w="25400" cap="flat" cmpd="sng" algn="ctr">
          <a:solidFill>
            <a:srgbClr val="F79646">
              <a:hueOff val="0"/>
              <a:satOff val="0"/>
              <a:lumOff val="0"/>
              <a:alphaOff val="0"/>
            </a:srgbClr>
          </a:solidFill>
          <a:prstDash val="solid"/>
        </a:ln>
        <a:effectLst/>
      </dgm:spPr>
      <dgm:t>
        <a:bodyPr/>
        <a:lstStyle/>
        <a:p>
          <a:endParaRPr lang="tr-TR"/>
        </a:p>
      </dgm:t>
    </dgm:pt>
    <dgm:pt modelId="{5D4D5F5E-5E7E-4FD2-A42B-6574EE9DDC7C}" type="sibTrans" cxnId="{5A720A7B-EDA9-428C-8791-AC53144E86B2}">
      <dgm:prSet/>
      <dgm:spPr/>
      <dgm:t>
        <a:bodyPr/>
        <a:lstStyle/>
        <a:p>
          <a:endParaRPr lang="tr-TR"/>
        </a:p>
      </dgm:t>
    </dgm:pt>
    <dgm:pt modelId="{765C30BF-6DC8-44AB-ADEC-B541F67A8260}">
      <dgm:prSet/>
      <dgm:spPr>
        <a:xfrm>
          <a:off x="4679028" y="2204225"/>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Muhasebe</a:t>
          </a:r>
        </a:p>
      </dgm:t>
    </dgm:pt>
    <dgm:pt modelId="{E06746F2-87EC-4106-B7EC-72A6A5973E5F}" type="parTrans" cxnId="{E18B711F-119A-47DC-96CC-5386388AD6DC}">
      <dgm:prSet/>
      <dgm:spPr>
        <a:xfrm>
          <a:off x="4522325" y="2036040"/>
          <a:ext cx="156702" cy="432028"/>
        </a:xfrm>
        <a:custGeom>
          <a:avLst/>
          <a:gdLst/>
          <a:ahLst/>
          <a:cxnLst/>
          <a:rect l="0" t="0" r="0" b="0"/>
          <a:pathLst>
            <a:path>
              <a:moveTo>
                <a:pt x="0" y="0"/>
              </a:moveTo>
              <a:lnTo>
                <a:pt x="0" y="432028"/>
              </a:lnTo>
              <a:lnTo>
                <a:pt x="156702" y="432028"/>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3728D263-89CD-4ABB-A5B3-A6F9E8E2716E}" type="sibTrans" cxnId="{E18B711F-119A-47DC-96CC-5386388AD6DC}">
      <dgm:prSet/>
      <dgm:spPr/>
      <dgm:t>
        <a:bodyPr/>
        <a:lstStyle/>
        <a:p>
          <a:endParaRPr lang="tr-TR"/>
        </a:p>
      </dgm:t>
    </dgm:pt>
    <dgm:pt modelId="{D457C8E6-2BA3-4A6F-AFEA-381B58162226}">
      <dgm:prSet/>
      <dgm:spPr>
        <a:xfrm>
          <a:off x="4679597" y="2995029"/>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Taşınır Mal Yönetim</a:t>
          </a:r>
        </a:p>
      </dgm:t>
    </dgm:pt>
    <dgm:pt modelId="{571853CA-FD02-4938-8978-CB0CFAD9254F}" type="parTrans" cxnId="{23B03569-D466-4F7C-9A86-395C0BFB5FAF}">
      <dgm:prSet/>
      <dgm:spPr>
        <a:xfrm>
          <a:off x="4522325" y="2036040"/>
          <a:ext cx="157272" cy="1222832"/>
        </a:xfrm>
        <a:custGeom>
          <a:avLst/>
          <a:gdLst/>
          <a:ahLst/>
          <a:cxnLst/>
          <a:rect l="0" t="0" r="0" b="0"/>
          <a:pathLst>
            <a:path>
              <a:moveTo>
                <a:pt x="0" y="0"/>
              </a:moveTo>
              <a:lnTo>
                <a:pt x="0" y="1222832"/>
              </a:lnTo>
              <a:lnTo>
                <a:pt x="157272" y="1222832"/>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EE8C74FF-D6C8-4ABC-B9CC-EEE385C8E03E}" type="sibTrans" cxnId="{23B03569-D466-4F7C-9A86-395C0BFB5FAF}">
      <dgm:prSet/>
      <dgm:spPr/>
      <dgm:t>
        <a:bodyPr/>
        <a:lstStyle/>
        <a:p>
          <a:endParaRPr lang="tr-TR"/>
        </a:p>
      </dgm:t>
    </dgm:pt>
    <dgm:pt modelId="{6A4E9AB8-3D16-435C-805E-D8B6370185C9}">
      <dgm:prSet/>
      <dgm:spPr>
        <a:xfrm>
          <a:off x="4652221" y="5122826"/>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Alacak Takip </a:t>
          </a:r>
        </a:p>
      </dgm:t>
    </dgm:pt>
    <dgm:pt modelId="{76CA9B22-8019-456C-98B7-31BD41B65B1C}" type="parTrans" cxnId="{EE7C5D32-36FE-430E-81A4-5EAF94F517D8}">
      <dgm:prSet/>
      <dgm:spPr>
        <a:xfrm>
          <a:off x="4522325" y="2036040"/>
          <a:ext cx="129895" cy="3350629"/>
        </a:xfrm>
        <a:custGeom>
          <a:avLst/>
          <a:gdLst/>
          <a:ahLst/>
          <a:cxnLst/>
          <a:rect l="0" t="0" r="0" b="0"/>
          <a:pathLst>
            <a:path>
              <a:moveTo>
                <a:pt x="0" y="0"/>
              </a:moveTo>
              <a:lnTo>
                <a:pt x="0" y="3350629"/>
              </a:lnTo>
              <a:lnTo>
                <a:pt x="129895" y="3350629"/>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E9A5287A-E59E-4351-8D8C-F246B775C0C9}" type="sibTrans" cxnId="{EE7C5D32-36FE-430E-81A4-5EAF94F517D8}">
      <dgm:prSet/>
      <dgm:spPr/>
      <dgm:t>
        <a:bodyPr/>
        <a:lstStyle/>
        <a:p>
          <a:endParaRPr lang="tr-TR"/>
        </a:p>
      </dgm:t>
    </dgm:pt>
    <dgm:pt modelId="{F18745F9-1A25-4B9C-BF5C-67042A4C0C3A}">
      <dgm:prSet/>
      <dgm:spPr>
        <a:xfrm>
          <a:off x="281116" y="2217998"/>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Gelir Takip Tahakkuk</a:t>
          </a:r>
        </a:p>
      </dgm:t>
    </dgm:pt>
    <dgm:pt modelId="{09E0F581-8FCF-4746-8BD9-E229F0FC91FD}" type="parTrans" cxnId="{E9455F98-DA96-4CA6-9EE0-967422262D36}">
      <dgm:prSet/>
      <dgm:spPr>
        <a:xfrm>
          <a:off x="185424" y="2036040"/>
          <a:ext cx="91440" cy="445801"/>
        </a:xfrm>
        <a:custGeom>
          <a:avLst/>
          <a:gdLst/>
          <a:ahLst/>
          <a:cxnLst/>
          <a:rect l="0" t="0" r="0" b="0"/>
          <a:pathLst>
            <a:path>
              <a:moveTo>
                <a:pt x="45720" y="0"/>
              </a:moveTo>
              <a:lnTo>
                <a:pt x="45720" y="445801"/>
              </a:lnTo>
              <a:lnTo>
                <a:pt x="95692" y="445801"/>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7B33C095-C7C1-4D67-964D-1DDE2A618AFA}" type="sibTrans" cxnId="{E9455F98-DA96-4CA6-9EE0-967422262D36}">
      <dgm:prSet/>
      <dgm:spPr/>
      <dgm:t>
        <a:bodyPr/>
        <a:lstStyle/>
        <a:p>
          <a:endParaRPr lang="tr-TR"/>
        </a:p>
      </dgm:t>
    </dgm:pt>
    <dgm:pt modelId="{7C3E45AC-8EF2-4880-ABFD-B148A1391BF9}">
      <dgm:prSet/>
      <dgm:spPr>
        <a:xfrm>
          <a:off x="275132" y="3015161"/>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Bütçe </a:t>
          </a:r>
        </a:p>
      </dgm:t>
    </dgm:pt>
    <dgm:pt modelId="{3341CB7D-F3B5-4A61-946C-F3E7381A2F2E}" type="parTrans" cxnId="{2B6DFBEA-DD02-40CD-A687-BC4CED786697}">
      <dgm:prSet/>
      <dgm:spPr>
        <a:xfrm>
          <a:off x="185424" y="2036040"/>
          <a:ext cx="91440" cy="1242964"/>
        </a:xfrm>
        <a:custGeom>
          <a:avLst/>
          <a:gdLst/>
          <a:ahLst/>
          <a:cxnLst/>
          <a:rect l="0" t="0" r="0" b="0"/>
          <a:pathLst>
            <a:path>
              <a:moveTo>
                <a:pt x="45720" y="0"/>
              </a:moveTo>
              <a:lnTo>
                <a:pt x="45720" y="1242964"/>
              </a:lnTo>
              <a:lnTo>
                <a:pt x="89708" y="1242964"/>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B0FA33EB-EB0B-4666-9582-D069597C2FBB}" type="sibTrans" cxnId="{2B6DFBEA-DD02-40CD-A687-BC4CED786697}">
      <dgm:prSet/>
      <dgm:spPr/>
      <dgm:t>
        <a:bodyPr/>
        <a:lstStyle/>
        <a:p>
          <a:endParaRPr lang="tr-TR"/>
        </a:p>
      </dgm:t>
    </dgm:pt>
    <dgm:pt modelId="{194198AF-02FD-4564-8359-62EA99BCF259}">
      <dgm:prSet/>
      <dgm:spPr>
        <a:xfrm>
          <a:off x="299068" y="3697667"/>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İzleme Değerlendirme Raporlama</a:t>
          </a:r>
        </a:p>
      </dgm:t>
    </dgm:pt>
    <dgm:pt modelId="{FF95D444-626D-4FAD-AC06-ACE3A5E36E63}" type="parTrans" cxnId="{2EE3FAD7-907F-4CBA-8650-807EF2A31085}">
      <dgm:prSet/>
      <dgm:spPr>
        <a:xfrm>
          <a:off x="185424" y="2036040"/>
          <a:ext cx="91440" cy="1925470"/>
        </a:xfrm>
        <a:custGeom>
          <a:avLst/>
          <a:gdLst/>
          <a:ahLst/>
          <a:cxnLst/>
          <a:rect l="0" t="0" r="0" b="0"/>
          <a:pathLst>
            <a:path>
              <a:moveTo>
                <a:pt x="45720" y="0"/>
              </a:moveTo>
              <a:lnTo>
                <a:pt x="45720" y="1925470"/>
              </a:lnTo>
              <a:lnTo>
                <a:pt x="113644" y="1925470"/>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68302BFC-6C49-4AC1-A8C9-F6629E6084E4}" type="sibTrans" cxnId="{2EE3FAD7-907F-4CBA-8650-807EF2A31085}">
      <dgm:prSet/>
      <dgm:spPr/>
      <dgm:t>
        <a:bodyPr/>
        <a:lstStyle/>
        <a:p>
          <a:endParaRPr lang="tr-TR"/>
        </a:p>
      </dgm:t>
    </dgm:pt>
    <dgm:pt modelId="{CEFFB54F-F1A7-44DA-BFF9-D2A8594CC3D0}">
      <dgm:prSet/>
      <dgm:spPr>
        <a:xfrm>
          <a:off x="1485311" y="2284814"/>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Stratejik Yönetim ve Planlama</a:t>
          </a:r>
        </a:p>
      </dgm:t>
    </dgm:pt>
    <dgm:pt modelId="{B657C885-A8A7-47D7-8549-0D7C46B4A131}" type="parTrans" cxnId="{5E01000B-40A2-4F92-8DB4-BFC1A1B407E8}">
      <dgm:prSet/>
      <dgm:spPr>
        <a:xfrm>
          <a:off x="1362307" y="2055591"/>
          <a:ext cx="123004" cy="493066"/>
        </a:xfrm>
        <a:custGeom>
          <a:avLst/>
          <a:gdLst/>
          <a:ahLst/>
          <a:cxnLst/>
          <a:rect l="0" t="0" r="0" b="0"/>
          <a:pathLst>
            <a:path>
              <a:moveTo>
                <a:pt x="0" y="0"/>
              </a:moveTo>
              <a:lnTo>
                <a:pt x="0" y="493066"/>
              </a:lnTo>
              <a:lnTo>
                <a:pt x="123004" y="493066"/>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DDB997CD-B635-474D-94AB-DAA693506264}" type="sibTrans" cxnId="{5E01000B-40A2-4F92-8DB4-BFC1A1B407E8}">
      <dgm:prSet/>
      <dgm:spPr/>
      <dgm:t>
        <a:bodyPr/>
        <a:lstStyle/>
        <a:p>
          <a:endParaRPr lang="tr-TR"/>
        </a:p>
      </dgm:t>
    </dgm:pt>
    <dgm:pt modelId="{5691025D-F697-4F59-8137-BB82A8206E69}">
      <dgm:prSet/>
      <dgm:spPr>
        <a:xfrm>
          <a:off x="1467370" y="3046088"/>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Destek Servisi</a:t>
          </a:r>
        </a:p>
      </dgm:t>
    </dgm:pt>
    <dgm:pt modelId="{87601A1E-E682-4C66-B9D3-BE40D5E530A6}" type="parTrans" cxnId="{D22D5323-294A-4D7A-BC9C-77E8DF86D961}">
      <dgm:prSet/>
      <dgm:spPr>
        <a:xfrm>
          <a:off x="1362307" y="2055591"/>
          <a:ext cx="105062" cy="1254341"/>
        </a:xfrm>
        <a:custGeom>
          <a:avLst/>
          <a:gdLst/>
          <a:ahLst/>
          <a:cxnLst/>
          <a:rect l="0" t="0" r="0" b="0"/>
          <a:pathLst>
            <a:path>
              <a:moveTo>
                <a:pt x="0" y="0"/>
              </a:moveTo>
              <a:lnTo>
                <a:pt x="0" y="1254341"/>
              </a:lnTo>
              <a:lnTo>
                <a:pt x="105062" y="1254341"/>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2E146693-E7E5-4538-AFD6-BCBC1D96FF2D}" type="sibTrans" cxnId="{D22D5323-294A-4D7A-BC9C-77E8DF86D961}">
      <dgm:prSet/>
      <dgm:spPr/>
      <dgm:t>
        <a:bodyPr/>
        <a:lstStyle/>
        <a:p>
          <a:endParaRPr lang="tr-TR"/>
        </a:p>
      </dgm:t>
    </dgm:pt>
    <dgm:pt modelId="{F9D7812B-B3F0-40F0-A00C-F47D9929F180}">
      <dgm:prSet/>
      <dgm:spPr>
        <a:xfrm>
          <a:off x="3082676" y="2271242"/>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İç Kontrol Servisi</a:t>
          </a:r>
        </a:p>
      </dgm:t>
    </dgm:pt>
    <dgm:pt modelId="{CBA5EF71-BBF1-446F-97F8-6A81D72350A1}" type="parTrans" cxnId="{E2F81325-8F01-46CB-AD6D-E31CDDE25F08}">
      <dgm:prSet/>
      <dgm:spPr>
        <a:xfrm>
          <a:off x="2991196" y="2045819"/>
          <a:ext cx="91480" cy="489267"/>
        </a:xfrm>
        <a:custGeom>
          <a:avLst/>
          <a:gdLst/>
          <a:ahLst/>
          <a:cxnLst/>
          <a:rect l="0" t="0" r="0" b="0"/>
          <a:pathLst>
            <a:path>
              <a:moveTo>
                <a:pt x="0" y="0"/>
              </a:moveTo>
              <a:lnTo>
                <a:pt x="0" y="489267"/>
              </a:lnTo>
              <a:lnTo>
                <a:pt x="91480" y="489267"/>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F940EDE8-0682-4740-BB1B-D6DD060AA8E5}" type="sibTrans" cxnId="{E2F81325-8F01-46CB-AD6D-E31CDDE25F08}">
      <dgm:prSet/>
      <dgm:spPr/>
      <dgm:t>
        <a:bodyPr/>
        <a:lstStyle/>
        <a:p>
          <a:endParaRPr lang="tr-TR"/>
        </a:p>
      </dgm:t>
    </dgm:pt>
    <dgm:pt modelId="{96B2C393-FC0B-480B-8C24-C5FA53F2244A}">
      <dgm:prSet/>
      <dgm:spPr>
        <a:xfrm>
          <a:off x="4663260" y="4402632"/>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AB Hibe Projeleri</a:t>
          </a:r>
        </a:p>
      </dgm:t>
    </dgm:pt>
    <dgm:pt modelId="{48964861-A0B9-4C90-8F93-044EA2FCF62E}" type="parTrans" cxnId="{EBD8C7EA-4643-4C5D-B051-46B6B11F78E5}">
      <dgm:prSet/>
      <dgm:spPr>
        <a:xfrm>
          <a:off x="4522325" y="2036040"/>
          <a:ext cx="140934" cy="2630435"/>
        </a:xfrm>
        <a:custGeom>
          <a:avLst/>
          <a:gdLst/>
          <a:ahLst/>
          <a:cxnLst/>
          <a:rect l="0" t="0" r="0" b="0"/>
          <a:pathLst>
            <a:path>
              <a:moveTo>
                <a:pt x="0" y="0"/>
              </a:moveTo>
              <a:lnTo>
                <a:pt x="0" y="2630435"/>
              </a:lnTo>
              <a:lnTo>
                <a:pt x="140934" y="2630435"/>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3CB60697-A813-40AE-8A64-E4F1D901C6F9}" type="sibTrans" cxnId="{EBD8C7EA-4643-4C5D-B051-46B6B11F78E5}">
      <dgm:prSet/>
      <dgm:spPr/>
      <dgm:t>
        <a:bodyPr/>
        <a:lstStyle/>
        <a:p>
          <a:endParaRPr lang="tr-TR"/>
        </a:p>
      </dgm:t>
    </dgm:pt>
    <dgm:pt modelId="{0EDEED3E-7A09-4959-9DDA-ED79AEC031EE}">
      <dgm:prSet/>
      <dgm:spPr>
        <a:xfrm>
          <a:off x="4668326" y="5846403"/>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TÜBİTAK SANTEZ Projeleri</a:t>
          </a:r>
        </a:p>
      </dgm:t>
    </dgm:pt>
    <dgm:pt modelId="{EE8F46F1-EDB5-4101-99EC-75800332109A}" type="parTrans" cxnId="{47C7E641-4389-4109-ADA6-E6B3F50A8B02}">
      <dgm:prSet/>
      <dgm:spPr>
        <a:xfrm>
          <a:off x="4522325" y="2036040"/>
          <a:ext cx="146000" cy="4074206"/>
        </a:xfrm>
        <a:custGeom>
          <a:avLst/>
          <a:gdLst/>
          <a:ahLst/>
          <a:cxnLst/>
          <a:rect l="0" t="0" r="0" b="0"/>
          <a:pathLst>
            <a:path>
              <a:moveTo>
                <a:pt x="0" y="0"/>
              </a:moveTo>
              <a:lnTo>
                <a:pt x="0" y="4074206"/>
              </a:lnTo>
              <a:lnTo>
                <a:pt x="146000" y="4074206"/>
              </a:lnTo>
            </a:path>
          </a:pathLst>
        </a:custGeom>
      </dgm:spPr>
      <dgm:t>
        <a:bodyPr/>
        <a:lstStyle/>
        <a:p>
          <a:endParaRPr lang="tr-TR"/>
        </a:p>
      </dgm:t>
    </dgm:pt>
    <dgm:pt modelId="{0FD7D268-6A3C-43F8-8664-4623C1FEDB94}" type="sibTrans" cxnId="{47C7E641-4389-4109-ADA6-E6B3F50A8B02}">
      <dgm:prSet/>
      <dgm:spPr/>
      <dgm:t>
        <a:bodyPr/>
        <a:lstStyle/>
        <a:p>
          <a:endParaRPr lang="tr-TR"/>
        </a:p>
      </dgm:t>
    </dgm:pt>
    <dgm:pt modelId="{0DFF20F8-6A12-46D1-AF72-340800BBF372}">
      <dgm:prSet/>
      <dgm:spPr>
        <a:xfrm>
          <a:off x="4683513" y="3657484"/>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BAP FARABİ </a:t>
          </a:r>
          <a:r>
            <a:rPr lang="tr-TR" dirty="0" smtClean="0">
              <a:solidFill>
                <a:sysClr val="window" lastClr="FFFFFF"/>
              </a:solidFill>
              <a:latin typeface="Gill Sans MT"/>
              <a:ea typeface="+mn-ea"/>
              <a:cs typeface="+mn-cs"/>
            </a:rPr>
            <a:t>DİKA, GAP Projeleri</a:t>
          </a:r>
          <a:endParaRPr lang="tr-TR" dirty="0">
            <a:solidFill>
              <a:sysClr val="window" lastClr="FFFFFF"/>
            </a:solidFill>
            <a:latin typeface="Gill Sans MT"/>
            <a:ea typeface="+mn-ea"/>
            <a:cs typeface="+mn-cs"/>
          </a:endParaRPr>
        </a:p>
      </dgm:t>
    </dgm:pt>
    <dgm:pt modelId="{400D7F0B-D4A5-42DF-A855-59B36F74B6C8}" type="parTrans" cxnId="{CAB6CB05-1A2C-4273-82D6-5ECB3554340D}">
      <dgm:prSet/>
      <dgm:spPr>
        <a:xfrm>
          <a:off x="4522325" y="2036040"/>
          <a:ext cx="161187" cy="1885287"/>
        </a:xfrm>
        <a:custGeom>
          <a:avLst/>
          <a:gdLst/>
          <a:ahLst/>
          <a:cxnLst/>
          <a:rect l="0" t="0" r="0" b="0"/>
          <a:pathLst>
            <a:path>
              <a:moveTo>
                <a:pt x="0" y="0"/>
              </a:moveTo>
              <a:lnTo>
                <a:pt x="0" y="1885287"/>
              </a:lnTo>
              <a:lnTo>
                <a:pt x="161187" y="1885287"/>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6A0E8FEF-BD1F-4C24-8E15-82242014BD54}" type="sibTrans" cxnId="{CAB6CB05-1A2C-4273-82D6-5ECB3554340D}">
      <dgm:prSet/>
      <dgm:spPr/>
      <dgm:t>
        <a:bodyPr/>
        <a:lstStyle/>
        <a:p>
          <a:endParaRPr lang="tr-TR"/>
        </a:p>
      </dgm:t>
    </dgm:pt>
    <dgm:pt modelId="{4A92F18E-1E34-4456-9BC1-3CBC814DF4A7}" type="pres">
      <dgm:prSet presAssocID="{0B5F410F-3C58-4E36-9EBC-EA74EFABB46D}" presName="hierChild1" presStyleCnt="0">
        <dgm:presLayoutVars>
          <dgm:orgChart val="1"/>
          <dgm:chPref val="1"/>
          <dgm:dir/>
          <dgm:animOne val="branch"/>
          <dgm:animLvl val="lvl"/>
          <dgm:resizeHandles/>
        </dgm:presLayoutVars>
      </dgm:prSet>
      <dgm:spPr/>
      <dgm:t>
        <a:bodyPr/>
        <a:lstStyle/>
        <a:p>
          <a:endParaRPr lang="tr-TR"/>
        </a:p>
      </dgm:t>
    </dgm:pt>
    <dgm:pt modelId="{47DF3159-C971-4A2E-B9F1-1F9F62ED60FC}" type="pres">
      <dgm:prSet presAssocID="{FAA3EBC0-7FFB-4223-95EB-4D484D88A160}" presName="hierRoot1" presStyleCnt="0">
        <dgm:presLayoutVars>
          <dgm:hierBranch val="init"/>
        </dgm:presLayoutVars>
      </dgm:prSet>
      <dgm:spPr/>
      <dgm:t>
        <a:bodyPr/>
        <a:lstStyle/>
        <a:p>
          <a:endParaRPr lang="tr-TR"/>
        </a:p>
      </dgm:t>
    </dgm:pt>
    <dgm:pt modelId="{67850D73-FD03-422B-BDD0-487613821CF7}" type="pres">
      <dgm:prSet presAssocID="{FAA3EBC0-7FFB-4223-95EB-4D484D88A160}" presName="rootComposite1" presStyleCnt="0"/>
      <dgm:spPr/>
      <dgm:t>
        <a:bodyPr/>
        <a:lstStyle/>
        <a:p>
          <a:endParaRPr lang="tr-TR"/>
        </a:p>
      </dgm:t>
    </dgm:pt>
    <dgm:pt modelId="{57E24916-0D6B-4B14-8AA6-049440302109}" type="pres">
      <dgm:prSet presAssocID="{FAA3EBC0-7FFB-4223-95EB-4D484D88A160}" presName="rootText1" presStyleLbl="node0" presStyleIdx="0" presStyleCnt="1" custLinFactNeighborX="780" custLinFactNeighborY="32200">
        <dgm:presLayoutVars>
          <dgm:chPref val="3"/>
        </dgm:presLayoutVars>
      </dgm:prSet>
      <dgm:spPr/>
      <dgm:t>
        <a:bodyPr/>
        <a:lstStyle/>
        <a:p>
          <a:endParaRPr lang="tr-TR"/>
        </a:p>
      </dgm:t>
    </dgm:pt>
    <dgm:pt modelId="{21E69FB6-B426-4AD7-B322-1825D798B36E}" type="pres">
      <dgm:prSet presAssocID="{FAA3EBC0-7FFB-4223-95EB-4D484D88A160}" presName="rootConnector1" presStyleLbl="node1" presStyleIdx="0" presStyleCnt="0"/>
      <dgm:spPr/>
      <dgm:t>
        <a:bodyPr/>
        <a:lstStyle/>
        <a:p>
          <a:endParaRPr lang="tr-TR"/>
        </a:p>
      </dgm:t>
    </dgm:pt>
    <dgm:pt modelId="{82127036-0475-45A1-9382-21D1202F2886}" type="pres">
      <dgm:prSet presAssocID="{FAA3EBC0-7FFB-4223-95EB-4D484D88A160}" presName="hierChild2" presStyleCnt="0"/>
      <dgm:spPr/>
      <dgm:t>
        <a:bodyPr/>
        <a:lstStyle/>
        <a:p>
          <a:endParaRPr lang="tr-TR"/>
        </a:p>
      </dgm:t>
    </dgm:pt>
    <dgm:pt modelId="{9701A961-7FA8-4270-8979-821FBFA9C7E0}" type="pres">
      <dgm:prSet presAssocID="{220F4E11-AEB4-45A8-9FA4-813A9B7F1AF3}" presName="Name37" presStyleLbl="parChTrans1D2" presStyleIdx="0" presStyleCnt="5"/>
      <dgm:spPr/>
      <dgm:t>
        <a:bodyPr/>
        <a:lstStyle/>
        <a:p>
          <a:endParaRPr lang="tr-TR"/>
        </a:p>
      </dgm:t>
    </dgm:pt>
    <dgm:pt modelId="{FC76FE5A-2EDE-4248-B993-49F02B745F0E}" type="pres">
      <dgm:prSet presAssocID="{60C214D1-E4B5-45D8-AD49-C6D946CB8AFC}" presName="hierRoot2" presStyleCnt="0">
        <dgm:presLayoutVars>
          <dgm:hierBranch val="init"/>
        </dgm:presLayoutVars>
      </dgm:prSet>
      <dgm:spPr/>
      <dgm:t>
        <a:bodyPr/>
        <a:lstStyle/>
        <a:p>
          <a:endParaRPr lang="tr-TR"/>
        </a:p>
      </dgm:t>
    </dgm:pt>
    <dgm:pt modelId="{E5B27DC7-620C-4D75-9783-EE7377938B05}" type="pres">
      <dgm:prSet presAssocID="{60C214D1-E4B5-45D8-AD49-C6D946CB8AFC}" presName="rootComposite" presStyleCnt="0"/>
      <dgm:spPr/>
      <dgm:t>
        <a:bodyPr/>
        <a:lstStyle/>
        <a:p>
          <a:endParaRPr lang="tr-TR"/>
        </a:p>
      </dgm:t>
    </dgm:pt>
    <dgm:pt modelId="{24BCD2D6-DA18-4BD9-B1BB-E11F20F1D962}" type="pres">
      <dgm:prSet presAssocID="{60C214D1-E4B5-45D8-AD49-C6D946CB8AFC}" presName="rootText" presStyleLbl="node2" presStyleIdx="0" presStyleCnt="4" custLinFactNeighborX="-27069" custLinFactNeighborY="1133">
        <dgm:presLayoutVars>
          <dgm:chPref val="3"/>
        </dgm:presLayoutVars>
      </dgm:prSet>
      <dgm:spPr/>
      <dgm:t>
        <a:bodyPr/>
        <a:lstStyle/>
        <a:p>
          <a:endParaRPr lang="tr-TR"/>
        </a:p>
      </dgm:t>
    </dgm:pt>
    <dgm:pt modelId="{3AEC6960-EBEA-4673-91D6-085C6A2454E3}" type="pres">
      <dgm:prSet presAssocID="{60C214D1-E4B5-45D8-AD49-C6D946CB8AFC}" presName="rootConnector" presStyleLbl="node2" presStyleIdx="0" presStyleCnt="4"/>
      <dgm:spPr/>
      <dgm:t>
        <a:bodyPr/>
        <a:lstStyle/>
        <a:p>
          <a:endParaRPr lang="tr-TR"/>
        </a:p>
      </dgm:t>
    </dgm:pt>
    <dgm:pt modelId="{9111C763-198B-4538-BCC2-CBE950FD4F43}" type="pres">
      <dgm:prSet presAssocID="{60C214D1-E4B5-45D8-AD49-C6D946CB8AFC}" presName="hierChild4" presStyleCnt="0"/>
      <dgm:spPr/>
      <dgm:t>
        <a:bodyPr/>
        <a:lstStyle/>
        <a:p>
          <a:endParaRPr lang="tr-TR"/>
        </a:p>
      </dgm:t>
    </dgm:pt>
    <dgm:pt modelId="{BDF4CFF8-E6F1-479E-975D-8811CA0921F6}" type="pres">
      <dgm:prSet presAssocID="{09E0F581-8FCF-4746-8BD9-E229F0FC91FD}" presName="Name37" presStyleLbl="parChTrans1D3" presStyleIdx="0" presStyleCnt="12"/>
      <dgm:spPr/>
      <dgm:t>
        <a:bodyPr/>
        <a:lstStyle/>
        <a:p>
          <a:endParaRPr lang="tr-TR"/>
        </a:p>
      </dgm:t>
    </dgm:pt>
    <dgm:pt modelId="{62C3A917-B508-4EFB-8ACF-77492DB6048E}" type="pres">
      <dgm:prSet presAssocID="{F18745F9-1A25-4B9C-BF5C-67042A4C0C3A}" presName="hierRoot2" presStyleCnt="0">
        <dgm:presLayoutVars>
          <dgm:hierBranch val="init"/>
        </dgm:presLayoutVars>
      </dgm:prSet>
      <dgm:spPr/>
      <dgm:t>
        <a:bodyPr/>
        <a:lstStyle/>
        <a:p>
          <a:endParaRPr lang="tr-TR"/>
        </a:p>
      </dgm:t>
    </dgm:pt>
    <dgm:pt modelId="{8CD074CF-84F2-429A-813D-F014500D9556}" type="pres">
      <dgm:prSet presAssocID="{F18745F9-1A25-4B9C-BF5C-67042A4C0C3A}" presName="rootComposite" presStyleCnt="0"/>
      <dgm:spPr/>
      <dgm:t>
        <a:bodyPr/>
        <a:lstStyle/>
        <a:p>
          <a:endParaRPr lang="tr-TR"/>
        </a:p>
      </dgm:t>
    </dgm:pt>
    <dgm:pt modelId="{FF3AD13E-BEE0-431B-80E3-FFD1ACFCEE96}" type="pres">
      <dgm:prSet presAssocID="{F18745F9-1A25-4B9C-BF5C-67042A4C0C3A}" presName="rootText" presStyleLbl="node3" presStyleIdx="0" presStyleCnt="12" custLinFactNeighborX="-37334" custLinFactNeighborY="-6385">
        <dgm:presLayoutVars>
          <dgm:chPref val="3"/>
        </dgm:presLayoutVars>
      </dgm:prSet>
      <dgm:spPr/>
      <dgm:t>
        <a:bodyPr/>
        <a:lstStyle/>
        <a:p>
          <a:endParaRPr lang="tr-TR"/>
        </a:p>
      </dgm:t>
    </dgm:pt>
    <dgm:pt modelId="{957955BE-1B73-4917-A15B-D0F2CF2FB4F6}" type="pres">
      <dgm:prSet presAssocID="{F18745F9-1A25-4B9C-BF5C-67042A4C0C3A}" presName="rootConnector" presStyleLbl="node3" presStyleIdx="0" presStyleCnt="12"/>
      <dgm:spPr/>
      <dgm:t>
        <a:bodyPr/>
        <a:lstStyle/>
        <a:p>
          <a:endParaRPr lang="tr-TR"/>
        </a:p>
      </dgm:t>
    </dgm:pt>
    <dgm:pt modelId="{4761F779-C3A7-4E36-A71E-85607CE32EA9}" type="pres">
      <dgm:prSet presAssocID="{F18745F9-1A25-4B9C-BF5C-67042A4C0C3A}" presName="hierChild4" presStyleCnt="0"/>
      <dgm:spPr/>
      <dgm:t>
        <a:bodyPr/>
        <a:lstStyle/>
        <a:p>
          <a:endParaRPr lang="tr-TR"/>
        </a:p>
      </dgm:t>
    </dgm:pt>
    <dgm:pt modelId="{AEB8BF7C-EAAD-40F2-A292-0C3EF1A28B67}" type="pres">
      <dgm:prSet presAssocID="{F18745F9-1A25-4B9C-BF5C-67042A4C0C3A}" presName="hierChild5" presStyleCnt="0"/>
      <dgm:spPr/>
      <dgm:t>
        <a:bodyPr/>
        <a:lstStyle/>
        <a:p>
          <a:endParaRPr lang="tr-TR"/>
        </a:p>
      </dgm:t>
    </dgm:pt>
    <dgm:pt modelId="{9BCDD441-5442-41CC-A84C-F35E38F57B1D}" type="pres">
      <dgm:prSet presAssocID="{3341CB7D-F3B5-4A61-946C-F3E7381A2F2E}" presName="Name37" presStyleLbl="parChTrans1D3" presStyleIdx="1" presStyleCnt="12"/>
      <dgm:spPr/>
      <dgm:t>
        <a:bodyPr/>
        <a:lstStyle/>
        <a:p>
          <a:endParaRPr lang="tr-TR"/>
        </a:p>
      </dgm:t>
    </dgm:pt>
    <dgm:pt modelId="{06ACBA29-AAD4-4553-A758-69FED557BF64}" type="pres">
      <dgm:prSet presAssocID="{7C3E45AC-8EF2-4880-ABFD-B148A1391BF9}" presName="hierRoot2" presStyleCnt="0">
        <dgm:presLayoutVars>
          <dgm:hierBranch val="init"/>
        </dgm:presLayoutVars>
      </dgm:prSet>
      <dgm:spPr/>
      <dgm:t>
        <a:bodyPr/>
        <a:lstStyle/>
        <a:p>
          <a:endParaRPr lang="tr-TR"/>
        </a:p>
      </dgm:t>
    </dgm:pt>
    <dgm:pt modelId="{4BF4E3CB-41C0-4203-9467-43B08DBC5047}" type="pres">
      <dgm:prSet presAssocID="{7C3E45AC-8EF2-4880-ABFD-B148A1391BF9}" presName="rootComposite" presStyleCnt="0"/>
      <dgm:spPr/>
      <dgm:t>
        <a:bodyPr/>
        <a:lstStyle/>
        <a:p>
          <a:endParaRPr lang="tr-TR"/>
        </a:p>
      </dgm:t>
    </dgm:pt>
    <dgm:pt modelId="{787F3D29-0524-4767-A721-72DABD3579FF}" type="pres">
      <dgm:prSet presAssocID="{7C3E45AC-8EF2-4880-ABFD-B148A1391BF9}" presName="rootText" presStyleLbl="node3" presStyleIdx="1" presStyleCnt="12" custLinFactNeighborX="-37901" custLinFactNeighborY="2682">
        <dgm:presLayoutVars>
          <dgm:chPref val="3"/>
        </dgm:presLayoutVars>
      </dgm:prSet>
      <dgm:spPr/>
      <dgm:t>
        <a:bodyPr/>
        <a:lstStyle/>
        <a:p>
          <a:endParaRPr lang="tr-TR"/>
        </a:p>
      </dgm:t>
    </dgm:pt>
    <dgm:pt modelId="{E66D3692-9F29-4EEC-8E19-B63ED0379480}" type="pres">
      <dgm:prSet presAssocID="{7C3E45AC-8EF2-4880-ABFD-B148A1391BF9}" presName="rootConnector" presStyleLbl="node3" presStyleIdx="1" presStyleCnt="12"/>
      <dgm:spPr/>
      <dgm:t>
        <a:bodyPr/>
        <a:lstStyle/>
        <a:p>
          <a:endParaRPr lang="tr-TR"/>
        </a:p>
      </dgm:t>
    </dgm:pt>
    <dgm:pt modelId="{EDD93B83-44FD-4421-ADE2-20C13B6CFE97}" type="pres">
      <dgm:prSet presAssocID="{7C3E45AC-8EF2-4880-ABFD-B148A1391BF9}" presName="hierChild4" presStyleCnt="0"/>
      <dgm:spPr/>
      <dgm:t>
        <a:bodyPr/>
        <a:lstStyle/>
        <a:p>
          <a:endParaRPr lang="tr-TR"/>
        </a:p>
      </dgm:t>
    </dgm:pt>
    <dgm:pt modelId="{53F965D9-1795-4619-8D00-1A5EEA259723}" type="pres">
      <dgm:prSet presAssocID="{7C3E45AC-8EF2-4880-ABFD-B148A1391BF9}" presName="hierChild5" presStyleCnt="0"/>
      <dgm:spPr/>
      <dgm:t>
        <a:bodyPr/>
        <a:lstStyle/>
        <a:p>
          <a:endParaRPr lang="tr-TR"/>
        </a:p>
      </dgm:t>
    </dgm:pt>
    <dgm:pt modelId="{6100EFFD-37D2-4149-8DC1-30EBACDEBF93}" type="pres">
      <dgm:prSet presAssocID="{FF95D444-626D-4FAD-AC06-ACE3A5E36E63}" presName="Name37" presStyleLbl="parChTrans1D3" presStyleIdx="2" presStyleCnt="12"/>
      <dgm:spPr/>
      <dgm:t>
        <a:bodyPr/>
        <a:lstStyle/>
        <a:p>
          <a:endParaRPr lang="tr-TR"/>
        </a:p>
      </dgm:t>
    </dgm:pt>
    <dgm:pt modelId="{CE136610-FF2D-4682-8BB6-D04D08E324CA}" type="pres">
      <dgm:prSet presAssocID="{194198AF-02FD-4564-8359-62EA99BCF259}" presName="hierRoot2" presStyleCnt="0">
        <dgm:presLayoutVars>
          <dgm:hierBranch val="init"/>
        </dgm:presLayoutVars>
      </dgm:prSet>
      <dgm:spPr/>
      <dgm:t>
        <a:bodyPr/>
        <a:lstStyle/>
        <a:p>
          <a:endParaRPr lang="tr-TR"/>
        </a:p>
      </dgm:t>
    </dgm:pt>
    <dgm:pt modelId="{75BE5D5B-4AC9-49D2-9EC4-A997D11AB2A7}" type="pres">
      <dgm:prSet presAssocID="{194198AF-02FD-4564-8359-62EA99BCF259}" presName="rootComposite" presStyleCnt="0"/>
      <dgm:spPr/>
      <dgm:t>
        <a:bodyPr/>
        <a:lstStyle/>
        <a:p>
          <a:endParaRPr lang="tr-TR"/>
        </a:p>
      </dgm:t>
    </dgm:pt>
    <dgm:pt modelId="{E8531416-9EB7-4553-9AAF-A3E7D4872F35}" type="pres">
      <dgm:prSet presAssocID="{194198AF-02FD-4564-8359-62EA99BCF259}" presName="rootText" presStyleLbl="node3" presStyleIdx="2" presStyleCnt="12" custLinFactNeighborX="-35633" custLinFactNeighborY="-9979">
        <dgm:presLayoutVars>
          <dgm:chPref val="3"/>
        </dgm:presLayoutVars>
      </dgm:prSet>
      <dgm:spPr/>
      <dgm:t>
        <a:bodyPr/>
        <a:lstStyle/>
        <a:p>
          <a:endParaRPr lang="tr-TR"/>
        </a:p>
      </dgm:t>
    </dgm:pt>
    <dgm:pt modelId="{775A8B07-565C-4759-AE85-3E0C783A5DDE}" type="pres">
      <dgm:prSet presAssocID="{194198AF-02FD-4564-8359-62EA99BCF259}" presName="rootConnector" presStyleLbl="node3" presStyleIdx="2" presStyleCnt="12"/>
      <dgm:spPr/>
      <dgm:t>
        <a:bodyPr/>
        <a:lstStyle/>
        <a:p>
          <a:endParaRPr lang="tr-TR"/>
        </a:p>
      </dgm:t>
    </dgm:pt>
    <dgm:pt modelId="{246B6E29-7AFB-4082-B5A2-C512D4E742D6}" type="pres">
      <dgm:prSet presAssocID="{194198AF-02FD-4564-8359-62EA99BCF259}" presName="hierChild4" presStyleCnt="0"/>
      <dgm:spPr/>
      <dgm:t>
        <a:bodyPr/>
        <a:lstStyle/>
        <a:p>
          <a:endParaRPr lang="tr-TR"/>
        </a:p>
      </dgm:t>
    </dgm:pt>
    <dgm:pt modelId="{866A2520-9C11-45C6-B4F7-836B1761FCE1}" type="pres">
      <dgm:prSet presAssocID="{194198AF-02FD-4564-8359-62EA99BCF259}" presName="hierChild5" presStyleCnt="0"/>
      <dgm:spPr/>
      <dgm:t>
        <a:bodyPr/>
        <a:lstStyle/>
        <a:p>
          <a:endParaRPr lang="tr-TR"/>
        </a:p>
      </dgm:t>
    </dgm:pt>
    <dgm:pt modelId="{299C2C50-8B5D-4D12-B626-4D02D7B2F75D}" type="pres">
      <dgm:prSet presAssocID="{60C214D1-E4B5-45D8-AD49-C6D946CB8AFC}" presName="hierChild5" presStyleCnt="0"/>
      <dgm:spPr/>
      <dgm:t>
        <a:bodyPr/>
        <a:lstStyle/>
        <a:p>
          <a:endParaRPr lang="tr-TR"/>
        </a:p>
      </dgm:t>
    </dgm:pt>
    <dgm:pt modelId="{0B7E715F-D551-494F-96D4-6A044B195725}" type="pres">
      <dgm:prSet presAssocID="{DA4DA75D-0070-4B71-8402-17CA488D34F2}" presName="Name37" presStyleLbl="parChTrans1D2" presStyleIdx="1" presStyleCnt="5"/>
      <dgm:spPr/>
      <dgm:t>
        <a:bodyPr/>
        <a:lstStyle/>
        <a:p>
          <a:endParaRPr lang="tr-TR"/>
        </a:p>
      </dgm:t>
    </dgm:pt>
    <dgm:pt modelId="{E7684C49-ABD1-40CA-BAE7-D71EBCECDB66}" type="pres">
      <dgm:prSet presAssocID="{63BD31D8-332D-4F55-BBB7-07147AD4883F}" presName="hierRoot2" presStyleCnt="0">
        <dgm:presLayoutVars>
          <dgm:hierBranch val="init"/>
        </dgm:presLayoutVars>
      </dgm:prSet>
      <dgm:spPr/>
      <dgm:t>
        <a:bodyPr/>
        <a:lstStyle/>
        <a:p>
          <a:endParaRPr lang="tr-TR"/>
        </a:p>
      </dgm:t>
    </dgm:pt>
    <dgm:pt modelId="{D70D223A-1191-42EC-B9B6-BC9756905033}" type="pres">
      <dgm:prSet presAssocID="{63BD31D8-332D-4F55-BBB7-07147AD4883F}" presName="rootComposite" presStyleCnt="0"/>
      <dgm:spPr/>
      <dgm:t>
        <a:bodyPr/>
        <a:lstStyle/>
        <a:p>
          <a:endParaRPr lang="tr-TR"/>
        </a:p>
      </dgm:t>
    </dgm:pt>
    <dgm:pt modelId="{2A313495-58CB-45DC-883B-B52EF2370063}" type="pres">
      <dgm:prSet presAssocID="{63BD31D8-332D-4F55-BBB7-07147AD4883F}" presName="rootText" presStyleLbl="node2" presStyleIdx="1" presStyleCnt="4" custLinFactNeighborX="-40888" custLinFactNeighborY="4838">
        <dgm:presLayoutVars>
          <dgm:chPref val="3"/>
        </dgm:presLayoutVars>
      </dgm:prSet>
      <dgm:spPr/>
      <dgm:t>
        <a:bodyPr/>
        <a:lstStyle/>
        <a:p>
          <a:endParaRPr lang="tr-TR"/>
        </a:p>
      </dgm:t>
    </dgm:pt>
    <dgm:pt modelId="{F29E1A1B-1677-49BA-9ABB-61C8B45C4089}" type="pres">
      <dgm:prSet presAssocID="{63BD31D8-332D-4F55-BBB7-07147AD4883F}" presName="rootConnector" presStyleLbl="node2" presStyleIdx="1" presStyleCnt="4"/>
      <dgm:spPr/>
      <dgm:t>
        <a:bodyPr/>
        <a:lstStyle/>
        <a:p>
          <a:endParaRPr lang="tr-TR"/>
        </a:p>
      </dgm:t>
    </dgm:pt>
    <dgm:pt modelId="{079E03DA-D1AE-4A0F-AF84-1F01025EF9C2}" type="pres">
      <dgm:prSet presAssocID="{63BD31D8-332D-4F55-BBB7-07147AD4883F}" presName="hierChild4" presStyleCnt="0"/>
      <dgm:spPr/>
      <dgm:t>
        <a:bodyPr/>
        <a:lstStyle/>
        <a:p>
          <a:endParaRPr lang="tr-TR"/>
        </a:p>
      </dgm:t>
    </dgm:pt>
    <dgm:pt modelId="{C9C10371-C2E1-4D39-BB46-8AAC5E1B831A}" type="pres">
      <dgm:prSet presAssocID="{B657C885-A8A7-47D7-8549-0D7C46B4A131}" presName="Name37" presStyleLbl="parChTrans1D3" presStyleIdx="3" presStyleCnt="12"/>
      <dgm:spPr/>
      <dgm:t>
        <a:bodyPr/>
        <a:lstStyle/>
        <a:p>
          <a:endParaRPr lang="tr-TR"/>
        </a:p>
      </dgm:t>
    </dgm:pt>
    <dgm:pt modelId="{2EEBC863-8314-4DD5-B503-C6A552AC6114}" type="pres">
      <dgm:prSet presAssocID="{CEFFB54F-F1A7-44DA-BFF9-D2A8594CC3D0}" presName="hierRoot2" presStyleCnt="0">
        <dgm:presLayoutVars>
          <dgm:hierBranch val="init"/>
        </dgm:presLayoutVars>
      </dgm:prSet>
      <dgm:spPr/>
      <dgm:t>
        <a:bodyPr/>
        <a:lstStyle/>
        <a:p>
          <a:endParaRPr lang="tr-TR"/>
        </a:p>
      </dgm:t>
    </dgm:pt>
    <dgm:pt modelId="{C6ACC863-FD71-4E8B-9558-10792100923E}" type="pres">
      <dgm:prSet presAssocID="{CEFFB54F-F1A7-44DA-BFF9-D2A8594CC3D0}" presName="rootComposite" presStyleCnt="0"/>
      <dgm:spPr/>
      <dgm:t>
        <a:bodyPr/>
        <a:lstStyle/>
        <a:p>
          <a:endParaRPr lang="tr-TR"/>
        </a:p>
      </dgm:t>
    </dgm:pt>
    <dgm:pt modelId="{9533418C-1D43-424F-8FC6-7FD34A4EFB8C}" type="pres">
      <dgm:prSet presAssocID="{CEFFB54F-F1A7-44DA-BFF9-D2A8594CC3D0}" presName="rootText" presStyleLbl="node3" presStyleIdx="3" presStyleCnt="12" custLinFactNeighborX="-44233" custLinFactNeighborY="6277">
        <dgm:presLayoutVars>
          <dgm:chPref val="3"/>
        </dgm:presLayoutVars>
      </dgm:prSet>
      <dgm:spPr/>
      <dgm:t>
        <a:bodyPr/>
        <a:lstStyle/>
        <a:p>
          <a:endParaRPr lang="tr-TR"/>
        </a:p>
      </dgm:t>
    </dgm:pt>
    <dgm:pt modelId="{AD503AC2-AB37-416D-A868-60D9ED37C109}" type="pres">
      <dgm:prSet presAssocID="{CEFFB54F-F1A7-44DA-BFF9-D2A8594CC3D0}" presName="rootConnector" presStyleLbl="node3" presStyleIdx="3" presStyleCnt="12"/>
      <dgm:spPr/>
      <dgm:t>
        <a:bodyPr/>
        <a:lstStyle/>
        <a:p>
          <a:endParaRPr lang="tr-TR"/>
        </a:p>
      </dgm:t>
    </dgm:pt>
    <dgm:pt modelId="{DFE2F312-9732-4A6B-AC79-9F9F6F373E67}" type="pres">
      <dgm:prSet presAssocID="{CEFFB54F-F1A7-44DA-BFF9-D2A8594CC3D0}" presName="hierChild4" presStyleCnt="0"/>
      <dgm:spPr/>
      <dgm:t>
        <a:bodyPr/>
        <a:lstStyle/>
        <a:p>
          <a:endParaRPr lang="tr-TR"/>
        </a:p>
      </dgm:t>
    </dgm:pt>
    <dgm:pt modelId="{15B55CD5-F91E-4E73-8A57-82E1F180E306}" type="pres">
      <dgm:prSet presAssocID="{CEFFB54F-F1A7-44DA-BFF9-D2A8594CC3D0}" presName="hierChild5" presStyleCnt="0"/>
      <dgm:spPr/>
      <dgm:t>
        <a:bodyPr/>
        <a:lstStyle/>
        <a:p>
          <a:endParaRPr lang="tr-TR"/>
        </a:p>
      </dgm:t>
    </dgm:pt>
    <dgm:pt modelId="{C81E8CED-1838-455E-AF8F-D7F1930D9DFA}" type="pres">
      <dgm:prSet presAssocID="{87601A1E-E682-4C66-B9D3-BE40D5E530A6}" presName="Name37" presStyleLbl="parChTrans1D3" presStyleIdx="4" presStyleCnt="12"/>
      <dgm:spPr/>
      <dgm:t>
        <a:bodyPr/>
        <a:lstStyle/>
        <a:p>
          <a:endParaRPr lang="tr-TR"/>
        </a:p>
      </dgm:t>
    </dgm:pt>
    <dgm:pt modelId="{5D78B175-0F22-40F8-8FCB-B6E832228DC4}" type="pres">
      <dgm:prSet presAssocID="{5691025D-F697-4F59-8137-BB82A8206E69}" presName="hierRoot2" presStyleCnt="0">
        <dgm:presLayoutVars>
          <dgm:hierBranch val="init"/>
        </dgm:presLayoutVars>
      </dgm:prSet>
      <dgm:spPr/>
      <dgm:t>
        <a:bodyPr/>
        <a:lstStyle/>
        <a:p>
          <a:endParaRPr lang="tr-TR"/>
        </a:p>
      </dgm:t>
    </dgm:pt>
    <dgm:pt modelId="{B76F466B-B616-49DE-B669-FF3DD36233C9}" type="pres">
      <dgm:prSet presAssocID="{5691025D-F697-4F59-8137-BB82A8206E69}" presName="rootComposite" presStyleCnt="0"/>
      <dgm:spPr/>
      <dgm:t>
        <a:bodyPr/>
        <a:lstStyle/>
        <a:p>
          <a:endParaRPr lang="tr-TR"/>
        </a:p>
      </dgm:t>
    </dgm:pt>
    <dgm:pt modelId="{9F5DD103-316D-4405-A447-336241D087E8}" type="pres">
      <dgm:prSet presAssocID="{5691025D-F697-4F59-8137-BB82A8206E69}" presName="rootText" presStyleLbl="node3" presStyleIdx="4" presStyleCnt="12" custLinFactNeighborX="-45933" custLinFactNeighborY="8543">
        <dgm:presLayoutVars>
          <dgm:chPref val="3"/>
        </dgm:presLayoutVars>
      </dgm:prSet>
      <dgm:spPr/>
      <dgm:t>
        <a:bodyPr/>
        <a:lstStyle/>
        <a:p>
          <a:endParaRPr lang="tr-TR"/>
        </a:p>
      </dgm:t>
    </dgm:pt>
    <dgm:pt modelId="{1B246377-CE6F-4F85-B82F-A8372015EC15}" type="pres">
      <dgm:prSet presAssocID="{5691025D-F697-4F59-8137-BB82A8206E69}" presName="rootConnector" presStyleLbl="node3" presStyleIdx="4" presStyleCnt="12"/>
      <dgm:spPr/>
      <dgm:t>
        <a:bodyPr/>
        <a:lstStyle/>
        <a:p>
          <a:endParaRPr lang="tr-TR"/>
        </a:p>
      </dgm:t>
    </dgm:pt>
    <dgm:pt modelId="{692F226C-1AF7-425E-BF55-F578611E1491}" type="pres">
      <dgm:prSet presAssocID="{5691025D-F697-4F59-8137-BB82A8206E69}" presName="hierChild4" presStyleCnt="0"/>
      <dgm:spPr/>
      <dgm:t>
        <a:bodyPr/>
        <a:lstStyle/>
        <a:p>
          <a:endParaRPr lang="tr-TR"/>
        </a:p>
      </dgm:t>
    </dgm:pt>
    <dgm:pt modelId="{0F4A5103-7AAD-4440-B3B4-B4F0E0E6124C}" type="pres">
      <dgm:prSet presAssocID="{5691025D-F697-4F59-8137-BB82A8206E69}" presName="hierChild5" presStyleCnt="0"/>
      <dgm:spPr/>
      <dgm:t>
        <a:bodyPr/>
        <a:lstStyle/>
        <a:p>
          <a:endParaRPr lang="tr-TR"/>
        </a:p>
      </dgm:t>
    </dgm:pt>
    <dgm:pt modelId="{AB9A1692-F278-4B94-85C9-946FBA115C9A}" type="pres">
      <dgm:prSet presAssocID="{63BD31D8-332D-4F55-BBB7-07147AD4883F}" presName="hierChild5" presStyleCnt="0"/>
      <dgm:spPr/>
      <dgm:t>
        <a:bodyPr/>
        <a:lstStyle/>
        <a:p>
          <a:endParaRPr lang="tr-TR"/>
        </a:p>
      </dgm:t>
    </dgm:pt>
    <dgm:pt modelId="{6D28407A-C793-40DA-ADF0-97385041B78B}" type="pres">
      <dgm:prSet presAssocID="{02C7BFE6-A0D3-407C-B91A-5E126E0699F6}" presName="Name37" presStyleLbl="parChTrans1D2" presStyleIdx="2" presStyleCnt="5"/>
      <dgm:spPr/>
      <dgm:t>
        <a:bodyPr/>
        <a:lstStyle/>
        <a:p>
          <a:endParaRPr lang="tr-TR"/>
        </a:p>
      </dgm:t>
    </dgm:pt>
    <dgm:pt modelId="{BDB30634-3BE5-4771-AD6E-A22C0559ACDB}" type="pres">
      <dgm:prSet presAssocID="{4B694D71-E3F0-461E-BF80-255941CC23B5}" presName="hierRoot2" presStyleCnt="0">
        <dgm:presLayoutVars>
          <dgm:hierBranch val="init"/>
        </dgm:presLayoutVars>
      </dgm:prSet>
      <dgm:spPr/>
      <dgm:t>
        <a:bodyPr/>
        <a:lstStyle/>
        <a:p>
          <a:endParaRPr lang="tr-TR"/>
        </a:p>
      </dgm:t>
    </dgm:pt>
    <dgm:pt modelId="{DFEE19E8-EB71-40C8-97F0-86F271DB2293}" type="pres">
      <dgm:prSet presAssocID="{4B694D71-E3F0-461E-BF80-255941CC23B5}" presName="rootComposite" presStyleCnt="0"/>
      <dgm:spPr/>
      <dgm:t>
        <a:bodyPr/>
        <a:lstStyle/>
        <a:p>
          <a:endParaRPr lang="tr-TR"/>
        </a:p>
      </dgm:t>
    </dgm:pt>
    <dgm:pt modelId="{FE72A425-6F77-4DC0-8ED8-B22589453327}" type="pres">
      <dgm:prSet presAssocID="{4B694D71-E3F0-461E-BF80-255941CC23B5}" presName="rootText" presStyleLbl="node2" presStyleIdx="2" presStyleCnt="4" custLinFactNeighborX="-7546" custLinFactNeighborY="2986">
        <dgm:presLayoutVars>
          <dgm:chPref val="3"/>
        </dgm:presLayoutVars>
      </dgm:prSet>
      <dgm:spPr/>
      <dgm:t>
        <a:bodyPr/>
        <a:lstStyle/>
        <a:p>
          <a:endParaRPr lang="tr-TR"/>
        </a:p>
      </dgm:t>
    </dgm:pt>
    <dgm:pt modelId="{156F6C49-C6C5-403A-BC7F-8AC4925A6454}" type="pres">
      <dgm:prSet presAssocID="{4B694D71-E3F0-461E-BF80-255941CC23B5}" presName="rootConnector" presStyleLbl="node2" presStyleIdx="2" presStyleCnt="4"/>
      <dgm:spPr/>
      <dgm:t>
        <a:bodyPr/>
        <a:lstStyle/>
        <a:p>
          <a:endParaRPr lang="tr-TR"/>
        </a:p>
      </dgm:t>
    </dgm:pt>
    <dgm:pt modelId="{EBD9D824-7748-4A0B-BE56-E99062E64C67}" type="pres">
      <dgm:prSet presAssocID="{4B694D71-E3F0-461E-BF80-255941CC23B5}" presName="hierChild4" presStyleCnt="0"/>
      <dgm:spPr/>
      <dgm:t>
        <a:bodyPr/>
        <a:lstStyle/>
        <a:p>
          <a:endParaRPr lang="tr-TR"/>
        </a:p>
      </dgm:t>
    </dgm:pt>
    <dgm:pt modelId="{3384169E-62FC-40E2-BDDB-EA30D258F8A1}" type="pres">
      <dgm:prSet presAssocID="{CBA5EF71-BBF1-446F-97F8-6A81D72350A1}" presName="Name37" presStyleLbl="parChTrans1D3" presStyleIdx="5" presStyleCnt="12"/>
      <dgm:spPr/>
      <dgm:t>
        <a:bodyPr/>
        <a:lstStyle/>
        <a:p>
          <a:endParaRPr lang="tr-TR"/>
        </a:p>
      </dgm:t>
    </dgm:pt>
    <dgm:pt modelId="{7D1C6E77-0AEA-4BF8-B79F-2EFC9015BA96}" type="pres">
      <dgm:prSet presAssocID="{F9D7812B-B3F0-40F0-A00C-F47D9929F180}" presName="hierRoot2" presStyleCnt="0">
        <dgm:presLayoutVars>
          <dgm:hierBranch val="init"/>
        </dgm:presLayoutVars>
      </dgm:prSet>
      <dgm:spPr/>
      <dgm:t>
        <a:bodyPr/>
        <a:lstStyle/>
        <a:p>
          <a:endParaRPr lang="tr-TR"/>
        </a:p>
      </dgm:t>
    </dgm:pt>
    <dgm:pt modelId="{89D9635F-9D5B-4BE6-9975-8B2B96F3904D}" type="pres">
      <dgm:prSet presAssocID="{F9D7812B-B3F0-40F0-A00C-F47D9929F180}" presName="rootComposite" presStyleCnt="0"/>
      <dgm:spPr/>
      <dgm:t>
        <a:bodyPr/>
        <a:lstStyle/>
        <a:p>
          <a:endParaRPr lang="tr-TR"/>
        </a:p>
      </dgm:t>
    </dgm:pt>
    <dgm:pt modelId="{4BFF0D06-8D0E-4DFD-B26C-8C6A87257F6E}" type="pres">
      <dgm:prSet presAssocID="{F9D7812B-B3F0-40F0-A00C-F47D9929F180}" presName="rootText" presStyleLbl="node3" presStyleIdx="5" presStyleCnt="12" custLinFactNeighborX="-13878" custLinFactNeighborY="3705">
        <dgm:presLayoutVars>
          <dgm:chPref val="3"/>
        </dgm:presLayoutVars>
      </dgm:prSet>
      <dgm:spPr/>
      <dgm:t>
        <a:bodyPr/>
        <a:lstStyle/>
        <a:p>
          <a:endParaRPr lang="tr-TR"/>
        </a:p>
      </dgm:t>
    </dgm:pt>
    <dgm:pt modelId="{E124F6A2-97BA-4B96-8C1F-DE85786BA419}" type="pres">
      <dgm:prSet presAssocID="{F9D7812B-B3F0-40F0-A00C-F47D9929F180}" presName="rootConnector" presStyleLbl="node3" presStyleIdx="5" presStyleCnt="12"/>
      <dgm:spPr/>
      <dgm:t>
        <a:bodyPr/>
        <a:lstStyle/>
        <a:p>
          <a:endParaRPr lang="tr-TR"/>
        </a:p>
      </dgm:t>
    </dgm:pt>
    <dgm:pt modelId="{E786EA9A-2ABE-4318-A44A-606798EBD038}" type="pres">
      <dgm:prSet presAssocID="{F9D7812B-B3F0-40F0-A00C-F47D9929F180}" presName="hierChild4" presStyleCnt="0"/>
      <dgm:spPr/>
      <dgm:t>
        <a:bodyPr/>
        <a:lstStyle/>
        <a:p>
          <a:endParaRPr lang="tr-TR"/>
        </a:p>
      </dgm:t>
    </dgm:pt>
    <dgm:pt modelId="{77FF7116-5C4F-4A47-B0DA-366DDB40FE40}" type="pres">
      <dgm:prSet presAssocID="{F9D7812B-B3F0-40F0-A00C-F47D9929F180}" presName="hierChild5" presStyleCnt="0"/>
      <dgm:spPr/>
      <dgm:t>
        <a:bodyPr/>
        <a:lstStyle/>
        <a:p>
          <a:endParaRPr lang="tr-TR"/>
        </a:p>
      </dgm:t>
    </dgm:pt>
    <dgm:pt modelId="{5ED18ACD-E58E-41E9-83BC-8A46D4DA2EC9}" type="pres">
      <dgm:prSet presAssocID="{4B694D71-E3F0-461E-BF80-255941CC23B5}" presName="hierChild5" presStyleCnt="0"/>
      <dgm:spPr/>
      <dgm:t>
        <a:bodyPr/>
        <a:lstStyle/>
        <a:p>
          <a:endParaRPr lang="tr-TR"/>
        </a:p>
      </dgm:t>
    </dgm:pt>
    <dgm:pt modelId="{65D3834F-8D9F-4899-9B72-81C012C7F654}" type="pres">
      <dgm:prSet presAssocID="{9E2F9F08-A35B-4D78-9E39-03B26F0E14DF}" presName="Name37" presStyleLbl="parChTrans1D2" presStyleIdx="3" presStyleCnt="5"/>
      <dgm:spPr/>
      <dgm:t>
        <a:bodyPr/>
        <a:lstStyle/>
        <a:p>
          <a:endParaRPr lang="tr-TR"/>
        </a:p>
      </dgm:t>
    </dgm:pt>
    <dgm:pt modelId="{C070577B-4BD6-4FDD-BDEA-2056DC9994B8}" type="pres">
      <dgm:prSet presAssocID="{7A915B3D-281E-4B33-9DA2-65CEB2C950BE}" presName="hierRoot2" presStyleCnt="0">
        <dgm:presLayoutVars>
          <dgm:hierBranch val="init"/>
        </dgm:presLayoutVars>
      </dgm:prSet>
      <dgm:spPr/>
      <dgm:t>
        <a:bodyPr/>
        <a:lstStyle/>
        <a:p>
          <a:endParaRPr lang="tr-TR"/>
        </a:p>
      </dgm:t>
    </dgm:pt>
    <dgm:pt modelId="{3715DF3A-A4F3-49EF-902F-C9A64DDB74D0}" type="pres">
      <dgm:prSet presAssocID="{7A915B3D-281E-4B33-9DA2-65CEB2C950BE}" presName="rootComposite" presStyleCnt="0"/>
      <dgm:spPr/>
      <dgm:t>
        <a:bodyPr/>
        <a:lstStyle/>
        <a:p>
          <a:endParaRPr lang="tr-TR"/>
        </a:p>
      </dgm:t>
    </dgm:pt>
    <dgm:pt modelId="{446F6E8C-F9E5-4365-A9E4-886EA99A6678}" type="pres">
      <dgm:prSet presAssocID="{7A915B3D-281E-4B33-9DA2-65CEB2C950BE}" presName="rootText" presStyleLbl="node2" presStyleIdx="3" presStyleCnt="4" custLinFactNeighborX="16533" custLinFactNeighborY="1133">
        <dgm:presLayoutVars>
          <dgm:chPref val="3"/>
        </dgm:presLayoutVars>
      </dgm:prSet>
      <dgm:spPr/>
      <dgm:t>
        <a:bodyPr/>
        <a:lstStyle/>
        <a:p>
          <a:endParaRPr lang="tr-TR"/>
        </a:p>
      </dgm:t>
    </dgm:pt>
    <dgm:pt modelId="{FD14F7D3-D162-4064-B187-751BC5E75769}" type="pres">
      <dgm:prSet presAssocID="{7A915B3D-281E-4B33-9DA2-65CEB2C950BE}" presName="rootConnector" presStyleLbl="node2" presStyleIdx="3" presStyleCnt="4"/>
      <dgm:spPr/>
      <dgm:t>
        <a:bodyPr/>
        <a:lstStyle/>
        <a:p>
          <a:endParaRPr lang="tr-TR"/>
        </a:p>
      </dgm:t>
    </dgm:pt>
    <dgm:pt modelId="{01F73B3A-3FC0-4ADA-BE03-3B57AD307D10}" type="pres">
      <dgm:prSet presAssocID="{7A915B3D-281E-4B33-9DA2-65CEB2C950BE}" presName="hierChild4" presStyleCnt="0"/>
      <dgm:spPr/>
      <dgm:t>
        <a:bodyPr/>
        <a:lstStyle/>
        <a:p>
          <a:endParaRPr lang="tr-TR"/>
        </a:p>
      </dgm:t>
    </dgm:pt>
    <dgm:pt modelId="{F5E2D406-51FD-4C82-8B08-1560C15D4A23}" type="pres">
      <dgm:prSet presAssocID="{E06746F2-87EC-4106-B7EC-72A6A5973E5F}" presName="Name37" presStyleLbl="parChTrans1D3" presStyleIdx="6" presStyleCnt="12"/>
      <dgm:spPr/>
      <dgm:t>
        <a:bodyPr/>
        <a:lstStyle/>
        <a:p>
          <a:endParaRPr lang="tr-TR"/>
        </a:p>
      </dgm:t>
    </dgm:pt>
    <dgm:pt modelId="{EDC93CF2-66C5-438F-AA50-2FC27B8D5E09}" type="pres">
      <dgm:prSet presAssocID="{765C30BF-6DC8-44AB-ADEC-B541F67A8260}" presName="hierRoot2" presStyleCnt="0">
        <dgm:presLayoutVars>
          <dgm:hierBranch val="init"/>
        </dgm:presLayoutVars>
      </dgm:prSet>
      <dgm:spPr/>
      <dgm:t>
        <a:bodyPr/>
        <a:lstStyle/>
        <a:p>
          <a:endParaRPr lang="tr-TR"/>
        </a:p>
      </dgm:t>
    </dgm:pt>
    <dgm:pt modelId="{75A2BE91-94B2-4F8A-8F89-78C2D7FB390E}" type="pres">
      <dgm:prSet presAssocID="{765C30BF-6DC8-44AB-ADEC-B541F67A8260}" presName="rootComposite" presStyleCnt="0"/>
      <dgm:spPr/>
      <dgm:t>
        <a:bodyPr/>
        <a:lstStyle/>
        <a:p>
          <a:endParaRPr lang="tr-TR"/>
        </a:p>
      </dgm:t>
    </dgm:pt>
    <dgm:pt modelId="{541F3EDB-122E-41E7-8256-5809B9BAEB16}" type="pres">
      <dgm:prSet presAssocID="{765C30BF-6DC8-44AB-ADEC-B541F67A8260}" presName="rootText" presStyleLbl="node3" presStyleIdx="6" presStyleCnt="12" custLinFactNeighborX="14820" custLinFactNeighborY="-37086">
        <dgm:presLayoutVars>
          <dgm:chPref val="3"/>
        </dgm:presLayoutVars>
      </dgm:prSet>
      <dgm:spPr/>
      <dgm:t>
        <a:bodyPr/>
        <a:lstStyle/>
        <a:p>
          <a:endParaRPr lang="tr-TR"/>
        </a:p>
      </dgm:t>
    </dgm:pt>
    <dgm:pt modelId="{A93E48BE-5574-412A-86E9-C91EBFE00C3E}" type="pres">
      <dgm:prSet presAssocID="{765C30BF-6DC8-44AB-ADEC-B541F67A8260}" presName="rootConnector" presStyleLbl="node3" presStyleIdx="6" presStyleCnt="12"/>
      <dgm:spPr/>
      <dgm:t>
        <a:bodyPr/>
        <a:lstStyle/>
        <a:p>
          <a:endParaRPr lang="tr-TR"/>
        </a:p>
      </dgm:t>
    </dgm:pt>
    <dgm:pt modelId="{CB562A66-ADC1-4B34-8DCA-8D31B7B129F9}" type="pres">
      <dgm:prSet presAssocID="{765C30BF-6DC8-44AB-ADEC-B541F67A8260}" presName="hierChild4" presStyleCnt="0"/>
      <dgm:spPr/>
      <dgm:t>
        <a:bodyPr/>
        <a:lstStyle/>
        <a:p>
          <a:endParaRPr lang="tr-TR"/>
        </a:p>
      </dgm:t>
    </dgm:pt>
    <dgm:pt modelId="{F36A7586-95ED-45BC-B391-5DD620FB01BB}" type="pres">
      <dgm:prSet presAssocID="{765C30BF-6DC8-44AB-ADEC-B541F67A8260}" presName="hierChild5" presStyleCnt="0"/>
      <dgm:spPr/>
      <dgm:t>
        <a:bodyPr/>
        <a:lstStyle/>
        <a:p>
          <a:endParaRPr lang="tr-TR"/>
        </a:p>
      </dgm:t>
    </dgm:pt>
    <dgm:pt modelId="{A3F1CB97-ABC9-4F5C-B88C-D288BCBEE039}" type="pres">
      <dgm:prSet presAssocID="{571853CA-FD02-4938-8978-CB0CFAD9254F}" presName="Name37" presStyleLbl="parChTrans1D3" presStyleIdx="7" presStyleCnt="12"/>
      <dgm:spPr/>
      <dgm:t>
        <a:bodyPr/>
        <a:lstStyle/>
        <a:p>
          <a:endParaRPr lang="tr-TR"/>
        </a:p>
      </dgm:t>
    </dgm:pt>
    <dgm:pt modelId="{BA3BC8AD-5D56-4F93-BE3C-3AD12D3D4BE3}" type="pres">
      <dgm:prSet presAssocID="{D457C8E6-2BA3-4A6F-AFEA-381B58162226}" presName="hierRoot2" presStyleCnt="0">
        <dgm:presLayoutVars>
          <dgm:hierBranch val="init"/>
        </dgm:presLayoutVars>
      </dgm:prSet>
      <dgm:spPr/>
      <dgm:t>
        <a:bodyPr/>
        <a:lstStyle/>
        <a:p>
          <a:endParaRPr lang="tr-TR"/>
        </a:p>
      </dgm:t>
    </dgm:pt>
    <dgm:pt modelId="{A83605D6-C888-429D-91B6-CE3C0C76C021}" type="pres">
      <dgm:prSet presAssocID="{D457C8E6-2BA3-4A6F-AFEA-381B58162226}" presName="rootComposite" presStyleCnt="0"/>
      <dgm:spPr/>
      <dgm:t>
        <a:bodyPr/>
        <a:lstStyle/>
        <a:p>
          <a:endParaRPr lang="tr-TR"/>
        </a:p>
      </dgm:t>
    </dgm:pt>
    <dgm:pt modelId="{2ECEC147-6B31-47E9-A663-FB8C78577A90}" type="pres">
      <dgm:prSet presAssocID="{D457C8E6-2BA3-4A6F-AFEA-381B58162226}" presName="rootText" presStyleLbl="node3" presStyleIdx="7" presStyleCnt="12" custLinFactNeighborX="15655" custLinFactNeighborY="-65118">
        <dgm:presLayoutVars>
          <dgm:chPref val="3"/>
        </dgm:presLayoutVars>
      </dgm:prSet>
      <dgm:spPr/>
      <dgm:t>
        <a:bodyPr/>
        <a:lstStyle/>
        <a:p>
          <a:endParaRPr lang="tr-TR"/>
        </a:p>
      </dgm:t>
    </dgm:pt>
    <dgm:pt modelId="{0C64571C-DA09-4383-AB8B-E06D3B5FE44B}" type="pres">
      <dgm:prSet presAssocID="{D457C8E6-2BA3-4A6F-AFEA-381B58162226}" presName="rootConnector" presStyleLbl="node3" presStyleIdx="7" presStyleCnt="12"/>
      <dgm:spPr/>
      <dgm:t>
        <a:bodyPr/>
        <a:lstStyle/>
        <a:p>
          <a:endParaRPr lang="tr-TR"/>
        </a:p>
      </dgm:t>
    </dgm:pt>
    <dgm:pt modelId="{8CC036FC-A581-4580-8D92-2D42DAD95CFC}" type="pres">
      <dgm:prSet presAssocID="{D457C8E6-2BA3-4A6F-AFEA-381B58162226}" presName="hierChild4" presStyleCnt="0"/>
      <dgm:spPr/>
      <dgm:t>
        <a:bodyPr/>
        <a:lstStyle/>
        <a:p>
          <a:endParaRPr lang="tr-TR"/>
        </a:p>
      </dgm:t>
    </dgm:pt>
    <dgm:pt modelId="{70C0C459-4D85-42FB-9DFB-FB2B5A8812E4}" type="pres">
      <dgm:prSet presAssocID="{D457C8E6-2BA3-4A6F-AFEA-381B58162226}" presName="hierChild5" presStyleCnt="0"/>
      <dgm:spPr/>
      <dgm:t>
        <a:bodyPr/>
        <a:lstStyle/>
        <a:p>
          <a:endParaRPr lang="tr-TR"/>
        </a:p>
      </dgm:t>
    </dgm:pt>
    <dgm:pt modelId="{4FC93EF4-9351-4CD0-8BF3-52E9783D2D99}" type="pres">
      <dgm:prSet presAssocID="{76CA9B22-8019-456C-98B7-31BD41B65B1C}" presName="Name37" presStyleLbl="parChTrans1D3" presStyleIdx="8" presStyleCnt="12"/>
      <dgm:spPr/>
      <dgm:t>
        <a:bodyPr/>
        <a:lstStyle/>
        <a:p>
          <a:endParaRPr lang="tr-TR"/>
        </a:p>
      </dgm:t>
    </dgm:pt>
    <dgm:pt modelId="{0ABEADD6-00FD-4062-A6E4-CB427B20EF4C}" type="pres">
      <dgm:prSet presAssocID="{6A4E9AB8-3D16-435C-805E-D8B6370185C9}" presName="hierRoot2" presStyleCnt="0">
        <dgm:presLayoutVars>
          <dgm:hierBranch val="init"/>
        </dgm:presLayoutVars>
      </dgm:prSet>
      <dgm:spPr/>
      <dgm:t>
        <a:bodyPr/>
        <a:lstStyle/>
        <a:p>
          <a:endParaRPr lang="tr-TR"/>
        </a:p>
      </dgm:t>
    </dgm:pt>
    <dgm:pt modelId="{0E3E2A3F-8803-4433-B24E-B80B08B57352}" type="pres">
      <dgm:prSet presAssocID="{6A4E9AB8-3D16-435C-805E-D8B6370185C9}" presName="rootComposite" presStyleCnt="0"/>
      <dgm:spPr/>
      <dgm:t>
        <a:bodyPr/>
        <a:lstStyle/>
        <a:p>
          <a:endParaRPr lang="tr-TR"/>
        </a:p>
      </dgm:t>
    </dgm:pt>
    <dgm:pt modelId="{BCF740E7-F20A-4EC0-99CC-3F243C654CB2}" type="pres">
      <dgm:prSet presAssocID="{6A4E9AB8-3D16-435C-805E-D8B6370185C9}" presName="rootText" presStyleLbl="node3" presStyleIdx="8" presStyleCnt="12" custLinFactY="44611" custLinFactNeighborX="20084" custLinFactNeighborY="100000">
        <dgm:presLayoutVars>
          <dgm:chPref val="3"/>
        </dgm:presLayoutVars>
      </dgm:prSet>
      <dgm:spPr/>
      <dgm:t>
        <a:bodyPr/>
        <a:lstStyle/>
        <a:p>
          <a:endParaRPr lang="tr-TR"/>
        </a:p>
      </dgm:t>
    </dgm:pt>
    <dgm:pt modelId="{DFCA60C3-717E-405C-B2D1-FB533759F558}" type="pres">
      <dgm:prSet presAssocID="{6A4E9AB8-3D16-435C-805E-D8B6370185C9}" presName="rootConnector" presStyleLbl="node3" presStyleIdx="8" presStyleCnt="12"/>
      <dgm:spPr/>
      <dgm:t>
        <a:bodyPr/>
        <a:lstStyle/>
        <a:p>
          <a:endParaRPr lang="tr-TR"/>
        </a:p>
      </dgm:t>
    </dgm:pt>
    <dgm:pt modelId="{464ACDBF-E657-41E8-90C1-CB00FF51700E}" type="pres">
      <dgm:prSet presAssocID="{6A4E9AB8-3D16-435C-805E-D8B6370185C9}" presName="hierChild4" presStyleCnt="0"/>
      <dgm:spPr/>
      <dgm:t>
        <a:bodyPr/>
        <a:lstStyle/>
        <a:p>
          <a:endParaRPr lang="tr-TR"/>
        </a:p>
      </dgm:t>
    </dgm:pt>
    <dgm:pt modelId="{ACEBBFAA-C1A8-49C5-A545-81D2432270D6}" type="pres">
      <dgm:prSet presAssocID="{6A4E9AB8-3D16-435C-805E-D8B6370185C9}" presName="hierChild5" presStyleCnt="0"/>
      <dgm:spPr/>
      <dgm:t>
        <a:bodyPr/>
        <a:lstStyle/>
        <a:p>
          <a:endParaRPr lang="tr-TR"/>
        </a:p>
      </dgm:t>
    </dgm:pt>
    <dgm:pt modelId="{8E8F72F7-D90E-4625-9E50-11BE6C41BA47}" type="pres">
      <dgm:prSet presAssocID="{48964861-A0B9-4C90-8F93-044EA2FCF62E}" presName="Name37" presStyleLbl="parChTrans1D3" presStyleIdx="9" presStyleCnt="12"/>
      <dgm:spPr/>
      <dgm:t>
        <a:bodyPr/>
        <a:lstStyle/>
        <a:p>
          <a:endParaRPr lang="tr-TR"/>
        </a:p>
      </dgm:t>
    </dgm:pt>
    <dgm:pt modelId="{D859B68F-FC6A-4070-86EC-2833124FF8F8}" type="pres">
      <dgm:prSet presAssocID="{96B2C393-FC0B-480B-8C24-C5FA53F2244A}" presName="hierRoot2" presStyleCnt="0">
        <dgm:presLayoutVars>
          <dgm:hierBranch val="init"/>
        </dgm:presLayoutVars>
      </dgm:prSet>
      <dgm:spPr/>
      <dgm:t>
        <a:bodyPr/>
        <a:lstStyle/>
        <a:p>
          <a:endParaRPr lang="tr-TR"/>
        </a:p>
      </dgm:t>
    </dgm:pt>
    <dgm:pt modelId="{EE86499E-917D-4631-8D34-F19C84603188}" type="pres">
      <dgm:prSet presAssocID="{96B2C393-FC0B-480B-8C24-C5FA53F2244A}" presName="rootComposite" presStyleCnt="0"/>
      <dgm:spPr/>
      <dgm:t>
        <a:bodyPr/>
        <a:lstStyle/>
        <a:p>
          <a:endParaRPr lang="tr-TR"/>
        </a:p>
      </dgm:t>
    </dgm:pt>
    <dgm:pt modelId="{846DC98D-82A8-416A-A08C-3B6BD1119A3D}" type="pres">
      <dgm:prSet presAssocID="{96B2C393-FC0B-480B-8C24-C5FA53F2244A}" presName="rootText" presStyleLbl="node3" presStyleIdx="9" presStyleCnt="12" custLinFactY="-10461" custLinFactNeighborX="19569" custLinFactNeighborY="-100000">
        <dgm:presLayoutVars>
          <dgm:chPref val="3"/>
        </dgm:presLayoutVars>
      </dgm:prSet>
      <dgm:spPr/>
      <dgm:t>
        <a:bodyPr/>
        <a:lstStyle/>
        <a:p>
          <a:endParaRPr lang="tr-TR"/>
        </a:p>
      </dgm:t>
    </dgm:pt>
    <dgm:pt modelId="{AA9B2517-2D56-40E1-AB41-68ED74485B2A}" type="pres">
      <dgm:prSet presAssocID="{96B2C393-FC0B-480B-8C24-C5FA53F2244A}" presName="rootConnector" presStyleLbl="node3" presStyleIdx="9" presStyleCnt="12"/>
      <dgm:spPr/>
      <dgm:t>
        <a:bodyPr/>
        <a:lstStyle/>
        <a:p>
          <a:endParaRPr lang="tr-TR"/>
        </a:p>
      </dgm:t>
    </dgm:pt>
    <dgm:pt modelId="{6A6F5415-EB25-4050-949C-F87C56005ACA}" type="pres">
      <dgm:prSet presAssocID="{96B2C393-FC0B-480B-8C24-C5FA53F2244A}" presName="hierChild4" presStyleCnt="0"/>
      <dgm:spPr/>
      <dgm:t>
        <a:bodyPr/>
        <a:lstStyle/>
        <a:p>
          <a:endParaRPr lang="tr-TR"/>
        </a:p>
      </dgm:t>
    </dgm:pt>
    <dgm:pt modelId="{6D6DA56F-A859-4C42-8867-37E267A936C0}" type="pres">
      <dgm:prSet presAssocID="{96B2C393-FC0B-480B-8C24-C5FA53F2244A}" presName="hierChild5" presStyleCnt="0"/>
      <dgm:spPr/>
      <dgm:t>
        <a:bodyPr/>
        <a:lstStyle/>
        <a:p>
          <a:endParaRPr lang="tr-TR"/>
        </a:p>
      </dgm:t>
    </dgm:pt>
    <dgm:pt modelId="{CA1DAF25-466C-47D2-B270-2F9DEA974605}" type="pres">
      <dgm:prSet presAssocID="{EE8F46F1-EDB5-4101-99EC-75800332109A}" presName="Name37" presStyleLbl="parChTrans1D3" presStyleIdx="10" presStyleCnt="12"/>
      <dgm:spPr/>
      <dgm:t>
        <a:bodyPr/>
        <a:lstStyle/>
        <a:p>
          <a:endParaRPr lang="tr-TR"/>
        </a:p>
      </dgm:t>
    </dgm:pt>
    <dgm:pt modelId="{DA15EB43-40B6-4334-A9B6-CA9482D3A228}" type="pres">
      <dgm:prSet presAssocID="{0EDEED3E-7A09-4959-9DDA-ED79AEC031EE}" presName="hierRoot2" presStyleCnt="0">
        <dgm:presLayoutVars>
          <dgm:hierBranch val="init"/>
        </dgm:presLayoutVars>
      </dgm:prSet>
      <dgm:spPr/>
      <dgm:t>
        <a:bodyPr/>
        <a:lstStyle/>
        <a:p>
          <a:endParaRPr lang="tr-TR"/>
        </a:p>
      </dgm:t>
    </dgm:pt>
    <dgm:pt modelId="{B048ACA9-7272-4F2F-AB9E-CC44F4B5466D}" type="pres">
      <dgm:prSet presAssocID="{0EDEED3E-7A09-4959-9DDA-ED79AEC031EE}" presName="rootComposite" presStyleCnt="0"/>
      <dgm:spPr/>
      <dgm:t>
        <a:bodyPr/>
        <a:lstStyle/>
        <a:p>
          <a:endParaRPr lang="tr-TR"/>
        </a:p>
      </dgm:t>
    </dgm:pt>
    <dgm:pt modelId="{AED9810A-B510-42FA-8BD0-F1E576CA16ED}" type="pres">
      <dgm:prSet presAssocID="{0EDEED3E-7A09-4959-9DDA-ED79AEC031EE}" presName="rootText" presStyleLbl="node3" presStyleIdx="10" presStyleCnt="12" custLinFactNeighborX="21610" custLinFactNeighborY="-27237">
        <dgm:presLayoutVars>
          <dgm:chPref val="3"/>
        </dgm:presLayoutVars>
      </dgm:prSet>
      <dgm:spPr/>
      <dgm:t>
        <a:bodyPr/>
        <a:lstStyle/>
        <a:p>
          <a:endParaRPr lang="tr-TR"/>
        </a:p>
      </dgm:t>
    </dgm:pt>
    <dgm:pt modelId="{43590E32-A8BD-4A64-9821-10A934F0066A}" type="pres">
      <dgm:prSet presAssocID="{0EDEED3E-7A09-4959-9DDA-ED79AEC031EE}" presName="rootConnector" presStyleLbl="node3" presStyleIdx="10" presStyleCnt="12"/>
      <dgm:spPr/>
      <dgm:t>
        <a:bodyPr/>
        <a:lstStyle/>
        <a:p>
          <a:endParaRPr lang="tr-TR"/>
        </a:p>
      </dgm:t>
    </dgm:pt>
    <dgm:pt modelId="{B5E83F33-C8D3-44D4-9508-EE03E5003263}" type="pres">
      <dgm:prSet presAssocID="{0EDEED3E-7A09-4959-9DDA-ED79AEC031EE}" presName="hierChild4" presStyleCnt="0"/>
      <dgm:spPr/>
      <dgm:t>
        <a:bodyPr/>
        <a:lstStyle/>
        <a:p>
          <a:endParaRPr lang="tr-TR"/>
        </a:p>
      </dgm:t>
    </dgm:pt>
    <dgm:pt modelId="{D82EB247-1039-4084-989E-B8F8E7998E0F}" type="pres">
      <dgm:prSet presAssocID="{0EDEED3E-7A09-4959-9DDA-ED79AEC031EE}" presName="hierChild5" presStyleCnt="0"/>
      <dgm:spPr/>
      <dgm:t>
        <a:bodyPr/>
        <a:lstStyle/>
        <a:p>
          <a:endParaRPr lang="tr-TR"/>
        </a:p>
      </dgm:t>
    </dgm:pt>
    <dgm:pt modelId="{1DE87A49-761C-4DBA-90C4-0D3EAADEBC44}" type="pres">
      <dgm:prSet presAssocID="{400D7F0B-D4A5-42DF-A855-59B36F74B6C8}" presName="Name37" presStyleLbl="parChTrans1D3" presStyleIdx="11" presStyleCnt="12"/>
      <dgm:spPr/>
      <dgm:t>
        <a:bodyPr/>
        <a:lstStyle/>
        <a:p>
          <a:endParaRPr lang="tr-TR"/>
        </a:p>
      </dgm:t>
    </dgm:pt>
    <dgm:pt modelId="{B1BC7686-D445-4222-A36D-B0E4DAFE75AC}" type="pres">
      <dgm:prSet presAssocID="{0DFF20F8-6A12-46D1-AF72-340800BBF372}" presName="hierRoot2" presStyleCnt="0">
        <dgm:presLayoutVars>
          <dgm:hierBranch val="init"/>
        </dgm:presLayoutVars>
      </dgm:prSet>
      <dgm:spPr/>
      <dgm:t>
        <a:bodyPr/>
        <a:lstStyle/>
        <a:p>
          <a:endParaRPr lang="tr-TR"/>
        </a:p>
      </dgm:t>
    </dgm:pt>
    <dgm:pt modelId="{A127BE0B-2D27-40A1-8E13-F0851A55733F}" type="pres">
      <dgm:prSet presAssocID="{0DFF20F8-6A12-46D1-AF72-340800BBF372}" presName="rootComposite" presStyleCnt="0"/>
      <dgm:spPr/>
      <dgm:t>
        <a:bodyPr/>
        <a:lstStyle/>
        <a:p>
          <a:endParaRPr lang="tr-TR"/>
        </a:p>
      </dgm:t>
    </dgm:pt>
    <dgm:pt modelId="{DDC36ECA-83D3-402C-BF72-E63007222FF6}" type="pres">
      <dgm:prSet presAssocID="{0DFF20F8-6A12-46D1-AF72-340800BBF372}" presName="rootText" presStyleLbl="node3" presStyleIdx="11" presStyleCnt="12" custLinFactY="-209140" custLinFactNeighborX="20708" custLinFactNeighborY="-300000">
        <dgm:presLayoutVars>
          <dgm:chPref val="3"/>
        </dgm:presLayoutVars>
      </dgm:prSet>
      <dgm:spPr/>
      <dgm:t>
        <a:bodyPr/>
        <a:lstStyle/>
        <a:p>
          <a:endParaRPr lang="tr-TR"/>
        </a:p>
      </dgm:t>
    </dgm:pt>
    <dgm:pt modelId="{C6957FA0-2C36-4D88-B410-8DBEE55CF87E}" type="pres">
      <dgm:prSet presAssocID="{0DFF20F8-6A12-46D1-AF72-340800BBF372}" presName="rootConnector" presStyleLbl="node3" presStyleIdx="11" presStyleCnt="12"/>
      <dgm:spPr/>
      <dgm:t>
        <a:bodyPr/>
        <a:lstStyle/>
        <a:p>
          <a:endParaRPr lang="tr-TR"/>
        </a:p>
      </dgm:t>
    </dgm:pt>
    <dgm:pt modelId="{42C56F8D-7B10-46B9-AB65-E0127836E4FD}" type="pres">
      <dgm:prSet presAssocID="{0DFF20F8-6A12-46D1-AF72-340800BBF372}" presName="hierChild4" presStyleCnt="0"/>
      <dgm:spPr/>
      <dgm:t>
        <a:bodyPr/>
        <a:lstStyle/>
        <a:p>
          <a:endParaRPr lang="tr-TR"/>
        </a:p>
      </dgm:t>
    </dgm:pt>
    <dgm:pt modelId="{E82F813A-2888-4213-98CC-6A65AE08E011}" type="pres">
      <dgm:prSet presAssocID="{0DFF20F8-6A12-46D1-AF72-340800BBF372}" presName="hierChild5" presStyleCnt="0"/>
      <dgm:spPr/>
      <dgm:t>
        <a:bodyPr/>
        <a:lstStyle/>
        <a:p>
          <a:endParaRPr lang="tr-TR"/>
        </a:p>
      </dgm:t>
    </dgm:pt>
    <dgm:pt modelId="{88591220-746C-4988-B8D2-30BA7002E6F4}" type="pres">
      <dgm:prSet presAssocID="{7A915B3D-281E-4B33-9DA2-65CEB2C950BE}" presName="hierChild5" presStyleCnt="0"/>
      <dgm:spPr/>
      <dgm:t>
        <a:bodyPr/>
        <a:lstStyle/>
        <a:p>
          <a:endParaRPr lang="tr-TR"/>
        </a:p>
      </dgm:t>
    </dgm:pt>
    <dgm:pt modelId="{301FF310-C4BE-4327-99A9-F3A811E8A3E9}" type="pres">
      <dgm:prSet presAssocID="{FAA3EBC0-7FFB-4223-95EB-4D484D88A160}" presName="hierChild3" presStyleCnt="0"/>
      <dgm:spPr/>
      <dgm:t>
        <a:bodyPr/>
        <a:lstStyle/>
        <a:p>
          <a:endParaRPr lang="tr-TR"/>
        </a:p>
      </dgm:t>
    </dgm:pt>
    <dgm:pt modelId="{C2C9A002-B866-4D20-AD6D-64559AC474EF}" type="pres">
      <dgm:prSet presAssocID="{384227EB-5117-49A0-8A61-29D2A00FDC1B}" presName="Name111" presStyleLbl="parChTrans1D2" presStyleIdx="4" presStyleCnt="5"/>
      <dgm:spPr/>
      <dgm:t>
        <a:bodyPr/>
        <a:lstStyle/>
        <a:p>
          <a:endParaRPr lang="tr-TR"/>
        </a:p>
      </dgm:t>
    </dgm:pt>
    <dgm:pt modelId="{2D995089-C759-4E22-9410-2F0958D318F9}" type="pres">
      <dgm:prSet presAssocID="{90537A3A-D19F-4F12-B137-D0B15D69D8DF}" presName="hierRoot3" presStyleCnt="0">
        <dgm:presLayoutVars>
          <dgm:hierBranch val="init"/>
        </dgm:presLayoutVars>
      </dgm:prSet>
      <dgm:spPr/>
      <dgm:t>
        <a:bodyPr/>
        <a:lstStyle/>
        <a:p>
          <a:endParaRPr lang="tr-TR"/>
        </a:p>
      </dgm:t>
    </dgm:pt>
    <dgm:pt modelId="{FC6C78DC-D65C-45CC-A6C5-088237206AC3}" type="pres">
      <dgm:prSet presAssocID="{90537A3A-D19F-4F12-B137-D0B15D69D8DF}" presName="rootComposite3" presStyleCnt="0"/>
      <dgm:spPr/>
      <dgm:t>
        <a:bodyPr/>
        <a:lstStyle/>
        <a:p>
          <a:endParaRPr lang="tr-TR"/>
        </a:p>
      </dgm:t>
    </dgm:pt>
    <dgm:pt modelId="{4CE82983-A355-4EFB-A212-177D6BE205C0}" type="pres">
      <dgm:prSet presAssocID="{90537A3A-D19F-4F12-B137-D0B15D69D8DF}" presName="rootText3" presStyleLbl="asst1" presStyleIdx="0" presStyleCnt="1">
        <dgm:presLayoutVars>
          <dgm:chPref val="3"/>
        </dgm:presLayoutVars>
      </dgm:prSet>
      <dgm:spPr/>
      <dgm:t>
        <a:bodyPr/>
        <a:lstStyle/>
        <a:p>
          <a:endParaRPr lang="tr-TR"/>
        </a:p>
      </dgm:t>
    </dgm:pt>
    <dgm:pt modelId="{EBA74160-1C68-4D63-96AA-0AA6F83A7FDE}" type="pres">
      <dgm:prSet presAssocID="{90537A3A-D19F-4F12-B137-D0B15D69D8DF}" presName="rootConnector3" presStyleLbl="asst1" presStyleIdx="0" presStyleCnt="1"/>
      <dgm:spPr/>
      <dgm:t>
        <a:bodyPr/>
        <a:lstStyle/>
        <a:p>
          <a:endParaRPr lang="tr-TR"/>
        </a:p>
      </dgm:t>
    </dgm:pt>
    <dgm:pt modelId="{71954821-37B7-4B0D-AAD7-F7DAB54A663C}" type="pres">
      <dgm:prSet presAssocID="{90537A3A-D19F-4F12-B137-D0B15D69D8DF}" presName="hierChild6" presStyleCnt="0"/>
      <dgm:spPr/>
      <dgm:t>
        <a:bodyPr/>
        <a:lstStyle/>
        <a:p>
          <a:endParaRPr lang="tr-TR"/>
        </a:p>
      </dgm:t>
    </dgm:pt>
    <dgm:pt modelId="{E7E7DA08-F8BE-4B9C-AFA8-4EA7B5E6E9DD}" type="pres">
      <dgm:prSet presAssocID="{90537A3A-D19F-4F12-B137-D0B15D69D8DF}" presName="hierChild7" presStyleCnt="0"/>
      <dgm:spPr/>
      <dgm:t>
        <a:bodyPr/>
        <a:lstStyle/>
        <a:p>
          <a:endParaRPr lang="tr-TR"/>
        </a:p>
      </dgm:t>
    </dgm:pt>
  </dgm:ptLst>
  <dgm:cxnLst>
    <dgm:cxn modelId="{8194C79B-F71B-4D6F-9020-A465C52ADE29}" type="presOf" srcId="{4B694D71-E3F0-461E-BF80-255941CC23B5}" destId="{156F6C49-C6C5-403A-BC7F-8AC4925A6454}" srcOrd="1" destOrd="0" presId="urn:microsoft.com/office/officeart/2005/8/layout/orgChart1"/>
    <dgm:cxn modelId="{EBD8C7EA-4643-4C5D-B051-46B6B11F78E5}" srcId="{7A915B3D-281E-4B33-9DA2-65CEB2C950BE}" destId="{96B2C393-FC0B-480B-8C24-C5FA53F2244A}" srcOrd="3" destOrd="0" parTransId="{48964861-A0B9-4C90-8F93-044EA2FCF62E}" sibTransId="{3CB60697-A813-40AE-8A64-E4F1D901C6F9}"/>
    <dgm:cxn modelId="{D22D5323-294A-4D7A-BC9C-77E8DF86D961}" srcId="{63BD31D8-332D-4F55-BBB7-07147AD4883F}" destId="{5691025D-F697-4F59-8137-BB82A8206E69}" srcOrd="1" destOrd="0" parTransId="{87601A1E-E682-4C66-B9D3-BE40D5E530A6}" sibTransId="{2E146693-E7E5-4538-AFD6-BCBC1D96FF2D}"/>
    <dgm:cxn modelId="{C4D7AC73-FE3B-4D91-A918-3C68B050C080}" type="presOf" srcId="{9E2F9F08-A35B-4D78-9E39-03B26F0E14DF}" destId="{65D3834F-8D9F-4899-9B72-81C012C7F654}" srcOrd="0" destOrd="0" presId="urn:microsoft.com/office/officeart/2005/8/layout/orgChart1"/>
    <dgm:cxn modelId="{8A1A145D-B568-4475-8C28-D2D133BB27D5}" type="presOf" srcId="{E06746F2-87EC-4106-B7EC-72A6A5973E5F}" destId="{F5E2D406-51FD-4C82-8B08-1560C15D4A23}" srcOrd="0" destOrd="0" presId="urn:microsoft.com/office/officeart/2005/8/layout/orgChart1"/>
    <dgm:cxn modelId="{A53D4EF2-55DE-4CF4-A73F-DD8E75F55F6E}" srcId="{FAA3EBC0-7FFB-4223-95EB-4D484D88A160}" destId="{60C214D1-E4B5-45D8-AD49-C6D946CB8AFC}" srcOrd="1" destOrd="0" parTransId="{220F4E11-AEB4-45A8-9FA4-813A9B7F1AF3}" sibTransId="{21F4D6F7-CA7A-4FE5-A4BB-A7BECCC3BA5C}"/>
    <dgm:cxn modelId="{7D9C67AE-0CE6-40DD-9718-FADDB71415C9}" type="presOf" srcId="{7C3E45AC-8EF2-4880-ABFD-B148A1391BF9}" destId="{E66D3692-9F29-4EEC-8E19-B63ED0379480}" srcOrd="1" destOrd="0" presId="urn:microsoft.com/office/officeart/2005/8/layout/orgChart1"/>
    <dgm:cxn modelId="{A1B0ABB4-D168-4404-8AED-CAC18165654C}" type="presOf" srcId="{765C30BF-6DC8-44AB-ADEC-B541F67A8260}" destId="{A93E48BE-5574-412A-86E9-C91EBFE00C3E}" srcOrd="1" destOrd="0" presId="urn:microsoft.com/office/officeart/2005/8/layout/orgChart1"/>
    <dgm:cxn modelId="{07F25BB9-4379-4B9C-AC8B-6EAA9FBE39D8}" type="presOf" srcId="{194198AF-02FD-4564-8359-62EA99BCF259}" destId="{E8531416-9EB7-4553-9AAF-A3E7D4872F35}" srcOrd="0" destOrd="0" presId="urn:microsoft.com/office/officeart/2005/8/layout/orgChart1"/>
    <dgm:cxn modelId="{E18B711F-119A-47DC-96CC-5386388AD6DC}" srcId="{7A915B3D-281E-4B33-9DA2-65CEB2C950BE}" destId="{765C30BF-6DC8-44AB-ADEC-B541F67A8260}" srcOrd="0" destOrd="0" parTransId="{E06746F2-87EC-4106-B7EC-72A6A5973E5F}" sibTransId="{3728D263-89CD-4ABB-A5B3-A6F9E8E2716E}"/>
    <dgm:cxn modelId="{8E435C65-015D-44BA-B917-60F5907D7DE0}" type="presOf" srcId="{D457C8E6-2BA3-4A6F-AFEA-381B58162226}" destId="{2ECEC147-6B31-47E9-A663-FB8C78577A90}" srcOrd="0" destOrd="0" presId="urn:microsoft.com/office/officeart/2005/8/layout/orgChart1"/>
    <dgm:cxn modelId="{F19DB7C9-F3C7-41F3-9D48-FED043084B88}" type="presOf" srcId="{CEFFB54F-F1A7-44DA-BFF9-D2A8594CC3D0}" destId="{9533418C-1D43-424F-8FC6-7FD34A4EFB8C}" srcOrd="0" destOrd="0" presId="urn:microsoft.com/office/officeart/2005/8/layout/orgChart1"/>
    <dgm:cxn modelId="{E2F81325-8F01-46CB-AD6D-E31CDDE25F08}" srcId="{4B694D71-E3F0-461E-BF80-255941CC23B5}" destId="{F9D7812B-B3F0-40F0-A00C-F47D9929F180}" srcOrd="0" destOrd="0" parTransId="{CBA5EF71-BBF1-446F-97F8-6A81D72350A1}" sibTransId="{F940EDE8-0682-4740-BB1B-D6DD060AA8E5}"/>
    <dgm:cxn modelId="{66E7134D-3B97-4768-B95B-417E49ECD60B}" srcId="{FAA3EBC0-7FFB-4223-95EB-4D484D88A160}" destId="{4B694D71-E3F0-461E-BF80-255941CC23B5}" srcOrd="3" destOrd="0" parTransId="{02C7BFE6-A0D3-407C-B91A-5E126E0699F6}" sibTransId="{1A44D5CD-E9FE-47DF-AB45-4D1D30BB37A1}"/>
    <dgm:cxn modelId="{5E01000B-40A2-4F92-8DB4-BFC1A1B407E8}" srcId="{63BD31D8-332D-4F55-BBB7-07147AD4883F}" destId="{CEFFB54F-F1A7-44DA-BFF9-D2A8594CC3D0}" srcOrd="0" destOrd="0" parTransId="{B657C885-A8A7-47D7-8549-0D7C46B4A131}" sibTransId="{DDB997CD-B635-474D-94AB-DAA693506264}"/>
    <dgm:cxn modelId="{DACA77F8-3B5D-4DCF-8D1A-707313571F56}" type="presOf" srcId="{6A4E9AB8-3D16-435C-805E-D8B6370185C9}" destId="{BCF740E7-F20A-4EC0-99CC-3F243C654CB2}" srcOrd="0" destOrd="0" presId="urn:microsoft.com/office/officeart/2005/8/layout/orgChart1"/>
    <dgm:cxn modelId="{0DADC0BA-A9F9-4F05-815A-99FFB2480DD8}" type="presOf" srcId="{96B2C393-FC0B-480B-8C24-C5FA53F2244A}" destId="{846DC98D-82A8-416A-A08C-3B6BD1119A3D}" srcOrd="0" destOrd="0" presId="urn:microsoft.com/office/officeart/2005/8/layout/orgChart1"/>
    <dgm:cxn modelId="{1EF3EB3A-BB72-4186-8D51-5F20C9B24994}" type="presOf" srcId="{96B2C393-FC0B-480B-8C24-C5FA53F2244A}" destId="{AA9B2517-2D56-40E1-AB41-68ED74485B2A}" srcOrd="1" destOrd="0" presId="urn:microsoft.com/office/officeart/2005/8/layout/orgChart1"/>
    <dgm:cxn modelId="{E3BAD5F4-0A87-4B03-BA0E-7E3F85CF42F6}" type="presOf" srcId="{63BD31D8-332D-4F55-BBB7-07147AD4883F}" destId="{F29E1A1B-1677-49BA-9ABB-61C8B45C4089}" srcOrd="1" destOrd="0" presId="urn:microsoft.com/office/officeart/2005/8/layout/orgChart1"/>
    <dgm:cxn modelId="{2318386D-7182-481E-BFB8-1BFE3D5C315A}" type="presOf" srcId="{400D7F0B-D4A5-42DF-A855-59B36F74B6C8}" destId="{1DE87A49-761C-4DBA-90C4-0D3EAADEBC44}" srcOrd="0" destOrd="0" presId="urn:microsoft.com/office/officeart/2005/8/layout/orgChart1"/>
    <dgm:cxn modelId="{2EE3FAD7-907F-4CBA-8650-807EF2A31085}" srcId="{60C214D1-E4B5-45D8-AD49-C6D946CB8AFC}" destId="{194198AF-02FD-4564-8359-62EA99BCF259}" srcOrd="2" destOrd="0" parTransId="{FF95D444-626D-4FAD-AC06-ACE3A5E36E63}" sibTransId="{68302BFC-6C49-4AC1-A8C9-F6629E6084E4}"/>
    <dgm:cxn modelId="{EE7C5D32-36FE-430E-81A4-5EAF94F517D8}" srcId="{7A915B3D-281E-4B33-9DA2-65CEB2C950BE}" destId="{6A4E9AB8-3D16-435C-805E-D8B6370185C9}" srcOrd="2" destOrd="0" parTransId="{76CA9B22-8019-456C-98B7-31BD41B65B1C}" sibTransId="{E9A5287A-E59E-4351-8D8C-F246B775C0C9}"/>
    <dgm:cxn modelId="{9DD017E4-0AE8-4513-9CD8-987E312B6D66}" type="presOf" srcId="{220F4E11-AEB4-45A8-9FA4-813A9B7F1AF3}" destId="{9701A961-7FA8-4270-8979-821FBFA9C7E0}" srcOrd="0" destOrd="0" presId="urn:microsoft.com/office/officeart/2005/8/layout/orgChart1"/>
    <dgm:cxn modelId="{07469E33-DC75-44E5-B469-2765B2D01A87}" type="presOf" srcId="{194198AF-02FD-4564-8359-62EA99BCF259}" destId="{775A8B07-565C-4759-AE85-3E0C783A5DDE}" srcOrd="1" destOrd="0" presId="urn:microsoft.com/office/officeart/2005/8/layout/orgChart1"/>
    <dgm:cxn modelId="{00B020B1-0399-4659-9C42-EF353289660E}" type="presOf" srcId="{EE8F46F1-EDB5-4101-99EC-75800332109A}" destId="{CA1DAF25-466C-47D2-B270-2F9DEA974605}" srcOrd="0" destOrd="0" presId="urn:microsoft.com/office/officeart/2005/8/layout/orgChart1"/>
    <dgm:cxn modelId="{FAB3EAE2-E84F-416E-A1E2-03A0BB11D5BD}" type="presOf" srcId="{571853CA-FD02-4938-8978-CB0CFAD9254F}" destId="{A3F1CB97-ABC9-4F5C-B88C-D288BCBEE039}" srcOrd="0" destOrd="0" presId="urn:microsoft.com/office/officeart/2005/8/layout/orgChart1"/>
    <dgm:cxn modelId="{F9768D08-A16B-4557-96A1-9FAD458CB765}" type="presOf" srcId="{FAA3EBC0-7FFB-4223-95EB-4D484D88A160}" destId="{21E69FB6-B426-4AD7-B322-1825D798B36E}" srcOrd="1" destOrd="0" presId="urn:microsoft.com/office/officeart/2005/8/layout/orgChart1"/>
    <dgm:cxn modelId="{07681B81-3316-4463-9114-A448D0818FE0}" type="presOf" srcId="{F18745F9-1A25-4B9C-BF5C-67042A4C0C3A}" destId="{FF3AD13E-BEE0-431B-80E3-FFD1ACFCEE96}" srcOrd="0" destOrd="0" presId="urn:microsoft.com/office/officeart/2005/8/layout/orgChart1"/>
    <dgm:cxn modelId="{9154B350-1C40-4F57-AA62-6DCC810C1224}" type="presOf" srcId="{02C7BFE6-A0D3-407C-B91A-5E126E0699F6}" destId="{6D28407A-C793-40DA-ADF0-97385041B78B}" srcOrd="0" destOrd="0" presId="urn:microsoft.com/office/officeart/2005/8/layout/orgChart1"/>
    <dgm:cxn modelId="{FD4A9800-A835-4C2F-92B1-D26F61A48CDB}" type="presOf" srcId="{FAA3EBC0-7FFB-4223-95EB-4D484D88A160}" destId="{57E24916-0D6B-4B14-8AA6-049440302109}" srcOrd="0" destOrd="0" presId="urn:microsoft.com/office/officeart/2005/8/layout/orgChart1"/>
    <dgm:cxn modelId="{6F92E2FD-88E8-4280-B633-C9823E8F373E}" type="presOf" srcId="{DA4DA75D-0070-4B71-8402-17CA488D34F2}" destId="{0B7E715F-D551-494F-96D4-6A044B195725}" srcOrd="0" destOrd="0" presId="urn:microsoft.com/office/officeart/2005/8/layout/orgChart1"/>
    <dgm:cxn modelId="{BEFBF7CE-9029-4FFB-ACA9-B9D58A35253B}" type="presOf" srcId="{0DFF20F8-6A12-46D1-AF72-340800BBF372}" destId="{C6957FA0-2C36-4D88-B410-8DBEE55CF87E}" srcOrd="1" destOrd="0" presId="urn:microsoft.com/office/officeart/2005/8/layout/orgChart1"/>
    <dgm:cxn modelId="{6373B3BD-B425-4480-889C-3B10F14DF865}" type="presOf" srcId="{48964861-A0B9-4C90-8F93-044EA2FCF62E}" destId="{8E8F72F7-D90E-4625-9E50-11BE6C41BA47}" srcOrd="0" destOrd="0" presId="urn:microsoft.com/office/officeart/2005/8/layout/orgChart1"/>
    <dgm:cxn modelId="{CAB6CB05-1A2C-4273-82D6-5ECB3554340D}" srcId="{7A915B3D-281E-4B33-9DA2-65CEB2C950BE}" destId="{0DFF20F8-6A12-46D1-AF72-340800BBF372}" srcOrd="5" destOrd="0" parTransId="{400D7F0B-D4A5-42DF-A855-59B36F74B6C8}" sibTransId="{6A0E8FEF-BD1F-4C24-8E15-82242014BD54}"/>
    <dgm:cxn modelId="{3359C5D0-A8DF-44DE-B909-4A8D71DEBF26}" type="presOf" srcId="{CEFFB54F-F1A7-44DA-BFF9-D2A8594CC3D0}" destId="{AD503AC2-AB37-416D-A868-60D9ED37C109}" srcOrd="1" destOrd="0" presId="urn:microsoft.com/office/officeart/2005/8/layout/orgChart1"/>
    <dgm:cxn modelId="{DA3391D3-D87F-4490-A451-F329D641D646}" type="presOf" srcId="{0B5F410F-3C58-4E36-9EBC-EA74EFABB46D}" destId="{4A92F18E-1E34-4456-9BC1-3CBC814DF4A7}" srcOrd="0" destOrd="0" presId="urn:microsoft.com/office/officeart/2005/8/layout/orgChart1"/>
    <dgm:cxn modelId="{8BC3FDCE-A9A6-43C4-92F4-4A8D1769470D}" type="presOf" srcId="{90537A3A-D19F-4F12-B137-D0B15D69D8DF}" destId="{EBA74160-1C68-4D63-96AA-0AA6F83A7FDE}" srcOrd="1" destOrd="0" presId="urn:microsoft.com/office/officeart/2005/8/layout/orgChart1"/>
    <dgm:cxn modelId="{0B6FD6C1-00F1-497E-BF49-65BE92F78661}" type="presOf" srcId="{3341CB7D-F3B5-4A61-946C-F3E7381A2F2E}" destId="{9BCDD441-5442-41CC-A84C-F35E38F57B1D}" srcOrd="0" destOrd="0" presId="urn:microsoft.com/office/officeart/2005/8/layout/orgChart1"/>
    <dgm:cxn modelId="{F261F378-DCE8-41D7-98DA-95F0B3D3B06D}" type="presOf" srcId="{76CA9B22-8019-456C-98B7-31BD41B65B1C}" destId="{4FC93EF4-9351-4CD0-8BF3-52E9783D2D99}" srcOrd="0" destOrd="0" presId="urn:microsoft.com/office/officeart/2005/8/layout/orgChart1"/>
    <dgm:cxn modelId="{C1FDA925-D40E-47A9-BBBA-BD256E832E84}" type="presOf" srcId="{7A915B3D-281E-4B33-9DA2-65CEB2C950BE}" destId="{446F6E8C-F9E5-4365-A9E4-886EA99A6678}" srcOrd="0" destOrd="0" presId="urn:microsoft.com/office/officeart/2005/8/layout/orgChart1"/>
    <dgm:cxn modelId="{6436B3B8-CAB6-4909-8917-25361023D361}" type="presOf" srcId="{B657C885-A8A7-47D7-8549-0D7C46B4A131}" destId="{C9C10371-C2E1-4D39-BB46-8AAC5E1B831A}" srcOrd="0" destOrd="0" presId="urn:microsoft.com/office/officeart/2005/8/layout/orgChart1"/>
    <dgm:cxn modelId="{02645E2A-A31F-4BB3-9967-C32CE2B86EC6}" type="presOf" srcId="{0EDEED3E-7A09-4959-9DDA-ED79AEC031EE}" destId="{AED9810A-B510-42FA-8BD0-F1E576CA16ED}" srcOrd="0" destOrd="0" presId="urn:microsoft.com/office/officeart/2005/8/layout/orgChart1"/>
    <dgm:cxn modelId="{7FB9B1F0-349A-4E6B-9B53-33185430ADC1}" type="presOf" srcId="{7A915B3D-281E-4B33-9DA2-65CEB2C950BE}" destId="{FD14F7D3-D162-4064-B187-751BC5E75769}" srcOrd="1" destOrd="0" presId="urn:microsoft.com/office/officeart/2005/8/layout/orgChart1"/>
    <dgm:cxn modelId="{23B03569-D466-4F7C-9A86-395C0BFB5FAF}" srcId="{7A915B3D-281E-4B33-9DA2-65CEB2C950BE}" destId="{D457C8E6-2BA3-4A6F-AFEA-381B58162226}" srcOrd="1" destOrd="0" parTransId="{571853CA-FD02-4938-8978-CB0CFAD9254F}" sibTransId="{EE8C74FF-D6C8-4ABC-B9CC-EEE385C8E03E}"/>
    <dgm:cxn modelId="{2B06CDB9-B926-4325-8D34-18F674B3524A}" type="presOf" srcId="{5691025D-F697-4F59-8137-BB82A8206E69}" destId="{9F5DD103-316D-4405-A447-336241D087E8}" srcOrd="0" destOrd="0" presId="urn:microsoft.com/office/officeart/2005/8/layout/orgChart1"/>
    <dgm:cxn modelId="{86AB6DE0-A718-459D-B86E-C967868EE18A}" type="presOf" srcId="{90537A3A-D19F-4F12-B137-D0B15D69D8DF}" destId="{4CE82983-A355-4EFB-A212-177D6BE205C0}" srcOrd="0" destOrd="0" presId="urn:microsoft.com/office/officeart/2005/8/layout/orgChart1"/>
    <dgm:cxn modelId="{5AE42D6C-10DA-40A9-B9D4-93C64F1EC8A0}" type="presOf" srcId="{765C30BF-6DC8-44AB-ADEC-B541F67A8260}" destId="{541F3EDB-122E-41E7-8256-5809B9BAEB16}" srcOrd="0" destOrd="0" presId="urn:microsoft.com/office/officeart/2005/8/layout/orgChart1"/>
    <dgm:cxn modelId="{60FB61CD-8BBD-411A-968E-E860A8994393}" type="presOf" srcId="{0EDEED3E-7A09-4959-9DDA-ED79AEC031EE}" destId="{43590E32-A8BD-4A64-9821-10A934F0066A}" srcOrd="1" destOrd="0" presId="urn:microsoft.com/office/officeart/2005/8/layout/orgChart1"/>
    <dgm:cxn modelId="{2D8A487C-6CF6-4539-AE2E-367CC8A7857E}" type="presOf" srcId="{D457C8E6-2BA3-4A6F-AFEA-381B58162226}" destId="{0C64571C-DA09-4383-AB8B-E06D3B5FE44B}" srcOrd="1" destOrd="0" presId="urn:microsoft.com/office/officeart/2005/8/layout/orgChart1"/>
    <dgm:cxn modelId="{5A720A7B-EDA9-428C-8791-AC53144E86B2}" srcId="{FAA3EBC0-7FFB-4223-95EB-4D484D88A160}" destId="{7A915B3D-281E-4B33-9DA2-65CEB2C950BE}" srcOrd="4" destOrd="0" parTransId="{9E2F9F08-A35B-4D78-9E39-03B26F0E14DF}" sibTransId="{5D4D5F5E-5E7E-4FD2-A42B-6574EE9DDC7C}"/>
    <dgm:cxn modelId="{C48CE738-D3C1-41D2-8587-22EC24873B37}" srcId="{FAA3EBC0-7FFB-4223-95EB-4D484D88A160}" destId="{90537A3A-D19F-4F12-B137-D0B15D69D8DF}" srcOrd="0" destOrd="0" parTransId="{384227EB-5117-49A0-8A61-29D2A00FDC1B}" sibTransId="{650BBD35-9D7E-4C0D-A740-CDF88A273999}"/>
    <dgm:cxn modelId="{AFF1F02E-484A-4975-90B4-09CA975D9255}" type="presOf" srcId="{5691025D-F697-4F59-8137-BB82A8206E69}" destId="{1B246377-CE6F-4F85-B82F-A8372015EC15}" srcOrd="1" destOrd="0" presId="urn:microsoft.com/office/officeart/2005/8/layout/orgChart1"/>
    <dgm:cxn modelId="{E9E23DB9-4189-47E3-8479-3CF605FEC06D}" type="presOf" srcId="{6A4E9AB8-3D16-435C-805E-D8B6370185C9}" destId="{DFCA60C3-717E-405C-B2D1-FB533759F558}" srcOrd="1" destOrd="0" presId="urn:microsoft.com/office/officeart/2005/8/layout/orgChart1"/>
    <dgm:cxn modelId="{55570020-CD60-480D-81DF-B67B7A70CCAB}" srcId="{0B5F410F-3C58-4E36-9EBC-EA74EFABB46D}" destId="{FAA3EBC0-7FFB-4223-95EB-4D484D88A160}" srcOrd="0" destOrd="0" parTransId="{A8E7349C-2B56-4056-8B84-BEC5957ED008}" sibTransId="{E27D635B-9C98-4D6B-979A-278CEB5F50C3}"/>
    <dgm:cxn modelId="{A5BB1916-DA5C-4BB9-BE2B-8CF587AC1A83}" type="presOf" srcId="{63BD31D8-332D-4F55-BBB7-07147AD4883F}" destId="{2A313495-58CB-45DC-883B-B52EF2370063}" srcOrd="0" destOrd="0" presId="urn:microsoft.com/office/officeart/2005/8/layout/orgChart1"/>
    <dgm:cxn modelId="{CC7B2E48-7C48-46D1-A4F2-F608E5B7A191}" type="presOf" srcId="{0DFF20F8-6A12-46D1-AF72-340800BBF372}" destId="{DDC36ECA-83D3-402C-BF72-E63007222FF6}" srcOrd="0" destOrd="0" presId="urn:microsoft.com/office/officeart/2005/8/layout/orgChart1"/>
    <dgm:cxn modelId="{47C7E641-4389-4109-ADA6-E6B3F50A8B02}" srcId="{7A915B3D-281E-4B33-9DA2-65CEB2C950BE}" destId="{0EDEED3E-7A09-4959-9DDA-ED79AEC031EE}" srcOrd="4" destOrd="0" parTransId="{EE8F46F1-EDB5-4101-99EC-75800332109A}" sibTransId="{0FD7D268-6A3C-43F8-8664-4623C1FEDB94}"/>
    <dgm:cxn modelId="{AE22C4AD-80B4-427A-9A10-1ADB8B01F247}" type="presOf" srcId="{F9D7812B-B3F0-40F0-A00C-F47D9929F180}" destId="{4BFF0D06-8D0E-4DFD-B26C-8C6A87257F6E}" srcOrd="0" destOrd="0" presId="urn:microsoft.com/office/officeart/2005/8/layout/orgChart1"/>
    <dgm:cxn modelId="{2B6DFBEA-DD02-40CD-A687-BC4CED786697}" srcId="{60C214D1-E4B5-45D8-AD49-C6D946CB8AFC}" destId="{7C3E45AC-8EF2-4880-ABFD-B148A1391BF9}" srcOrd="1" destOrd="0" parTransId="{3341CB7D-F3B5-4A61-946C-F3E7381A2F2E}" sibTransId="{B0FA33EB-EB0B-4666-9582-D069597C2FBB}"/>
    <dgm:cxn modelId="{F96691B3-4390-40E0-9F3F-C21C874BA067}" type="presOf" srcId="{FF95D444-626D-4FAD-AC06-ACE3A5E36E63}" destId="{6100EFFD-37D2-4149-8DC1-30EBACDEBF93}" srcOrd="0" destOrd="0" presId="urn:microsoft.com/office/officeart/2005/8/layout/orgChart1"/>
    <dgm:cxn modelId="{5861B722-5486-42C2-9A5E-22FF37CACE96}" type="presOf" srcId="{F18745F9-1A25-4B9C-BF5C-67042A4C0C3A}" destId="{957955BE-1B73-4917-A15B-D0F2CF2FB4F6}" srcOrd="1" destOrd="0" presId="urn:microsoft.com/office/officeart/2005/8/layout/orgChart1"/>
    <dgm:cxn modelId="{C24A41D6-F835-4027-A75E-B9A4B1B9E476}" type="presOf" srcId="{87601A1E-E682-4C66-B9D3-BE40D5E530A6}" destId="{C81E8CED-1838-455E-AF8F-D7F1930D9DFA}" srcOrd="0" destOrd="0" presId="urn:microsoft.com/office/officeart/2005/8/layout/orgChart1"/>
    <dgm:cxn modelId="{E9455F98-DA96-4CA6-9EE0-967422262D36}" srcId="{60C214D1-E4B5-45D8-AD49-C6D946CB8AFC}" destId="{F18745F9-1A25-4B9C-BF5C-67042A4C0C3A}" srcOrd="0" destOrd="0" parTransId="{09E0F581-8FCF-4746-8BD9-E229F0FC91FD}" sibTransId="{7B33C095-C7C1-4D67-964D-1DDE2A618AFA}"/>
    <dgm:cxn modelId="{992F0E79-FB43-4889-A409-DD781BF355D3}" type="presOf" srcId="{60C214D1-E4B5-45D8-AD49-C6D946CB8AFC}" destId="{24BCD2D6-DA18-4BD9-B1BB-E11F20F1D962}" srcOrd="0" destOrd="0" presId="urn:microsoft.com/office/officeart/2005/8/layout/orgChart1"/>
    <dgm:cxn modelId="{8C28A966-9E5A-401A-A471-4D4BF13DD84D}" type="presOf" srcId="{384227EB-5117-49A0-8A61-29D2A00FDC1B}" destId="{C2C9A002-B866-4D20-AD6D-64559AC474EF}" srcOrd="0" destOrd="0" presId="urn:microsoft.com/office/officeart/2005/8/layout/orgChart1"/>
    <dgm:cxn modelId="{3F1F48D6-93FC-4A1C-8AB0-53D35660C60D}" type="presOf" srcId="{F9D7812B-B3F0-40F0-A00C-F47D9929F180}" destId="{E124F6A2-97BA-4B96-8C1F-DE85786BA419}" srcOrd="1" destOrd="0" presId="urn:microsoft.com/office/officeart/2005/8/layout/orgChart1"/>
    <dgm:cxn modelId="{4E30C262-1E5E-4068-AA25-3566D8635327}" type="presOf" srcId="{CBA5EF71-BBF1-446F-97F8-6A81D72350A1}" destId="{3384169E-62FC-40E2-BDDB-EA30D258F8A1}" srcOrd="0" destOrd="0" presId="urn:microsoft.com/office/officeart/2005/8/layout/orgChart1"/>
    <dgm:cxn modelId="{16D10E8E-5CBA-42D2-8956-C9D308EAD844}" type="presOf" srcId="{09E0F581-8FCF-4746-8BD9-E229F0FC91FD}" destId="{BDF4CFF8-E6F1-479E-975D-8811CA0921F6}" srcOrd="0" destOrd="0" presId="urn:microsoft.com/office/officeart/2005/8/layout/orgChart1"/>
    <dgm:cxn modelId="{68D98832-89D0-4EE6-A113-7CFC17039C2B}" type="presOf" srcId="{7C3E45AC-8EF2-4880-ABFD-B148A1391BF9}" destId="{787F3D29-0524-4767-A721-72DABD3579FF}" srcOrd="0" destOrd="0" presId="urn:microsoft.com/office/officeart/2005/8/layout/orgChart1"/>
    <dgm:cxn modelId="{721D63D5-FE15-4E04-8036-21BCAB3BAD7E}" srcId="{FAA3EBC0-7FFB-4223-95EB-4D484D88A160}" destId="{63BD31D8-332D-4F55-BBB7-07147AD4883F}" srcOrd="2" destOrd="0" parTransId="{DA4DA75D-0070-4B71-8402-17CA488D34F2}" sibTransId="{1E06694C-88EC-4FF0-94DC-09A3F97064D9}"/>
    <dgm:cxn modelId="{6EA66D6A-D0C7-4EA0-9D3A-208CBCAAA7B3}" type="presOf" srcId="{60C214D1-E4B5-45D8-AD49-C6D946CB8AFC}" destId="{3AEC6960-EBEA-4673-91D6-085C6A2454E3}" srcOrd="1" destOrd="0" presId="urn:microsoft.com/office/officeart/2005/8/layout/orgChart1"/>
    <dgm:cxn modelId="{AACF242D-7EE4-4C7C-A0C0-D0FD0C54C204}" type="presOf" srcId="{4B694D71-E3F0-461E-BF80-255941CC23B5}" destId="{FE72A425-6F77-4DC0-8ED8-B22589453327}" srcOrd="0" destOrd="0" presId="urn:microsoft.com/office/officeart/2005/8/layout/orgChart1"/>
    <dgm:cxn modelId="{61315FB9-37A4-46E1-91C8-E78C74CBD806}" type="presParOf" srcId="{4A92F18E-1E34-4456-9BC1-3CBC814DF4A7}" destId="{47DF3159-C971-4A2E-B9F1-1F9F62ED60FC}" srcOrd="0" destOrd="0" presId="urn:microsoft.com/office/officeart/2005/8/layout/orgChart1"/>
    <dgm:cxn modelId="{0E34C5C6-C7B3-4A7B-BEE6-937DD0DB5882}" type="presParOf" srcId="{47DF3159-C971-4A2E-B9F1-1F9F62ED60FC}" destId="{67850D73-FD03-422B-BDD0-487613821CF7}" srcOrd="0" destOrd="0" presId="urn:microsoft.com/office/officeart/2005/8/layout/orgChart1"/>
    <dgm:cxn modelId="{64B116CE-E3C7-47BF-89DA-9DFA9187F4CC}" type="presParOf" srcId="{67850D73-FD03-422B-BDD0-487613821CF7}" destId="{57E24916-0D6B-4B14-8AA6-049440302109}" srcOrd="0" destOrd="0" presId="urn:microsoft.com/office/officeart/2005/8/layout/orgChart1"/>
    <dgm:cxn modelId="{26325B54-D5EA-45AE-8DAE-5ACA5F5E0F7E}" type="presParOf" srcId="{67850D73-FD03-422B-BDD0-487613821CF7}" destId="{21E69FB6-B426-4AD7-B322-1825D798B36E}" srcOrd="1" destOrd="0" presId="urn:microsoft.com/office/officeart/2005/8/layout/orgChart1"/>
    <dgm:cxn modelId="{6D4E4AD8-5C08-4488-AC0C-1848AE883212}" type="presParOf" srcId="{47DF3159-C971-4A2E-B9F1-1F9F62ED60FC}" destId="{82127036-0475-45A1-9382-21D1202F2886}" srcOrd="1" destOrd="0" presId="urn:microsoft.com/office/officeart/2005/8/layout/orgChart1"/>
    <dgm:cxn modelId="{E5647AFA-5571-4DC3-9920-2D95656B3F69}" type="presParOf" srcId="{82127036-0475-45A1-9382-21D1202F2886}" destId="{9701A961-7FA8-4270-8979-821FBFA9C7E0}" srcOrd="0" destOrd="0" presId="urn:microsoft.com/office/officeart/2005/8/layout/orgChart1"/>
    <dgm:cxn modelId="{E241D7BC-3D3D-4EF3-B293-19EEB62E7A94}" type="presParOf" srcId="{82127036-0475-45A1-9382-21D1202F2886}" destId="{FC76FE5A-2EDE-4248-B993-49F02B745F0E}" srcOrd="1" destOrd="0" presId="urn:microsoft.com/office/officeart/2005/8/layout/orgChart1"/>
    <dgm:cxn modelId="{1637720C-8F4B-4085-BB40-BBC42ABF8F22}" type="presParOf" srcId="{FC76FE5A-2EDE-4248-B993-49F02B745F0E}" destId="{E5B27DC7-620C-4D75-9783-EE7377938B05}" srcOrd="0" destOrd="0" presId="urn:microsoft.com/office/officeart/2005/8/layout/orgChart1"/>
    <dgm:cxn modelId="{CB69818A-7A71-4445-8481-E1D60A5000EB}" type="presParOf" srcId="{E5B27DC7-620C-4D75-9783-EE7377938B05}" destId="{24BCD2D6-DA18-4BD9-B1BB-E11F20F1D962}" srcOrd="0" destOrd="0" presId="urn:microsoft.com/office/officeart/2005/8/layout/orgChart1"/>
    <dgm:cxn modelId="{9C73A680-4196-424F-93CF-BDB05F7B4A49}" type="presParOf" srcId="{E5B27DC7-620C-4D75-9783-EE7377938B05}" destId="{3AEC6960-EBEA-4673-91D6-085C6A2454E3}" srcOrd="1" destOrd="0" presId="urn:microsoft.com/office/officeart/2005/8/layout/orgChart1"/>
    <dgm:cxn modelId="{3CB2D1E8-07C4-48B7-97A0-09B67B9ED24E}" type="presParOf" srcId="{FC76FE5A-2EDE-4248-B993-49F02B745F0E}" destId="{9111C763-198B-4538-BCC2-CBE950FD4F43}" srcOrd="1" destOrd="0" presId="urn:microsoft.com/office/officeart/2005/8/layout/orgChart1"/>
    <dgm:cxn modelId="{2A22DA1C-696E-4368-A913-3D009F9662B8}" type="presParOf" srcId="{9111C763-198B-4538-BCC2-CBE950FD4F43}" destId="{BDF4CFF8-E6F1-479E-975D-8811CA0921F6}" srcOrd="0" destOrd="0" presId="urn:microsoft.com/office/officeart/2005/8/layout/orgChart1"/>
    <dgm:cxn modelId="{87221D3E-CBD1-441A-8727-F60BF5EC91A4}" type="presParOf" srcId="{9111C763-198B-4538-BCC2-CBE950FD4F43}" destId="{62C3A917-B508-4EFB-8ACF-77492DB6048E}" srcOrd="1" destOrd="0" presId="urn:microsoft.com/office/officeart/2005/8/layout/orgChart1"/>
    <dgm:cxn modelId="{E51BF45B-DA46-4236-AC15-54E2AED221DF}" type="presParOf" srcId="{62C3A917-B508-4EFB-8ACF-77492DB6048E}" destId="{8CD074CF-84F2-429A-813D-F014500D9556}" srcOrd="0" destOrd="0" presId="urn:microsoft.com/office/officeart/2005/8/layout/orgChart1"/>
    <dgm:cxn modelId="{1C0271E2-8E10-44EF-8D7A-9CD87406B1EA}" type="presParOf" srcId="{8CD074CF-84F2-429A-813D-F014500D9556}" destId="{FF3AD13E-BEE0-431B-80E3-FFD1ACFCEE96}" srcOrd="0" destOrd="0" presId="urn:microsoft.com/office/officeart/2005/8/layout/orgChart1"/>
    <dgm:cxn modelId="{EB1F42CF-3212-427B-9805-F2F861718041}" type="presParOf" srcId="{8CD074CF-84F2-429A-813D-F014500D9556}" destId="{957955BE-1B73-4917-A15B-D0F2CF2FB4F6}" srcOrd="1" destOrd="0" presId="urn:microsoft.com/office/officeart/2005/8/layout/orgChart1"/>
    <dgm:cxn modelId="{C8B580DD-4C2B-4F49-8C33-C825EEC71520}" type="presParOf" srcId="{62C3A917-B508-4EFB-8ACF-77492DB6048E}" destId="{4761F779-C3A7-4E36-A71E-85607CE32EA9}" srcOrd="1" destOrd="0" presId="urn:microsoft.com/office/officeart/2005/8/layout/orgChart1"/>
    <dgm:cxn modelId="{398A81E3-0939-423C-9A19-80072E959092}" type="presParOf" srcId="{62C3A917-B508-4EFB-8ACF-77492DB6048E}" destId="{AEB8BF7C-EAAD-40F2-A292-0C3EF1A28B67}" srcOrd="2" destOrd="0" presId="urn:microsoft.com/office/officeart/2005/8/layout/orgChart1"/>
    <dgm:cxn modelId="{1D21DA45-C0A4-43B2-B666-3C6FCC1EE7A7}" type="presParOf" srcId="{9111C763-198B-4538-BCC2-CBE950FD4F43}" destId="{9BCDD441-5442-41CC-A84C-F35E38F57B1D}" srcOrd="2" destOrd="0" presId="urn:microsoft.com/office/officeart/2005/8/layout/orgChart1"/>
    <dgm:cxn modelId="{C006FE02-AFD0-48E4-983B-E0F0DBB0C2B6}" type="presParOf" srcId="{9111C763-198B-4538-BCC2-CBE950FD4F43}" destId="{06ACBA29-AAD4-4553-A758-69FED557BF64}" srcOrd="3" destOrd="0" presId="urn:microsoft.com/office/officeart/2005/8/layout/orgChart1"/>
    <dgm:cxn modelId="{BA205EA9-9391-45FB-9270-0FA1B293A0D4}" type="presParOf" srcId="{06ACBA29-AAD4-4553-A758-69FED557BF64}" destId="{4BF4E3CB-41C0-4203-9467-43B08DBC5047}" srcOrd="0" destOrd="0" presId="urn:microsoft.com/office/officeart/2005/8/layout/orgChart1"/>
    <dgm:cxn modelId="{38D6CA31-7CAB-412A-9014-7EBD36693271}" type="presParOf" srcId="{4BF4E3CB-41C0-4203-9467-43B08DBC5047}" destId="{787F3D29-0524-4767-A721-72DABD3579FF}" srcOrd="0" destOrd="0" presId="urn:microsoft.com/office/officeart/2005/8/layout/orgChart1"/>
    <dgm:cxn modelId="{A8DC7048-DFC7-448A-B7FA-17BC09225413}" type="presParOf" srcId="{4BF4E3CB-41C0-4203-9467-43B08DBC5047}" destId="{E66D3692-9F29-4EEC-8E19-B63ED0379480}" srcOrd="1" destOrd="0" presId="urn:microsoft.com/office/officeart/2005/8/layout/orgChart1"/>
    <dgm:cxn modelId="{DCBDF465-7622-4B97-8487-F45AF093CFA4}" type="presParOf" srcId="{06ACBA29-AAD4-4553-A758-69FED557BF64}" destId="{EDD93B83-44FD-4421-ADE2-20C13B6CFE97}" srcOrd="1" destOrd="0" presId="urn:microsoft.com/office/officeart/2005/8/layout/orgChart1"/>
    <dgm:cxn modelId="{C9865832-826E-4431-A0E4-74602CBBCC7B}" type="presParOf" srcId="{06ACBA29-AAD4-4553-A758-69FED557BF64}" destId="{53F965D9-1795-4619-8D00-1A5EEA259723}" srcOrd="2" destOrd="0" presId="urn:microsoft.com/office/officeart/2005/8/layout/orgChart1"/>
    <dgm:cxn modelId="{273C8FCD-8CBB-439C-8A81-B7A7A90D014A}" type="presParOf" srcId="{9111C763-198B-4538-BCC2-CBE950FD4F43}" destId="{6100EFFD-37D2-4149-8DC1-30EBACDEBF93}" srcOrd="4" destOrd="0" presId="urn:microsoft.com/office/officeart/2005/8/layout/orgChart1"/>
    <dgm:cxn modelId="{ED381D62-9D5B-486F-9431-6AAAAFE7C7FD}" type="presParOf" srcId="{9111C763-198B-4538-BCC2-CBE950FD4F43}" destId="{CE136610-FF2D-4682-8BB6-D04D08E324CA}" srcOrd="5" destOrd="0" presId="urn:microsoft.com/office/officeart/2005/8/layout/orgChart1"/>
    <dgm:cxn modelId="{2D6B65D2-7090-4538-878B-E039CADF7980}" type="presParOf" srcId="{CE136610-FF2D-4682-8BB6-D04D08E324CA}" destId="{75BE5D5B-4AC9-49D2-9EC4-A997D11AB2A7}" srcOrd="0" destOrd="0" presId="urn:microsoft.com/office/officeart/2005/8/layout/orgChart1"/>
    <dgm:cxn modelId="{C5180B84-EA9C-428E-9B5B-2607E757CC67}" type="presParOf" srcId="{75BE5D5B-4AC9-49D2-9EC4-A997D11AB2A7}" destId="{E8531416-9EB7-4553-9AAF-A3E7D4872F35}" srcOrd="0" destOrd="0" presId="urn:microsoft.com/office/officeart/2005/8/layout/orgChart1"/>
    <dgm:cxn modelId="{0A52319E-AA99-43E0-A609-420113C6268E}" type="presParOf" srcId="{75BE5D5B-4AC9-49D2-9EC4-A997D11AB2A7}" destId="{775A8B07-565C-4759-AE85-3E0C783A5DDE}" srcOrd="1" destOrd="0" presId="urn:microsoft.com/office/officeart/2005/8/layout/orgChart1"/>
    <dgm:cxn modelId="{A579867D-031D-40BB-8400-A1717ADB6905}" type="presParOf" srcId="{CE136610-FF2D-4682-8BB6-D04D08E324CA}" destId="{246B6E29-7AFB-4082-B5A2-C512D4E742D6}" srcOrd="1" destOrd="0" presId="urn:microsoft.com/office/officeart/2005/8/layout/orgChart1"/>
    <dgm:cxn modelId="{FBDEA0B4-92C0-473F-8622-329DA2C3890B}" type="presParOf" srcId="{CE136610-FF2D-4682-8BB6-D04D08E324CA}" destId="{866A2520-9C11-45C6-B4F7-836B1761FCE1}" srcOrd="2" destOrd="0" presId="urn:microsoft.com/office/officeart/2005/8/layout/orgChart1"/>
    <dgm:cxn modelId="{3181BAB4-FF88-4416-A2F4-24F079C6FF01}" type="presParOf" srcId="{FC76FE5A-2EDE-4248-B993-49F02B745F0E}" destId="{299C2C50-8B5D-4D12-B626-4D02D7B2F75D}" srcOrd="2" destOrd="0" presId="urn:microsoft.com/office/officeart/2005/8/layout/orgChart1"/>
    <dgm:cxn modelId="{9EBA1E07-1DE2-4FBC-A89D-087526152A08}" type="presParOf" srcId="{82127036-0475-45A1-9382-21D1202F2886}" destId="{0B7E715F-D551-494F-96D4-6A044B195725}" srcOrd="2" destOrd="0" presId="urn:microsoft.com/office/officeart/2005/8/layout/orgChart1"/>
    <dgm:cxn modelId="{68A6A289-87EC-4F9D-A2E6-4E3CF697B7AC}" type="presParOf" srcId="{82127036-0475-45A1-9382-21D1202F2886}" destId="{E7684C49-ABD1-40CA-BAE7-D71EBCECDB66}" srcOrd="3" destOrd="0" presId="urn:microsoft.com/office/officeart/2005/8/layout/orgChart1"/>
    <dgm:cxn modelId="{9B887F10-BEEB-4FC1-8DA7-D4004CE5EF4C}" type="presParOf" srcId="{E7684C49-ABD1-40CA-BAE7-D71EBCECDB66}" destId="{D70D223A-1191-42EC-B9B6-BC9756905033}" srcOrd="0" destOrd="0" presId="urn:microsoft.com/office/officeart/2005/8/layout/orgChart1"/>
    <dgm:cxn modelId="{61FCAD66-1899-4B75-8C42-962125300879}" type="presParOf" srcId="{D70D223A-1191-42EC-B9B6-BC9756905033}" destId="{2A313495-58CB-45DC-883B-B52EF2370063}" srcOrd="0" destOrd="0" presId="urn:microsoft.com/office/officeart/2005/8/layout/orgChart1"/>
    <dgm:cxn modelId="{768EFBFC-BF32-4A95-AF02-3576154C7574}" type="presParOf" srcId="{D70D223A-1191-42EC-B9B6-BC9756905033}" destId="{F29E1A1B-1677-49BA-9ABB-61C8B45C4089}" srcOrd="1" destOrd="0" presId="urn:microsoft.com/office/officeart/2005/8/layout/orgChart1"/>
    <dgm:cxn modelId="{4337A2F0-BAA4-4F64-8F6B-8C714CF8B0F9}" type="presParOf" srcId="{E7684C49-ABD1-40CA-BAE7-D71EBCECDB66}" destId="{079E03DA-D1AE-4A0F-AF84-1F01025EF9C2}" srcOrd="1" destOrd="0" presId="urn:microsoft.com/office/officeart/2005/8/layout/orgChart1"/>
    <dgm:cxn modelId="{0831D797-353A-496A-AA7A-3F99E0ECBBEF}" type="presParOf" srcId="{079E03DA-D1AE-4A0F-AF84-1F01025EF9C2}" destId="{C9C10371-C2E1-4D39-BB46-8AAC5E1B831A}" srcOrd="0" destOrd="0" presId="urn:microsoft.com/office/officeart/2005/8/layout/orgChart1"/>
    <dgm:cxn modelId="{A394490F-3CE4-4B0F-809D-D6D308167F94}" type="presParOf" srcId="{079E03DA-D1AE-4A0F-AF84-1F01025EF9C2}" destId="{2EEBC863-8314-4DD5-B503-C6A552AC6114}" srcOrd="1" destOrd="0" presId="urn:microsoft.com/office/officeart/2005/8/layout/orgChart1"/>
    <dgm:cxn modelId="{F4B2DE09-27BA-4029-B63D-05C65F4A9DD0}" type="presParOf" srcId="{2EEBC863-8314-4DD5-B503-C6A552AC6114}" destId="{C6ACC863-FD71-4E8B-9558-10792100923E}" srcOrd="0" destOrd="0" presId="urn:microsoft.com/office/officeart/2005/8/layout/orgChart1"/>
    <dgm:cxn modelId="{FB5663F7-2A7F-44BA-8EF4-7B54876FAACE}" type="presParOf" srcId="{C6ACC863-FD71-4E8B-9558-10792100923E}" destId="{9533418C-1D43-424F-8FC6-7FD34A4EFB8C}" srcOrd="0" destOrd="0" presId="urn:microsoft.com/office/officeart/2005/8/layout/orgChart1"/>
    <dgm:cxn modelId="{877CC5D9-0B44-44AB-B259-E507DB93FC8C}" type="presParOf" srcId="{C6ACC863-FD71-4E8B-9558-10792100923E}" destId="{AD503AC2-AB37-416D-A868-60D9ED37C109}" srcOrd="1" destOrd="0" presId="urn:microsoft.com/office/officeart/2005/8/layout/orgChart1"/>
    <dgm:cxn modelId="{85C2F244-99B3-4163-A4F1-324E19563551}" type="presParOf" srcId="{2EEBC863-8314-4DD5-B503-C6A552AC6114}" destId="{DFE2F312-9732-4A6B-AC79-9F9F6F373E67}" srcOrd="1" destOrd="0" presId="urn:microsoft.com/office/officeart/2005/8/layout/orgChart1"/>
    <dgm:cxn modelId="{5B33642C-4C43-43EB-AF1D-945299DAC73B}" type="presParOf" srcId="{2EEBC863-8314-4DD5-B503-C6A552AC6114}" destId="{15B55CD5-F91E-4E73-8A57-82E1F180E306}" srcOrd="2" destOrd="0" presId="urn:microsoft.com/office/officeart/2005/8/layout/orgChart1"/>
    <dgm:cxn modelId="{9664BA3F-D3F7-4FBD-A3A9-E99AF748574D}" type="presParOf" srcId="{079E03DA-D1AE-4A0F-AF84-1F01025EF9C2}" destId="{C81E8CED-1838-455E-AF8F-D7F1930D9DFA}" srcOrd="2" destOrd="0" presId="urn:microsoft.com/office/officeart/2005/8/layout/orgChart1"/>
    <dgm:cxn modelId="{A45547D3-B347-42BA-BF91-A00C8FF0E989}" type="presParOf" srcId="{079E03DA-D1AE-4A0F-AF84-1F01025EF9C2}" destId="{5D78B175-0F22-40F8-8FCB-B6E832228DC4}" srcOrd="3" destOrd="0" presId="urn:microsoft.com/office/officeart/2005/8/layout/orgChart1"/>
    <dgm:cxn modelId="{B2435006-698D-4DC0-8A60-FAE9D7A7BE02}" type="presParOf" srcId="{5D78B175-0F22-40F8-8FCB-B6E832228DC4}" destId="{B76F466B-B616-49DE-B669-FF3DD36233C9}" srcOrd="0" destOrd="0" presId="urn:microsoft.com/office/officeart/2005/8/layout/orgChart1"/>
    <dgm:cxn modelId="{FAC8C03C-2E4E-4E77-8FE1-452D544EC1A7}" type="presParOf" srcId="{B76F466B-B616-49DE-B669-FF3DD36233C9}" destId="{9F5DD103-316D-4405-A447-336241D087E8}" srcOrd="0" destOrd="0" presId="urn:microsoft.com/office/officeart/2005/8/layout/orgChart1"/>
    <dgm:cxn modelId="{B1DA9C8E-D489-4883-B2D7-19CD3E68CD2D}" type="presParOf" srcId="{B76F466B-B616-49DE-B669-FF3DD36233C9}" destId="{1B246377-CE6F-4F85-B82F-A8372015EC15}" srcOrd="1" destOrd="0" presId="urn:microsoft.com/office/officeart/2005/8/layout/orgChart1"/>
    <dgm:cxn modelId="{A7781EA0-76B7-4D4F-8D03-1C46F42C16E7}" type="presParOf" srcId="{5D78B175-0F22-40F8-8FCB-B6E832228DC4}" destId="{692F226C-1AF7-425E-BF55-F578611E1491}" srcOrd="1" destOrd="0" presId="urn:microsoft.com/office/officeart/2005/8/layout/orgChart1"/>
    <dgm:cxn modelId="{2105CF06-AA5A-4AF4-B48D-E2E014267435}" type="presParOf" srcId="{5D78B175-0F22-40F8-8FCB-B6E832228DC4}" destId="{0F4A5103-7AAD-4440-B3B4-B4F0E0E6124C}" srcOrd="2" destOrd="0" presId="urn:microsoft.com/office/officeart/2005/8/layout/orgChart1"/>
    <dgm:cxn modelId="{B1623820-B775-4BF6-A614-7F77261D826F}" type="presParOf" srcId="{E7684C49-ABD1-40CA-BAE7-D71EBCECDB66}" destId="{AB9A1692-F278-4B94-85C9-946FBA115C9A}" srcOrd="2" destOrd="0" presId="urn:microsoft.com/office/officeart/2005/8/layout/orgChart1"/>
    <dgm:cxn modelId="{DE9BB15B-AD1E-4B42-BDA8-826E7B85CD2B}" type="presParOf" srcId="{82127036-0475-45A1-9382-21D1202F2886}" destId="{6D28407A-C793-40DA-ADF0-97385041B78B}" srcOrd="4" destOrd="0" presId="urn:microsoft.com/office/officeart/2005/8/layout/orgChart1"/>
    <dgm:cxn modelId="{74E72464-B064-4A4C-877F-81667AC0606D}" type="presParOf" srcId="{82127036-0475-45A1-9382-21D1202F2886}" destId="{BDB30634-3BE5-4771-AD6E-A22C0559ACDB}" srcOrd="5" destOrd="0" presId="urn:microsoft.com/office/officeart/2005/8/layout/orgChart1"/>
    <dgm:cxn modelId="{A8D7D666-90E8-42EB-ACD1-A21422BAB780}" type="presParOf" srcId="{BDB30634-3BE5-4771-AD6E-A22C0559ACDB}" destId="{DFEE19E8-EB71-40C8-97F0-86F271DB2293}" srcOrd="0" destOrd="0" presId="urn:microsoft.com/office/officeart/2005/8/layout/orgChart1"/>
    <dgm:cxn modelId="{77F2E880-C3C0-493B-B9F1-3181CE4B368B}" type="presParOf" srcId="{DFEE19E8-EB71-40C8-97F0-86F271DB2293}" destId="{FE72A425-6F77-4DC0-8ED8-B22589453327}" srcOrd="0" destOrd="0" presId="urn:microsoft.com/office/officeart/2005/8/layout/orgChart1"/>
    <dgm:cxn modelId="{C6EE7490-FC95-406A-8B9D-D1CF6544966E}" type="presParOf" srcId="{DFEE19E8-EB71-40C8-97F0-86F271DB2293}" destId="{156F6C49-C6C5-403A-BC7F-8AC4925A6454}" srcOrd="1" destOrd="0" presId="urn:microsoft.com/office/officeart/2005/8/layout/orgChart1"/>
    <dgm:cxn modelId="{04ADA039-4BF8-42F5-AFA6-7DA10D87C308}" type="presParOf" srcId="{BDB30634-3BE5-4771-AD6E-A22C0559ACDB}" destId="{EBD9D824-7748-4A0B-BE56-E99062E64C67}" srcOrd="1" destOrd="0" presId="urn:microsoft.com/office/officeart/2005/8/layout/orgChart1"/>
    <dgm:cxn modelId="{D6368EAA-8FCE-4E4B-AF16-85CAB21520C8}" type="presParOf" srcId="{EBD9D824-7748-4A0B-BE56-E99062E64C67}" destId="{3384169E-62FC-40E2-BDDB-EA30D258F8A1}" srcOrd="0" destOrd="0" presId="urn:microsoft.com/office/officeart/2005/8/layout/orgChart1"/>
    <dgm:cxn modelId="{FA57CBC1-5809-45D0-A38A-3D771FD03D45}" type="presParOf" srcId="{EBD9D824-7748-4A0B-BE56-E99062E64C67}" destId="{7D1C6E77-0AEA-4BF8-B79F-2EFC9015BA96}" srcOrd="1" destOrd="0" presId="urn:microsoft.com/office/officeart/2005/8/layout/orgChart1"/>
    <dgm:cxn modelId="{85529E3A-9FE2-4C08-A2E7-5B7A49B53B14}" type="presParOf" srcId="{7D1C6E77-0AEA-4BF8-B79F-2EFC9015BA96}" destId="{89D9635F-9D5B-4BE6-9975-8B2B96F3904D}" srcOrd="0" destOrd="0" presId="urn:microsoft.com/office/officeart/2005/8/layout/orgChart1"/>
    <dgm:cxn modelId="{292B839A-01F4-4EFB-B484-104B460F16D8}" type="presParOf" srcId="{89D9635F-9D5B-4BE6-9975-8B2B96F3904D}" destId="{4BFF0D06-8D0E-4DFD-B26C-8C6A87257F6E}" srcOrd="0" destOrd="0" presId="urn:microsoft.com/office/officeart/2005/8/layout/orgChart1"/>
    <dgm:cxn modelId="{4990462D-8787-49E8-B4AF-FBBF5D3FAAC7}" type="presParOf" srcId="{89D9635F-9D5B-4BE6-9975-8B2B96F3904D}" destId="{E124F6A2-97BA-4B96-8C1F-DE85786BA419}" srcOrd="1" destOrd="0" presId="urn:microsoft.com/office/officeart/2005/8/layout/orgChart1"/>
    <dgm:cxn modelId="{9A9124DC-4103-456F-8FF5-A5BFDD215DD3}" type="presParOf" srcId="{7D1C6E77-0AEA-4BF8-B79F-2EFC9015BA96}" destId="{E786EA9A-2ABE-4318-A44A-606798EBD038}" srcOrd="1" destOrd="0" presId="urn:microsoft.com/office/officeart/2005/8/layout/orgChart1"/>
    <dgm:cxn modelId="{364564E1-798F-4CB7-9CD5-FFDDEC22A630}" type="presParOf" srcId="{7D1C6E77-0AEA-4BF8-B79F-2EFC9015BA96}" destId="{77FF7116-5C4F-4A47-B0DA-366DDB40FE40}" srcOrd="2" destOrd="0" presId="urn:microsoft.com/office/officeart/2005/8/layout/orgChart1"/>
    <dgm:cxn modelId="{2BACC222-CB5F-4082-9247-BFAAF5D60659}" type="presParOf" srcId="{BDB30634-3BE5-4771-AD6E-A22C0559ACDB}" destId="{5ED18ACD-E58E-41E9-83BC-8A46D4DA2EC9}" srcOrd="2" destOrd="0" presId="urn:microsoft.com/office/officeart/2005/8/layout/orgChart1"/>
    <dgm:cxn modelId="{84E692F7-0AF0-47A4-A47E-432080F5B621}" type="presParOf" srcId="{82127036-0475-45A1-9382-21D1202F2886}" destId="{65D3834F-8D9F-4899-9B72-81C012C7F654}" srcOrd="6" destOrd="0" presId="urn:microsoft.com/office/officeart/2005/8/layout/orgChart1"/>
    <dgm:cxn modelId="{5272CBF1-B028-45F2-ADD8-BA582E613C4A}" type="presParOf" srcId="{82127036-0475-45A1-9382-21D1202F2886}" destId="{C070577B-4BD6-4FDD-BDEA-2056DC9994B8}" srcOrd="7" destOrd="0" presId="urn:microsoft.com/office/officeart/2005/8/layout/orgChart1"/>
    <dgm:cxn modelId="{B7728171-AAD3-407D-B928-174A44A7F7F9}" type="presParOf" srcId="{C070577B-4BD6-4FDD-BDEA-2056DC9994B8}" destId="{3715DF3A-A4F3-49EF-902F-C9A64DDB74D0}" srcOrd="0" destOrd="0" presId="urn:microsoft.com/office/officeart/2005/8/layout/orgChart1"/>
    <dgm:cxn modelId="{F34051B6-491C-4B24-A74C-7575A8344E6F}" type="presParOf" srcId="{3715DF3A-A4F3-49EF-902F-C9A64DDB74D0}" destId="{446F6E8C-F9E5-4365-A9E4-886EA99A6678}" srcOrd="0" destOrd="0" presId="urn:microsoft.com/office/officeart/2005/8/layout/orgChart1"/>
    <dgm:cxn modelId="{D2C071B9-DC21-4E09-9B59-D9948876C527}" type="presParOf" srcId="{3715DF3A-A4F3-49EF-902F-C9A64DDB74D0}" destId="{FD14F7D3-D162-4064-B187-751BC5E75769}" srcOrd="1" destOrd="0" presId="urn:microsoft.com/office/officeart/2005/8/layout/orgChart1"/>
    <dgm:cxn modelId="{629589E8-5BC0-4A1A-97AB-9380AE75DE23}" type="presParOf" srcId="{C070577B-4BD6-4FDD-BDEA-2056DC9994B8}" destId="{01F73B3A-3FC0-4ADA-BE03-3B57AD307D10}" srcOrd="1" destOrd="0" presId="urn:microsoft.com/office/officeart/2005/8/layout/orgChart1"/>
    <dgm:cxn modelId="{FB25DC71-2095-449B-B581-612416D9F776}" type="presParOf" srcId="{01F73B3A-3FC0-4ADA-BE03-3B57AD307D10}" destId="{F5E2D406-51FD-4C82-8B08-1560C15D4A23}" srcOrd="0" destOrd="0" presId="urn:microsoft.com/office/officeart/2005/8/layout/orgChart1"/>
    <dgm:cxn modelId="{93A8DE07-3CE0-48FE-B792-71F6D4FDF472}" type="presParOf" srcId="{01F73B3A-3FC0-4ADA-BE03-3B57AD307D10}" destId="{EDC93CF2-66C5-438F-AA50-2FC27B8D5E09}" srcOrd="1" destOrd="0" presId="urn:microsoft.com/office/officeart/2005/8/layout/orgChart1"/>
    <dgm:cxn modelId="{42CF011F-05D1-4C92-A540-C977BF47921C}" type="presParOf" srcId="{EDC93CF2-66C5-438F-AA50-2FC27B8D5E09}" destId="{75A2BE91-94B2-4F8A-8F89-78C2D7FB390E}" srcOrd="0" destOrd="0" presId="urn:microsoft.com/office/officeart/2005/8/layout/orgChart1"/>
    <dgm:cxn modelId="{8DCC22C8-73E2-4F7B-B338-BA89F07E0660}" type="presParOf" srcId="{75A2BE91-94B2-4F8A-8F89-78C2D7FB390E}" destId="{541F3EDB-122E-41E7-8256-5809B9BAEB16}" srcOrd="0" destOrd="0" presId="urn:microsoft.com/office/officeart/2005/8/layout/orgChart1"/>
    <dgm:cxn modelId="{6C1C8E4D-1502-48D0-B952-8C3D5D14E475}" type="presParOf" srcId="{75A2BE91-94B2-4F8A-8F89-78C2D7FB390E}" destId="{A93E48BE-5574-412A-86E9-C91EBFE00C3E}" srcOrd="1" destOrd="0" presId="urn:microsoft.com/office/officeart/2005/8/layout/orgChart1"/>
    <dgm:cxn modelId="{AD152F5E-35AE-48C9-9FF4-39C725E29EBE}" type="presParOf" srcId="{EDC93CF2-66C5-438F-AA50-2FC27B8D5E09}" destId="{CB562A66-ADC1-4B34-8DCA-8D31B7B129F9}" srcOrd="1" destOrd="0" presId="urn:microsoft.com/office/officeart/2005/8/layout/orgChart1"/>
    <dgm:cxn modelId="{1954FEAF-8FE7-4109-997A-009317498DDE}" type="presParOf" srcId="{EDC93CF2-66C5-438F-AA50-2FC27B8D5E09}" destId="{F36A7586-95ED-45BC-B391-5DD620FB01BB}" srcOrd="2" destOrd="0" presId="urn:microsoft.com/office/officeart/2005/8/layout/orgChart1"/>
    <dgm:cxn modelId="{AA93419C-3A91-4111-AD9C-8D154191A940}" type="presParOf" srcId="{01F73B3A-3FC0-4ADA-BE03-3B57AD307D10}" destId="{A3F1CB97-ABC9-4F5C-B88C-D288BCBEE039}" srcOrd="2" destOrd="0" presId="urn:microsoft.com/office/officeart/2005/8/layout/orgChart1"/>
    <dgm:cxn modelId="{344F09A6-A9E8-4C6B-888C-431A4085E8E8}" type="presParOf" srcId="{01F73B3A-3FC0-4ADA-BE03-3B57AD307D10}" destId="{BA3BC8AD-5D56-4F93-BE3C-3AD12D3D4BE3}" srcOrd="3" destOrd="0" presId="urn:microsoft.com/office/officeart/2005/8/layout/orgChart1"/>
    <dgm:cxn modelId="{07701C34-34A2-485A-910A-C01583D08357}" type="presParOf" srcId="{BA3BC8AD-5D56-4F93-BE3C-3AD12D3D4BE3}" destId="{A83605D6-C888-429D-91B6-CE3C0C76C021}" srcOrd="0" destOrd="0" presId="urn:microsoft.com/office/officeart/2005/8/layout/orgChart1"/>
    <dgm:cxn modelId="{039604AF-EFAA-4433-A6EB-EE27B470F24B}" type="presParOf" srcId="{A83605D6-C888-429D-91B6-CE3C0C76C021}" destId="{2ECEC147-6B31-47E9-A663-FB8C78577A90}" srcOrd="0" destOrd="0" presId="urn:microsoft.com/office/officeart/2005/8/layout/orgChart1"/>
    <dgm:cxn modelId="{26219698-07A7-4E03-83F6-5F4A61F2577B}" type="presParOf" srcId="{A83605D6-C888-429D-91B6-CE3C0C76C021}" destId="{0C64571C-DA09-4383-AB8B-E06D3B5FE44B}" srcOrd="1" destOrd="0" presId="urn:microsoft.com/office/officeart/2005/8/layout/orgChart1"/>
    <dgm:cxn modelId="{E6E5D02F-A1D0-4A3D-BAD0-89F354D46F65}" type="presParOf" srcId="{BA3BC8AD-5D56-4F93-BE3C-3AD12D3D4BE3}" destId="{8CC036FC-A581-4580-8D92-2D42DAD95CFC}" srcOrd="1" destOrd="0" presId="urn:microsoft.com/office/officeart/2005/8/layout/orgChart1"/>
    <dgm:cxn modelId="{D75A52A8-7EA2-493E-875A-AEBA0417BDFA}" type="presParOf" srcId="{BA3BC8AD-5D56-4F93-BE3C-3AD12D3D4BE3}" destId="{70C0C459-4D85-42FB-9DFB-FB2B5A8812E4}" srcOrd="2" destOrd="0" presId="urn:microsoft.com/office/officeart/2005/8/layout/orgChart1"/>
    <dgm:cxn modelId="{17304661-98E8-4CA6-B6E5-FB97A05CB4C3}" type="presParOf" srcId="{01F73B3A-3FC0-4ADA-BE03-3B57AD307D10}" destId="{4FC93EF4-9351-4CD0-8BF3-52E9783D2D99}" srcOrd="4" destOrd="0" presId="urn:microsoft.com/office/officeart/2005/8/layout/orgChart1"/>
    <dgm:cxn modelId="{58475C21-5E95-4CAC-BE5B-6E4FA405F6CA}" type="presParOf" srcId="{01F73B3A-3FC0-4ADA-BE03-3B57AD307D10}" destId="{0ABEADD6-00FD-4062-A6E4-CB427B20EF4C}" srcOrd="5" destOrd="0" presId="urn:microsoft.com/office/officeart/2005/8/layout/orgChart1"/>
    <dgm:cxn modelId="{1CB614C7-B758-4F77-A481-AE9741FA761B}" type="presParOf" srcId="{0ABEADD6-00FD-4062-A6E4-CB427B20EF4C}" destId="{0E3E2A3F-8803-4433-B24E-B80B08B57352}" srcOrd="0" destOrd="0" presId="urn:microsoft.com/office/officeart/2005/8/layout/orgChart1"/>
    <dgm:cxn modelId="{13663D92-C5B8-42FF-B937-3413145822C2}" type="presParOf" srcId="{0E3E2A3F-8803-4433-B24E-B80B08B57352}" destId="{BCF740E7-F20A-4EC0-99CC-3F243C654CB2}" srcOrd="0" destOrd="0" presId="urn:microsoft.com/office/officeart/2005/8/layout/orgChart1"/>
    <dgm:cxn modelId="{E50DD4AD-B527-479A-93D2-7ECF1F8BB557}" type="presParOf" srcId="{0E3E2A3F-8803-4433-B24E-B80B08B57352}" destId="{DFCA60C3-717E-405C-B2D1-FB533759F558}" srcOrd="1" destOrd="0" presId="urn:microsoft.com/office/officeart/2005/8/layout/orgChart1"/>
    <dgm:cxn modelId="{A68F0F6C-A993-465C-AECD-A32D621F5DEF}" type="presParOf" srcId="{0ABEADD6-00FD-4062-A6E4-CB427B20EF4C}" destId="{464ACDBF-E657-41E8-90C1-CB00FF51700E}" srcOrd="1" destOrd="0" presId="urn:microsoft.com/office/officeart/2005/8/layout/orgChart1"/>
    <dgm:cxn modelId="{4DE095E7-3D9B-4E7A-880D-E538C2BCD251}" type="presParOf" srcId="{0ABEADD6-00FD-4062-A6E4-CB427B20EF4C}" destId="{ACEBBFAA-C1A8-49C5-A545-81D2432270D6}" srcOrd="2" destOrd="0" presId="urn:microsoft.com/office/officeart/2005/8/layout/orgChart1"/>
    <dgm:cxn modelId="{9704C69E-6936-40EB-81C6-062DDBDEA294}" type="presParOf" srcId="{01F73B3A-3FC0-4ADA-BE03-3B57AD307D10}" destId="{8E8F72F7-D90E-4625-9E50-11BE6C41BA47}" srcOrd="6" destOrd="0" presId="urn:microsoft.com/office/officeart/2005/8/layout/orgChart1"/>
    <dgm:cxn modelId="{9B6BFBA3-CA9A-4DD8-A5F5-F211B87395BF}" type="presParOf" srcId="{01F73B3A-3FC0-4ADA-BE03-3B57AD307D10}" destId="{D859B68F-FC6A-4070-86EC-2833124FF8F8}" srcOrd="7" destOrd="0" presId="urn:microsoft.com/office/officeart/2005/8/layout/orgChart1"/>
    <dgm:cxn modelId="{41E9C515-2845-4EDD-A569-77B0AE047B96}" type="presParOf" srcId="{D859B68F-FC6A-4070-86EC-2833124FF8F8}" destId="{EE86499E-917D-4631-8D34-F19C84603188}" srcOrd="0" destOrd="0" presId="urn:microsoft.com/office/officeart/2005/8/layout/orgChart1"/>
    <dgm:cxn modelId="{D3931E0E-3B9B-42C1-B725-F5A260901938}" type="presParOf" srcId="{EE86499E-917D-4631-8D34-F19C84603188}" destId="{846DC98D-82A8-416A-A08C-3B6BD1119A3D}" srcOrd="0" destOrd="0" presId="urn:microsoft.com/office/officeart/2005/8/layout/orgChart1"/>
    <dgm:cxn modelId="{24E93648-ADB5-444F-A3D0-5AECB34F16FF}" type="presParOf" srcId="{EE86499E-917D-4631-8D34-F19C84603188}" destId="{AA9B2517-2D56-40E1-AB41-68ED74485B2A}" srcOrd="1" destOrd="0" presId="urn:microsoft.com/office/officeart/2005/8/layout/orgChart1"/>
    <dgm:cxn modelId="{CD493DD9-FFB0-4216-8379-D85C156FF0A1}" type="presParOf" srcId="{D859B68F-FC6A-4070-86EC-2833124FF8F8}" destId="{6A6F5415-EB25-4050-949C-F87C56005ACA}" srcOrd="1" destOrd="0" presId="urn:microsoft.com/office/officeart/2005/8/layout/orgChart1"/>
    <dgm:cxn modelId="{CBD5AA5B-5A0A-4910-82F3-4F2A9A5433C2}" type="presParOf" srcId="{D859B68F-FC6A-4070-86EC-2833124FF8F8}" destId="{6D6DA56F-A859-4C42-8867-37E267A936C0}" srcOrd="2" destOrd="0" presId="urn:microsoft.com/office/officeart/2005/8/layout/orgChart1"/>
    <dgm:cxn modelId="{316D9CC3-3511-4146-9972-ECB1D1390660}" type="presParOf" srcId="{01F73B3A-3FC0-4ADA-BE03-3B57AD307D10}" destId="{CA1DAF25-466C-47D2-B270-2F9DEA974605}" srcOrd="8" destOrd="0" presId="urn:microsoft.com/office/officeart/2005/8/layout/orgChart1"/>
    <dgm:cxn modelId="{55F4E9AE-D58E-4153-A47E-F6F6B5B91BE9}" type="presParOf" srcId="{01F73B3A-3FC0-4ADA-BE03-3B57AD307D10}" destId="{DA15EB43-40B6-4334-A9B6-CA9482D3A228}" srcOrd="9" destOrd="0" presId="urn:microsoft.com/office/officeart/2005/8/layout/orgChart1"/>
    <dgm:cxn modelId="{377B3743-55E6-4D1B-8DB9-05E45BC5535D}" type="presParOf" srcId="{DA15EB43-40B6-4334-A9B6-CA9482D3A228}" destId="{B048ACA9-7272-4F2F-AB9E-CC44F4B5466D}" srcOrd="0" destOrd="0" presId="urn:microsoft.com/office/officeart/2005/8/layout/orgChart1"/>
    <dgm:cxn modelId="{9C1D5D8D-BCA3-487F-8705-04006639A96E}" type="presParOf" srcId="{B048ACA9-7272-4F2F-AB9E-CC44F4B5466D}" destId="{AED9810A-B510-42FA-8BD0-F1E576CA16ED}" srcOrd="0" destOrd="0" presId="urn:microsoft.com/office/officeart/2005/8/layout/orgChart1"/>
    <dgm:cxn modelId="{609D31BE-C66D-4ACA-968C-688D881755CE}" type="presParOf" srcId="{B048ACA9-7272-4F2F-AB9E-CC44F4B5466D}" destId="{43590E32-A8BD-4A64-9821-10A934F0066A}" srcOrd="1" destOrd="0" presId="urn:microsoft.com/office/officeart/2005/8/layout/orgChart1"/>
    <dgm:cxn modelId="{E140F3F2-3EDE-4174-825C-86ED8CBF6B74}" type="presParOf" srcId="{DA15EB43-40B6-4334-A9B6-CA9482D3A228}" destId="{B5E83F33-C8D3-44D4-9508-EE03E5003263}" srcOrd="1" destOrd="0" presId="urn:microsoft.com/office/officeart/2005/8/layout/orgChart1"/>
    <dgm:cxn modelId="{4707B586-5205-4668-8329-80B4DD441186}" type="presParOf" srcId="{DA15EB43-40B6-4334-A9B6-CA9482D3A228}" destId="{D82EB247-1039-4084-989E-B8F8E7998E0F}" srcOrd="2" destOrd="0" presId="urn:microsoft.com/office/officeart/2005/8/layout/orgChart1"/>
    <dgm:cxn modelId="{51D52761-5DC1-4BAF-910B-65F75DB83555}" type="presParOf" srcId="{01F73B3A-3FC0-4ADA-BE03-3B57AD307D10}" destId="{1DE87A49-761C-4DBA-90C4-0D3EAADEBC44}" srcOrd="10" destOrd="0" presId="urn:microsoft.com/office/officeart/2005/8/layout/orgChart1"/>
    <dgm:cxn modelId="{0A0A6996-238C-403A-9806-48F243AFED5B}" type="presParOf" srcId="{01F73B3A-3FC0-4ADA-BE03-3B57AD307D10}" destId="{B1BC7686-D445-4222-A36D-B0E4DAFE75AC}" srcOrd="11" destOrd="0" presId="urn:microsoft.com/office/officeart/2005/8/layout/orgChart1"/>
    <dgm:cxn modelId="{C84A2D98-CCDF-4C01-85A7-A74B4F529D5A}" type="presParOf" srcId="{B1BC7686-D445-4222-A36D-B0E4DAFE75AC}" destId="{A127BE0B-2D27-40A1-8E13-F0851A55733F}" srcOrd="0" destOrd="0" presId="urn:microsoft.com/office/officeart/2005/8/layout/orgChart1"/>
    <dgm:cxn modelId="{105FA70A-297A-4D01-8F8A-63DCB58E553E}" type="presParOf" srcId="{A127BE0B-2D27-40A1-8E13-F0851A55733F}" destId="{DDC36ECA-83D3-402C-BF72-E63007222FF6}" srcOrd="0" destOrd="0" presId="urn:microsoft.com/office/officeart/2005/8/layout/orgChart1"/>
    <dgm:cxn modelId="{B4DA2717-2408-4EB2-964A-F40184000830}" type="presParOf" srcId="{A127BE0B-2D27-40A1-8E13-F0851A55733F}" destId="{C6957FA0-2C36-4D88-B410-8DBEE55CF87E}" srcOrd="1" destOrd="0" presId="urn:microsoft.com/office/officeart/2005/8/layout/orgChart1"/>
    <dgm:cxn modelId="{AD83A70A-33BB-4CFA-9C56-BD380DDE0233}" type="presParOf" srcId="{B1BC7686-D445-4222-A36D-B0E4DAFE75AC}" destId="{42C56F8D-7B10-46B9-AB65-E0127836E4FD}" srcOrd="1" destOrd="0" presId="urn:microsoft.com/office/officeart/2005/8/layout/orgChart1"/>
    <dgm:cxn modelId="{6C46AC1B-9A85-402A-BF0E-4975FEA026C1}" type="presParOf" srcId="{B1BC7686-D445-4222-A36D-B0E4DAFE75AC}" destId="{E82F813A-2888-4213-98CC-6A65AE08E011}" srcOrd="2" destOrd="0" presId="urn:microsoft.com/office/officeart/2005/8/layout/orgChart1"/>
    <dgm:cxn modelId="{BEE2CC92-1B59-4BB7-B43F-859732749763}" type="presParOf" srcId="{C070577B-4BD6-4FDD-BDEA-2056DC9994B8}" destId="{88591220-746C-4988-B8D2-30BA7002E6F4}" srcOrd="2" destOrd="0" presId="urn:microsoft.com/office/officeart/2005/8/layout/orgChart1"/>
    <dgm:cxn modelId="{5F80514F-6AAE-49EB-ABBE-5728542F8848}" type="presParOf" srcId="{47DF3159-C971-4A2E-B9F1-1F9F62ED60FC}" destId="{301FF310-C4BE-4327-99A9-F3A811E8A3E9}" srcOrd="2" destOrd="0" presId="urn:microsoft.com/office/officeart/2005/8/layout/orgChart1"/>
    <dgm:cxn modelId="{136893FA-7C7E-48AA-B672-6E136BE0A4CE}" type="presParOf" srcId="{301FF310-C4BE-4327-99A9-F3A811E8A3E9}" destId="{C2C9A002-B866-4D20-AD6D-64559AC474EF}" srcOrd="0" destOrd="0" presId="urn:microsoft.com/office/officeart/2005/8/layout/orgChart1"/>
    <dgm:cxn modelId="{76D82109-AE47-49F5-8E9F-80FCB9902D79}" type="presParOf" srcId="{301FF310-C4BE-4327-99A9-F3A811E8A3E9}" destId="{2D995089-C759-4E22-9410-2F0958D318F9}" srcOrd="1" destOrd="0" presId="urn:microsoft.com/office/officeart/2005/8/layout/orgChart1"/>
    <dgm:cxn modelId="{6D7E5CD9-B7FC-4A75-B7FC-040E5D559A2D}" type="presParOf" srcId="{2D995089-C759-4E22-9410-2F0958D318F9}" destId="{FC6C78DC-D65C-45CC-A6C5-088237206AC3}" srcOrd="0" destOrd="0" presId="urn:microsoft.com/office/officeart/2005/8/layout/orgChart1"/>
    <dgm:cxn modelId="{68E303FD-48FC-4498-BC14-8F6FE8732D19}" type="presParOf" srcId="{FC6C78DC-D65C-45CC-A6C5-088237206AC3}" destId="{4CE82983-A355-4EFB-A212-177D6BE205C0}" srcOrd="0" destOrd="0" presId="urn:microsoft.com/office/officeart/2005/8/layout/orgChart1"/>
    <dgm:cxn modelId="{F288BB52-3805-489F-B8F1-398DA10496B3}" type="presParOf" srcId="{FC6C78DC-D65C-45CC-A6C5-088237206AC3}" destId="{EBA74160-1C68-4D63-96AA-0AA6F83A7FDE}" srcOrd="1" destOrd="0" presId="urn:microsoft.com/office/officeart/2005/8/layout/orgChart1"/>
    <dgm:cxn modelId="{0FAFB1AE-C066-457D-8441-1CF50DB2EC73}" type="presParOf" srcId="{2D995089-C759-4E22-9410-2F0958D318F9}" destId="{71954821-37B7-4B0D-AAD7-F7DAB54A663C}" srcOrd="1" destOrd="0" presId="urn:microsoft.com/office/officeart/2005/8/layout/orgChart1"/>
    <dgm:cxn modelId="{FB40CCCE-6BD6-4659-BCCF-66BD06071E6E}" type="presParOf" srcId="{2D995089-C759-4E22-9410-2F0958D318F9}" destId="{E7E7DA08-F8BE-4B9C-AFA8-4EA7B5E6E9D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1DC9138-CB17-469D-A942-409CD1CD40E0}" type="doc">
      <dgm:prSet loTypeId="urn:microsoft.com/office/officeart/2005/8/layout/hProcess9" loCatId="process" qsTypeId="urn:microsoft.com/office/officeart/2005/8/quickstyle/simple3" qsCatId="simple" csTypeId="urn:microsoft.com/office/officeart/2005/8/colors/accent1_2" csCatId="accent1" phldr="1"/>
      <dgm:spPr/>
      <dgm:t>
        <a:bodyPr/>
        <a:lstStyle/>
        <a:p>
          <a:endParaRPr lang="tr-TR"/>
        </a:p>
      </dgm:t>
    </dgm:pt>
    <dgm:pt modelId="{52309E3E-F955-4232-BADF-C639D41D533F}">
      <dgm:prSet/>
      <dgm:spPr/>
      <dgm:t>
        <a:bodyPr/>
        <a:lstStyle/>
        <a:p>
          <a:pPr rtl="0"/>
          <a:r>
            <a:rPr lang="tr-TR" dirty="0" smtClean="0"/>
            <a:t>Başkanlığımızda toplam 14 personel görev yapmaktadır. </a:t>
          </a:r>
          <a:endParaRPr lang="tr-TR" dirty="0"/>
        </a:p>
      </dgm:t>
    </dgm:pt>
    <dgm:pt modelId="{5B37E155-FFDE-4D3A-8D4E-F0DC03ADBC78}" type="parTrans" cxnId="{7E129154-8970-4AFD-9EDB-10CE2B3264CC}">
      <dgm:prSet/>
      <dgm:spPr/>
      <dgm:t>
        <a:bodyPr/>
        <a:lstStyle/>
        <a:p>
          <a:endParaRPr lang="tr-TR"/>
        </a:p>
      </dgm:t>
    </dgm:pt>
    <dgm:pt modelId="{DF73C898-EA0F-421E-8B74-E32206F06BCF}" type="sibTrans" cxnId="{7E129154-8970-4AFD-9EDB-10CE2B3264CC}">
      <dgm:prSet/>
      <dgm:spPr/>
      <dgm:t>
        <a:bodyPr/>
        <a:lstStyle/>
        <a:p>
          <a:endParaRPr lang="tr-TR"/>
        </a:p>
      </dgm:t>
    </dgm:pt>
    <dgm:pt modelId="{79E96972-1CE2-43C7-B94F-466922D23143}">
      <dgm:prSet/>
      <dgm:spPr/>
      <dgm:t>
        <a:bodyPr/>
        <a:lstStyle/>
        <a:p>
          <a:pPr rtl="0"/>
          <a:r>
            <a:rPr lang="tr-TR" dirty="0" smtClean="0"/>
            <a:t>Personel sayısı yeterli olmakla birlikte alanında yetişmiş deneyimli personele ihtiyaç duyulmaktadır.</a:t>
          </a:r>
          <a:endParaRPr lang="tr-TR" dirty="0"/>
        </a:p>
      </dgm:t>
    </dgm:pt>
    <dgm:pt modelId="{EEFF14F2-9A08-499F-B1D2-AC6C4B556C02}" type="parTrans" cxnId="{BD632518-5E41-4996-A961-FE797C932AE1}">
      <dgm:prSet/>
      <dgm:spPr/>
      <dgm:t>
        <a:bodyPr/>
        <a:lstStyle/>
        <a:p>
          <a:endParaRPr lang="tr-TR"/>
        </a:p>
      </dgm:t>
    </dgm:pt>
    <dgm:pt modelId="{41FE3457-497B-4048-8FD0-797F423B7486}" type="sibTrans" cxnId="{BD632518-5E41-4996-A961-FE797C932AE1}">
      <dgm:prSet/>
      <dgm:spPr/>
      <dgm:t>
        <a:bodyPr/>
        <a:lstStyle/>
        <a:p>
          <a:endParaRPr lang="tr-TR"/>
        </a:p>
      </dgm:t>
    </dgm:pt>
    <dgm:pt modelId="{248C85AD-6548-4907-9EDD-56B571B60844}">
      <dgm:prSet/>
      <dgm:spPr/>
      <dgm:t>
        <a:bodyPr/>
        <a:lstStyle/>
        <a:p>
          <a:pPr rtl="0"/>
          <a:r>
            <a:rPr lang="tr-TR" dirty="0" smtClean="0"/>
            <a:t>Başkanlığımızda faal olarak 4 Şube. Müdürlüğü olması mevcuttur. </a:t>
          </a:r>
          <a:endParaRPr lang="tr-TR" dirty="0"/>
        </a:p>
      </dgm:t>
    </dgm:pt>
    <dgm:pt modelId="{D185F196-ED05-40EA-BD14-2F1C9118E6AC}" type="parTrans" cxnId="{4401C9D4-1903-4A37-B0F9-DAED97CC4CD6}">
      <dgm:prSet/>
      <dgm:spPr/>
      <dgm:t>
        <a:bodyPr/>
        <a:lstStyle/>
        <a:p>
          <a:endParaRPr lang="tr-TR"/>
        </a:p>
      </dgm:t>
    </dgm:pt>
    <dgm:pt modelId="{F90C9AAF-67FA-4984-81D9-0D79CFE5EEF7}" type="sibTrans" cxnId="{4401C9D4-1903-4A37-B0F9-DAED97CC4CD6}">
      <dgm:prSet/>
      <dgm:spPr/>
      <dgm:t>
        <a:bodyPr/>
        <a:lstStyle/>
        <a:p>
          <a:endParaRPr lang="tr-TR"/>
        </a:p>
      </dgm:t>
    </dgm:pt>
    <dgm:pt modelId="{28126576-2157-4DBF-BF7F-75EF3584C510}" type="pres">
      <dgm:prSet presAssocID="{D1DC9138-CB17-469D-A942-409CD1CD40E0}" presName="CompostProcess" presStyleCnt="0">
        <dgm:presLayoutVars>
          <dgm:dir/>
          <dgm:resizeHandles val="exact"/>
        </dgm:presLayoutVars>
      </dgm:prSet>
      <dgm:spPr/>
      <dgm:t>
        <a:bodyPr/>
        <a:lstStyle/>
        <a:p>
          <a:endParaRPr lang="tr-TR"/>
        </a:p>
      </dgm:t>
    </dgm:pt>
    <dgm:pt modelId="{F5D9438A-A36A-41F4-BB82-49F792E9CC56}" type="pres">
      <dgm:prSet presAssocID="{D1DC9138-CB17-469D-A942-409CD1CD40E0}" presName="arrow" presStyleLbl="bgShp" presStyleIdx="0" presStyleCnt="1"/>
      <dgm:spPr/>
      <dgm:t>
        <a:bodyPr/>
        <a:lstStyle/>
        <a:p>
          <a:endParaRPr lang="tr-TR"/>
        </a:p>
      </dgm:t>
    </dgm:pt>
    <dgm:pt modelId="{7DEE7D74-FEE4-4CBB-92D7-648BB1B0F542}" type="pres">
      <dgm:prSet presAssocID="{D1DC9138-CB17-469D-A942-409CD1CD40E0}" presName="linearProcess" presStyleCnt="0"/>
      <dgm:spPr/>
      <dgm:t>
        <a:bodyPr/>
        <a:lstStyle/>
        <a:p>
          <a:endParaRPr lang="tr-TR"/>
        </a:p>
      </dgm:t>
    </dgm:pt>
    <dgm:pt modelId="{28BC60FB-EB3C-427F-AD6D-187A3E7DBA0E}" type="pres">
      <dgm:prSet presAssocID="{52309E3E-F955-4232-BADF-C639D41D533F}" presName="textNode" presStyleLbl="node1" presStyleIdx="0" presStyleCnt="3">
        <dgm:presLayoutVars>
          <dgm:bulletEnabled val="1"/>
        </dgm:presLayoutVars>
      </dgm:prSet>
      <dgm:spPr/>
      <dgm:t>
        <a:bodyPr/>
        <a:lstStyle/>
        <a:p>
          <a:endParaRPr lang="tr-TR"/>
        </a:p>
      </dgm:t>
    </dgm:pt>
    <dgm:pt modelId="{E3A2A17A-EF9F-4D5B-BB0A-F14AC62E8DB9}" type="pres">
      <dgm:prSet presAssocID="{DF73C898-EA0F-421E-8B74-E32206F06BCF}" presName="sibTrans" presStyleCnt="0"/>
      <dgm:spPr/>
      <dgm:t>
        <a:bodyPr/>
        <a:lstStyle/>
        <a:p>
          <a:endParaRPr lang="tr-TR"/>
        </a:p>
      </dgm:t>
    </dgm:pt>
    <dgm:pt modelId="{F01F5F83-61B2-4674-B350-AE71C32A1628}" type="pres">
      <dgm:prSet presAssocID="{79E96972-1CE2-43C7-B94F-466922D23143}" presName="textNode" presStyleLbl="node1" presStyleIdx="1" presStyleCnt="3">
        <dgm:presLayoutVars>
          <dgm:bulletEnabled val="1"/>
        </dgm:presLayoutVars>
      </dgm:prSet>
      <dgm:spPr/>
      <dgm:t>
        <a:bodyPr/>
        <a:lstStyle/>
        <a:p>
          <a:endParaRPr lang="tr-TR"/>
        </a:p>
      </dgm:t>
    </dgm:pt>
    <dgm:pt modelId="{102EF779-FE8D-47C8-924E-C114AC08C144}" type="pres">
      <dgm:prSet presAssocID="{41FE3457-497B-4048-8FD0-797F423B7486}" presName="sibTrans" presStyleCnt="0"/>
      <dgm:spPr/>
      <dgm:t>
        <a:bodyPr/>
        <a:lstStyle/>
        <a:p>
          <a:endParaRPr lang="tr-TR"/>
        </a:p>
      </dgm:t>
    </dgm:pt>
    <dgm:pt modelId="{8EEB7733-642C-4546-B47A-B9A39910BC9B}" type="pres">
      <dgm:prSet presAssocID="{248C85AD-6548-4907-9EDD-56B571B60844}" presName="textNode" presStyleLbl="node1" presStyleIdx="2" presStyleCnt="3">
        <dgm:presLayoutVars>
          <dgm:bulletEnabled val="1"/>
        </dgm:presLayoutVars>
      </dgm:prSet>
      <dgm:spPr/>
      <dgm:t>
        <a:bodyPr/>
        <a:lstStyle/>
        <a:p>
          <a:endParaRPr lang="tr-TR"/>
        </a:p>
      </dgm:t>
    </dgm:pt>
  </dgm:ptLst>
  <dgm:cxnLst>
    <dgm:cxn modelId="{81975B85-FAC2-4DCF-9B49-584E6A3728BC}" type="presOf" srcId="{248C85AD-6548-4907-9EDD-56B571B60844}" destId="{8EEB7733-642C-4546-B47A-B9A39910BC9B}" srcOrd="0" destOrd="0" presId="urn:microsoft.com/office/officeart/2005/8/layout/hProcess9"/>
    <dgm:cxn modelId="{43BE1345-584E-43E2-B5A2-428CEE12052C}" type="presOf" srcId="{52309E3E-F955-4232-BADF-C639D41D533F}" destId="{28BC60FB-EB3C-427F-AD6D-187A3E7DBA0E}" srcOrd="0" destOrd="0" presId="urn:microsoft.com/office/officeart/2005/8/layout/hProcess9"/>
    <dgm:cxn modelId="{BD632518-5E41-4996-A961-FE797C932AE1}" srcId="{D1DC9138-CB17-469D-A942-409CD1CD40E0}" destId="{79E96972-1CE2-43C7-B94F-466922D23143}" srcOrd="1" destOrd="0" parTransId="{EEFF14F2-9A08-499F-B1D2-AC6C4B556C02}" sibTransId="{41FE3457-497B-4048-8FD0-797F423B7486}"/>
    <dgm:cxn modelId="{7E129154-8970-4AFD-9EDB-10CE2B3264CC}" srcId="{D1DC9138-CB17-469D-A942-409CD1CD40E0}" destId="{52309E3E-F955-4232-BADF-C639D41D533F}" srcOrd="0" destOrd="0" parTransId="{5B37E155-FFDE-4D3A-8D4E-F0DC03ADBC78}" sibTransId="{DF73C898-EA0F-421E-8B74-E32206F06BCF}"/>
    <dgm:cxn modelId="{BC681F0C-0919-45D6-8FAC-8B4AD524321D}" type="presOf" srcId="{D1DC9138-CB17-469D-A942-409CD1CD40E0}" destId="{28126576-2157-4DBF-BF7F-75EF3584C510}" srcOrd="0" destOrd="0" presId="urn:microsoft.com/office/officeart/2005/8/layout/hProcess9"/>
    <dgm:cxn modelId="{4401C9D4-1903-4A37-B0F9-DAED97CC4CD6}" srcId="{D1DC9138-CB17-469D-A942-409CD1CD40E0}" destId="{248C85AD-6548-4907-9EDD-56B571B60844}" srcOrd="2" destOrd="0" parTransId="{D185F196-ED05-40EA-BD14-2F1C9118E6AC}" sibTransId="{F90C9AAF-67FA-4984-81D9-0D79CFE5EEF7}"/>
    <dgm:cxn modelId="{8670F9E5-71F7-435A-B8BC-25235DB898E3}" type="presOf" srcId="{79E96972-1CE2-43C7-B94F-466922D23143}" destId="{F01F5F83-61B2-4674-B350-AE71C32A1628}" srcOrd="0" destOrd="0" presId="urn:microsoft.com/office/officeart/2005/8/layout/hProcess9"/>
    <dgm:cxn modelId="{DC781E11-693B-48C6-93F9-017983EC3536}" type="presParOf" srcId="{28126576-2157-4DBF-BF7F-75EF3584C510}" destId="{F5D9438A-A36A-41F4-BB82-49F792E9CC56}" srcOrd="0" destOrd="0" presId="urn:microsoft.com/office/officeart/2005/8/layout/hProcess9"/>
    <dgm:cxn modelId="{A3A2A44E-A21B-43B3-82E1-38EBE9F39B30}" type="presParOf" srcId="{28126576-2157-4DBF-BF7F-75EF3584C510}" destId="{7DEE7D74-FEE4-4CBB-92D7-648BB1B0F542}" srcOrd="1" destOrd="0" presId="urn:microsoft.com/office/officeart/2005/8/layout/hProcess9"/>
    <dgm:cxn modelId="{A084700E-7CE2-4E88-B221-E9EEB64A383B}" type="presParOf" srcId="{7DEE7D74-FEE4-4CBB-92D7-648BB1B0F542}" destId="{28BC60FB-EB3C-427F-AD6D-187A3E7DBA0E}" srcOrd="0" destOrd="0" presId="urn:microsoft.com/office/officeart/2005/8/layout/hProcess9"/>
    <dgm:cxn modelId="{799F93BB-F130-46FF-A119-725D512E9965}" type="presParOf" srcId="{7DEE7D74-FEE4-4CBB-92D7-648BB1B0F542}" destId="{E3A2A17A-EF9F-4D5B-BB0A-F14AC62E8DB9}" srcOrd="1" destOrd="0" presId="urn:microsoft.com/office/officeart/2005/8/layout/hProcess9"/>
    <dgm:cxn modelId="{9DE5967A-3B64-4C57-9578-B5D53811F782}" type="presParOf" srcId="{7DEE7D74-FEE4-4CBB-92D7-648BB1B0F542}" destId="{F01F5F83-61B2-4674-B350-AE71C32A1628}" srcOrd="2" destOrd="0" presId="urn:microsoft.com/office/officeart/2005/8/layout/hProcess9"/>
    <dgm:cxn modelId="{2E8C7932-AD3C-461C-8BF2-5D165F7BB0BA}" type="presParOf" srcId="{7DEE7D74-FEE4-4CBB-92D7-648BB1B0F542}" destId="{102EF779-FE8D-47C8-924E-C114AC08C144}" srcOrd="3" destOrd="0" presId="urn:microsoft.com/office/officeart/2005/8/layout/hProcess9"/>
    <dgm:cxn modelId="{FC98A49B-EB77-48A0-911A-C2556F270264}" type="presParOf" srcId="{7DEE7D74-FEE4-4CBB-92D7-648BB1B0F542}" destId="{8EEB7733-642C-4546-B47A-B9A39910BC9B}"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7594740-948D-40FB-9154-58E4D71D0849}" type="doc">
      <dgm:prSet loTypeId="urn:microsoft.com/office/officeart/2005/8/layout/vList3#1" loCatId="list" qsTypeId="urn:microsoft.com/office/officeart/2005/8/quickstyle/simple1" qsCatId="simple" csTypeId="urn:microsoft.com/office/officeart/2005/8/colors/accent2_1" csCatId="accent2" phldr="1"/>
      <dgm:spPr/>
      <dgm:t>
        <a:bodyPr/>
        <a:lstStyle/>
        <a:p>
          <a:endParaRPr lang="tr-TR"/>
        </a:p>
      </dgm:t>
    </dgm:pt>
    <dgm:pt modelId="{17DCA40D-39BA-4878-9970-8FB8228EB344}">
      <dgm:prSet/>
      <dgm:spPr/>
      <dgm:t>
        <a:bodyPr/>
        <a:lstStyle/>
        <a:p>
          <a:pPr rtl="0"/>
          <a:r>
            <a:rPr lang="en-US" dirty="0" smtClean="0"/>
            <a:t>► </a:t>
          </a:r>
          <a:r>
            <a:rPr lang="en-US" dirty="0" err="1" smtClean="0"/>
            <a:t>Performans</a:t>
          </a:r>
          <a:r>
            <a:rPr lang="en-US" dirty="0" smtClean="0"/>
            <a:t> </a:t>
          </a:r>
          <a:r>
            <a:rPr lang="en-US" dirty="0" err="1" smtClean="0"/>
            <a:t>programı</a:t>
          </a:r>
          <a:r>
            <a:rPr lang="en-US" dirty="0" smtClean="0"/>
            <a:t> </a:t>
          </a:r>
          <a:r>
            <a:rPr lang="en-US" dirty="0" err="1" smtClean="0"/>
            <a:t>hazırlıklarının</a:t>
          </a:r>
          <a:r>
            <a:rPr lang="en-US" dirty="0" smtClean="0"/>
            <a:t> </a:t>
          </a:r>
          <a:r>
            <a:rPr lang="en-US" dirty="0" err="1" smtClean="0"/>
            <a:t>koordinasyonunu</a:t>
          </a:r>
          <a:r>
            <a:rPr lang="en-US" dirty="0" smtClean="0"/>
            <a:t> </a:t>
          </a:r>
          <a:r>
            <a:rPr lang="en-US" dirty="0" err="1" smtClean="0"/>
            <a:t>sağlamak</a:t>
          </a:r>
          <a:r>
            <a:rPr lang="en-US" dirty="0" smtClean="0"/>
            <a:t>.</a:t>
          </a:r>
          <a:endParaRPr lang="tr-TR" dirty="0"/>
        </a:p>
      </dgm:t>
    </dgm:pt>
    <dgm:pt modelId="{A7A27180-6968-429B-A813-ECD498048899}" type="parTrans" cxnId="{24356414-96F3-4C64-9A6F-D0F35019518C}">
      <dgm:prSet/>
      <dgm:spPr/>
      <dgm:t>
        <a:bodyPr/>
        <a:lstStyle/>
        <a:p>
          <a:endParaRPr lang="tr-TR"/>
        </a:p>
      </dgm:t>
    </dgm:pt>
    <dgm:pt modelId="{9A90763E-98B8-4994-AB79-E58EE966949F}" type="sibTrans" cxnId="{24356414-96F3-4C64-9A6F-D0F35019518C}">
      <dgm:prSet/>
      <dgm:spPr/>
      <dgm:t>
        <a:bodyPr/>
        <a:lstStyle/>
        <a:p>
          <a:endParaRPr lang="tr-TR"/>
        </a:p>
      </dgm:t>
    </dgm:pt>
    <dgm:pt modelId="{A9EF7C47-7BEC-43DE-B08B-4B240821694D}">
      <dgm:prSet/>
      <dgm:spPr/>
      <dgm:t>
        <a:bodyPr/>
        <a:lstStyle/>
        <a:p>
          <a:pPr rtl="0"/>
          <a:r>
            <a:rPr lang="en-US" dirty="0" smtClean="0"/>
            <a:t>►</a:t>
          </a:r>
          <a:r>
            <a:rPr lang="en-US" dirty="0" err="1" smtClean="0"/>
            <a:t>Kalkınma</a:t>
          </a:r>
          <a:r>
            <a:rPr lang="en-US" dirty="0" smtClean="0"/>
            <a:t> </a:t>
          </a:r>
          <a:r>
            <a:rPr lang="en-US" dirty="0" err="1" smtClean="0"/>
            <a:t>planı</a:t>
          </a:r>
          <a:r>
            <a:rPr lang="en-US" dirty="0" smtClean="0"/>
            <a:t> </a:t>
          </a:r>
          <a:r>
            <a:rPr lang="en-US" dirty="0" err="1" smtClean="0"/>
            <a:t>ve</a:t>
          </a:r>
          <a:r>
            <a:rPr lang="en-US" dirty="0" smtClean="0"/>
            <a:t> </a:t>
          </a:r>
          <a:r>
            <a:rPr lang="en-US" dirty="0" err="1" smtClean="0"/>
            <a:t>programlarda</a:t>
          </a:r>
          <a:r>
            <a:rPr lang="en-US" dirty="0" smtClean="0"/>
            <a:t> </a:t>
          </a:r>
          <a:r>
            <a:rPr lang="en-US" dirty="0" err="1" smtClean="0"/>
            <a:t>yer</a:t>
          </a:r>
          <a:r>
            <a:rPr lang="en-US" dirty="0" smtClean="0"/>
            <a:t> </a:t>
          </a:r>
          <a:r>
            <a:rPr lang="en-US" dirty="0" err="1" smtClean="0"/>
            <a:t>alan</a:t>
          </a:r>
          <a:r>
            <a:rPr lang="en-US" dirty="0" smtClean="0"/>
            <a:t> </a:t>
          </a:r>
          <a:r>
            <a:rPr lang="en-US" dirty="0" err="1" smtClean="0"/>
            <a:t>politika</a:t>
          </a:r>
          <a:r>
            <a:rPr lang="en-US" dirty="0" smtClean="0"/>
            <a:t>, </a:t>
          </a:r>
          <a:r>
            <a:rPr lang="en-US" dirty="0" err="1" smtClean="0"/>
            <a:t>hedef</a:t>
          </a:r>
          <a:r>
            <a:rPr lang="en-US" dirty="0" smtClean="0"/>
            <a:t> </a:t>
          </a:r>
          <a:r>
            <a:rPr lang="en-US" dirty="0" err="1" smtClean="0"/>
            <a:t>ve</a:t>
          </a:r>
          <a:r>
            <a:rPr lang="en-US" dirty="0" smtClean="0"/>
            <a:t> </a:t>
          </a:r>
          <a:r>
            <a:rPr lang="tr-TR" dirty="0" smtClean="0"/>
            <a:t>  </a:t>
          </a:r>
          <a:r>
            <a:rPr lang="en-US" dirty="0" err="1" smtClean="0"/>
            <a:t>önceliklere</a:t>
          </a:r>
          <a:r>
            <a:rPr lang="en-US" dirty="0" smtClean="0"/>
            <a:t> </a:t>
          </a:r>
          <a:r>
            <a:rPr lang="en-US" dirty="0" err="1" smtClean="0"/>
            <a:t>uygun</a:t>
          </a:r>
          <a:r>
            <a:rPr lang="en-US" dirty="0" smtClean="0"/>
            <a:t> </a:t>
          </a:r>
          <a:r>
            <a:rPr lang="en-US" dirty="0" err="1" smtClean="0"/>
            <a:t>şekilde</a:t>
          </a:r>
          <a:r>
            <a:rPr lang="en-US" dirty="0" smtClean="0"/>
            <a:t> </a:t>
          </a:r>
          <a:r>
            <a:rPr lang="en-US" dirty="0" err="1" smtClean="0"/>
            <a:t>Üniversitenin</a:t>
          </a:r>
          <a:r>
            <a:rPr lang="en-US" dirty="0" smtClean="0"/>
            <a:t> </a:t>
          </a:r>
          <a:r>
            <a:rPr lang="en-US" dirty="0" err="1" smtClean="0"/>
            <a:t>stratejik</a:t>
          </a:r>
          <a:r>
            <a:rPr lang="en-US" dirty="0" smtClean="0"/>
            <a:t> </a:t>
          </a:r>
          <a:r>
            <a:rPr lang="en-US" dirty="0" err="1" smtClean="0"/>
            <a:t>planları</a:t>
          </a:r>
          <a:r>
            <a:rPr lang="en-US" dirty="0" smtClean="0"/>
            <a:t> </a:t>
          </a:r>
          <a:r>
            <a:rPr lang="en-US" dirty="0" err="1" smtClean="0"/>
            <a:t>ve</a:t>
          </a:r>
          <a:r>
            <a:rPr lang="en-US" dirty="0" smtClean="0"/>
            <a:t> </a:t>
          </a:r>
          <a:r>
            <a:rPr lang="en-US" dirty="0" err="1" smtClean="0"/>
            <a:t>performans</a:t>
          </a:r>
          <a:r>
            <a:rPr lang="en-US" dirty="0" smtClean="0"/>
            <a:t> </a:t>
          </a:r>
          <a:r>
            <a:rPr lang="en-US" dirty="0" err="1" smtClean="0"/>
            <a:t>ölçütlerini</a:t>
          </a:r>
          <a:r>
            <a:rPr lang="en-US" dirty="0" smtClean="0"/>
            <a:t> </a:t>
          </a:r>
          <a:r>
            <a:rPr lang="en-US" dirty="0" err="1" smtClean="0"/>
            <a:t>fayda-maliyet</a:t>
          </a:r>
          <a:r>
            <a:rPr lang="en-US" dirty="0" smtClean="0"/>
            <a:t> </a:t>
          </a:r>
          <a:r>
            <a:rPr lang="en-US" dirty="0" err="1" smtClean="0"/>
            <a:t>analizlerine</a:t>
          </a:r>
          <a:r>
            <a:rPr lang="en-US" dirty="0" smtClean="0"/>
            <a:t> </a:t>
          </a:r>
          <a:r>
            <a:rPr lang="en-US" dirty="0" err="1" smtClean="0"/>
            <a:t>uygun</a:t>
          </a:r>
          <a:r>
            <a:rPr lang="en-US" dirty="0" smtClean="0"/>
            <a:t> </a:t>
          </a:r>
          <a:r>
            <a:rPr lang="en-US" dirty="0" err="1" smtClean="0"/>
            <a:t>olarak</a:t>
          </a:r>
          <a:r>
            <a:rPr lang="en-US" dirty="0" smtClean="0"/>
            <a:t> </a:t>
          </a:r>
          <a:r>
            <a:rPr lang="en-US" dirty="0" err="1" smtClean="0"/>
            <a:t>izleyen</a:t>
          </a:r>
          <a:r>
            <a:rPr lang="en-US" dirty="0" smtClean="0"/>
            <a:t> </a:t>
          </a:r>
          <a:r>
            <a:rPr lang="en-US" dirty="0" err="1" smtClean="0"/>
            <a:t>iki</a:t>
          </a:r>
          <a:r>
            <a:rPr lang="en-US" dirty="0" smtClean="0"/>
            <a:t> </a:t>
          </a:r>
          <a:r>
            <a:rPr lang="en-US" dirty="0" err="1" smtClean="0"/>
            <a:t>yılın</a:t>
          </a:r>
          <a:r>
            <a:rPr lang="en-US" dirty="0" smtClean="0"/>
            <a:t> </a:t>
          </a:r>
          <a:r>
            <a:rPr lang="en-US" dirty="0" err="1" smtClean="0"/>
            <a:t>bütçe</a:t>
          </a:r>
          <a:r>
            <a:rPr lang="en-US" dirty="0" smtClean="0"/>
            <a:t> </a:t>
          </a:r>
          <a:r>
            <a:rPr lang="en-US" dirty="0" err="1" smtClean="0"/>
            <a:t>tahminleri</a:t>
          </a:r>
          <a:r>
            <a:rPr lang="en-US" dirty="0" smtClean="0"/>
            <a:t> </a:t>
          </a:r>
          <a:r>
            <a:rPr lang="en-US" dirty="0" err="1" smtClean="0"/>
            <a:t>ile</a:t>
          </a:r>
          <a:r>
            <a:rPr lang="en-US" dirty="0" smtClean="0"/>
            <a:t> </a:t>
          </a:r>
          <a:r>
            <a:rPr lang="en-US" dirty="0" err="1" smtClean="0"/>
            <a:t>birlikte</a:t>
          </a:r>
          <a:r>
            <a:rPr lang="en-US" dirty="0" smtClean="0"/>
            <a:t> </a:t>
          </a:r>
          <a:r>
            <a:rPr lang="en-US" dirty="0" err="1" smtClean="0"/>
            <a:t>bütçeyi</a:t>
          </a:r>
          <a:r>
            <a:rPr lang="en-US" dirty="0" smtClean="0"/>
            <a:t> </a:t>
          </a:r>
          <a:r>
            <a:rPr lang="en-US" dirty="0" err="1" smtClean="0"/>
            <a:t>hazırlamak</a:t>
          </a:r>
          <a:r>
            <a:rPr lang="en-US" dirty="0" smtClean="0"/>
            <a:t>.</a:t>
          </a:r>
          <a:endParaRPr lang="tr-TR" dirty="0"/>
        </a:p>
      </dgm:t>
    </dgm:pt>
    <dgm:pt modelId="{DE609498-5BD7-4B56-95D2-E3174ECE8DA6}" type="parTrans" cxnId="{01A03043-7E77-4F80-B209-1F485137AA47}">
      <dgm:prSet/>
      <dgm:spPr/>
      <dgm:t>
        <a:bodyPr/>
        <a:lstStyle/>
        <a:p>
          <a:endParaRPr lang="tr-TR"/>
        </a:p>
      </dgm:t>
    </dgm:pt>
    <dgm:pt modelId="{E5A7D40B-5650-4D4F-8B7C-F8F2BDA68091}" type="sibTrans" cxnId="{01A03043-7E77-4F80-B209-1F485137AA47}">
      <dgm:prSet/>
      <dgm:spPr/>
      <dgm:t>
        <a:bodyPr/>
        <a:lstStyle/>
        <a:p>
          <a:endParaRPr lang="tr-TR"/>
        </a:p>
      </dgm:t>
    </dgm:pt>
    <dgm:pt modelId="{CF0B52FB-E135-4CC2-8CE5-EB5A238C0A95}">
      <dgm:prSet/>
      <dgm:spPr/>
      <dgm:t>
        <a:bodyPr/>
        <a:lstStyle/>
        <a:p>
          <a:pPr rtl="0"/>
          <a:r>
            <a:rPr lang="en-US" dirty="0" smtClean="0"/>
            <a:t>► </a:t>
          </a:r>
          <a:r>
            <a:rPr lang="en-US" dirty="0" err="1" smtClean="0"/>
            <a:t>Ayrıntılı</a:t>
          </a:r>
          <a:r>
            <a:rPr lang="en-US" dirty="0" smtClean="0"/>
            <a:t> </a:t>
          </a:r>
          <a:r>
            <a:rPr lang="en-US" dirty="0" err="1" smtClean="0"/>
            <a:t>harcama</a:t>
          </a:r>
          <a:r>
            <a:rPr lang="en-US" dirty="0" smtClean="0"/>
            <a:t> </a:t>
          </a:r>
          <a:r>
            <a:rPr lang="en-US" dirty="0" err="1" smtClean="0"/>
            <a:t>ve</a:t>
          </a:r>
          <a:r>
            <a:rPr lang="en-US" dirty="0" smtClean="0"/>
            <a:t> </a:t>
          </a:r>
          <a:r>
            <a:rPr lang="en-US" dirty="0" err="1" smtClean="0"/>
            <a:t>finasman</a:t>
          </a:r>
          <a:r>
            <a:rPr lang="en-US" dirty="0" smtClean="0"/>
            <a:t> </a:t>
          </a:r>
          <a:r>
            <a:rPr lang="en-US" dirty="0" err="1" smtClean="0"/>
            <a:t>programlarını</a:t>
          </a:r>
          <a:r>
            <a:rPr lang="en-US" dirty="0" smtClean="0"/>
            <a:t> </a:t>
          </a:r>
          <a:r>
            <a:rPr lang="en-US" dirty="0" err="1" smtClean="0"/>
            <a:t>hazırlamak</a:t>
          </a:r>
          <a:r>
            <a:rPr lang="en-US" dirty="0" smtClean="0"/>
            <a:t>.</a:t>
          </a:r>
          <a:endParaRPr lang="tr-TR" dirty="0"/>
        </a:p>
      </dgm:t>
    </dgm:pt>
    <dgm:pt modelId="{DA2B7575-F774-4384-A463-5294A7C50198}" type="parTrans" cxnId="{3B8B64BA-2917-4D91-A16E-96922BF2A26E}">
      <dgm:prSet/>
      <dgm:spPr/>
      <dgm:t>
        <a:bodyPr/>
        <a:lstStyle/>
        <a:p>
          <a:endParaRPr lang="tr-TR"/>
        </a:p>
      </dgm:t>
    </dgm:pt>
    <dgm:pt modelId="{84A8A36A-A431-413D-8174-2BF38C2353F7}" type="sibTrans" cxnId="{3B8B64BA-2917-4D91-A16E-96922BF2A26E}">
      <dgm:prSet/>
      <dgm:spPr/>
      <dgm:t>
        <a:bodyPr/>
        <a:lstStyle/>
        <a:p>
          <a:endParaRPr lang="tr-TR"/>
        </a:p>
      </dgm:t>
    </dgm:pt>
    <dgm:pt modelId="{458D2400-30AD-4337-B495-A0E76BC48A33}">
      <dgm:prSet/>
      <dgm:spPr/>
      <dgm:t>
        <a:bodyPr/>
        <a:lstStyle/>
        <a:p>
          <a:pPr rtl="0"/>
          <a:r>
            <a:rPr lang="en-US" dirty="0" smtClean="0"/>
            <a:t>►</a:t>
          </a:r>
          <a:r>
            <a:rPr lang="en-US" dirty="0" err="1" smtClean="0"/>
            <a:t>Üniversitenin</a:t>
          </a:r>
          <a:r>
            <a:rPr lang="en-US" dirty="0" smtClean="0"/>
            <a:t> </a:t>
          </a:r>
          <a:r>
            <a:rPr lang="en-US" dirty="0" err="1" smtClean="0"/>
            <a:t>bütçe</a:t>
          </a:r>
          <a:r>
            <a:rPr lang="en-US" dirty="0" smtClean="0"/>
            <a:t> </a:t>
          </a:r>
          <a:r>
            <a:rPr lang="en-US" dirty="0" err="1" smtClean="0"/>
            <a:t>işlemlerini</a:t>
          </a:r>
          <a:r>
            <a:rPr lang="en-US" dirty="0" smtClean="0"/>
            <a:t> </a:t>
          </a:r>
          <a:r>
            <a:rPr lang="en-US" dirty="0" err="1" smtClean="0"/>
            <a:t>gerçekleştirmek</a:t>
          </a:r>
          <a:r>
            <a:rPr lang="en-US" dirty="0" smtClean="0"/>
            <a:t> </a:t>
          </a:r>
          <a:r>
            <a:rPr lang="en-US" dirty="0" err="1" smtClean="0"/>
            <a:t>ve</a:t>
          </a:r>
          <a:r>
            <a:rPr lang="en-US" dirty="0" smtClean="0"/>
            <a:t> </a:t>
          </a:r>
          <a:r>
            <a:rPr lang="en-US" dirty="0" err="1" smtClean="0"/>
            <a:t>kayıtlarını</a:t>
          </a:r>
          <a:r>
            <a:rPr lang="en-US" dirty="0" smtClean="0"/>
            <a:t> </a:t>
          </a:r>
          <a:r>
            <a:rPr lang="en-US" dirty="0" err="1" smtClean="0"/>
            <a:t>tutmak</a:t>
          </a:r>
          <a:r>
            <a:rPr lang="en-US" dirty="0" smtClean="0"/>
            <a:t>.</a:t>
          </a:r>
          <a:endParaRPr lang="tr-TR" dirty="0"/>
        </a:p>
      </dgm:t>
    </dgm:pt>
    <dgm:pt modelId="{284C139E-9B6E-4F7A-88CA-25FF301153E5}" type="parTrans" cxnId="{3378E94E-20CE-4846-9051-79B880C886F2}">
      <dgm:prSet/>
      <dgm:spPr/>
      <dgm:t>
        <a:bodyPr/>
        <a:lstStyle/>
        <a:p>
          <a:endParaRPr lang="tr-TR"/>
        </a:p>
      </dgm:t>
    </dgm:pt>
    <dgm:pt modelId="{5D9932E1-4147-42B2-908A-D3A83990DFA9}" type="sibTrans" cxnId="{3378E94E-20CE-4846-9051-79B880C886F2}">
      <dgm:prSet/>
      <dgm:spPr/>
      <dgm:t>
        <a:bodyPr/>
        <a:lstStyle/>
        <a:p>
          <a:endParaRPr lang="tr-TR"/>
        </a:p>
      </dgm:t>
    </dgm:pt>
    <dgm:pt modelId="{5E2D0ACA-BC75-45B6-A6AA-2D17E4446B20}">
      <dgm:prSet/>
      <dgm:spPr/>
      <dgm:t>
        <a:bodyPr/>
        <a:lstStyle/>
        <a:p>
          <a:pPr rtl="0"/>
          <a:r>
            <a:rPr lang="en-US" dirty="0" smtClean="0"/>
            <a:t>►</a:t>
          </a:r>
          <a:r>
            <a:rPr lang="en-US" dirty="0" err="1" smtClean="0"/>
            <a:t>Üniversite</a:t>
          </a:r>
          <a:r>
            <a:rPr lang="tr-TR" dirty="0" smtClean="0"/>
            <a:t> </a:t>
          </a:r>
          <a:r>
            <a:rPr lang="en-US" dirty="0" err="1" smtClean="0"/>
            <a:t>harcama</a:t>
          </a:r>
          <a:r>
            <a:rPr lang="tr-TR" dirty="0" smtClean="0"/>
            <a:t> </a:t>
          </a:r>
          <a:r>
            <a:rPr lang="en-US" dirty="0" err="1" smtClean="0"/>
            <a:t>birimlerine</a:t>
          </a:r>
          <a:r>
            <a:rPr lang="tr-TR" dirty="0" smtClean="0"/>
            <a:t> </a:t>
          </a:r>
          <a:r>
            <a:rPr lang="en-US" dirty="0" err="1" smtClean="0"/>
            <a:t>ödenek</a:t>
          </a:r>
          <a:r>
            <a:rPr lang="tr-TR" dirty="0" smtClean="0"/>
            <a:t> </a:t>
          </a:r>
          <a:r>
            <a:rPr lang="en-US" dirty="0" err="1" smtClean="0"/>
            <a:t>gönderme</a:t>
          </a:r>
          <a:r>
            <a:rPr lang="tr-TR" dirty="0" smtClean="0"/>
            <a:t> </a:t>
          </a:r>
          <a:r>
            <a:rPr lang="en-US" dirty="0" err="1" smtClean="0"/>
            <a:t>belgesine</a:t>
          </a:r>
          <a:r>
            <a:rPr lang="tr-TR" dirty="0" smtClean="0"/>
            <a:t> </a:t>
          </a:r>
          <a:r>
            <a:rPr lang="en-US" dirty="0" err="1" smtClean="0"/>
            <a:t>dayanılarak</a:t>
          </a:r>
          <a:r>
            <a:rPr lang="en-US" dirty="0" smtClean="0"/>
            <a:t>	</a:t>
          </a:r>
          <a:r>
            <a:rPr lang="en-US" dirty="0" err="1" smtClean="0"/>
            <a:t>ödenek</a:t>
          </a:r>
          <a:r>
            <a:rPr lang="en-US" dirty="0" smtClean="0"/>
            <a:t> </a:t>
          </a:r>
          <a:r>
            <a:rPr lang="en-US" dirty="0" err="1" smtClean="0"/>
            <a:t>gönderilmesini</a:t>
          </a:r>
          <a:r>
            <a:rPr lang="en-US" dirty="0" smtClean="0"/>
            <a:t> </a:t>
          </a:r>
          <a:r>
            <a:rPr lang="en-US" dirty="0" err="1" smtClean="0"/>
            <a:t>sağlamak</a:t>
          </a:r>
          <a:r>
            <a:rPr lang="en-US" dirty="0" smtClean="0"/>
            <a:t>.</a:t>
          </a:r>
          <a:endParaRPr lang="tr-TR" dirty="0"/>
        </a:p>
      </dgm:t>
    </dgm:pt>
    <dgm:pt modelId="{8B76EFF2-5D20-4BB8-B1F8-0B84D883E85A}" type="parTrans" cxnId="{123756D3-C044-4E5A-A617-0C25E06E19FF}">
      <dgm:prSet/>
      <dgm:spPr/>
      <dgm:t>
        <a:bodyPr/>
        <a:lstStyle/>
        <a:p>
          <a:endParaRPr lang="tr-TR"/>
        </a:p>
      </dgm:t>
    </dgm:pt>
    <dgm:pt modelId="{4042793C-1D0D-4EB6-9766-26EA2C7485AB}" type="sibTrans" cxnId="{123756D3-C044-4E5A-A617-0C25E06E19FF}">
      <dgm:prSet/>
      <dgm:spPr/>
      <dgm:t>
        <a:bodyPr/>
        <a:lstStyle/>
        <a:p>
          <a:endParaRPr lang="tr-TR"/>
        </a:p>
      </dgm:t>
    </dgm:pt>
    <dgm:pt modelId="{6DB95C47-AEA1-48A8-97D6-303264675F1F}">
      <dgm:prSet/>
      <dgm:spPr/>
      <dgm:t>
        <a:bodyPr/>
        <a:lstStyle/>
        <a:p>
          <a:pPr rtl="0"/>
          <a:r>
            <a:rPr lang="en-US" dirty="0" smtClean="0"/>
            <a:t>► </a:t>
          </a:r>
          <a:r>
            <a:rPr lang="en-US" dirty="0" err="1" smtClean="0"/>
            <a:t>Gelirlerin</a:t>
          </a:r>
          <a:r>
            <a:rPr lang="en-US" dirty="0" smtClean="0"/>
            <a:t> </a:t>
          </a:r>
          <a:r>
            <a:rPr lang="en-US" dirty="0" err="1" smtClean="0"/>
            <a:t>tahakkuku</a:t>
          </a:r>
          <a:r>
            <a:rPr lang="en-US" dirty="0" smtClean="0"/>
            <a:t> </a:t>
          </a:r>
          <a:r>
            <a:rPr lang="en-US" dirty="0" err="1" smtClean="0"/>
            <a:t>ile</a:t>
          </a:r>
          <a:r>
            <a:rPr lang="en-US" dirty="0" smtClean="0"/>
            <a:t> </a:t>
          </a:r>
          <a:r>
            <a:rPr lang="en-US" dirty="0" err="1" smtClean="0"/>
            <a:t>gelir</a:t>
          </a:r>
          <a:r>
            <a:rPr lang="en-US" dirty="0" smtClean="0"/>
            <a:t> </a:t>
          </a:r>
          <a:r>
            <a:rPr lang="en-US" dirty="0" err="1" smtClean="0"/>
            <a:t>ve</a:t>
          </a:r>
          <a:r>
            <a:rPr lang="en-US" dirty="0" smtClean="0"/>
            <a:t> </a:t>
          </a:r>
          <a:r>
            <a:rPr lang="en-US" dirty="0" err="1" smtClean="0"/>
            <a:t>alacakların</a:t>
          </a:r>
          <a:r>
            <a:rPr lang="en-US" dirty="0" smtClean="0"/>
            <a:t> </a:t>
          </a:r>
          <a:r>
            <a:rPr lang="en-US" dirty="0" err="1" smtClean="0"/>
            <a:t>takip</a:t>
          </a:r>
          <a:r>
            <a:rPr lang="en-US" dirty="0" smtClean="0"/>
            <a:t> </a:t>
          </a:r>
          <a:r>
            <a:rPr lang="en-US" dirty="0" err="1" smtClean="0"/>
            <a:t>işlemlerini</a:t>
          </a:r>
          <a:r>
            <a:rPr lang="en-US" dirty="0" smtClean="0"/>
            <a:t> </a:t>
          </a:r>
          <a:r>
            <a:rPr lang="en-US" dirty="0" err="1" smtClean="0"/>
            <a:t>yürütmek</a:t>
          </a:r>
          <a:r>
            <a:rPr lang="en-US" dirty="0" smtClean="0"/>
            <a:t>.</a:t>
          </a:r>
          <a:endParaRPr lang="tr-TR" dirty="0"/>
        </a:p>
      </dgm:t>
    </dgm:pt>
    <dgm:pt modelId="{59789CA0-2D14-442F-AA04-9F7AA31810E2}" type="parTrans" cxnId="{5B65AC35-E4E5-44E4-A019-CABF7560D089}">
      <dgm:prSet/>
      <dgm:spPr/>
      <dgm:t>
        <a:bodyPr/>
        <a:lstStyle/>
        <a:p>
          <a:endParaRPr lang="tr-TR"/>
        </a:p>
      </dgm:t>
    </dgm:pt>
    <dgm:pt modelId="{153D8CEF-49B0-4E41-B9CF-7B96E70223AF}" type="sibTrans" cxnId="{5B65AC35-E4E5-44E4-A019-CABF7560D089}">
      <dgm:prSet/>
      <dgm:spPr/>
      <dgm:t>
        <a:bodyPr/>
        <a:lstStyle/>
        <a:p>
          <a:endParaRPr lang="tr-TR"/>
        </a:p>
      </dgm:t>
    </dgm:pt>
    <dgm:pt modelId="{CA32409B-588F-4DDB-8F2A-963183D0B7E9}" type="pres">
      <dgm:prSet presAssocID="{97594740-948D-40FB-9154-58E4D71D0849}" presName="linearFlow" presStyleCnt="0">
        <dgm:presLayoutVars>
          <dgm:dir/>
          <dgm:resizeHandles val="exact"/>
        </dgm:presLayoutVars>
      </dgm:prSet>
      <dgm:spPr/>
      <dgm:t>
        <a:bodyPr/>
        <a:lstStyle/>
        <a:p>
          <a:endParaRPr lang="tr-TR"/>
        </a:p>
      </dgm:t>
    </dgm:pt>
    <dgm:pt modelId="{DF749BDD-E130-47C9-897E-0114ED714E00}" type="pres">
      <dgm:prSet presAssocID="{17DCA40D-39BA-4878-9970-8FB8228EB344}" presName="composite" presStyleCnt="0"/>
      <dgm:spPr/>
      <dgm:t>
        <a:bodyPr/>
        <a:lstStyle/>
        <a:p>
          <a:endParaRPr lang="tr-TR"/>
        </a:p>
      </dgm:t>
    </dgm:pt>
    <dgm:pt modelId="{295CCC46-AC48-4EDD-8BEC-ECE170E82DB2}" type="pres">
      <dgm:prSet presAssocID="{17DCA40D-39BA-4878-9970-8FB8228EB344}" presName="imgShp" presStyleLbl="fgImgPlace1" presStyleIdx="0" presStyleCnt="6"/>
      <dgm:spPr>
        <a:blipFill rotWithShape="0">
          <a:blip xmlns:r="http://schemas.openxmlformats.org/officeDocument/2006/relationships" r:embed="rId1"/>
          <a:stretch>
            <a:fillRect/>
          </a:stretch>
        </a:blipFill>
      </dgm:spPr>
      <dgm:t>
        <a:bodyPr/>
        <a:lstStyle/>
        <a:p>
          <a:endParaRPr lang="tr-TR"/>
        </a:p>
      </dgm:t>
    </dgm:pt>
    <dgm:pt modelId="{73732C77-E6C4-4E0F-B629-36BDA81757B0}" type="pres">
      <dgm:prSet presAssocID="{17DCA40D-39BA-4878-9970-8FB8228EB344}" presName="txShp" presStyleLbl="node1" presStyleIdx="0" presStyleCnt="6">
        <dgm:presLayoutVars>
          <dgm:bulletEnabled val="1"/>
        </dgm:presLayoutVars>
      </dgm:prSet>
      <dgm:spPr/>
      <dgm:t>
        <a:bodyPr/>
        <a:lstStyle/>
        <a:p>
          <a:endParaRPr lang="tr-TR"/>
        </a:p>
      </dgm:t>
    </dgm:pt>
    <dgm:pt modelId="{609DE79B-CAD0-46FD-B840-C5F0E762F9C3}" type="pres">
      <dgm:prSet presAssocID="{9A90763E-98B8-4994-AB79-E58EE966949F}" presName="spacing" presStyleCnt="0"/>
      <dgm:spPr/>
      <dgm:t>
        <a:bodyPr/>
        <a:lstStyle/>
        <a:p>
          <a:endParaRPr lang="tr-TR"/>
        </a:p>
      </dgm:t>
    </dgm:pt>
    <dgm:pt modelId="{D861DB6C-FE63-4601-AD08-13397AAFD896}" type="pres">
      <dgm:prSet presAssocID="{A9EF7C47-7BEC-43DE-B08B-4B240821694D}" presName="composite" presStyleCnt="0"/>
      <dgm:spPr/>
      <dgm:t>
        <a:bodyPr/>
        <a:lstStyle/>
        <a:p>
          <a:endParaRPr lang="tr-TR"/>
        </a:p>
      </dgm:t>
    </dgm:pt>
    <dgm:pt modelId="{79EB8968-D1F0-4F77-8E88-F5B64602FE61}" type="pres">
      <dgm:prSet presAssocID="{A9EF7C47-7BEC-43DE-B08B-4B240821694D}" presName="imgShp" presStyleLbl="fgImgPlace1" presStyleIdx="1" presStyleCnt="6"/>
      <dgm:spPr>
        <a:blipFill rotWithShape="0">
          <a:blip xmlns:r="http://schemas.openxmlformats.org/officeDocument/2006/relationships" r:embed="rId1"/>
          <a:stretch>
            <a:fillRect/>
          </a:stretch>
        </a:blipFill>
      </dgm:spPr>
      <dgm:t>
        <a:bodyPr/>
        <a:lstStyle/>
        <a:p>
          <a:endParaRPr lang="tr-TR"/>
        </a:p>
      </dgm:t>
    </dgm:pt>
    <dgm:pt modelId="{1160EA46-6307-45E9-BB15-C5ADF1D174ED}" type="pres">
      <dgm:prSet presAssocID="{A9EF7C47-7BEC-43DE-B08B-4B240821694D}" presName="txShp" presStyleLbl="node1" presStyleIdx="1" presStyleCnt="6">
        <dgm:presLayoutVars>
          <dgm:bulletEnabled val="1"/>
        </dgm:presLayoutVars>
      </dgm:prSet>
      <dgm:spPr/>
      <dgm:t>
        <a:bodyPr/>
        <a:lstStyle/>
        <a:p>
          <a:endParaRPr lang="tr-TR"/>
        </a:p>
      </dgm:t>
    </dgm:pt>
    <dgm:pt modelId="{93B99AF4-325B-4528-A83C-E8A52C55BA4A}" type="pres">
      <dgm:prSet presAssocID="{E5A7D40B-5650-4D4F-8B7C-F8F2BDA68091}" presName="spacing" presStyleCnt="0"/>
      <dgm:spPr/>
      <dgm:t>
        <a:bodyPr/>
        <a:lstStyle/>
        <a:p>
          <a:endParaRPr lang="tr-TR"/>
        </a:p>
      </dgm:t>
    </dgm:pt>
    <dgm:pt modelId="{A0F2CD2C-701D-4AAD-AFC4-96D1B05FC683}" type="pres">
      <dgm:prSet presAssocID="{CF0B52FB-E135-4CC2-8CE5-EB5A238C0A95}" presName="composite" presStyleCnt="0"/>
      <dgm:spPr/>
      <dgm:t>
        <a:bodyPr/>
        <a:lstStyle/>
        <a:p>
          <a:endParaRPr lang="tr-TR"/>
        </a:p>
      </dgm:t>
    </dgm:pt>
    <dgm:pt modelId="{8723786E-E2E4-4EDD-BA26-5826AE803735}" type="pres">
      <dgm:prSet presAssocID="{CF0B52FB-E135-4CC2-8CE5-EB5A238C0A95}" presName="imgShp" presStyleLbl="fgImgPlace1" presStyleIdx="2" presStyleCnt="6"/>
      <dgm:spPr>
        <a:blipFill rotWithShape="0">
          <a:blip xmlns:r="http://schemas.openxmlformats.org/officeDocument/2006/relationships" r:embed="rId1"/>
          <a:stretch>
            <a:fillRect/>
          </a:stretch>
        </a:blipFill>
      </dgm:spPr>
      <dgm:t>
        <a:bodyPr/>
        <a:lstStyle/>
        <a:p>
          <a:endParaRPr lang="tr-TR"/>
        </a:p>
      </dgm:t>
    </dgm:pt>
    <dgm:pt modelId="{B695BB3B-E5F0-4C10-A4AD-4ECB5199AED0}" type="pres">
      <dgm:prSet presAssocID="{CF0B52FB-E135-4CC2-8CE5-EB5A238C0A95}" presName="txShp" presStyleLbl="node1" presStyleIdx="2" presStyleCnt="6">
        <dgm:presLayoutVars>
          <dgm:bulletEnabled val="1"/>
        </dgm:presLayoutVars>
      </dgm:prSet>
      <dgm:spPr/>
      <dgm:t>
        <a:bodyPr/>
        <a:lstStyle/>
        <a:p>
          <a:endParaRPr lang="tr-TR"/>
        </a:p>
      </dgm:t>
    </dgm:pt>
    <dgm:pt modelId="{52AB386D-2234-423B-AF05-52D34305C680}" type="pres">
      <dgm:prSet presAssocID="{84A8A36A-A431-413D-8174-2BF38C2353F7}" presName="spacing" presStyleCnt="0"/>
      <dgm:spPr/>
      <dgm:t>
        <a:bodyPr/>
        <a:lstStyle/>
        <a:p>
          <a:endParaRPr lang="tr-TR"/>
        </a:p>
      </dgm:t>
    </dgm:pt>
    <dgm:pt modelId="{45E258BE-354D-4908-AC5F-F24706A6949F}" type="pres">
      <dgm:prSet presAssocID="{458D2400-30AD-4337-B495-A0E76BC48A33}" presName="composite" presStyleCnt="0"/>
      <dgm:spPr/>
      <dgm:t>
        <a:bodyPr/>
        <a:lstStyle/>
        <a:p>
          <a:endParaRPr lang="tr-TR"/>
        </a:p>
      </dgm:t>
    </dgm:pt>
    <dgm:pt modelId="{6E0F7391-0472-469B-98BC-3A74EDD5DBE8}" type="pres">
      <dgm:prSet presAssocID="{458D2400-30AD-4337-B495-A0E76BC48A33}" presName="imgShp" presStyleLbl="fgImgPlace1" presStyleIdx="3" presStyleCnt="6"/>
      <dgm:spPr>
        <a:blipFill rotWithShape="0">
          <a:blip xmlns:r="http://schemas.openxmlformats.org/officeDocument/2006/relationships" r:embed="rId1"/>
          <a:stretch>
            <a:fillRect/>
          </a:stretch>
        </a:blipFill>
      </dgm:spPr>
      <dgm:t>
        <a:bodyPr/>
        <a:lstStyle/>
        <a:p>
          <a:endParaRPr lang="tr-TR"/>
        </a:p>
      </dgm:t>
    </dgm:pt>
    <dgm:pt modelId="{1F7B7D0A-C1C5-4B9D-8EAF-465DA34E16F9}" type="pres">
      <dgm:prSet presAssocID="{458D2400-30AD-4337-B495-A0E76BC48A33}" presName="txShp" presStyleLbl="node1" presStyleIdx="3" presStyleCnt="6">
        <dgm:presLayoutVars>
          <dgm:bulletEnabled val="1"/>
        </dgm:presLayoutVars>
      </dgm:prSet>
      <dgm:spPr/>
      <dgm:t>
        <a:bodyPr/>
        <a:lstStyle/>
        <a:p>
          <a:endParaRPr lang="tr-TR"/>
        </a:p>
      </dgm:t>
    </dgm:pt>
    <dgm:pt modelId="{51B6BFC9-21CA-4008-B9F0-40C817531B27}" type="pres">
      <dgm:prSet presAssocID="{5D9932E1-4147-42B2-908A-D3A83990DFA9}" presName="spacing" presStyleCnt="0"/>
      <dgm:spPr/>
      <dgm:t>
        <a:bodyPr/>
        <a:lstStyle/>
        <a:p>
          <a:endParaRPr lang="tr-TR"/>
        </a:p>
      </dgm:t>
    </dgm:pt>
    <dgm:pt modelId="{4852D3A3-F77C-4B50-9B75-1091B54B240C}" type="pres">
      <dgm:prSet presAssocID="{5E2D0ACA-BC75-45B6-A6AA-2D17E4446B20}" presName="composite" presStyleCnt="0"/>
      <dgm:spPr/>
      <dgm:t>
        <a:bodyPr/>
        <a:lstStyle/>
        <a:p>
          <a:endParaRPr lang="tr-TR"/>
        </a:p>
      </dgm:t>
    </dgm:pt>
    <dgm:pt modelId="{EFBB8167-7677-4FD1-8010-2C17CF2416D4}" type="pres">
      <dgm:prSet presAssocID="{5E2D0ACA-BC75-45B6-A6AA-2D17E4446B20}" presName="imgShp" presStyleLbl="fgImgPlace1" presStyleIdx="4" presStyleCnt="6"/>
      <dgm:spPr>
        <a:blipFill rotWithShape="0">
          <a:blip xmlns:r="http://schemas.openxmlformats.org/officeDocument/2006/relationships" r:embed="rId1"/>
          <a:stretch>
            <a:fillRect/>
          </a:stretch>
        </a:blipFill>
      </dgm:spPr>
      <dgm:t>
        <a:bodyPr/>
        <a:lstStyle/>
        <a:p>
          <a:endParaRPr lang="tr-TR"/>
        </a:p>
      </dgm:t>
    </dgm:pt>
    <dgm:pt modelId="{06B55458-DCAC-4172-947A-7D322E978EEC}" type="pres">
      <dgm:prSet presAssocID="{5E2D0ACA-BC75-45B6-A6AA-2D17E4446B20}" presName="txShp" presStyleLbl="node1" presStyleIdx="4" presStyleCnt="6">
        <dgm:presLayoutVars>
          <dgm:bulletEnabled val="1"/>
        </dgm:presLayoutVars>
      </dgm:prSet>
      <dgm:spPr/>
      <dgm:t>
        <a:bodyPr/>
        <a:lstStyle/>
        <a:p>
          <a:endParaRPr lang="tr-TR"/>
        </a:p>
      </dgm:t>
    </dgm:pt>
    <dgm:pt modelId="{E3C9D6E9-F3DD-47AA-BCC7-8BC633E1DFE8}" type="pres">
      <dgm:prSet presAssocID="{4042793C-1D0D-4EB6-9766-26EA2C7485AB}" presName="spacing" presStyleCnt="0"/>
      <dgm:spPr/>
      <dgm:t>
        <a:bodyPr/>
        <a:lstStyle/>
        <a:p>
          <a:endParaRPr lang="tr-TR"/>
        </a:p>
      </dgm:t>
    </dgm:pt>
    <dgm:pt modelId="{337A1DCE-6DB6-46AB-A789-D7E5744C7E77}" type="pres">
      <dgm:prSet presAssocID="{6DB95C47-AEA1-48A8-97D6-303264675F1F}" presName="composite" presStyleCnt="0"/>
      <dgm:spPr/>
      <dgm:t>
        <a:bodyPr/>
        <a:lstStyle/>
        <a:p>
          <a:endParaRPr lang="tr-TR"/>
        </a:p>
      </dgm:t>
    </dgm:pt>
    <dgm:pt modelId="{5CF410E3-5F32-438E-8B7A-C4CE04673752}" type="pres">
      <dgm:prSet presAssocID="{6DB95C47-AEA1-48A8-97D6-303264675F1F}" presName="imgShp" presStyleLbl="fgImgPlace1" presStyleIdx="5" presStyleCnt="6"/>
      <dgm:spPr>
        <a:blipFill rotWithShape="0">
          <a:blip xmlns:r="http://schemas.openxmlformats.org/officeDocument/2006/relationships" r:embed="rId1"/>
          <a:stretch>
            <a:fillRect/>
          </a:stretch>
        </a:blipFill>
      </dgm:spPr>
      <dgm:t>
        <a:bodyPr/>
        <a:lstStyle/>
        <a:p>
          <a:endParaRPr lang="tr-TR"/>
        </a:p>
      </dgm:t>
    </dgm:pt>
    <dgm:pt modelId="{B73A2C50-CA67-4CFF-A50B-3DEE01CFDCC2}" type="pres">
      <dgm:prSet presAssocID="{6DB95C47-AEA1-48A8-97D6-303264675F1F}" presName="txShp" presStyleLbl="node1" presStyleIdx="5" presStyleCnt="6">
        <dgm:presLayoutVars>
          <dgm:bulletEnabled val="1"/>
        </dgm:presLayoutVars>
      </dgm:prSet>
      <dgm:spPr/>
      <dgm:t>
        <a:bodyPr/>
        <a:lstStyle/>
        <a:p>
          <a:endParaRPr lang="tr-TR"/>
        </a:p>
      </dgm:t>
    </dgm:pt>
  </dgm:ptLst>
  <dgm:cxnLst>
    <dgm:cxn modelId="{01A03043-7E77-4F80-B209-1F485137AA47}" srcId="{97594740-948D-40FB-9154-58E4D71D0849}" destId="{A9EF7C47-7BEC-43DE-B08B-4B240821694D}" srcOrd="1" destOrd="0" parTransId="{DE609498-5BD7-4B56-95D2-E3174ECE8DA6}" sibTransId="{E5A7D40B-5650-4D4F-8B7C-F8F2BDA68091}"/>
    <dgm:cxn modelId="{0E870CC7-FF2F-47A9-88CB-7CC0886A21BA}" type="presOf" srcId="{5E2D0ACA-BC75-45B6-A6AA-2D17E4446B20}" destId="{06B55458-DCAC-4172-947A-7D322E978EEC}" srcOrd="0" destOrd="0" presId="urn:microsoft.com/office/officeart/2005/8/layout/vList3#1"/>
    <dgm:cxn modelId="{24356414-96F3-4C64-9A6F-D0F35019518C}" srcId="{97594740-948D-40FB-9154-58E4D71D0849}" destId="{17DCA40D-39BA-4878-9970-8FB8228EB344}" srcOrd="0" destOrd="0" parTransId="{A7A27180-6968-429B-A813-ECD498048899}" sibTransId="{9A90763E-98B8-4994-AB79-E58EE966949F}"/>
    <dgm:cxn modelId="{EFE7A8FE-516E-4465-B674-3D0EF097DD45}" type="presOf" srcId="{CF0B52FB-E135-4CC2-8CE5-EB5A238C0A95}" destId="{B695BB3B-E5F0-4C10-A4AD-4ECB5199AED0}" srcOrd="0" destOrd="0" presId="urn:microsoft.com/office/officeart/2005/8/layout/vList3#1"/>
    <dgm:cxn modelId="{1B36BE2A-690D-4F0B-A5AD-C484E20DF11F}" type="presOf" srcId="{17DCA40D-39BA-4878-9970-8FB8228EB344}" destId="{73732C77-E6C4-4E0F-B629-36BDA81757B0}" srcOrd="0" destOrd="0" presId="urn:microsoft.com/office/officeart/2005/8/layout/vList3#1"/>
    <dgm:cxn modelId="{CA6F4477-87DD-4BAD-8F5D-730175397979}" type="presOf" srcId="{97594740-948D-40FB-9154-58E4D71D0849}" destId="{CA32409B-588F-4DDB-8F2A-963183D0B7E9}" srcOrd="0" destOrd="0" presId="urn:microsoft.com/office/officeart/2005/8/layout/vList3#1"/>
    <dgm:cxn modelId="{63EC4706-DA9C-4270-8443-EEC3ADC913F8}" type="presOf" srcId="{458D2400-30AD-4337-B495-A0E76BC48A33}" destId="{1F7B7D0A-C1C5-4B9D-8EAF-465DA34E16F9}" srcOrd="0" destOrd="0" presId="urn:microsoft.com/office/officeart/2005/8/layout/vList3#1"/>
    <dgm:cxn modelId="{3B8B64BA-2917-4D91-A16E-96922BF2A26E}" srcId="{97594740-948D-40FB-9154-58E4D71D0849}" destId="{CF0B52FB-E135-4CC2-8CE5-EB5A238C0A95}" srcOrd="2" destOrd="0" parTransId="{DA2B7575-F774-4384-A463-5294A7C50198}" sibTransId="{84A8A36A-A431-413D-8174-2BF38C2353F7}"/>
    <dgm:cxn modelId="{3378E94E-20CE-4846-9051-79B880C886F2}" srcId="{97594740-948D-40FB-9154-58E4D71D0849}" destId="{458D2400-30AD-4337-B495-A0E76BC48A33}" srcOrd="3" destOrd="0" parTransId="{284C139E-9B6E-4F7A-88CA-25FF301153E5}" sibTransId="{5D9932E1-4147-42B2-908A-D3A83990DFA9}"/>
    <dgm:cxn modelId="{0541ED99-4ED9-405F-A6DD-EB5272F661D1}" type="presOf" srcId="{6DB95C47-AEA1-48A8-97D6-303264675F1F}" destId="{B73A2C50-CA67-4CFF-A50B-3DEE01CFDCC2}" srcOrd="0" destOrd="0" presId="urn:microsoft.com/office/officeart/2005/8/layout/vList3#1"/>
    <dgm:cxn modelId="{123756D3-C044-4E5A-A617-0C25E06E19FF}" srcId="{97594740-948D-40FB-9154-58E4D71D0849}" destId="{5E2D0ACA-BC75-45B6-A6AA-2D17E4446B20}" srcOrd="4" destOrd="0" parTransId="{8B76EFF2-5D20-4BB8-B1F8-0B84D883E85A}" sibTransId="{4042793C-1D0D-4EB6-9766-26EA2C7485AB}"/>
    <dgm:cxn modelId="{5B65AC35-E4E5-44E4-A019-CABF7560D089}" srcId="{97594740-948D-40FB-9154-58E4D71D0849}" destId="{6DB95C47-AEA1-48A8-97D6-303264675F1F}" srcOrd="5" destOrd="0" parTransId="{59789CA0-2D14-442F-AA04-9F7AA31810E2}" sibTransId="{153D8CEF-49B0-4E41-B9CF-7B96E70223AF}"/>
    <dgm:cxn modelId="{229D844A-E7DB-4582-8403-B169AAE6E85C}" type="presOf" srcId="{A9EF7C47-7BEC-43DE-B08B-4B240821694D}" destId="{1160EA46-6307-45E9-BB15-C5ADF1D174ED}" srcOrd="0" destOrd="0" presId="urn:microsoft.com/office/officeart/2005/8/layout/vList3#1"/>
    <dgm:cxn modelId="{67BA7743-E561-4022-9DB5-E104057B0F6E}" type="presParOf" srcId="{CA32409B-588F-4DDB-8F2A-963183D0B7E9}" destId="{DF749BDD-E130-47C9-897E-0114ED714E00}" srcOrd="0" destOrd="0" presId="urn:microsoft.com/office/officeart/2005/8/layout/vList3#1"/>
    <dgm:cxn modelId="{C4F03F40-18E6-4B26-9D9D-3C891D99AECD}" type="presParOf" srcId="{DF749BDD-E130-47C9-897E-0114ED714E00}" destId="{295CCC46-AC48-4EDD-8BEC-ECE170E82DB2}" srcOrd="0" destOrd="0" presId="urn:microsoft.com/office/officeart/2005/8/layout/vList3#1"/>
    <dgm:cxn modelId="{A3FFA8A1-F5AA-4FC2-8BD3-F2FA76CD1C72}" type="presParOf" srcId="{DF749BDD-E130-47C9-897E-0114ED714E00}" destId="{73732C77-E6C4-4E0F-B629-36BDA81757B0}" srcOrd="1" destOrd="0" presId="urn:microsoft.com/office/officeart/2005/8/layout/vList3#1"/>
    <dgm:cxn modelId="{23C6E9AB-8787-4DFF-B407-2AD419A716C0}" type="presParOf" srcId="{CA32409B-588F-4DDB-8F2A-963183D0B7E9}" destId="{609DE79B-CAD0-46FD-B840-C5F0E762F9C3}" srcOrd="1" destOrd="0" presId="urn:microsoft.com/office/officeart/2005/8/layout/vList3#1"/>
    <dgm:cxn modelId="{04B93B11-D1BD-4F48-84D2-A227F7DC1F4B}" type="presParOf" srcId="{CA32409B-588F-4DDB-8F2A-963183D0B7E9}" destId="{D861DB6C-FE63-4601-AD08-13397AAFD896}" srcOrd="2" destOrd="0" presId="urn:microsoft.com/office/officeart/2005/8/layout/vList3#1"/>
    <dgm:cxn modelId="{D43A048D-308B-48F2-9472-53D4F4C6A0AA}" type="presParOf" srcId="{D861DB6C-FE63-4601-AD08-13397AAFD896}" destId="{79EB8968-D1F0-4F77-8E88-F5B64602FE61}" srcOrd="0" destOrd="0" presId="urn:microsoft.com/office/officeart/2005/8/layout/vList3#1"/>
    <dgm:cxn modelId="{58353C9D-F2D7-4C9D-8637-4869D5073809}" type="presParOf" srcId="{D861DB6C-FE63-4601-AD08-13397AAFD896}" destId="{1160EA46-6307-45E9-BB15-C5ADF1D174ED}" srcOrd="1" destOrd="0" presId="urn:microsoft.com/office/officeart/2005/8/layout/vList3#1"/>
    <dgm:cxn modelId="{B0BB5DF0-5264-4992-A139-94B29EA6D9C5}" type="presParOf" srcId="{CA32409B-588F-4DDB-8F2A-963183D0B7E9}" destId="{93B99AF4-325B-4528-A83C-E8A52C55BA4A}" srcOrd="3" destOrd="0" presId="urn:microsoft.com/office/officeart/2005/8/layout/vList3#1"/>
    <dgm:cxn modelId="{2927FA37-4924-4631-94B5-44D84CC41535}" type="presParOf" srcId="{CA32409B-588F-4DDB-8F2A-963183D0B7E9}" destId="{A0F2CD2C-701D-4AAD-AFC4-96D1B05FC683}" srcOrd="4" destOrd="0" presId="urn:microsoft.com/office/officeart/2005/8/layout/vList3#1"/>
    <dgm:cxn modelId="{EDC35386-F1C6-4BDD-979F-BDC9CF43E08A}" type="presParOf" srcId="{A0F2CD2C-701D-4AAD-AFC4-96D1B05FC683}" destId="{8723786E-E2E4-4EDD-BA26-5826AE803735}" srcOrd="0" destOrd="0" presId="urn:microsoft.com/office/officeart/2005/8/layout/vList3#1"/>
    <dgm:cxn modelId="{886ACEDC-CE75-4669-8FAE-CEC96DCE7368}" type="presParOf" srcId="{A0F2CD2C-701D-4AAD-AFC4-96D1B05FC683}" destId="{B695BB3B-E5F0-4C10-A4AD-4ECB5199AED0}" srcOrd="1" destOrd="0" presId="urn:microsoft.com/office/officeart/2005/8/layout/vList3#1"/>
    <dgm:cxn modelId="{2938B3AD-F17D-4908-B506-E7BE7782292D}" type="presParOf" srcId="{CA32409B-588F-4DDB-8F2A-963183D0B7E9}" destId="{52AB386D-2234-423B-AF05-52D34305C680}" srcOrd="5" destOrd="0" presId="urn:microsoft.com/office/officeart/2005/8/layout/vList3#1"/>
    <dgm:cxn modelId="{8C39202E-D145-46E5-8AF0-EDCB12006B71}" type="presParOf" srcId="{CA32409B-588F-4DDB-8F2A-963183D0B7E9}" destId="{45E258BE-354D-4908-AC5F-F24706A6949F}" srcOrd="6" destOrd="0" presId="urn:microsoft.com/office/officeart/2005/8/layout/vList3#1"/>
    <dgm:cxn modelId="{93CCA86B-588D-41D6-A006-66C54FE274C8}" type="presParOf" srcId="{45E258BE-354D-4908-AC5F-F24706A6949F}" destId="{6E0F7391-0472-469B-98BC-3A74EDD5DBE8}" srcOrd="0" destOrd="0" presId="urn:microsoft.com/office/officeart/2005/8/layout/vList3#1"/>
    <dgm:cxn modelId="{64E850C8-17CC-4A13-A327-8D724FB2C590}" type="presParOf" srcId="{45E258BE-354D-4908-AC5F-F24706A6949F}" destId="{1F7B7D0A-C1C5-4B9D-8EAF-465DA34E16F9}" srcOrd="1" destOrd="0" presId="urn:microsoft.com/office/officeart/2005/8/layout/vList3#1"/>
    <dgm:cxn modelId="{45C2EE4D-F122-4A41-97C4-4BC6A579DE97}" type="presParOf" srcId="{CA32409B-588F-4DDB-8F2A-963183D0B7E9}" destId="{51B6BFC9-21CA-4008-B9F0-40C817531B27}" srcOrd="7" destOrd="0" presId="urn:microsoft.com/office/officeart/2005/8/layout/vList3#1"/>
    <dgm:cxn modelId="{1A42B7DE-D572-4539-AF8F-765072A25F5A}" type="presParOf" srcId="{CA32409B-588F-4DDB-8F2A-963183D0B7E9}" destId="{4852D3A3-F77C-4B50-9B75-1091B54B240C}" srcOrd="8" destOrd="0" presId="urn:microsoft.com/office/officeart/2005/8/layout/vList3#1"/>
    <dgm:cxn modelId="{C442AC56-82D0-4509-A7FD-96E6B9390822}" type="presParOf" srcId="{4852D3A3-F77C-4B50-9B75-1091B54B240C}" destId="{EFBB8167-7677-4FD1-8010-2C17CF2416D4}" srcOrd="0" destOrd="0" presId="urn:microsoft.com/office/officeart/2005/8/layout/vList3#1"/>
    <dgm:cxn modelId="{4057A469-65E5-4981-BAB5-CA7C52827858}" type="presParOf" srcId="{4852D3A3-F77C-4B50-9B75-1091B54B240C}" destId="{06B55458-DCAC-4172-947A-7D322E978EEC}" srcOrd="1" destOrd="0" presId="urn:microsoft.com/office/officeart/2005/8/layout/vList3#1"/>
    <dgm:cxn modelId="{5D1F6D55-7F66-4314-B194-F5F3406715F8}" type="presParOf" srcId="{CA32409B-588F-4DDB-8F2A-963183D0B7E9}" destId="{E3C9D6E9-F3DD-47AA-BCC7-8BC633E1DFE8}" srcOrd="9" destOrd="0" presId="urn:microsoft.com/office/officeart/2005/8/layout/vList3#1"/>
    <dgm:cxn modelId="{09890924-D50E-46D5-9629-926F2B660F5C}" type="presParOf" srcId="{CA32409B-588F-4DDB-8F2A-963183D0B7E9}" destId="{337A1DCE-6DB6-46AB-A789-D7E5744C7E77}" srcOrd="10" destOrd="0" presId="urn:microsoft.com/office/officeart/2005/8/layout/vList3#1"/>
    <dgm:cxn modelId="{6DF21CA7-052D-4C76-B882-0904D0EDC160}" type="presParOf" srcId="{337A1DCE-6DB6-46AB-A789-D7E5744C7E77}" destId="{5CF410E3-5F32-438E-8B7A-C4CE04673752}" srcOrd="0" destOrd="0" presId="urn:microsoft.com/office/officeart/2005/8/layout/vList3#1"/>
    <dgm:cxn modelId="{D752CD77-D9C3-4381-A765-2D32E319DE4E}" type="presParOf" srcId="{337A1DCE-6DB6-46AB-A789-D7E5744C7E77}" destId="{B73A2C50-CA67-4CFF-A50B-3DEE01CFDCC2}"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2990AD2-0A50-4AC4-B5F8-BFD386AA6552}"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tr-TR"/>
        </a:p>
      </dgm:t>
    </dgm:pt>
    <dgm:pt modelId="{CDE6D436-03CF-412A-B8AE-3E8AB93F0504}">
      <dgm:prSet/>
      <dgm:spPr/>
      <dgm:t>
        <a:bodyPr/>
        <a:lstStyle/>
        <a:p>
          <a:pPr rtl="0"/>
          <a:r>
            <a:rPr lang="en-US" dirty="0" smtClean="0"/>
            <a:t>►</a:t>
          </a:r>
          <a:r>
            <a:rPr lang="en-US" dirty="0" err="1" smtClean="0"/>
            <a:t>Üniversite</a:t>
          </a:r>
          <a:r>
            <a:rPr lang="en-US" dirty="0" smtClean="0"/>
            <a:t> </a:t>
          </a:r>
          <a:r>
            <a:rPr lang="en-US" dirty="0" err="1" smtClean="0"/>
            <a:t>yatırım</a:t>
          </a:r>
          <a:r>
            <a:rPr lang="en-US" dirty="0" smtClean="0"/>
            <a:t> </a:t>
          </a:r>
          <a:r>
            <a:rPr lang="en-US" dirty="0" err="1" smtClean="0"/>
            <a:t>programı</a:t>
          </a:r>
          <a:r>
            <a:rPr lang="en-US" dirty="0" smtClean="0"/>
            <a:t> </a:t>
          </a:r>
          <a:r>
            <a:rPr lang="en-US" dirty="0" err="1" smtClean="0"/>
            <a:t>hazırlıklarının</a:t>
          </a:r>
          <a:r>
            <a:rPr lang="en-US" dirty="0" smtClean="0"/>
            <a:t> </a:t>
          </a:r>
          <a:r>
            <a:rPr lang="en-US" dirty="0" err="1" smtClean="0"/>
            <a:t>koordinasyonunu</a:t>
          </a:r>
          <a:r>
            <a:rPr lang="en-US" dirty="0" smtClean="0"/>
            <a:t> </a:t>
          </a:r>
          <a:r>
            <a:rPr lang="en-US" dirty="0" err="1" smtClean="0"/>
            <a:t>sağlamak</a:t>
          </a:r>
          <a:r>
            <a:rPr lang="en-US" dirty="0" smtClean="0"/>
            <a:t>, </a:t>
          </a:r>
          <a:r>
            <a:rPr lang="en-US" dirty="0" err="1" smtClean="0"/>
            <a:t>uygulama</a:t>
          </a:r>
          <a:r>
            <a:rPr lang="en-US" dirty="0" smtClean="0"/>
            <a:t> </a:t>
          </a:r>
          <a:r>
            <a:rPr lang="en-US" dirty="0" err="1" smtClean="0"/>
            <a:t>sonuçlarını</a:t>
          </a:r>
          <a:r>
            <a:rPr lang="en-US" dirty="0" smtClean="0"/>
            <a:t> </a:t>
          </a:r>
          <a:r>
            <a:rPr lang="en-US" dirty="0" err="1" smtClean="0"/>
            <a:t>izlemek</a:t>
          </a:r>
          <a:r>
            <a:rPr lang="en-US" dirty="0" smtClean="0"/>
            <a:t> </a:t>
          </a:r>
          <a:r>
            <a:rPr lang="en-US" dirty="0" err="1" smtClean="0"/>
            <a:t>ve</a:t>
          </a:r>
          <a:r>
            <a:rPr lang="en-US" dirty="0" smtClean="0"/>
            <a:t> </a:t>
          </a:r>
          <a:r>
            <a:rPr lang="en-US" dirty="0" err="1" smtClean="0"/>
            <a:t>yıllık</a:t>
          </a:r>
          <a:r>
            <a:rPr lang="en-US" dirty="0" smtClean="0"/>
            <a:t> </a:t>
          </a:r>
          <a:r>
            <a:rPr lang="en-US" dirty="0" err="1" smtClean="0"/>
            <a:t>yatırım</a:t>
          </a:r>
          <a:r>
            <a:rPr lang="en-US" dirty="0" smtClean="0"/>
            <a:t> </a:t>
          </a:r>
          <a:r>
            <a:rPr lang="en-US" dirty="0" err="1" smtClean="0"/>
            <a:t>değerlendirme</a:t>
          </a:r>
          <a:r>
            <a:rPr lang="en-US" dirty="0" smtClean="0"/>
            <a:t> </a:t>
          </a:r>
          <a:r>
            <a:rPr lang="en-US" dirty="0" err="1" smtClean="0"/>
            <a:t>raporunu</a:t>
          </a:r>
          <a:r>
            <a:rPr lang="en-US" dirty="0" smtClean="0"/>
            <a:t> </a:t>
          </a:r>
          <a:r>
            <a:rPr lang="en-US" dirty="0" err="1" smtClean="0"/>
            <a:t>hazırlamak</a:t>
          </a:r>
          <a:r>
            <a:rPr lang="en-US" dirty="0" smtClean="0"/>
            <a:t>.</a:t>
          </a:r>
          <a:endParaRPr lang="tr-TR" dirty="0"/>
        </a:p>
      </dgm:t>
    </dgm:pt>
    <dgm:pt modelId="{BD2902EC-ED13-46F5-A43F-6C6817802F3B}" type="parTrans" cxnId="{E85A33B2-96A3-4726-830C-55089AA54EF5}">
      <dgm:prSet/>
      <dgm:spPr/>
      <dgm:t>
        <a:bodyPr/>
        <a:lstStyle/>
        <a:p>
          <a:endParaRPr lang="tr-TR"/>
        </a:p>
      </dgm:t>
    </dgm:pt>
    <dgm:pt modelId="{0644EC05-85EC-4AE7-9D7B-D2878C35C715}" type="sibTrans" cxnId="{E85A33B2-96A3-4726-830C-55089AA54EF5}">
      <dgm:prSet/>
      <dgm:spPr/>
      <dgm:t>
        <a:bodyPr/>
        <a:lstStyle/>
        <a:p>
          <a:endParaRPr lang="tr-TR"/>
        </a:p>
      </dgm:t>
    </dgm:pt>
    <dgm:pt modelId="{585C9FD5-A94A-4165-B1A7-89F0C61706BD}">
      <dgm:prSet/>
      <dgm:spPr/>
      <dgm:t>
        <a:bodyPr/>
        <a:lstStyle/>
        <a:p>
          <a:pPr rtl="0"/>
          <a:r>
            <a:rPr lang="en-US" smtClean="0"/>
            <a:t>► Bütçe uygulama sonuçlarını raporlamak.</a:t>
          </a:r>
          <a:endParaRPr lang="tr-TR"/>
        </a:p>
      </dgm:t>
    </dgm:pt>
    <dgm:pt modelId="{73D269BC-FAB6-4767-9F51-22D017040ADA}" type="parTrans" cxnId="{954B69B1-EDDB-4E79-B708-DF45D0DA64BD}">
      <dgm:prSet/>
      <dgm:spPr/>
      <dgm:t>
        <a:bodyPr/>
        <a:lstStyle/>
        <a:p>
          <a:endParaRPr lang="tr-TR"/>
        </a:p>
      </dgm:t>
    </dgm:pt>
    <dgm:pt modelId="{A0D25856-9BBD-4CDA-AFE9-B8F8E120A6FB}" type="sibTrans" cxnId="{954B69B1-EDDB-4E79-B708-DF45D0DA64BD}">
      <dgm:prSet/>
      <dgm:spPr/>
      <dgm:t>
        <a:bodyPr/>
        <a:lstStyle/>
        <a:p>
          <a:endParaRPr lang="tr-TR"/>
        </a:p>
      </dgm:t>
    </dgm:pt>
    <dgm:pt modelId="{1076F4E9-752F-4113-8E31-4DA35C059B7F}">
      <dgm:prSet/>
      <dgm:spPr/>
      <dgm:t>
        <a:bodyPr/>
        <a:lstStyle/>
        <a:p>
          <a:pPr rtl="0"/>
          <a:r>
            <a:rPr lang="en-US" smtClean="0"/>
            <a:t>►Üniversite faaliyetlerini stratejik plan, performans programı ve bütçeye uygunluğunu   izlemek</a:t>
          </a:r>
          <a:r>
            <a:rPr lang="tr-TR" smtClean="0"/>
            <a:t> </a:t>
          </a:r>
          <a:r>
            <a:rPr lang="en-US" smtClean="0"/>
            <a:t>ve değerlendirmek.</a:t>
          </a:r>
          <a:endParaRPr lang="tr-TR"/>
        </a:p>
      </dgm:t>
    </dgm:pt>
    <dgm:pt modelId="{1DED70BA-23A3-4F46-85E7-7E1D0C72B259}" type="parTrans" cxnId="{D686A372-F420-46A9-BD37-4C8F69D4A948}">
      <dgm:prSet/>
      <dgm:spPr/>
      <dgm:t>
        <a:bodyPr/>
        <a:lstStyle/>
        <a:p>
          <a:endParaRPr lang="tr-TR"/>
        </a:p>
      </dgm:t>
    </dgm:pt>
    <dgm:pt modelId="{5DDBD406-4F63-4C9A-85CC-623A79426D06}" type="sibTrans" cxnId="{D686A372-F420-46A9-BD37-4C8F69D4A948}">
      <dgm:prSet/>
      <dgm:spPr/>
      <dgm:t>
        <a:bodyPr/>
        <a:lstStyle/>
        <a:p>
          <a:endParaRPr lang="tr-TR"/>
        </a:p>
      </dgm:t>
    </dgm:pt>
    <dgm:pt modelId="{D1537F09-0C25-4679-AD35-E6D289290A87}">
      <dgm:prSet/>
      <dgm:spPr/>
      <dgm:t>
        <a:bodyPr/>
        <a:lstStyle/>
        <a:p>
          <a:pPr rtl="0"/>
          <a:r>
            <a:rPr lang="en-US" smtClean="0"/>
            <a:t>► Üniversitenin mali iş ve işlemlerini diğer kurumlar nezdinde yürütmek ve sonuçlandırmak.</a:t>
          </a:r>
          <a:endParaRPr lang="tr-TR"/>
        </a:p>
      </dgm:t>
    </dgm:pt>
    <dgm:pt modelId="{7BF05ED1-F883-401D-9D82-9028B4FC5569}" type="parTrans" cxnId="{C61FB377-1070-4D75-BF8B-F7520A70B723}">
      <dgm:prSet/>
      <dgm:spPr/>
      <dgm:t>
        <a:bodyPr/>
        <a:lstStyle/>
        <a:p>
          <a:endParaRPr lang="tr-TR"/>
        </a:p>
      </dgm:t>
    </dgm:pt>
    <dgm:pt modelId="{FC8B83FB-7AEA-4C55-B755-88EF4B668ED8}" type="sibTrans" cxnId="{C61FB377-1070-4D75-BF8B-F7520A70B723}">
      <dgm:prSet/>
      <dgm:spPr/>
      <dgm:t>
        <a:bodyPr/>
        <a:lstStyle/>
        <a:p>
          <a:endParaRPr lang="tr-TR"/>
        </a:p>
      </dgm:t>
    </dgm:pt>
    <dgm:pt modelId="{C510D362-81EC-414D-9CF8-076FF99B227F}">
      <dgm:prSet/>
      <dgm:spPr/>
      <dgm:t>
        <a:bodyPr/>
        <a:lstStyle/>
        <a:p>
          <a:pPr rtl="0"/>
          <a:r>
            <a:rPr lang="en-US" smtClean="0"/>
            <a:t>► Mali konularla ilgili mevzuatın takip ve uygulanması konusunda üst yönetici ve harcama yetkililerine bilgi ve danışmanlık sağlamak.</a:t>
          </a:r>
          <a:endParaRPr lang="tr-TR"/>
        </a:p>
      </dgm:t>
    </dgm:pt>
    <dgm:pt modelId="{943C0AF6-7188-45DA-8C30-517492CE42A5}" type="parTrans" cxnId="{B396707F-6F74-4B18-B58F-A9667A2FED92}">
      <dgm:prSet/>
      <dgm:spPr/>
      <dgm:t>
        <a:bodyPr/>
        <a:lstStyle/>
        <a:p>
          <a:endParaRPr lang="tr-TR"/>
        </a:p>
      </dgm:t>
    </dgm:pt>
    <dgm:pt modelId="{13951A64-D1AA-4BBE-97E7-C8C5EA7751D4}" type="sibTrans" cxnId="{B396707F-6F74-4B18-B58F-A9667A2FED92}">
      <dgm:prSet/>
      <dgm:spPr/>
      <dgm:t>
        <a:bodyPr/>
        <a:lstStyle/>
        <a:p>
          <a:endParaRPr lang="tr-TR"/>
        </a:p>
      </dgm:t>
    </dgm:pt>
    <dgm:pt modelId="{4A16BC17-1D5C-4CA8-A6A1-14100D5C1DB7}">
      <dgm:prSet/>
      <dgm:spPr>
        <a:noFill/>
      </dgm:spPr>
      <dgm:t>
        <a:bodyPr/>
        <a:lstStyle/>
        <a:p>
          <a:pPr rtl="0"/>
          <a:r>
            <a:rPr lang="en-US" dirty="0" smtClean="0"/>
            <a:t>► Mali </a:t>
          </a:r>
          <a:r>
            <a:rPr lang="en-US" dirty="0" err="1" smtClean="0"/>
            <a:t>konularda</a:t>
          </a:r>
          <a:r>
            <a:rPr lang="en-US" dirty="0" smtClean="0"/>
            <a:t> </a:t>
          </a:r>
          <a:r>
            <a:rPr lang="en-US" dirty="0" err="1" smtClean="0"/>
            <a:t>Daire</a:t>
          </a:r>
          <a:r>
            <a:rPr lang="en-US" dirty="0" smtClean="0"/>
            <a:t> </a:t>
          </a:r>
          <a:r>
            <a:rPr lang="en-US" dirty="0" err="1" smtClean="0"/>
            <a:t>Başkanı</a:t>
          </a:r>
          <a:r>
            <a:rPr lang="en-US" dirty="0" smtClean="0"/>
            <a:t> </a:t>
          </a:r>
          <a:r>
            <a:rPr lang="en-US" dirty="0" err="1" smtClean="0"/>
            <a:t>tarafından</a:t>
          </a:r>
          <a:r>
            <a:rPr lang="en-US" dirty="0" smtClean="0"/>
            <a:t> </a:t>
          </a:r>
          <a:r>
            <a:rPr lang="en-US" dirty="0" err="1" smtClean="0"/>
            <a:t>verilen</a:t>
          </a:r>
          <a:r>
            <a:rPr lang="en-US" dirty="0" smtClean="0"/>
            <a:t> </a:t>
          </a:r>
          <a:r>
            <a:rPr lang="en-US" dirty="0" err="1" smtClean="0"/>
            <a:t>diğer</a:t>
          </a:r>
          <a:r>
            <a:rPr lang="en-US" dirty="0" smtClean="0"/>
            <a:t> </a:t>
          </a:r>
          <a:r>
            <a:rPr lang="en-US" dirty="0" err="1" smtClean="0"/>
            <a:t>görevleri</a:t>
          </a:r>
          <a:r>
            <a:rPr lang="en-US" dirty="0" smtClean="0"/>
            <a:t> </a:t>
          </a:r>
          <a:r>
            <a:rPr lang="en-US" dirty="0" err="1" smtClean="0"/>
            <a:t>yapmak</a:t>
          </a:r>
          <a:r>
            <a:rPr lang="en-US" dirty="0" smtClean="0"/>
            <a:t>.</a:t>
          </a:r>
          <a:endParaRPr lang="tr-TR" dirty="0"/>
        </a:p>
      </dgm:t>
    </dgm:pt>
    <dgm:pt modelId="{38F9C201-89EF-4A07-9C06-3655ED5E2351}" type="parTrans" cxnId="{54FA42FA-6366-48D7-8265-72B22AE732B9}">
      <dgm:prSet/>
      <dgm:spPr/>
      <dgm:t>
        <a:bodyPr/>
        <a:lstStyle/>
        <a:p>
          <a:endParaRPr lang="tr-TR"/>
        </a:p>
      </dgm:t>
    </dgm:pt>
    <dgm:pt modelId="{90807A63-0B71-4E91-9C02-08E86C123A9D}" type="sibTrans" cxnId="{54FA42FA-6366-48D7-8265-72B22AE732B9}">
      <dgm:prSet/>
      <dgm:spPr/>
      <dgm:t>
        <a:bodyPr/>
        <a:lstStyle/>
        <a:p>
          <a:endParaRPr lang="tr-TR"/>
        </a:p>
      </dgm:t>
    </dgm:pt>
    <dgm:pt modelId="{93C0FAB5-C1A6-4D97-A1BD-3272EEBEC438}" type="pres">
      <dgm:prSet presAssocID="{52990AD2-0A50-4AC4-B5F8-BFD386AA6552}" presName="compositeShape" presStyleCnt="0">
        <dgm:presLayoutVars>
          <dgm:chMax val="7"/>
          <dgm:dir/>
          <dgm:resizeHandles val="exact"/>
        </dgm:presLayoutVars>
      </dgm:prSet>
      <dgm:spPr/>
      <dgm:t>
        <a:bodyPr/>
        <a:lstStyle/>
        <a:p>
          <a:endParaRPr lang="tr-TR"/>
        </a:p>
      </dgm:t>
    </dgm:pt>
    <dgm:pt modelId="{7F1E574A-8B30-4F7C-A924-32B322A69E34}" type="pres">
      <dgm:prSet presAssocID="{CDE6D436-03CF-412A-B8AE-3E8AB93F0504}" presName="circ1" presStyleLbl="vennNode1" presStyleIdx="0" presStyleCnt="6"/>
      <dgm:spPr/>
    </dgm:pt>
    <dgm:pt modelId="{5C242776-4BE3-47CE-B0C2-3CA46D88D839}" type="pres">
      <dgm:prSet presAssocID="{CDE6D436-03CF-412A-B8AE-3E8AB93F0504}" presName="circ1Tx" presStyleLbl="revTx" presStyleIdx="0" presStyleCnt="0">
        <dgm:presLayoutVars>
          <dgm:chMax val="0"/>
          <dgm:chPref val="0"/>
          <dgm:bulletEnabled val="1"/>
        </dgm:presLayoutVars>
      </dgm:prSet>
      <dgm:spPr/>
      <dgm:t>
        <a:bodyPr/>
        <a:lstStyle/>
        <a:p>
          <a:endParaRPr lang="tr-TR"/>
        </a:p>
      </dgm:t>
    </dgm:pt>
    <dgm:pt modelId="{77A323DD-A8C3-4B33-915C-C0E4941F0C71}" type="pres">
      <dgm:prSet presAssocID="{585C9FD5-A94A-4165-B1A7-89F0C61706BD}" presName="circ2" presStyleLbl="vennNode1" presStyleIdx="1" presStyleCnt="6"/>
      <dgm:spPr/>
    </dgm:pt>
    <dgm:pt modelId="{E3D61E01-8B42-4E43-9BE3-20CAE694DF53}" type="pres">
      <dgm:prSet presAssocID="{585C9FD5-A94A-4165-B1A7-89F0C61706BD}" presName="circ2Tx" presStyleLbl="revTx" presStyleIdx="0" presStyleCnt="0">
        <dgm:presLayoutVars>
          <dgm:chMax val="0"/>
          <dgm:chPref val="0"/>
          <dgm:bulletEnabled val="1"/>
        </dgm:presLayoutVars>
      </dgm:prSet>
      <dgm:spPr/>
      <dgm:t>
        <a:bodyPr/>
        <a:lstStyle/>
        <a:p>
          <a:endParaRPr lang="tr-TR"/>
        </a:p>
      </dgm:t>
    </dgm:pt>
    <dgm:pt modelId="{8D6357AB-C278-4EFF-8392-C8A6B0734EF5}" type="pres">
      <dgm:prSet presAssocID="{1076F4E9-752F-4113-8E31-4DA35C059B7F}" presName="circ3" presStyleLbl="vennNode1" presStyleIdx="2" presStyleCnt="6"/>
      <dgm:spPr/>
    </dgm:pt>
    <dgm:pt modelId="{42ED0F87-D738-457E-941A-19CA53024C06}" type="pres">
      <dgm:prSet presAssocID="{1076F4E9-752F-4113-8E31-4DA35C059B7F}" presName="circ3Tx" presStyleLbl="revTx" presStyleIdx="0" presStyleCnt="0">
        <dgm:presLayoutVars>
          <dgm:chMax val="0"/>
          <dgm:chPref val="0"/>
          <dgm:bulletEnabled val="1"/>
        </dgm:presLayoutVars>
      </dgm:prSet>
      <dgm:spPr/>
      <dgm:t>
        <a:bodyPr/>
        <a:lstStyle/>
        <a:p>
          <a:endParaRPr lang="tr-TR"/>
        </a:p>
      </dgm:t>
    </dgm:pt>
    <dgm:pt modelId="{B0FFE1AA-E977-4153-8518-FD6D43156EE1}" type="pres">
      <dgm:prSet presAssocID="{D1537F09-0C25-4679-AD35-E6D289290A87}" presName="circ4" presStyleLbl="vennNode1" presStyleIdx="3" presStyleCnt="6"/>
      <dgm:spPr/>
    </dgm:pt>
    <dgm:pt modelId="{F4F48668-FCFC-4702-A09C-01E794F0C16A}" type="pres">
      <dgm:prSet presAssocID="{D1537F09-0C25-4679-AD35-E6D289290A87}" presName="circ4Tx" presStyleLbl="revTx" presStyleIdx="0" presStyleCnt="0">
        <dgm:presLayoutVars>
          <dgm:chMax val="0"/>
          <dgm:chPref val="0"/>
          <dgm:bulletEnabled val="1"/>
        </dgm:presLayoutVars>
      </dgm:prSet>
      <dgm:spPr/>
      <dgm:t>
        <a:bodyPr/>
        <a:lstStyle/>
        <a:p>
          <a:endParaRPr lang="tr-TR"/>
        </a:p>
      </dgm:t>
    </dgm:pt>
    <dgm:pt modelId="{3B51410F-04D3-412F-AD4C-204D6B34870B}" type="pres">
      <dgm:prSet presAssocID="{C510D362-81EC-414D-9CF8-076FF99B227F}" presName="circ5" presStyleLbl="vennNode1" presStyleIdx="4" presStyleCnt="6"/>
      <dgm:spPr/>
    </dgm:pt>
    <dgm:pt modelId="{C9EB42B6-79F0-4891-A863-B862E6210D3E}" type="pres">
      <dgm:prSet presAssocID="{C510D362-81EC-414D-9CF8-076FF99B227F}" presName="circ5Tx" presStyleLbl="revTx" presStyleIdx="0" presStyleCnt="0">
        <dgm:presLayoutVars>
          <dgm:chMax val="0"/>
          <dgm:chPref val="0"/>
          <dgm:bulletEnabled val="1"/>
        </dgm:presLayoutVars>
      </dgm:prSet>
      <dgm:spPr/>
      <dgm:t>
        <a:bodyPr/>
        <a:lstStyle/>
        <a:p>
          <a:endParaRPr lang="tr-TR"/>
        </a:p>
      </dgm:t>
    </dgm:pt>
    <dgm:pt modelId="{588D5F93-4E22-4BDB-A32E-F729979EA15F}" type="pres">
      <dgm:prSet presAssocID="{4A16BC17-1D5C-4CA8-A6A1-14100D5C1DB7}" presName="circ6" presStyleLbl="vennNode1" presStyleIdx="5" presStyleCnt="6"/>
      <dgm:spPr/>
    </dgm:pt>
    <dgm:pt modelId="{6E0AC49C-8535-4B61-93B2-8B07BD66154D}" type="pres">
      <dgm:prSet presAssocID="{4A16BC17-1D5C-4CA8-A6A1-14100D5C1DB7}" presName="circ6Tx" presStyleLbl="revTx" presStyleIdx="0" presStyleCnt="0">
        <dgm:presLayoutVars>
          <dgm:chMax val="0"/>
          <dgm:chPref val="0"/>
          <dgm:bulletEnabled val="1"/>
        </dgm:presLayoutVars>
      </dgm:prSet>
      <dgm:spPr/>
      <dgm:t>
        <a:bodyPr/>
        <a:lstStyle/>
        <a:p>
          <a:endParaRPr lang="tr-TR"/>
        </a:p>
      </dgm:t>
    </dgm:pt>
  </dgm:ptLst>
  <dgm:cxnLst>
    <dgm:cxn modelId="{E066AFF1-0C1C-43CA-8443-D1698DC46512}" type="presOf" srcId="{1076F4E9-752F-4113-8E31-4DA35C059B7F}" destId="{42ED0F87-D738-457E-941A-19CA53024C06}" srcOrd="0" destOrd="0" presId="urn:microsoft.com/office/officeart/2005/8/layout/venn1"/>
    <dgm:cxn modelId="{54FA42FA-6366-48D7-8265-72B22AE732B9}" srcId="{52990AD2-0A50-4AC4-B5F8-BFD386AA6552}" destId="{4A16BC17-1D5C-4CA8-A6A1-14100D5C1DB7}" srcOrd="5" destOrd="0" parTransId="{38F9C201-89EF-4A07-9C06-3655ED5E2351}" sibTransId="{90807A63-0B71-4E91-9C02-08E86C123A9D}"/>
    <dgm:cxn modelId="{B396707F-6F74-4B18-B58F-A9667A2FED92}" srcId="{52990AD2-0A50-4AC4-B5F8-BFD386AA6552}" destId="{C510D362-81EC-414D-9CF8-076FF99B227F}" srcOrd="4" destOrd="0" parTransId="{943C0AF6-7188-45DA-8C30-517492CE42A5}" sibTransId="{13951A64-D1AA-4BBE-97E7-C8C5EA7751D4}"/>
    <dgm:cxn modelId="{B4B5BB4D-2B2D-488F-8CF0-15516CD8E3BD}" type="presOf" srcId="{52990AD2-0A50-4AC4-B5F8-BFD386AA6552}" destId="{93C0FAB5-C1A6-4D97-A1BD-3272EEBEC438}" srcOrd="0" destOrd="0" presId="urn:microsoft.com/office/officeart/2005/8/layout/venn1"/>
    <dgm:cxn modelId="{4F74E078-025F-4333-BA93-0451C3443AEB}" type="presOf" srcId="{4A16BC17-1D5C-4CA8-A6A1-14100D5C1DB7}" destId="{6E0AC49C-8535-4B61-93B2-8B07BD66154D}" srcOrd="0" destOrd="0" presId="urn:microsoft.com/office/officeart/2005/8/layout/venn1"/>
    <dgm:cxn modelId="{954B69B1-EDDB-4E79-B708-DF45D0DA64BD}" srcId="{52990AD2-0A50-4AC4-B5F8-BFD386AA6552}" destId="{585C9FD5-A94A-4165-B1A7-89F0C61706BD}" srcOrd="1" destOrd="0" parTransId="{73D269BC-FAB6-4767-9F51-22D017040ADA}" sibTransId="{A0D25856-9BBD-4CDA-AFE9-B8F8E120A6FB}"/>
    <dgm:cxn modelId="{C61FB377-1070-4D75-BF8B-F7520A70B723}" srcId="{52990AD2-0A50-4AC4-B5F8-BFD386AA6552}" destId="{D1537F09-0C25-4679-AD35-E6D289290A87}" srcOrd="3" destOrd="0" parTransId="{7BF05ED1-F883-401D-9D82-9028B4FC5569}" sibTransId="{FC8B83FB-7AEA-4C55-B755-88EF4B668ED8}"/>
    <dgm:cxn modelId="{FED3B212-FB1A-4446-974B-A78F93C8DD54}" type="presOf" srcId="{D1537F09-0C25-4679-AD35-E6D289290A87}" destId="{F4F48668-FCFC-4702-A09C-01E794F0C16A}" srcOrd="0" destOrd="0" presId="urn:microsoft.com/office/officeart/2005/8/layout/venn1"/>
    <dgm:cxn modelId="{B1020A21-5D1E-48B2-93F6-56B1250BCFC3}" type="presOf" srcId="{CDE6D436-03CF-412A-B8AE-3E8AB93F0504}" destId="{5C242776-4BE3-47CE-B0C2-3CA46D88D839}" srcOrd="0" destOrd="0" presId="urn:microsoft.com/office/officeart/2005/8/layout/venn1"/>
    <dgm:cxn modelId="{8BDDEAA6-29EB-4421-B5E0-260A4FA9E513}" type="presOf" srcId="{585C9FD5-A94A-4165-B1A7-89F0C61706BD}" destId="{E3D61E01-8B42-4E43-9BE3-20CAE694DF53}" srcOrd="0" destOrd="0" presId="urn:microsoft.com/office/officeart/2005/8/layout/venn1"/>
    <dgm:cxn modelId="{D686A372-F420-46A9-BD37-4C8F69D4A948}" srcId="{52990AD2-0A50-4AC4-B5F8-BFD386AA6552}" destId="{1076F4E9-752F-4113-8E31-4DA35C059B7F}" srcOrd="2" destOrd="0" parTransId="{1DED70BA-23A3-4F46-85E7-7E1D0C72B259}" sibTransId="{5DDBD406-4F63-4C9A-85CC-623A79426D06}"/>
    <dgm:cxn modelId="{C1ABC4D7-CACA-4132-BE0E-0F50B891EEDA}" type="presOf" srcId="{C510D362-81EC-414D-9CF8-076FF99B227F}" destId="{C9EB42B6-79F0-4891-A863-B862E6210D3E}" srcOrd="0" destOrd="0" presId="urn:microsoft.com/office/officeart/2005/8/layout/venn1"/>
    <dgm:cxn modelId="{E85A33B2-96A3-4726-830C-55089AA54EF5}" srcId="{52990AD2-0A50-4AC4-B5F8-BFD386AA6552}" destId="{CDE6D436-03CF-412A-B8AE-3E8AB93F0504}" srcOrd="0" destOrd="0" parTransId="{BD2902EC-ED13-46F5-A43F-6C6817802F3B}" sibTransId="{0644EC05-85EC-4AE7-9D7B-D2878C35C715}"/>
    <dgm:cxn modelId="{9F615837-6A6F-4026-8903-8D883248AAFF}" type="presParOf" srcId="{93C0FAB5-C1A6-4D97-A1BD-3272EEBEC438}" destId="{7F1E574A-8B30-4F7C-A924-32B322A69E34}" srcOrd="0" destOrd="0" presId="urn:microsoft.com/office/officeart/2005/8/layout/venn1"/>
    <dgm:cxn modelId="{427548C4-5C99-404C-BDDC-0B981FD5162D}" type="presParOf" srcId="{93C0FAB5-C1A6-4D97-A1BD-3272EEBEC438}" destId="{5C242776-4BE3-47CE-B0C2-3CA46D88D839}" srcOrd="1" destOrd="0" presId="urn:microsoft.com/office/officeart/2005/8/layout/venn1"/>
    <dgm:cxn modelId="{05019450-A71B-4CA8-BA9D-BB7F4D9759B1}" type="presParOf" srcId="{93C0FAB5-C1A6-4D97-A1BD-3272EEBEC438}" destId="{77A323DD-A8C3-4B33-915C-C0E4941F0C71}" srcOrd="2" destOrd="0" presId="urn:microsoft.com/office/officeart/2005/8/layout/venn1"/>
    <dgm:cxn modelId="{C04025EF-1FFA-44D1-91D2-71334184B0E4}" type="presParOf" srcId="{93C0FAB5-C1A6-4D97-A1BD-3272EEBEC438}" destId="{E3D61E01-8B42-4E43-9BE3-20CAE694DF53}" srcOrd="3" destOrd="0" presId="urn:microsoft.com/office/officeart/2005/8/layout/venn1"/>
    <dgm:cxn modelId="{E0EB0BD5-9F01-4063-8D4D-6F004907DE8F}" type="presParOf" srcId="{93C0FAB5-C1A6-4D97-A1BD-3272EEBEC438}" destId="{8D6357AB-C278-4EFF-8392-C8A6B0734EF5}" srcOrd="4" destOrd="0" presId="urn:microsoft.com/office/officeart/2005/8/layout/venn1"/>
    <dgm:cxn modelId="{AD701553-DA47-4886-BF4B-A1861C376816}" type="presParOf" srcId="{93C0FAB5-C1A6-4D97-A1BD-3272EEBEC438}" destId="{42ED0F87-D738-457E-941A-19CA53024C06}" srcOrd="5" destOrd="0" presId="urn:microsoft.com/office/officeart/2005/8/layout/venn1"/>
    <dgm:cxn modelId="{001E7A2F-5BDF-410A-B73B-F78DEB004C53}" type="presParOf" srcId="{93C0FAB5-C1A6-4D97-A1BD-3272EEBEC438}" destId="{B0FFE1AA-E977-4153-8518-FD6D43156EE1}" srcOrd="6" destOrd="0" presId="urn:microsoft.com/office/officeart/2005/8/layout/venn1"/>
    <dgm:cxn modelId="{B3F5FC69-D68B-48F2-877D-8DF446AA472B}" type="presParOf" srcId="{93C0FAB5-C1A6-4D97-A1BD-3272EEBEC438}" destId="{F4F48668-FCFC-4702-A09C-01E794F0C16A}" srcOrd="7" destOrd="0" presId="urn:microsoft.com/office/officeart/2005/8/layout/venn1"/>
    <dgm:cxn modelId="{DA13F3D1-CC5F-4815-8939-D6B7526E9577}" type="presParOf" srcId="{93C0FAB5-C1A6-4D97-A1BD-3272EEBEC438}" destId="{3B51410F-04D3-412F-AD4C-204D6B34870B}" srcOrd="8" destOrd="0" presId="urn:microsoft.com/office/officeart/2005/8/layout/venn1"/>
    <dgm:cxn modelId="{7B7EF043-8312-4C21-868C-327E600B5C89}" type="presParOf" srcId="{93C0FAB5-C1A6-4D97-A1BD-3272EEBEC438}" destId="{C9EB42B6-79F0-4891-A863-B862E6210D3E}" srcOrd="9" destOrd="0" presId="urn:microsoft.com/office/officeart/2005/8/layout/venn1"/>
    <dgm:cxn modelId="{852B3322-960A-4FD6-AB15-2E6F2278E7F9}" type="presParOf" srcId="{93C0FAB5-C1A6-4D97-A1BD-3272EEBEC438}" destId="{588D5F93-4E22-4BDB-A32E-F729979EA15F}" srcOrd="10" destOrd="0" presId="urn:microsoft.com/office/officeart/2005/8/layout/venn1"/>
    <dgm:cxn modelId="{F4738DD5-4CDC-447F-A397-B9F319939EA1}" type="presParOf" srcId="{93C0FAB5-C1A6-4D97-A1BD-3272EEBEC438}" destId="{6E0AC49C-8535-4B61-93B2-8B07BD66154D}" srcOrd="11"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D339673-DE60-4139-BBA5-A284D437DDDE}"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tr-TR"/>
        </a:p>
      </dgm:t>
    </dgm:pt>
    <dgm:pt modelId="{B90DCA00-EA27-4D39-BBE9-2FCF25585C69}">
      <dgm:prSet custT="1"/>
      <dgm:spPr/>
      <dgm:t>
        <a:bodyPr/>
        <a:lstStyle/>
        <a:p>
          <a:pPr rtl="0"/>
          <a:r>
            <a:rPr lang="en-US" sz="1050" dirty="0" smtClean="0"/>
            <a:t> </a:t>
          </a:r>
          <a:r>
            <a:rPr lang="en-US" sz="1050" dirty="0" err="1" smtClean="0"/>
            <a:t>İç</a:t>
          </a:r>
          <a:r>
            <a:rPr lang="en-US" sz="1050" dirty="0" smtClean="0"/>
            <a:t> </a:t>
          </a:r>
          <a:r>
            <a:rPr lang="en-US" sz="1050" dirty="0" err="1" smtClean="0"/>
            <a:t>kontrol</a:t>
          </a:r>
          <a:r>
            <a:rPr lang="en-US" sz="1050" dirty="0" smtClean="0"/>
            <a:t> </a:t>
          </a:r>
          <a:r>
            <a:rPr lang="en-US" sz="1050" dirty="0" err="1" smtClean="0"/>
            <a:t>sisteminin</a:t>
          </a:r>
          <a:r>
            <a:rPr lang="en-US" sz="1050" dirty="0" smtClean="0"/>
            <a:t> </a:t>
          </a:r>
          <a:r>
            <a:rPr lang="en-US" sz="1050" dirty="0" err="1" smtClean="0"/>
            <a:t>kurulması</a:t>
          </a:r>
          <a:r>
            <a:rPr lang="en-US" sz="1050" dirty="0" smtClean="0"/>
            <a:t>, </a:t>
          </a:r>
          <a:r>
            <a:rPr lang="en-US" sz="1050" dirty="0" err="1" smtClean="0"/>
            <a:t>standartların</a:t>
          </a:r>
          <a:r>
            <a:rPr lang="en-US" sz="1050" dirty="0" smtClean="0"/>
            <a:t> </a:t>
          </a:r>
          <a:r>
            <a:rPr lang="en-US" sz="1050" dirty="0" err="1" smtClean="0"/>
            <a:t>uygulanması</a:t>
          </a:r>
          <a:r>
            <a:rPr lang="en-US" sz="1050" dirty="0" smtClean="0"/>
            <a:t> </a:t>
          </a:r>
          <a:r>
            <a:rPr lang="en-US" sz="1050" dirty="0" err="1" smtClean="0"/>
            <a:t>ve</a:t>
          </a:r>
          <a:r>
            <a:rPr lang="en-US" sz="1050" dirty="0" smtClean="0"/>
            <a:t> </a:t>
          </a:r>
          <a:r>
            <a:rPr lang="en-US" sz="1050" dirty="0" err="1" smtClean="0"/>
            <a:t>geliştirilmesi</a:t>
          </a:r>
          <a:r>
            <a:rPr lang="en-US" sz="1050" dirty="0" smtClean="0"/>
            <a:t> </a:t>
          </a:r>
          <a:r>
            <a:rPr lang="en-US" sz="1050" dirty="0" err="1" smtClean="0"/>
            <a:t>konularında</a:t>
          </a:r>
          <a:r>
            <a:rPr lang="en-US" sz="1050" dirty="0" smtClean="0"/>
            <a:t> </a:t>
          </a:r>
          <a:r>
            <a:rPr lang="en-US" sz="1050" dirty="0" err="1" smtClean="0"/>
            <a:t>çalışmalar</a:t>
          </a:r>
          <a:r>
            <a:rPr lang="en-US" sz="1050" dirty="0" smtClean="0"/>
            <a:t> </a:t>
          </a:r>
          <a:r>
            <a:rPr lang="en-US" sz="1050" dirty="0" err="1" smtClean="0"/>
            <a:t>yapmak</a:t>
          </a:r>
          <a:r>
            <a:rPr lang="en-US" sz="1050" dirty="0" smtClean="0"/>
            <a:t>.</a:t>
          </a:r>
          <a:endParaRPr lang="tr-TR" sz="1050" dirty="0"/>
        </a:p>
      </dgm:t>
    </dgm:pt>
    <dgm:pt modelId="{8A6B1130-D450-47F3-8401-EFDE5AC11A62}" type="parTrans" cxnId="{AD1DE28B-59BD-42D5-9A0F-DA6DCEBED75B}">
      <dgm:prSet/>
      <dgm:spPr/>
      <dgm:t>
        <a:bodyPr/>
        <a:lstStyle/>
        <a:p>
          <a:endParaRPr lang="tr-TR"/>
        </a:p>
      </dgm:t>
    </dgm:pt>
    <dgm:pt modelId="{78D71198-94A7-437E-A95B-0BC4110E9E66}" type="sibTrans" cxnId="{AD1DE28B-59BD-42D5-9A0F-DA6DCEBED75B}">
      <dgm:prSet/>
      <dgm:spPr/>
      <dgm:t>
        <a:bodyPr/>
        <a:lstStyle/>
        <a:p>
          <a:endParaRPr lang="tr-TR"/>
        </a:p>
      </dgm:t>
    </dgm:pt>
    <dgm:pt modelId="{8A624B50-F2CD-49BA-B470-1332417A80B8}">
      <dgm:prSet custT="1"/>
      <dgm:spPr/>
      <dgm:t>
        <a:bodyPr/>
        <a:lstStyle/>
        <a:p>
          <a:pPr rtl="0"/>
          <a:r>
            <a:rPr lang="en-US" sz="900" dirty="0" smtClean="0"/>
            <a:t> </a:t>
          </a:r>
          <a:r>
            <a:rPr lang="en-US" sz="900" dirty="0" err="1" smtClean="0"/>
            <a:t>Harcama</a:t>
          </a:r>
          <a:r>
            <a:rPr lang="en-US" sz="900" dirty="0" smtClean="0"/>
            <a:t> </a:t>
          </a:r>
          <a:r>
            <a:rPr lang="en-US" sz="900" dirty="0" err="1" smtClean="0"/>
            <a:t>birimleri</a:t>
          </a:r>
          <a:r>
            <a:rPr lang="en-US" sz="900" dirty="0" smtClean="0"/>
            <a:t> </a:t>
          </a:r>
          <a:r>
            <a:rPr lang="en-US" sz="900" dirty="0" err="1" smtClean="0"/>
            <a:t>ve</a:t>
          </a:r>
          <a:r>
            <a:rPr lang="en-US" sz="900" dirty="0" smtClean="0"/>
            <a:t> </a:t>
          </a:r>
          <a:r>
            <a:rPr lang="en-US" sz="900" dirty="0" err="1" smtClean="0"/>
            <a:t>Strateji</a:t>
          </a:r>
          <a:r>
            <a:rPr lang="en-US" sz="900" dirty="0" smtClean="0"/>
            <a:t> </a:t>
          </a:r>
          <a:r>
            <a:rPr lang="en-US" sz="900" dirty="0" err="1" smtClean="0"/>
            <a:t>Geliştirme</a:t>
          </a:r>
          <a:r>
            <a:rPr lang="en-US" sz="900" dirty="0" smtClean="0"/>
            <a:t> </a:t>
          </a:r>
          <a:r>
            <a:rPr lang="en-US" sz="900" dirty="0" err="1" smtClean="0"/>
            <a:t>Daire</a:t>
          </a:r>
          <a:r>
            <a:rPr lang="en-US" sz="900" dirty="0" smtClean="0"/>
            <a:t> </a:t>
          </a:r>
          <a:r>
            <a:rPr lang="en-US" sz="900" dirty="0" err="1" smtClean="0"/>
            <a:t>Başkanlığı</a:t>
          </a:r>
          <a:r>
            <a:rPr lang="en-US" sz="900" dirty="0" smtClean="0"/>
            <a:t> </a:t>
          </a:r>
          <a:r>
            <a:rPr lang="en-US" sz="900" dirty="0" err="1" smtClean="0"/>
            <a:t>tarafından</a:t>
          </a:r>
          <a:r>
            <a:rPr lang="en-US" sz="900" dirty="0" smtClean="0"/>
            <a:t> </a:t>
          </a:r>
          <a:r>
            <a:rPr lang="en-US" sz="900" dirty="0" err="1" smtClean="0"/>
            <a:t>idarenin</a:t>
          </a:r>
          <a:r>
            <a:rPr lang="en-US" sz="900" dirty="0" smtClean="0"/>
            <a:t> </a:t>
          </a:r>
          <a:r>
            <a:rPr lang="en-US" sz="900" dirty="0" err="1" smtClean="0"/>
            <a:t>bütçesini</a:t>
          </a:r>
          <a:r>
            <a:rPr lang="en-US" sz="900" dirty="0" smtClean="0"/>
            <a:t>, </a:t>
          </a:r>
          <a:r>
            <a:rPr lang="en-US" sz="900" dirty="0" err="1" smtClean="0"/>
            <a:t>bütçe</a:t>
          </a:r>
          <a:r>
            <a:rPr lang="en-US" sz="900" dirty="0" smtClean="0"/>
            <a:t> </a:t>
          </a:r>
          <a:r>
            <a:rPr lang="en-US" sz="900" dirty="0" err="1" smtClean="0"/>
            <a:t>tertibini</a:t>
          </a:r>
          <a:r>
            <a:rPr lang="en-US" sz="900" dirty="0" smtClean="0"/>
            <a:t>, </a:t>
          </a:r>
          <a:r>
            <a:rPr lang="en-US" sz="900" dirty="0" err="1" smtClean="0"/>
            <a:t>kullanılabilir</a:t>
          </a:r>
          <a:r>
            <a:rPr lang="en-US" sz="900" dirty="0" smtClean="0"/>
            <a:t> </a:t>
          </a:r>
          <a:r>
            <a:rPr lang="en-US" sz="900" dirty="0" err="1" smtClean="0"/>
            <a:t>ödenek</a:t>
          </a:r>
          <a:r>
            <a:rPr lang="en-US" sz="900" dirty="0" smtClean="0"/>
            <a:t> </a:t>
          </a:r>
          <a:r>
            <a:rPr lang="en-US" sz="900" dirty="0" err="1" smtClean="0"/>
            <a:t>tutarını</a:t>
          </a:r>
          <a:r>
            <a:rPr lang="en-US" sz="900" dirty="0" smtClean="0"/>
            <a:t>, </a:t>
          </a:r>
          <a:r>
            <a:rPr lang="en-US" sz="900" dirty="0" err="1" smtClean="0"/>
            <a:t>ayrıntılı</a:t>
          </a:r>
          <a:r>
            <a:rPr lang="en-US" sz="900" dirty="0" smtClean="0"/>
            <a:t> </a:t>
          </a:r>
          <a:r>
            <a:rPr lang="en-US" sz="900" dirty="0" err="1" smtClean="0"/>
            <a:t>harcama</a:t>
          </a:r>
          <a:r>
            <a:rPr lang="en-US" sz="900" dirty="0" smtClean="0"/>
            <a:t> </a:t>
          </a:r>
          <a:r>
            <a:rPr lang="en-US" sz="900" dirty="0" err="1" smtClean="0"/>
            <a:t>ve</a:t>
          </a:r>
          <a:r>
            <a:rPr lang="en-US" sz="900" dirty="0" smtClean="0"/>
            <a:t> </a:t>
          </a:r>
          <a:r>
            <a:rPr lang="en-US" sz="900" dirty="0" err="1" smtClean="0"/>
            <a:t>finansman</a:t>
          </a:r>
          <a:r>
            <a:rPr lang="en-US" sz="900" dirty="0" smtClean="0"/>
            <a:t> </a:t>
          </a:r>
          <a:r>
            <a:rPr lang="en-US" sz="900" dirty="0" err="1" smtClean="0"/>
            <a:t>programını</a:t>
          </a:r>
          <a:r>
            <a:rPr lang="en-US" sz="900" dirty="0" smtClean="0"/>
            <a:t>, </a:t>
          </a:r>
          <a:r>
            <a:rPr lang="en-US" sz="900" dirty="0" err="1" smtClean="0"/>
            <a:t>merkezi</a:t>
          </a:r>
          <a:r>
            <a:rPr lang="en-US" sz="900" dirty="0" smtClean="0"/>
            <a:t> </a:t>
          </a:r>
          <a:r>
            <a:rPr lang="en-US" sz="900" dirty="0" err="1" smtClean="0"/>
            <a:t>yönetim</a:t>
          </a:r>
          <a:r>
            <a:rPr lang="en-US" sz="900" dirty="0" smtClean="0"/>
            <a:t> </a:t>
          </a:r>
          <a:r>
            <a:rPr lang="en-US" sz="900" dirty="0" err="1" smtClean="0"/>
            <a:t>bütçe</a:t>
          </a:r>
          <a:r>
            <a:rPr lang="en-US" sz="900" dirty="0" smtClean="0"/>
            <a:t> </a:t>
          </a:r>
          <a:r>
            <a:rPr lang="en-US" sz="900" dirty="0" err="1" smtClean="0"/>
            <a:t>kanunu</a:t>
          </a:r>
          <a:r>
            <a:rPr lang="en-US" sz="900" dirty="0" smtClean="0"/>
            <a:t> </a:t>
          </a:r>
          <a:r>
            <a:rPr lang="en-US" sz="900" dirty="0" err="1" smtClean="0"/>
            <a:t>ve</a:t>
          </a:r>
          <a:r>
            <a:rPr lang="en-US" sz="900" dirty="0" smtClean="0"/>
            <a:t> </a:t>
          </a:r>
          <a:r>
            <a:rPr lang="en-US" sz="900" dirty="0" err="1" smtClean="0"/>
            <a:t>diğer</a:t>
          </a:r>
          <a:r>
            <a:rPr lang="en-US" sz="900" dirty="0" smtClean="0"/>
            <a:t> </a:t>
          </a:r>
          <a:r>
            <a:rPr lang="en-US" sz="900" dirty="0" err="1" smtClean="0"/>
            <a:t>mali</a:t>
          </a:r>
          <a:r>
            <a:rPr lang="en-US" sz="900" dirty="0" smtClean="0"/>
            <a:t> </a:t>
          </a:r>
          <a:r>
            <a:rPr lang="en-US" sz="900" dirty="0" err="1" smtClean="0"/>
            <a:t>mevzuat</a:t>
          </a:r>
          <a:r>
            <a:rPr lang="en-US" sz="900" dirty="0" smtClean="0"/>
            <a:t> </a:t>
          </a:r>
          <a:r>
            <a:rPr lang="en-US" sz="900" dirty="0" err="1" smtClean="0"/>
            <a:t>hükümlerine</a:t>
          </a:r>
          <a:r>
            <a:rPr lang="en-US" sz="900" dirty="0" smtClean="0"/>
            <a:t> </a:t>
          </a:r>
          <a:r>
            <a:rPr lang="en-US" sz="900" dirty="0" err="1" smtClean="0"/>
            <a:t>uygunluk</a:t>
          </a:r>
          <a:r>
            <a:rPr lang="en-US" sz="900" dirty="0" smtClean="0"/>
            <a:t> </a:t>
          </a:r>
          <a:r>
            <a:rPr lang="en-US" sz="900" dirty="0" err="1" smtClean="0"/>
            <a:t>yönlerinden</a:t>
          </a:r>
          <a:r>
            <a:rPr lang="en-US" sz="900" dirty="0" smtClean="0"/>
            <a:t> </a:t>
          </a:r>
          <a:r>
            <a:rPr lang="en-US" sz="900" dirty="0" err="1" smtClean="0"/>
            <a:t>kontrol</a:t>
          </a:r>
          <a:r>
            <a:rPr lang="en-US" sz="900" dirty="0" smtClean="0"/>
            <a:t> </a:t>
          </a:r>
          <a:r>
            <a:rPr lang="en-US" sz="900" dirty="0" err="1" smtClean="0"/>
            <a:t>etmek</a:t>
          </a:r>
          <a:r>
            <a:rPr lang="en-US" sz="900" dirty="0" smtClean="0"/>
            <a:t>.</a:t>
          </a:r>
          <a:endParaRPr lang="tr-TR" sz="900" dirty="0"/>
        </a:p>
      </dgm:t>
    </dgm:pt>
    <dgm:pt modelId="{CEFACC31-F4A9-4F50-96C2-0FF02D2F9846}" type="parTrans" cxnId="{11E8F48A-63AB-44D5-8971-71BA578230EA}">
      <dgm:prSet/>
      <dgm:spPr/>
      <dgm:t>
        <a:bodyPr/>
        <a:lstStyle/>
        <a:p>
          <a:endParaRPr lang="tr-TR"/>
        </a:p>
      </dgm:t>
    </dgm:pt>
    <dgm:pt modelId="{29307FEA-DF5C-4D87-8A68-3E8FC0D0E8EB}" type="sibTrans" cxnId="{11E8F48A-63AB-44D5-8971-71BA578230EA}">
      <dgm:prSet/>
      <dgm:spPr/>
      <dgm:t>
        <a:bodyPr/>
        <a:lstStyle/>
        <a:p>
          <a:endParaRPr lang="tr-TR"/>
        </a:p>
      </dgm:t>
    </dgm:pt>
    <dgm:pt modelId="{15D5FC87-AADB-44B5-9DFF-9E83E2318E64}">
      <dgm:prSet custT="1"/>
      <dgm:spPr/>
      <dgm:t>
        <a:bodyPr/>
        <a:lstStyle/>
        <a:p>
          <a:pPr rtl="0"/>
          <a:r>
            <a:rPr lang="en-US" sz="1400" dirty="0" err="1" smtClean="0"/>
            <a:t>Ödenek</a:t>
          </a:r>
          <a:r>
            <a:rPr lang="en-US" sz="1400" dirty="0" smtClean="0"/>
            <a:t> </a:t>
          </a:r>
          <a:r>
            <a:rPr lang="en-US" sz="1400" dirty="0" err="1" smtClean="0"/>
            <a:t>gönderme</a:t>
          </a:r>
          <a:r>
            <a:rPr lang="en-US" sz="1400" dirty="0" smtClean="0"/>
            <a:t> </a:t>
          </a:r>
          <a:r>
            <a:rPr lang="en-US" sz="1400" dirty="0" err="1" smtClean="0"/>
            <a:t>belgesi</a:t>
          </a:r>
          <a:r>
            <a:rPr lang="en-US" sz="1400" dirty="0" smtClean="0"/>
            <a:t> </a:t>
          </a:r>
          <a:r>
            <a:rPr lang="en-US" sz="1400" dirty="0" err="1" smtClean="0"/>
            <a:t>düzenleyerek</a:t>
          </a:r>
          <a:r>
            <a:rPr lang="en-US" sz="1400" dirty="0" smtClean="0"/>
            <a:t> </a:t>
          </a:r>
          <a:r>
            <a:rPr lang="en-US" sz="1400" dirty="0" err="1" smtClean="0"/>
            <a:t>ilgili</a:t>
          </a:r>
          <a:r>
            <a:rPr lang="en-US" sz="1400" dirty="0" smtClean="0"/>
            <a:t> </a:t>
          </a:r>
          <a:r>
            <a:rPr lang="en-US" sz="1400" dirty="0" err="1" smtClean="0"/>
            <a:t>birimlere</a:t>
          </a:r>
          <a:r>
            <a:rPr lang="en-US" sz="1400" dirty="0" smtClean="0"/>
            <a:t> </a:t>
          </a:r>
          <a:r>
            <a:rPr lang="en-US" sz="1400" dirty="0" err="1" smtClean="0"/>
            <a:t>gönderilmesini</a:t>
          </a:r>
          <a:r>
            <a:rPr lang="en-US" sz="1400" dirty="0" smtClean="0"/>
            <a:t> </a:t>
          </a:r>
          <a:r>
            <a:rPr lang="en-US" sz="1400" dirty="0" err="1" smtClean="0"/>
            <a:t>sağlamak</a:t>
          </a:r>
          <a:r>
            <a:rPr lang="en-US" sz="1400" dirty="0" smtClean="0"/>
            <a:t>.</a:t>
          </a:r>
          <a:endParaRPr lang="tr-TR" sz="1400" dirty="0"/>
        </a:p>
      </dgm:t>
    </dgm:pt>
    <dgm:pt modelId="{FA046A10-4D70-4527-AAEC-D7C4A2FB4544}" type="parTrans" cxnId="{A287F112-72D4-4C10-84C5-07C0654B15AC}">
      <dgm:prSet/>
      <dgm:spPr/>
      <dgm:t>
        <a:bodyPr/>
        <a:lstStyle/>
        <a:p>
          <a:endParaRPr lang="tr-TR"/>
        </a:p>
      </dgm:t>
    </dgm:pt>
    <dgm:pt modelId="{6DEA94EE-A980-46E6-9B7B-1841AF573CCE}" type="sibTrans" cxnId="{A287F112-72D4-4C10-84C5-07C0654B15AC}">
      <dgm:prSet/>
      <dgm:spPr/>
      <dgm:t>
        <a:bodyPr/>
        <a:lstStyle/>
        <a:p>
          <a:endParaRPr lang="tr-TR"/>
        </a:p>
      </dgm:t>
    </dgm:pt>
    <dgm:pt modelId="{102F0CF2-7747-44E5-8269-CF0B4E1D6092}">
      <dgm:prSet/>
      <dgm:spPr/>
      <dgm:t>
        <a:bodyPr/>
        <a:lstStyle/>
        <a:p>
          <a:pPr rtl="0"/>
          <a:r>
            <a:rPr lang="en-US" dirty="0" err="1" smtClean="0"/>
            <a:t>İdarenin</a:t>
          </a:r>
          <a:r>
            <a:rPr lang="en-US" dirty="0" smtClean="0"/>
            <a:t> </a:t>
          </a:r>
          <a:r>
            <a:rPr lang="en-US" dirty="0" err="1" smtClean="0"/>
            <a:t>görev</a:t>
          </a:r>
          <a:r>
            <a:rPr lang="en-US" dirty="0" smtClean="0"/>
            <a:t> </a:t>
          </a:r>
          <a:r>
            <a:rPr lang="en-US" dirty="0" err="1" smtClean="0"/>
            <a:t>alanına</a:t>
          </a:r>
          <a:r>
            <a:rPr lang="en-US" dirty="0" smtClean="0"/>
            <a:t> </a:t>
          </a:r>
          <a:r>
            <a:rPr lang="en-US" dirty="0" err="1" smtClean="0"/>
            <a:t>ilişkin</a:t>
          </a:r>
          <a:r>
            <a:rPr lang="en-US" dirty="0" smtClean="0"/>
            <a:t> </a:t>
          </a:r>
          <a:r>
            <a:rPr lang="en-US" dirty="0" err="1" smtClean="0"/>
            <a:t>konularda</a:t>
          </a:r>
          <a:r>
            <a:rPr lang="en-US" dirty="0" smtClean="0"/>
            <a:t> </a:t>
          </a:r>
          <a:r>
            <a:rPr lang="en-US" dirty="0" err="1" smtClean="0"/>
            <a:t>standartlar</a:t>
          </a:r>
          <a:r>
            <a:rPr lang="en-US" dirty="0" smtClean="0"/>
            <a:t> </a:t>
          </a:r>
          <a:r>
            <a:rPr lang="en-US" dirty="0" err="1" smtClean="0"/>
            <a:t>hazırlamak</a:t>
          </a:r>
          <a:r>
            <a:rPr lang="en-US" dirty="0" smtClean="0"/>
            <a:t>.</a:t>
          </a:r>
          <a:endParaRPr lang="tr-TR" dirty="0"/>
        </a:p>
      </dgm:t>
    </dgm:pt>
    <dgm:pt modelId="{DC3F7E60-0056-4669-93B4-C16D71FEDF8E}" type="parTrans" cxnId="{951C54C8-8CD3-46AF-9D00-10883D79972D}">
      <dgm:prSet/>
      <dgm:spPr/>
      <dgm:t>
        <a:bodyPr/>
        <a:lstStyle/>
        <a:p>
          <a:endParaRPr lang="tr-TR"/>
        </a:p>
      </dgm:t>
    </dgm:pt>
    <dgm:pt modelId="{E64B2647-5722-454D-ADB7-EB9F58AEE780}" type="sibTrans" cxnId="{951C54C8-8CD3-46AF-9D00-10883D79972D}">
      <dgm:prSet/>
      <dgm:spPr/>
      <dgm:t>
        <a:bodyPr/>
        <a:lstStyle/>
        <a:p>
          <a:endParaRPr lang="tr-TR"/>
        </a:p>
      </dgm:t>
    </dgm:pt>
    <dgm:pt modelId="{5B5E9954-F3ED-4496-86F8-7F4E9185503E}">
      <dgm:prSet/>
      <dgm:spPr/>
      <dgm:t>
        <a:bodyPr/>
        <a:lstStyle/>
        <a:p>
          <a:pPr rtl="0"/>
          <a:r>
            <a:rPr lang="en-US" dirty="0" smtClean="0"/>
            <a:t> Mali </a:t>
          </a:r>
          <a:r>
            <a:rPr lang="en-US" dirty="0" err="1" smtClean="0"/>
            <a:t>konularda</a:t>
          </a:r>
          <a:r>
            <a:rPr lang="en-US" dirty="0" smtClean="0"/>
            <a:t> </a:t>
          </a:r>
          <a:r>
            <a:rPr lang="en-US" dirty="0" err="1" smtClean="0"/>
            <a:t>Daire</a:t>
          </a:r>
          <a:r>
            <a:rPr lang="en-US" dirty="0" smtClean="0"/>
            <a:t> </a:t>
          </a:r>
          <a:r>
            <a:rPr lang="en-US" dirty="0" err="1" smtClean="0"/>
            <a:t>Başkanı</a:t>
          </a:r>
          <a:r>
            <a:rPr lang="en-US" dirty="0" smtClean="0"/>
            <a:t> </a:t>
          </a:r>
          <a:r>
            <a:rPr lang="en-US" dirty="0" err="1" smtClean="0"/>
            <a:t>tarafından</a:t>
          </a:r>
          <a:r>
            <a:rPr lang="en-US" dirty="0" smtClean="0"/>
            <a:t> </a:t>
          </a:r>
          <a:r>
            <a:rPr lang="en-US" dirty="0" err="1" smtClean="0"/>
            <a:t>verilecek</a:t>
          </a:r>
          <a:r>
            <a:rPr lang="en-US" dirty="0" smtClean="0"/>
            <a:t> </a:t>
          </a:r>
          <a:r>
            <a:rPr lang="en-US" dirty="0" err="1" smtClean="0"/>
            <a:t>diğer</a:t>
          </a:r>
          <a:r>
            <a:rPr lang="en-US" dirty="0" smtClean="0"/>
            <a:t> </a:t>
          </a:r>
          <a:r>
            <a:rPr lang="en-US" dirty="0" err="1" smtClean="0"/>
            <a:t>görevleri</a:t>
          </a:r>
          <a:r>
            <a:rPr lang="en-US" dirty="0" smtClean="0"/>
            <a:t> </a:t>
          </a:r>
          <a:r>
            <a:rPr lang="en-US" dirty="0" err="1" smtClean="0"/>
            <a:t>yapmak</a:t>
          </a:r>
          <a:r>
            <a:rPr lang="en-US" dirty="0" smtClean="0"/>
            <a:t>.</a:t>
          </a:r>
          <a:endParaRPr lang="tr-TR" dirty="0"/>
        </a:p>
      </dgm:t>
    </dgm:pt>
    <dgm:pt modelId="{7BA34188-DE9D-416D-8810-8913CCE308D0}" type="parTrans" cxnId="{F3B5DCB3-A162-4080-9837-0E111241E0FB}">
      <dgm:prSet/>
      <dgm:spPr/>
      <dgm:t>
        <a:bodyPr/>
        <a:lstStyle/>
        <a:p>
          <a:endParaRPr lang="tr-TR"/>
        </a:p>
      </dgm:t>
    </dgm:pt>
    <dgm:pt modelId="{8FBED74B-89B3-49D5-9109-34C7BEBDA3CD}" type="sibTrans" cxnId="{F3B5DCB3-A162-4080-9837-0E111241E0FB}">
      <dgm:prSet/>
      <dgm:spPr/>
      <dgm:t>
        <a:bodyPr/>
        <a:lstStyle/>
        <a:p>
          <a:endParaRPr lang="tr-TR"/>
        </a:p>
      </dgm:t>
    </dgm:pt>
    <dgm:pt modelId="{55358E6D-C4A6-431A-A991-1299C90C0E1C}">
      <dgm:prSet/>
      <dgm:spPr/>
      <dgm:t>
        <a:bodyPr/>
        <a:lstStyle/>
        <a:p>
          <a:pPr rtl="0"/>
          <a:r>
            <a:rPr lang="en-US" dirty="0" smtClean="0"/>
            <a:t> </a:t>
          </a:r>
          <a:r>
            <a:rPr lang="en-US" dirty="0" err="1" smtClean="0"/>
            <a:t>Amaçlar</a:t>
          </a:r>
          <a:r>
            <a:rPr lang="en-US" dirty="0" smtClean="0"/>
            <a:t> </a:t>
          </a:r>
          <a:r>
            <a:rPr lang="en-US" dirty="0" err="1" smtClean="0"/>
            <a:t>ve</a:t>
          </a:r>
          <a:r>
            <a:rPr lang="en-US" dirty="0" smtClean="0"/>
            <a:t> </a:t>
          </a:r>
          <a:r>
            <a:rPr lang="en-US" dirty="0" err="1" smtClean="0"/>
            <a:t>sonuçlar</a:t>
          </a:r>
          <a:r>
            <a:rPr lang="en-US" dirty="0" smtClean="0"/>
            <a:t> </a:t>
          </a:r>
          <a:r>
            <a:rPr lang="en-US" dirty="0" err="1" smtClean="0"/>
            <a:t>arasındaki</a:t>
          </a:r>
          <a:r>
            <a:rPr lang="en-US" dirty="0" smtClean="0"/>
            <a:t> </a:t>
          </a:r>
          <a:r>
            <a:rPr lang="en-US" dirty="0" err="1" smtClean="0"/>
            <a:t>farklılığı</a:t>
          </a:r>
          <a:r>
            <a:rPr lang="en-US" dirty="0" smtClean="0"/>
            <a:t> </a:t>
          </a:r>
          <a:r>
            <a:rPr lang="en-US" dirty="0" err="1" smtClean="0"/>
            <a:t>giderici</a:t>
          </a:r>
          <a:r>
            <a:rPr lang="en-US" dirty="0" smtClean="0"/>
            <a:t> </a:t>
          </a:r>
          <a:r>
            <a:rPr lang="en-US" dirty="0" err="1" smtClean="0"/>
            <a:t>ve</a:t>
          </a:r>
          <a:r>
            <a:rPr lang="en-US" dirty="0" smtClean="0"/>
            <a:t> </a:t>
          </a:r>
          <a:r>
            <a:rPr lang="en-US" dirty="0" err="1" smtClean="0"/>
            <a:t>etkililiği</a:t>
          </a:r>
          <a:r>
            <a:rPr lang="en-US" dirty="0" smtClean="0"/>
            <a:t> </a:t>
          </a:r>
          <a:r>
            <a:rPr lang="en-US" dirty="0" err="1" smtClean="0"/>
            <a:t>artırıcı</a:t>
          </a:r>
          <a:r>
            <a:rPr lang="en-US" dirty="0" smtClean="0"/>
            <a:t> </a:t>
          </a:r>
          <a:r>
            <a:rPr lang="en-US" dirty="0" err="1" smtClean="0"/>
            <a:t>tedbirler</a:t>
          </a:r>
          <a:r>
            <a:rPr lang="en-US" dirty="0" smtClean="0"/>
            <a:t> </a:t>
          </a:r>
          <a:r>
            <a:rPr lang="en-US" dirty="0" err="1" smtClean="0"/>
            <a:t>önermek</a:t>
          </a:r>
          <a:r>
            <a:rPr lang="en-US" dirty="0" smtClean="0"/>
            <a:t>.</a:t>
          </a:r>
          <a:endParaRPr lang="tr-TR" dirty="0"/>
        </a:p>
      </dgm:t>
    </dgm:pt>
    <dgm:pt modelId="{C26FA75A-8892-499A-A3AE-278D49003687}" type="parTrans" cxnId="{1AE3485A-E28D-45C0-B33C-6FC23F0D98FA}">
      <dgm:prSet/>
      <dgm:spPr/>
      <dgm:t>
        <a:bodyPr/>
        <a:lstStyle/>
        <a:p>
          <a:endParaRPr lang="tr-TR"/>
        </a:p>
      </dgm:t>
    </dgm:pt>
    <dgm:pt modelId="{99493A97-C44D-4832-B42A-D27AB2A4B139}" type="sibTrans" cxnId="{1AE3485A-E28D-45C0-B33C-6FC23F0D98FA}">
      <dgm:prSet/>
      <dgm:spPr/>
      <dgm:t>
        <a:bodyPr/>
        <a:lstStyle/>
        <a:p>
          <a:endParaRPr lang="tr-TR"/>
        </a:p>
      </dgm:t>
    </dgm:pt>
    <dgm:pt modelId="{A9FDB748-B333-4F33-A3AC-F9D61FBDFB3C}" type="pres">
      <dgm:prSet presAssocID="{DD339673-DE60-4139-BBA5-A284D437DDDE}" presName="Name0" presStyleCnt="0">
        <dgm:presLayoutVars>
          <dgm:dir/>
          <dgm:resizeHandles val="exact"/>
        </dgm:presLayoutVars>
      </dgm:prSet>
      <dgm:spPr/>
      <dgm:t>
        <a:bodyPr/>
        <a:lstStyle/>
        <a:p>
          <a:endParaRPr lang="tr-TR"/>
        </a:p>
      </dgm:t>
    </dgm:pt>
    <dgm:pt modelId="{CB4D4909-2720-4FD0-A32C-6789DF5BBC98}" type="pres">
      <dgm:prSet presAssocID="{B90DCA00-EA27-4D39-BBE9-2FCF25585C69}" presName="Name5" presStyleLbl="vennNode1" presStyleIdx="0" presStyleCnt="6" custLinFactX="7779" custLinFactNeighborX="100000" custLinFactNeighborY="-60610">
        <dgm:presLayoutVars>
          <dgm:bulletEnabled val="1"/>
        </dgm:presLayoutVars>
      </dgm:prSet>
      <dgm:spPr/>
      <dgm:t>
        <a:bodyPr/>
        <a:lstStyle/>
        <a:p>
          <a:endParaRPr lang="tr-TR"/>
        </a:p>
      </dgm:t>
    </dgm:pt>
    <dgm:pt modelId="{D4E591A2-4BED-4DCF-B590-A05F76658EFF}" type="pres">
      <dgm:prSet presAssocID="{78D71198-94A7-437E-A95B-0BC4110E9E66}" presName="space" presStyleCnt="0"/>
      <dgm:spPr/>
    </dgm:pt>
    <dgm:pt modelId="{3EB654E3-08F5-4AE9-867B-0025923A9327}" type="pres">
      <dgm:prSet presAssocID="{8A624B50-F2CD-49BA-B470-1332417A80B8}" presName="Name5" presStyleLbl="vennNode1" presStyleIdx="1" presStyleCnt="6" custLinFactNeighborX="42092" custLinFactNeighborY="43774">
        <dgm:presLayoutVars>
          <dgm:bulletEnabled val="1"/>
        </dgm:presLayoutVars>
      </dgm:prSet>
      <dgm:spPr/>
      <dgm:t>
        <a:bodyPr/>
        <a:lstStyle/>
        <a:p>
          <a:endParaRPr lang="tr-TR"/>
        </a:p>
      </dgm:t>
    </dgm:pt>
    <dgm:pt modelId="{3E1A4E11-E8B8-4A09-931A-DD88AEEA5C8C}" type="pres">
      <dgm:prSet presAssocID="{29307FEA-DF5C-4D87-8A68-3E8FC0D0E8EB}" presName="space" presStyleCnt="0"/>
      <dgm:spPr/>
    </dgm:pt>
    <dgm:pt modelId="{847C9E91-6034-493C-B019-1A7FAF1BC54F}" type="pres">
      <dgm:prSet presAssocID="{15D5FC87-AADB-44B5-9DFF-9E83E2318E64}" presName="Name5" presStyleLbl="vennNode1" presStyleIdx="2" presStyleCnt="6" custLinFactNeighborX="42350" custLinFactNeighborY="-58086">
        <dgm:presLayoutVars>
          <dgm:bulletEnabled val="1"/>
        </dgm:presLayoutVars>
      </dgm:prSet>
      <dgm:spPr/>
      <dgm:t>
        <a:bodyPr/>
        <a:lstStyle/>
        <a:p>
          <a:endParaRPr lang="tr-TR"/>
        </a:p>
      </dgm:t>
    </dgm:pt>
    <dgm:pt modelId="{A8B6221D-C6A9-41A7-A014-F4B1B2D85B48}" type="pres">
      <dgm:prSet presAssocID="{6DEA94EE-A980-46E6-9B7B-1841AF573CCE}" presName="space" presStyleCnt="0"/>
      <dgm:spPr/>
    </dgm:pt>
    <dgm:pt modelId="{B12EB6DD-F85D-4E1A-AFC9-FB5483D6A05B}" type="pres">
      <dgm:prSet presAssocID="{102F0CF2-7747-44E5-8269-CF0B4E1D6092}" presName="Name5" presStyleLbl="vennNode1" presStyleIdx="3" presStyleCnt="6" custLinFactNeighborX="-2423" custLinFactNeighborY="34094">
        <dgm:presLayoutVars>
          <dgm:bulletEnabled val="1"/>
        </dgm:presLayoutVars>
      </dgm:prSet>
      <dgm:spPr/>
      <dgm:t>
        <a:bodyPr/>
        <a:lstStyle/>
        <a:p>
          <a:endParaRPr lang="tr-TR"/>
        </a:p>
      </dgm:t>
    </dgm:pt>
    <dgm:pt modelId="{58176CF8-1EFB-4BE8-B20B-0AA17F2AC87E}" type="pres">
      <dgm:prSet presAssocID="{E64B2647-5722-454D-ADB7-EB9F58AEE780}" presName="space" presStyleCnt="0"/>
      <dgm:spPr/>
    </dgm:pt>
    <dgm:pt modelId="{16D2BEFB-3422-4AC5-8E35-8D7548021BDE}" type="pres">
      <dgm:prSet presAssocID="{5B5E9954-F3ED-4496-86F8-7F4E9185503E}" presName="Name5" presStyleLbl="vennNode1" presStyleIdx="4" presStyleCnt="6" custLinFactNeighborX="-29464" custLinFactNeighborY="-61032">
        <dgm:presLayoutVars>
          <dgm:bulletEnabled val="1"/>
        </dgm:presLayoutVars>
      </dgm:prSet>
      <dgm:spPr/>
      <dgm:t>
        <a:bodyPr/>
        <a:lstStyle/>
        <a:p>
          <a:endParaRPr lang="tr-TR"/>
        </a:p>
      </dgm:t>
    </dgm:pt>
    <dgm:pt modelId="{6CC510A0-3B85-4118-89C1-B42768BC3711}" type="pres">
      <dgm:prSet presAssocID="{8FBED74B-89B3-49D5-9109-34C7BEBDA3CD}" presName="space" presStyleCnt="0"/>
      <dgm:spPr/>
    </dgm:pt>
    <dgm:pt modelId="{9C53919D-3393-4CD7-9CFB-9FE2B47A457F}" type="pres">
      <dgm:prSet presAssocID="{55358E6D-C4A6-431A-A991-1299C90C0E1C}" presName="Name5" presStyleLbl="vennNode1" presStyleIdx="5" presStyleCnt="6" custLinFactX="-8648" custLinFactNeighborX="-100000" custLinFactNeighborY="36619">
        <dgm:presLayoutVars>
          <dgm:bulletEnabled val="1"/>
        </dgm:presLayoutVars>
      </dgm:prSet>
      <dgm:spPr/>
      <dgm:t>
        <a:bodyPr/>
        <a:lstStyle/>
        <a:p>
          <a:endParaRPr lang="tr-TR"/>
        </a:p>
      </dgm:t>
    </dgm:pt>
  </dgm:ptLst>
  <dgm:cxnLst>
    <dgm:cxn modelId="{AD1DE28B-59BD-42D5-9A0F-DA6DCEBED75B}" srcId="{DD339673-DE60-4139-BBA5-A284D437DDDE}" destId="{B90DCA00-EA27-4D39-BBE9-2FCF25585C69}" srcOrd="0" destOrd="0" parTransId="{8A6B1130-D450-47F3-8401-EFDE5AC11A62}" sibTransId="{78D71198-94A7-437E-A95B-0BC4110E9E66}"/>
    <dgm:cxn modelId="{A287F112-72D4-4C10-84C5-07C0654B15AC}" srcId="{DD339673-DE60-4139-BBA5-A284D437DDDE}" destId="{15D5FC87-AADB-44B5-9DFF-9E83E2318E64}" srcOrd="2" destOrd="0" parTransId="{FA046A10-4D70-4527-AAEC-D7C4A2FB4544}" sibTransId="{6DEA94EE-A980-46E6-9B7B-1841AF573CCE}"/>
    <dgm:cxn modelId="{F8EF4F19-8334-4DDF-939E-DC947AABA5D7}" type="presOf" srcId="{DD339673-DE60-4139-BBA5-A284D437DDDE}" destId="{A9FDB748-B333-4F33-A3AC-F9D61FBDFB3C}" srcOrd="0" destOrd="0" presId="urn:microsoft.com/office/officeart/2005/8/layout/venn3"/>
    <dgm:cxn modelId="{951C54C8-8CD3-46AF-9D00-10883D79972D}" srcId="{DD339673-DE60-4139-BBA5-A284D437DDDE}" destId="{102F0CF2-7747-44E5-8269-CF0B4E1D6092}" srcOrd="3" destOrd="0" parTransId="{DC3F7E60-0056-4669-93B4-C16D71FEDF8E}" sibTransId="{E64B2647-5722-454D-ADB7-EB9F58AEE780}"/>
    <dgm:cxn modelId="{1AE3485A-E28D-45C0-B33C-6FC23F0D98FA}" srcId="{DD339673-DE60-4139-BBA5-A284D437DDDE}" destId="{55358E6D-C4A6-431A-A991-1299C90C0E1C}" srcOrd="5" destOrd="0" parTransId="{C26FA75A-8892-499A-A3AE-278D49003687}" sibTransId="{99493A97-C44D-4832-B42A-D27AB2A4B139}"/>
    <dgm:cxn modelId="{11E8F48A-63AB-44D5-8971-71BA578230EA}" srcId="{DD339673-DE60-4139-BBA5-A284D437DDDE}" destId="{8A624B50-F2CD-49BA-B470-1332417A80B8}" srcOrd="1" destOrd="0" parTransId="{CEFACC31-F4A9-4F50-96C2-0FF02D2F9846}" sibTransId="{29307FEA-DF5C-4D87-8A68-3E8FC0D0E8EB}"/>
    <dgm:cxn modelId="{C676BA7B-1005-4962-BFB9-5B1F8C4CF63B}" type="presOf" srcId="{55358E6D-C4A6-431A-A991-1299C90C0E1C}" destId="{9C53919D-3393-4CD7-9CFB-9FE2B47A457F}" srcOrd="0" destOrd="0" presId="urn:microsoft.com/office/officeart/2005/8/layout/venn3"/>
    <dgm:cxn modelId="{2DAA5D8F-E2E7-4AE7-8F7D-8B518276C6D0}" type="presOf" srcId="{5B5E9954-F3ED-4496-86F8-7F4E9185503E}" destId="{16D2BEFB-3422-4AC5-8E35-8D7548021BDE}" srcOrd="0" destOrd="0" presId="urn:microsoft.com/office/officeart/2005/8/layout/venn3"/>
    <dgm:cxn modelId="{158B809A-0172-478F-A4C3-90C8E4698D85}" type="presOf" srcId="{8A624B50-F2CD-49BA-B470-1332417A80B8}" destId="{3EB654E3-08F5-4AE9-867B-0025923A9327}" srcOrd="0" destOrd="0" presId="urn:microsoft.com/office/officeart/2005/8/layout/venn3"/>
    <dgm:cxn modelId="{2480D76D-6369-4383-9977-2B5E919A1F75}" type="presOf" srcId="{15D5FC87-AADB-44B5-9DFF-9E83E2318E64}" destId="{847C9E91-6034-493C-B019-1A7FAF1BC54F}" srcOrd="0" destOrd="0" presId="urn:microsoft.com/office/officeart/2005/8/layout/venn3"/>
    <dgm:cxn modelId="{F3B5DCB3-A162-4080-9837-0E111241E0FB}" srcId="{DD339673-DE60-4139-BBA5-A284D437DDDE}" destId="{5B5E9954-F3ED-4496-86F8-7F4E9185503E}" srcOrd="4" destOrd="0" parTransId="{7BA34188-DE9D-416D-8810-8913CCE308D0}" sibTransId="{8FBED74B-89B3-49D5-9109-34C7BEBDA3CD}"/>
    <dgm:cxn modelId="{63AD03CC-C796-4B98-845D-0132543B4330}" type="presOf" srcId="{102F0CF2-7747-44E5-8269-CF0B4E1D6092}" destId="{B12EB6DD-F85D-4E1A-AFC9-FB5483D6A05B}" srcOrd="0" destOrd="0" presId="urn:microsoft.com/office/officeart/2005/8/layout/venn3"/>
    <dgm:cxn modelId="{127E4E62-4B83-45A6-A07E-CEB52AB4B4C9}" type="presOf" srcId="{B90DCA00-EA27-4D39-BBE9-2FCF25585C69}" destId="{CB4D4909-2720-4FD0-A32C-6789DF5BBC98}" srcOrd="0" destOrd="0" presId="urn:microsoft.com/office/officeart/2005/8/layout/venn3"/>
    <dgm:cxn modelId="{8CC2D1B0-A62D-4E48-8A48-6539DDEE446D}" type="presParOf" srcId="{A9FDB748-B333-4F33-A3AC-F9D61FBDFB3C}" destId="{CB4D4909-2720-4FD0-A32C-6789DF5BBC98}" srcOrd="0" destOrd="0" presId="urn:microsoft.com/office/officeart/2005/8/layout/venn3"/>
    <dgm:cxn modelId="{F74A4C64-6104-4677-B51D-9DAF6F37D8F4}" type="presParOf" srcId="{A9FDB748-B333-4F33-A3AC-F9D61FBDFB3C}" destId="{D4E591A2-4BED-4DCF-B590-A05F76658EFF}" srcOrd="1" destOrd="0" presId="urn:microsoft.com/office/officeart/2005/8/layout/venn3"/>
    <dgm:cxn modelId="{B785DE59-8FB4-4EC6-B015-E1828149BC5A}" type="presParOf" srcId="{A9FDB748-B333-4F33-A3AC-F9D61FBDFB3C}" destId="{3EB654E3-08F5-4AE9-867B-0025923A9327}" srcOrd="2" destOrd="0" presId="urn:microsoft.com/office/officeart/2005/8/layout/venn3"/>
    <dgm:cxn modelId="{853CD771-EAFF-443D-B30C-8A1D1C504C91}" type="presParOf" srcId="{A9FDB748-B333-4F33-A3AC-F9D61FBDFB3C}" destId="{3E1A4E11-E8B8-4A09-931A-DD88AEEA5C8C}" srcOrd="3" destOrd="0" presId="urn:microsoft.com/office/officeart/2005/8/layout/venn3"/>
    <dgm:cxn modelId="{DED457AB-5D24-418D-A738-5D4F18563F3E}" type="presParOf" srcId="{A9FDB748-B333-4F33-A3AC-F9D61FBDFB3C}" destId="{847C9E91-6034-493C-B019-1A7FAF1BC54F}" srcOrd="4" destOrd="0" presId="urn:microsoft.com/office/officeart/2005/8/layout/venn3"/>
    <dgm:cxn modelId="{65BE1480-19F7-40AB-869E-7AEC40F8494F}" type="presParOf" srcId="{A9FDB748-B333-4F33-A3AC-F9D61FBDFB3C}" destId="{A8B6221D-C6A9-41A7-A014-F4B1B2D85B48}" srcOrd="5" destOrd="0" presId="urn:microsoft.com/office/officeart/2005/8/layout/venn3"/>
    <dgm:cxn modelId="{AB3EA80C-8397-439A-867D-69C7E0214EAD}" type="presParOf" srcId="{A9FDB748-B333-4F33-A3AC-F9D61FBDFB3C}" destId="{B12EB6DD-F85D-4E1A-AFC9-FB5483D6A05B}" srcOrd="6" destOrd="0" presId="urn:microsoft.com/office/officeart/2005/8/layout/venn3"/>
    <dgm:cxn modelId="{6D2456C3-6FBC-47E1-B970-DFE2C429076B}" type="presParOf" srcId="{A9FDB748-B333-4F33-A3AC-F9D61FBDFB3C}" destId="{58176CF8-1EFB-4BE8-B20B-0AA17F2AC87E}" srcOrd="7" destOrd="0" presId="urn:microsoft.com/office/officeart/2005/8/layout/venn3"/>
    <dgm:cxn modelId="{B0AAB848-5EF7-469A-92C5-EF7BA2BE255B}" type="presParOf" srcId="{A9FDB748-B333-4F33-A3AC-F9D61FBDFB3C}" destId="{16D2BEFB-3422-4AC5-8E35-8D7548021BDE}" srcOrd="8" destOrd="0" presId="urn:microsoft.com/office/officeart/2005/8/layout/venn3"/>
    <dgm:cxn modelId="{71B4D6BD-2706-4349-8853-A7D09C226EBE}" type="presParOf" srcId="{A9FDB748-B333-4F33-A3AC-F9D61FBDFB3C}" destId="{6CC510A0-3B85-4118-89C1-B42768BC3711}" srcOrd="9" destOrd="0" presId="urn:microsoft.com/office/officeart/2005/8/layout/venn3"/>
    <dgm:cxn modelId="{EAFFCF07-F8B4-4FF6-B571-B46AC7CFC218}" type="presParOf" srcId="{A9FDB748-B333-4F33-A3AC-F9D61FBDFB3C}" destId="{9C53919D-3393-4CD7-9CFB-9FE2B47A457F}" srcOrd="10" destOrd="0" presId="urn:microsoft.com/office/officeart/2005/8/layout/venn3"/>
  </dgm:cxnLst>
  <dgm:bg>
    <a:solidFill>
      <a:schemeClr val="accent5">
        <a:lumMod val="20000"/>
        <a:lumOff val="80000"/>
      </a:schemeClr>
    </a:solidFill>
  </dgm:bg>
  <dgm:whole>
    <a:ln>
      <a:solidFill>
        <a:schemeClr val="accent1">
          <a:lumMod val="60000"/>
          <a:lumOff val="40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1E26770-DB4D-4107-93F2-5F42DE7B69D2}"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tr-TR"/>
        </a:p>
      </dgm:t>
    </dgm:pt>
    <dgm:pt modelId="{BDFBD78F-C6A7-4B53-B689-7341D6696E83}">
      <dgm:prSet custT="1">
        <dgm:style>
          <a:lnRef idx="1">
            <a:schemeClr val="accent6"/>
          </a:lnRef>
          <a:fillRef idx="2">
            <a:schemeClr val="accent6"/>
          </a:fillRef>
          <a:effectRef idx="1">
            <a:schemeClr val="accent6"/>
          </a:effectRef>
          <a:fontRef idx="minor">
            <a:schemeClr val="dk1"/>
          </a:fontRef>
        </dgm:style>
      </dgm:prSet>
      <dgm:spPr/>
      <dgm:t>
        <a:bodyPr/>
        <a:lstStyle/>
        <a:p>
          <a:pPr algn="ctr" rtl="0"/>
          <a:r>
            <a:rPr lang="en-US" sz="2400" b="0" dirty="0" err="1" smtClean="0"/>
            <a:t>İç</a:t>
          </a:r>
          <a:r>
            <a:rPr lang="en-US" sz="2400" b="0" dirty="0" smtClean="0"/>
            <a:t> </a:t>
          </a:r>
          <a:r>
            <a:rPr lang="en-US" sz="2400" b="0" dirty="0" err="1" smtClean="0"/>
            <a:t>Kontrol</a:t>
          </a:r>
          <a:r>
            <a:rPr lang="en-US" sz="2400" b="0" dirty="0" smtClean="0"/>
            <a:t> </a:t>
          </a:r>
          <a:r>
            <a:rPr lang="en-US" sz="2400" b="0" dirty="0" err="1" smtClean="0"/>
            <a:t>ve</a:t>
          </a:r>
          <a:r>
            <a:rPr lang="en-US" sz="2400" b="0" dirty="0" smtClean="0"/>
            <a:t> </a:t>
          </a:r>
          <a:r>
            <a:rPr lang="en-US" sz="2400" b="0" dirty="0" err="1" smtClean="0"/>
            <a:t>Ön</a:t>
          </a:r>
          <a:r>
            <a:rPr lang="en-US" sz="2400" b="0" dirty="0" smtClean="0"/>
            <a:t> Mali </a:t>
          </a:r>
          <a:r>
            <a:rPr lang="en-US" sz="2400" b="0" dirty="0" err="1" smtClean="0"/>
            <a:t>Kontrol</a:t>
          </a:r>
          <a:r>
            <a:rPr lang="en-US" sz="2400" b="0" dirty="0" smtClean="0"/>
            <a:t> </a:t>
          </a:r>
          <a:r>
            <a:rPr lang="en-US" sz="2400" b="0" dirty="0" err="1" smtClean="0"/>
            <a:t>Müdürlüğü</a:t>
          </a:r>
          <a:endParaRPr lang="tr-TR" sz="2400" b="0" dirty="0"/>
        </a:p>
      </dgm:t>
    </dgm:pt>
    <dgm:pt modelId="{2E779265-FA63-45CA-A9C6-90D5DC442895}" type="parTrans" cxnId="{219D206A-E74B-440F-AFF9-850C73BEB9E2}">
      <dgm:prSet/>
      <dgm:spPr/>
      <dgm:t>
        <a:bodyPr/>
        <a:lstStyle/>
        <a:p>
          <a:endParaRPr lang="tr-TR"/>
        </a:p>
      </dgm:t>
    </dgm:pt>
    <dgm:pt modelId="{59571630-BE5C-44DC-A882-AC3E3DF6EA3C}" type="sibTrans" cxnId="{219D206A-E74B-440F-AFF9-850C73BEB9E2}">
      <dgm:prSet/>
      <dgm:spPr/>
      <dgm:t>
        <a:bodyPr/>
        <a:lstStyle/>
        <a:p>
          <a:endParaRPr lang="tr-TR"/>
        </a:p>
      </dgm:t>
    </dgm:pt>
    <dgm:pt modelId="{FA572E0E-3881-41E1-AA3F-36A55FEB5337}" type="pres">
      <dgm:prSet presAssocID="{31E26770-DB4D-4107-93F2-5F42DE7B69D2}" presName="linear" presStyleCnt="0">
        <dgm:presLayoutVars>
          <dgm:animLvl val="lvl"/>
          <dgm:resizeHandles val="exact"/>
        </dgm:presLayoutVars>
      </dgm:prSet>
      <dgm:spPr/>
      <dgm:t>
        <a:bodyPr/>
        <a:lstStyle/>
        <a:p>
          <a:endParaRPr lang="tr-TR"/>
        </a:p>
      </dgm:t>
    </dgm:pt>
    <dgm:pt modelId="{AD60C6D7-E542-46C8-8012-CEEE2A6BAB9B}" type="pres">
      <dgm:prSet presAssocID="{BDFBD78F-C6A7-4B53-B689-7341D6696E83}" presName="parentText" presStyleLbl="node1" presStyleIdx="0" presStyleCnt="1">
        <dgm:presLayoutVars>
          <dgm:chMax val="0"/>
          <dgm:bulletEnabled val="1"/>
        </dgm:presLayoutVars>
      </dgm:prSet>
      <dgm:spPr/>
      <dgm:t>
        <a:bodyPr/>
        <a:lstStyle/>
        <a:p>
          <a:endParaRPr lang="tr-TR"/>
        </a:p>
      </dgm:t>
    </dgm:pt>
  </dgm:ptLst>
  <dgm:cxnLst>
    <dgm:cxn modelId="{219D206A-E74B-440F-AFF9-850C73BEB9E2}" srcId="{31E26770-DB4D-4107-93F2-5F42DE7B69D2}" destId="{BDFBD78F-C6A7-4B53-B689-7341D6696E83}" srcOrd="0" destOrd="0" parTransId="{2E779265-FA63-45CA-A9C6-90D5DC442895}" sibTransId="{59571630-BE5C-44DC-A882-AC3E3DF6EA3C}"/>
    <dgm:cxn modelId="{65EC4B40-7787-4B33-A639-33C47E33ADCC}" type="presOf" srcId="{31E26770-DB4D-4107-93F2-5F42DE7B69D2}" destId="{FA572E0E-3881-41E1-AA3F-36A55FEB5337}" srcOrd="0" destOrd="0" presId="urn:microsoft.com/office/officeart/2005/8/layout/vList2"/>
    <dgm:cxn modelId="{A10D3DD4-7726-48BC-B62E-8D81053C44B6}" type="presOf" srcId="{BDFBD78F-C6A7-4B53-B689-7341D6696E83}" destId="{AD60C6D7-E542-46C8-8012-CEEE2A6BAB9B}" srcOrd="0" destOrd="0" presId="urn:microsoft.com/office/officeart/2005/8/layout/vList2"/>
    <dgm:cxn modelId="{92B6CE48-3A6A-44E0-8033-F3AF0E0C4FE7}" type="presParOf" srcId="{FA572E0E-3881-41E1-AA3F-36A55FEB5337}" destId="{AD60C6D7-E542-46C8-8012-CEEE2A6BAB9B}"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68CAB38-1564-4EC7-A896-F2F1EC58111D}" type="doc">
      <dgm:prSet loTypeId="urn:microsoft.com/office/officeart/2005/8/layout/hProcess9" loCatId="process" qsTypeId="urn:microsoft.com/office/officeart/2005/8/quickstyle/simple3" qsCatId="simple" csTypeId="urn:microsoft.com/office/officeart/2005/8/colors/accent1_2" csCatId="accent1"/>
      <dgm:spPr/>
      <dgm:t>
        <a:bodyPr/>
        <a:lstStyle/>
        <a:p>
          <a:endParaRPr lang="tr-TR"/>
        </a:p>
      </dgm:t>
    </dgm:pt>
    <dgm:pt modelId="{24113A6F-4F15-45B1-B9DD-65A06A6DC12C}">
      <dgm:prSet/>
      <dgm:spPr/>
      <dgm:t>
        <a:bodyPr/>
        <a:lstStyle/>
        <a:p>
          <a:pPr rtl="0"/>
          <a:r>
            <a:rPr lang="en-US" smtClean="0"/>
            <a:t>► Ulusal kalkınma programlarına dayanarak hazırlanan program çerçevesinde orta ve uzun vadeli strateji ve politikalarını belirlemek.</a:t>
          </a:r>
          <a:endParaRPr lang="tr-TR"/>
        </a:p>
      </dgm:t>
    </dgm:pt>
    <dgm:pt modelId="{C48EA4B2-E3BD-44B6-81E4-C6E9C35BF1A9}" type="parTrans" cxnId="{1F63541B-CD6D-4DEE-A264-B70EB58F45E4}">
      <dgm:prSet/>
      <dgm:spPr/>
      <dgm:t>
        <a:bodyPr/>
        <a:lstStyle/>
        <a:p>
          <a:endParaRPr lang="tr-TR"/>
        </a:p>
      </dgm:t>
    </dgm:pt>
    <dgm:pt modelId="{14310947-6DBB-4F24-A24A-4DC8A89207CA}" type="sibTrans" cxnId="{1F63541B-CD6D-4DEE-A264-B70EB58F45E4}">
      <dgm:prSet/>
      <dgm:spPr/>
      <dgm:t>
        <a:bodyPr/>
        <a:lstStyle/>
        <a:p>
          <a:endParaRPr lang="tr-TR"/>
        </a:p>
      </dgm:t>
    </dgm:pt>
    <dgm:pt modelId="{80976DEB-2D03-4BAB-B1F5-2C70B08482E7}">
      <dgm:prSet/>
      <dgm:spPr/>
      <dgm:t>
        <a:bodyPr/>
        <a:lstStyle/>
        <a:p>
          <a:pPr rtl="0"/>
          <a:r>
            <a:rPr lang="en-US" smtClean="0"/>
            <a:t>► Amaç ve hedefleri oluşturmak üzere çalışmalar yapmak.</a:t>
          </a:r>
          <a:endParaRPr lang="tr-TR"/>
        </a:p>
      </dgm:t>
    </dgm:pt>
    <dgm:pt modelId="{F9CE1EC3-7464-4582-9516-3C08D688F2DA}" type="parTrans" cxnId="{63F45631-B086-4FC9-A2A2-648D2E78691D}">
      <dgm:prSet/>
      <dgm:spPr/>
      <dgm:t>
        <a:bodyPr/>
        <a:lstStyle/>
        <a:p>
          <a:endParaRPr lang="tr-TR"/>
        </a:p>
      </dgm:t>
    </dgm:pt>
    <dgm:pt modelId="{2905584B-FE4C-48F8-8609-D967128B6850}" type="sibTrans" cxnId="{63F45631-B086-4FC9-A2A2-648D2E78691D}">
      <dgm:prSet/>
      <dgm:spPr/>
      <dgm:t>
        <a:bodyPr/>
        <a:lstStyle/>
        <a:p>
          <a:endParaRPr lang="tr-TR"/>
        </a:p>
      </dgm:t>
    </dgm:pt>
    <dgm:pt modelId="{4693DA43-1268-4A80-95A8-8F92A539E397}">
      <dgm:prSet/>
      <dgm:spPr/>
      <dgm:t>
        <a:bodyPr/>
        <a:lstStyle/>
        <a:p>
          <a:pPr rtl="0"/>
          <a:r>
            <a:rPr lang="en-US" smtClean="0"/>
            <a:t>► Birim faaliyet raporlarını esas alarak idarenin faaliyet raporunu hazırlamak.</a:t>
          </a:r>
          <a:endParaRPr lang="tr-TR"/>
        </a:p>
      </dgm:t>
    </dgm:pt>
    <dgm:pt modelId="{6F120989-A997-40FF-BC3D-A31794F11CB6}" type="parTrans" cxnId="{AAB2F03B-3AF7-493C-A9FC-64DB28DE4102}">
      <dgm:prSet/>
      <dgm:spPr/>
      <dgm:t>
        <a:bodyPr/>
        <a:lstStyle/>
        <a:p>
          <a:endParaRPr lang="tr-TR"/>
        </a:p>
      </dgm:t>
    </dgm:pt>
    <dgm:pt modelId="{8FFFFDDC-9C33-47D0-8611-F0E7F537CE37}" type="sibTrans" cxnId="{AAB2F03B-3AF7-493C-A9FC-64DB28DE4102}">
      <dgm:prSet/>
      <dgm:spPr/>
      <dgm:t>
        <a:bodyPr/>
        <a:lstStyle/>
        <a:p>
          <a:endParaRPr lang="tr-TR"/>
        </a:p>
      </dgm:t>
    </dgm:pt>
    <dgm:pt modelId="{AFACD3CE-93C4-4CB1-AA07-C06F6E49383F}">
      <dgm:prSet/>
      <dgm:spPr/>
      <dgm:t>
        <a:bodyPr/>
        <a:lstStyle/>
        <a:p>
          <a:pPr rtl="0"/>
          <a:r>
            <a:rPr lang="en-US" smtClean="0"/>
            <a:t>►Stratejik planlama çalışmalarına yönelik bir hazırlık programı oluşturmak.</a:t>
          </a:r>
          <a:endParaRPr lang="tr-TR"/>
        </a:p>
      </dgm:t>
    </dgm:pt>
    <dgm:pt modelId="{1D929B6E-5D89-44F1-A460-4B1489D97748}" type="parTrans" cxnId="{C5276EE2-3492-41C6-BCA6-533D8A6CD590}">
      <dgm:prSet/>
      <dgm:spPr/>
      <dgm:t>
        <a:bodyPr/>
        <a:lstStyle/>
        <a:p>
          <a:endParaRPr lang="tr-TR"/>
        </a:p>
      </dgm:t>
    </dgm:pt>
    <dgm:pt modelId="{28021719-126C-4D00-930B-C0681FF9F857}" type="sibTrans" cxnId="{C5276EE2-3492-41C6-BCA6-533D8A6CD590}">
      <dgm:prSet/>
      <dgm:spPr/>
      <dgm:t>
        <a:bodyPr/>
        <a:lstStyle/>
        <a:p>
          <a:endParaRPr lang="tr-TR"/>
        </a:p>
      </dgm:t>
    </dgm:pt>
    <dgm:pt modelId="{84773B0F-C907-4588-94F2-113D818E73DA}">
      <dgm:prSet/>
      <dgm:spPr/>
      <dgm:t>
        <a:bodyPr/>
        <a:lstStyle/>
        <a:p>
          <a:pPr rtl="0"/>
          <a:r>
            <a:rPr lang="en-US" smtClean="0"/>
            <a:t>►Stratejik planlama çalışmalarını koordine etmek ve bu çalışmalarla ilgili destek ve danışmanlık hizmetlerini yürütmek.</a:t>
          </a:r>
          <a:endParaRPr lang="tr-TR"/>
        </a:p>
      </dgm:t>
    </dgm:pt>
    <dgm:pt modelId="{3B24E995-BE70-4416-9B34-0F5611DEE1AE}" type="parTrans" cxnId="{CA8D1F72-7B37-4E2F-A513-5D38841C90DC}">
      <dgm:prSet/>
      <dgm:spPr/>
      <dgm:t>
        <a:bodyPr/>
        <a:lstStyle/>
        <a:p>
          <a:endParaRPr lang="tr-TR"/>
        </a:p>
      </dgm:t>
    </dgm:pt>
    <dgm:pt modelId="{ED2A8E65-8E13-42A7-9F84-2B7CB8550CAC}" type="sibTrans" cxnId="{CA8D1F72-7B37-4E2F-A513-5D38841C90DC}">
      <dgm:prSet/>
      <dgm:spPr/>
      <dgm:t>
        <a:bodyPr/>
        <a:lstStyle/>
        <a:p>
          <a:endParaRPr lang="tr-TR"/>
        </a:p>
      </dgm:t>
    </dgm:pt>
    <dgm:pt modelId="{A98F471D-0368-4856-9ABE-C86C2E8E7161}">
      <dgm:prSet/>
      <dgm:spPr/>
      <dgm:t>
        <a:bodyPr/>
        <a:lstStyle/>
        <a:p>
          <a:pPr rtl="0"/>
          <a:r>
            <a:rPr lang="en-US" smtClean="0"/>
            <a:t>►İdarenin görev alanına giren konularda performans ve kalite ölçütlerini belirlemek ve geliştirmek.</a:t>
          </a:r>
          <a:endParaRPr lang="tr-TR"/>
        </a:p>
      </dgm:t>
    </dgm:pt>
    <dgm:pt modelId="{17203FEC-1B62-40E0-ADE4-291779DCC57D}" type="parTrans" cxnId="{8C0155B8-71E3-4EB1-8E82-564A73320E91}">
      <dgm:prSet/>
      <dgm:spPr/>
      <dgm:t>
        <a:bodyPr/>
        <a:lstStyle/>
        <a:p>
          <a:endParaRPr lang="tr-TR"/>
        </a:p>
      </dgm:t>
    </dgm:pt>
    <dgm:pt modelId="{D865BB14-046B-407E-8D02-7F43F83BD6D2}" type="sibTrans" cxnId="{8C0155B8-71E3-4EB1-8E82-564A73320E91}">
      <dgm:prSet/>
      <dgm:spPr/>
      <dgm:t>
        <a:bodyPr/>
        <a:lstStyle/>
        <a:p>
          <a:endParaRPr lang="tr-TR"/>
        </a:p>
      </dgm:t>
    </dgm:pt>
    <dgm:pt modelId="{0997FA18-82B8-4C1D-A424-6D1BE90E8B02}" type="pres">
      <dgm:prSet presAssocID="{768CAB38-1564-4EC7-A896-F2F1EC58111D}" presName="CompostProcess" presStyleCnt="0">
        <dgm:presLayoutVars>
          <dgm:dir/>
          <dgm:resizeHandles val="exact"/>
        </dgm:presLayoutVars>
      </dgm:prSet>
      <dgm:spPr/>
      <dgm:t>
        <a:bodyPr/>
        <a:lstStyle/>
        <a:p>
          <a:endParaRPr lang="tr-TR"/>
        </a:p>
      </dgm:t>
    </dgm:pt>
    <dgm:pt modelId="{583C3412-CE4A-4452-BA53-563B2F963875}" type="pres">
      <dgm:prSet presAssocID="{768CAB38-1564-4EC7-A896-F2F1EC58111D}" presName="arrow" presStyleLbl="bgShp" presStyleIdx="0" presStyleCnt="1"/>
      <dgm:spPr/>
    </dgm:pt>
    <dgm:pt modelId="{1F8A3062-8E0F-4FE2-8FFB-479EECCAB192}" type="pres">
      <dgm:prSet presAssocID="{768CAB38-1564-4EC7-A896-F2F1EC58111D}" presName="linearProcess" presStyleCnt="0"/>
      <dgm:spPr/>
    </dgm:pt>
    <dgm:pt modelId="{A74C16D4-44D3-4149-AC73-40857A6A5EF5}" type="pres">
      <dgm:prSet presAssocID="{24113A6F-4F15-45B1-B9DD-65A06A6DC12C}" presName="textNode" presStyleLbl="node1" presStyleIdx="0" presStyleCnt="6">
        <dgm:presLayoutVars>
          <dgm:bulletEnabled val="1"/>
        </dgm:presLayoutVars>
      </dgm:prSet>
      <dgm:spPr/>
      <dgm:t>
        <a:bodyPr/>
        <a:lstStyle/>
        <a:p>
          <a:endParaRPr lang="tr-TR"/>
        </a:p>
      </dgm:t>
    </dgm:pt>
    <dgm:pt modelId="{BF8A365F-5A25-44F3-802B-61489A2724D1}" type="pres">
      <dgm:prSet presAssocID="{14310947-6DBB-4F24-A24A-4DC8A89207CA}" presName="sibTrans" presStyleCnt="0"/>
      <dgm:spPr/>
    </dgm:pt>
    <dgm:pt modelId="{E7B0DDA0-6DF0-4743-AB41-4354E72AE838}" type="pres">
      <dgm:prSet presAssocID="{80976DEB-2D03-4BAB-B1F5-2C70B08482E7}" presName="textNode" presStyleLbl="node1" presStyleIdx="1" presStyleCnt="6">
        <dgm:presLayoutVars>
          <dgm:bulletEnabled val="1"/>
        </dgm:presLayoutVars>
      </dgm:prSet>
      <dgm:spPr/>
      <dgm:t>
        <a:bodyPr/>
        <a:lstStyle/>
        <a:p>
          <a:endParaRPr lang="tr-TR"/>
        </a:p>
      </dgm:t>
    </dgm:pt>
    <dgm:pt modelId="{288208A7-99FA-44BA-A623-801115244CB9}" type="pres">
      <dgm:prSet presAssocID="{2905584B-FE4C-48F8-8609-D967128B6850}" presName="sibTrans" presStyleCnt="0"/>
      <dgm:spPr/>
    </dgm:pt>
    <dgm:pt modelId="{BCC3A73E-2171-4E66-AE27-E66F2218DDD2}" type="pres">
      <dgm:prSet presAssocID="{4693DA43-1268-4A80-95A8-8F92A539E397}" presName="textNode" presStyleLbl="node1" presStyleIdx="2" presStyleCnt="6">
        <dgm:presLayoutVars>
          <dgm:bulletEnabled val="1"/>
        </dgm:presLayoutVars>
      </dgm:prSet>
      <dgm:spPr/>
      <dgm:t>
        <a:bodyPr/>
        <a:lstStyle/>
        <a:p>
          <a:endParaRPr lang="tr-TR"/>
        </a:p>
      </dgm:t>
    </dgm:pt>
    <dgm:pt modelId="{5A2B963C-843A-4497-B139-33673219BAC0}" type="pres">
      <dgm:prSet presAssocID="{8FFFFDDC-9C33-47D0-8611-F0E7F537CE37}" presName="sibTrans" presStyleCnt="0"/>
      <dgm:spPr/>
    </dgm:pt>
    <dgm:pt modelId="{CD87DAE2-057E-4DBC-A979-09483F10AFB3}" type="pres">
      <dgm:prSet presAssocID="{AFACD3CE-93C4-4CB1-AA07-C06F6E49383F}" presName="textNode" presStyleLbl="node1" presStyleIdx="3" presStyleCnt="6">
        <dgm:presLayoutVars>
          <dgm:bulletEnabled val="1"/>
        </dgm:presLayoutVars>
      </dgm:prSet>
      <dgm:spPr/>
      <dgm:t>
        <a:bodyPr/>
        <a:lstStyle/>
        <a:p>
          <a:endParaRPr lang="tr-TR"/>
        </a:p>
      </dgm:t>
    </dgm:pt>
    <dgm:pt modelId="{1EB861FA-E4A7-446C-B8D2-B073D0C5D4EC}" type="pres">
      <dgm:prSet presAssocID="{28021719-126C-4D00-930B-C0681FF9F857}" presName="sibTrans" presStyleCnt="0"/>
      <dgm:spPr/>
    </dgm:pt>
    <dgm:pt modelId="{4BF4C4E6-CFE2-41D0-891D-00744678200F}" type="pres">
      <dgm:prSet presAssocID="{84773B0F-C907-4588-94F2-113D818E73DA}" presName="textNode" presStyleLbl="node1" presStyleIdx="4" presStyleCnt="6">
        <dgm:presLayoutVars>
          <dgm:bulletEnabled val="1"/>
        </dgm:presLayoutVars>
      </dgm:prSet>
      <dgm:spPr/>
      <dgm:t>
        <a:bodyPr/>
        <a:lstStyle/>
        <a:p>
          <a:endParaRPr lang="tr-TR"/>
        </a:p>
      </dgm:t>
    </dgm:pt>
    <dgm:pt modelId="{B8D674EF-C32D-488B-ACEE-FE30A793B33D}" type="pres">
      <dgm:prSet presAssocID="{ED2A8E65-8E13-42A7-9F84-2B7CB8550CAC}" presName="sibTrans" presStyleCnt="0"/>
      <dgm:spPr/>
    </dgm:pt>
    <dgm:pt modelId="{A3854651-D714-4181-9853-A38C206F60B8}" type="pres">
      <dgm:prSet presAssocID="{A98F471D-0368-4856-9ABE-C86C2E8E7161}" presName="textNode" presStyleLbl="node1" presStyleIdx="5" presStyleCnt="6">
        <dgm:presLayoutVars>
          <dgm:bulletEnabled val="1"/>
        </dgm:presLayoutVars>
      </dgm:prSet>
      <dgm:spPr/>
      <dgm:t>
        <a:bodyPr/>
        <a:lstStyle/>
        <a:p>
          <a:endParaRPr lang="tr-TR"/>
        </a:p>
      </dgm:t>
    </dgm:pt>
  </dgm:ptLst>
  <dgm:cxnLst>
    <dgm:cxn modelId="{3DED75F9-1FB1-410B-9CF3-A3EC7AE44154}" type="presOf" srcId="{24113A6F-4F15-45B1-B9DD-65A06A6DC12C}" destId="{A74C16D4-44D3-4149-AC73-40857A6A5EF5}" srcOrd="0" destOrd="0" presId="urn:microsoft.com/office/officeart/2005/8/layout/hProcess9"/>
    <dgm:cxn modelId="{C5276EE2-3492-41C6-BCA6-533D8A6CD590}" srcId="{768CAB38-1564-4EC7-A896-F2F1EC58111D}" destId="{AFACD3CE-93C4-4CB1-AA07-C06F6E49383F}" srcOrd="3" destOrd="0" parTransId="{1D929B6E-5D89-44F1-A460-4B1489D97748}" sibTransId="{28021719-126C-4D00-930B-C0681FF9F857}"/>
    <dgm:cxn modelId="{AAB2F03B-3AF7-493C-A9FC-64DB28DE4102}" srcId="{768CAB38-1564-4EC7-A896-F2F1EC58111D}" destId="{4693DA43-1268-4A80-95A8-8F92A539E397}" srcOrd="2" destOrd="0" parTransId="{6F120989-A997-40FF-BC3D-A31794F11CB6}" sibTransId="{8FFFFDDC-9C33-47D0-8611-F0E7F537CE37}"/>
    <dgm:cxn modelId="{1F63541B-CD6D-4DEE-A264-B70EB58F45E4}" srcId="{768CAB38-1564-4EC7-A896-F2F1EC58111D}" destId="{24113A6F-4F15-45B1-B9DD-65A06A6DC12C}" srcOrd="0" destOrd="0" parTransId="{C48EA4B2-E3BD-44B6-81E4-C6E9C35BF1A9}" sibTransId="{14310947-6DBB-4F24-A24A-4DC8A89207CA}"/>
    <dgm:cxn modelId="{8C0155B8-71E3-4EB1-8E82-564A73320E91}" srcId="{768CAB38-1564-4EC7-A896-F2F1EC58111D}" destId="{A98F471D-0368-4856-9ABE-C86C2E8E7161}" srcOrd="5" destOrd="0" parTransId="{17203FEC-1B62-40E0-ADE4-291779DCC57D}" sibTransId="{D865BB14-046B-407E-8D02-7F43F83BD6D2}"/>
    <dgm:cxn modelId="{63F45631-B086-4FC9-A2A2-648D2E78691D}" srcId="{768CAB38-1564-4EC7-A896-F2F1EC58111D}" destId="{80976DEB-2D03-4BAB-B1F5-2C70B08482E7}" srcOrd="1" destOrd="0" parTransId="{F9CE1EC3-7464-4582-9516-3C08D688F2DA}" sibTransId="{2905584B-FE4C-48F8-8609-D967128B6850}"/>
    <dgm:cxn modelId="{3977F617-F726-4832-9153-E2FA89AF79A9}" type="presOf" srcId="{768CAB38-1564-4EC7-A896-F2F1EC58111D}" destId="{0997FA18-82B8-4C1D-A424-6D1BE90E8B02}" srcOrd="0" destOrd="0" presId="urn:microsoft.com/office/officeart/2005/8/layout/hProcess9"/>
    <dgm:cxn modelId="{F768A8A2-2ABB-4796-9831-21590D0E92ED}" type="presOf" srcId="{A98F471D-0368-4856-9ABE-C86C2E8E7161}" destId="{A3854651-D714-4181-9853-A38C206F60B8}" srcOrd="0" destOrd="0" presId="urn:microsoft.com/office/officeart/2005/8/layout/hProcess9"/>
    <dgm:cxn modelId="{CA8D1F72-7B37-4E2F-A513-5D38841C90DC}" srcId="{768CAB38-1564-4EC7-A896-F2F1EC58111D}" destId="{84773B0F-C907-4588-94F2-113D818E73DA}" srcOrd="4" destOrd="0" parTransId="{3B24E995-BE70-4416-9B34-0F5611DEE1AE}" sibTransId="{ED2A8E65-8E13-42A7-9F84-2B7CB8550CAC}"/>
    <dgm:cxn modelId="{BBF42D28-B669-4182-A5E3-D87E48E60A04}" type="presOf" srcId="{84773B0F-C907-4588-94F2-113D818E73DA}" destId="{4BF4C4E6-CFE2-41D0-891D-00744678200F}" srcOrd="0" destOrd="0" presId="urn:microsoft.com/office/officeart/2005/8/layout/hProcess9"/>
    <dgm:cxn modelId="{927CBEB8-74C1-4C9F-BC07-038BFBA95507}" type="presOf" srcId="{80976DEB-2D03-4BAB-B1F5-2C70B08482E7}" destId="{E7B0DDA0-6DF0-4743-AB41-4354E72AE838}" srcOrd="0" destOrd="0" presId="urn:microsoft.com/office/officeart/2005/8/layout/hProcess9"/>
    <dgm:cxn modelId="{E366169E-FC4E-4ABF-8EC9-E7BA7B1F7A36}" type="presOf" srcId="{4693DA43-1268-4A80-95A8-8F92A539E397}" destId="{BCC3A73E-2171-4E66-AE27-E66F2218DDD2}" srcOrd="0" destOrd="0" presId="urn:microsoft.com/office/officeart/2005/8/layout/hProcess9"/>
    <dgm:cxn modelId="{B612D04D-DD63-45EF-AF14-1395347A8D97}" type="presOf" srcId="{AFACD3CE-93C4-4CB1-AA07-C06F6E49383F}" destId="{CD87DAE2-057E-4DBC-A979-09483F10AFB3}" srcOrd="0" destOrd="0" presId="urn:microsoft.com/office/officeart/2005/8/layout/hProcess9"/>
    <dgm:cxn modelId="{5CD33187-8740-43EE-92E3-1EB840DD6B71}" type="presParOf" srcId="{0997FA18-82B8-4C1D-A424-6D1BE90E8B02}" destId="{583C3412-CE4A-4452-BA53-563B2F963875}" srcOrd="0" destOrd="0" presId="urn:microsoft.com/office/officeart/2005/8/layout/hProcess9"/>
    <dgm:cxn modelId="{A6632204-7E07-4A11-92F8-66BAEF0907D5}" type="presParOf" srcId="{0997FA18-82B8-4C1D-A424-6D1BE90E8B02}" destId="{1F8A3062-8E0F-4FE2-8FFB-479EECCAB192}" srcOrd="1" destOrd="0" presId="urn:microsoft.com/office/officeart/2005/8/layout/hProcess9"/>
    <dgm:cxn modelId="{3727F3CC-83AE-4404-8358-B07D815D4D24}" type="presParOf" srcId="{1F8A3062-8E0F-4FE2-8FFB-479EECCAB192}" destId="{A74C16D4-44D3-4149-AC73-40857A6A5EF5}" srcOrd="0" destOrd="0" presId="urn:microsoft.com/office/officeart/2005/8/layout/hProcess9"/>
    <dgm:cxn modelId="{B55EDC4C-4A28-420B-8CEB-0955364F09B2}" type="presParOf" srcId="{1F8A3062-8E0F-4FE2-8FFB-479EECCAB192}" destId="{BF8A365F-5A25-44F3-802B-61489A2724D1}" srcOrd="1" destOrd="0" presId="urn:microsoft.com/office/officeart/2005/8/layout/hProcess9"/>
    <dgm:cxn modelId="{579D3D4D-1EBA-4D8B-808C-0CC428A7D67B}" type="presParOf" srcId="{1F8A3062-8E0F-4FE2-8FFB-479EECCAB192}" destId="{E7B0DDA0-6DF0-4743-AB41-4354E72AE838}" srcOrd="2" destOrd="0" presId="urn:microsoft.com/office/officeart/2005/8/layout/hProcess9"/>
    <dgm:cxn modelId="{79B641E1-9E05-4AE4-9946-6523380F6EDE}" type="presParOf" srcId="{1F8A3062-8E0F-4FE2-8FFB-479EECCAB192}" destId="{288208A7-99FA-44BA-A623-801115244CB9}" srcOrd="3" destOrd="0" presId="urn:microsoft.com/office/officeart/2005/8/layout/hProcess9"/>
    <dgm:cxn modelId="{4EE791B4-7CC2-4EA0-BFDA-A15FF3C8DE86}" type="presParOf" srcId="{1F8A3062-8E0F-4FE2-8FFB-479EECCAB192}" destId="{BCC3A73E-2171-4E66-AE27-E66F2218DDD2}" srcOrd="4" destOrd="0" presId="urn:microsoft.com/office/officeart/2005/8/layout/hProcess9"/>
    <dgm:cxn modelId="{4BA4D898-3F9E-429B-BDBC-C540508FBEE2}" type="presParOf" srcId="{1F8A3062-8E0F-4FE2-8FFB-479EECCAB192}" destId="{5A2B963C-843A-4497-B139-33673219BAC0}" srcOrd="5" destOrd="0" presId="urn:microsoft.com/office/officeart/2005/8/layout/hProcess9"/>
    <dgm:cxn modelId="{2F592C4B-D6AC-4D29-B93C-1231E9AA4EDA}" type="presParOf" srcId="{1F8A3062-8E0F-4FE2-8FFB-479EECCAB192}" destId="{CD87DAE2-057E-4DBC-A979-09483F10AFB3}" srcOrd="6" destOrd="0" presId="urn:microsoft.com/office/officeart/2005/8/layout/hProcess9"/>
    <dgm:cxn modelId="{500674BB-1E1F-4AC7-9267-66A9B504E4D8}" type="presParOf" srcId="{1F8A3062-8E0F-4FE2-8FFB-479EECCAB192}" destId="{1EB861FA-E4A7-446C-B8D2-B073D0C5D4EC}" srcOrd="7" destOrd="0" presId="urn:microsoft.com/office/officeart/2005/8/layout/hProcess9"/>
    <dgm:cxn modelId="{66D80819-18FF-4BE2-B4AF-A0A67A74A7E2}" type="presParOf" srcId="{1F8A3062-8E0F-4FE2-8FFB-479EECCAB192}" destId="{4BF4C4E6-CFE2-41D0-891D-00744678200F}" srcOrd="8" destOrd="0" presId="urn:microsoft.com/office/officeart/2005/8/layout/hProcess9"/>
    <dgm:cxn modelId="{72920EF2-1252-4E28-ABAD-78CCC1909256}" type="presParOf" srcId="{1F8A3062-8E0F-4FE2-8FFB-479EECCAB192}" destId="{B8D674EF-C32D-488B-ACEE-FE30A793B33D}" srcOrd="9" destOrd="0" presId="urn:microsoft.com/office/officeart/2005/8/layout/hProcess9"/>
    <dgm:cxn modelId="{67FFBD5D-2439-45B6-8102-5F7C505FBA05}" type="presParOf" srcId="{1F8A3062-8E0F-4FE2-8FFB-479EECCAB192}" destId="{A3854651-D714-4181-9853-A38C206F60B8}" srcOrd="10" destOrd="0" presId="urn:microsoft.com/office/officeart/2005/8/layout/hProcess9"/>
  </dgm:cxnLst>
  <dgm:bg>
    <a:solidFill>
      <a:schemeClr val="accent6">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C18AC12-CD42-4D71-B721-154195A7F604}" type="doc">
      <dgm:prSet loTypeId="urn:microsoft.com/office/officeart/2005/8/layout/hProcess9" loCatId="process" qsTypeId="urn:microsoft.com/office/officeart/2005/8/quickstyle/simple3" qsCatId="simple" csTypeId="urn:microsoft.com/office/officeart/2005/8/colors/accent1_2" csCatId="accent1"/>
      <dgm:spPr/>
      <dgm:t>
        <a:bodyPr/>
        <a:lstStyle/>
        <a:p>
          <a:endParaRPr lang="tr-TR"/>
        </a:p>
      </dgm:t>
    </dgm:pt>
    <dgm:pt modelId="{D4AD0263-014D-4852-B8A7-DD36C9F24F87}">
      <dgm:prSet/>
      <dgm:spPr/>
      <dgm:t>
        <a:bodyPr/>
        <a:lstStyle/>
        <a:p>
          <a:pPr rtl="0"/>
          <a:r>
            <a:rPr lang="en-US" smtClean="0"/>
            <a:t>►İdarenin görev alanına giren konularda, hizmetleri etkileyecek dış faktörleri incelemek ve yeni hizmet fırsatları belirlemek.</a:t>
          </a:r>
          <a:endParaRPr lang="tr-TR"/>
        </a:p>
      </dgm:t>
    </dgm:pt>
    <dgm:pt modelId="{4B46353F-4C4A-439F-84F3-EA4577A99AD7}" type="parTrans" cxnId="{D03155AD-47C4-4B54-AF38-F40AC9C3E1E7}">
      <dgm:prSet/>
      <dgm:spPr/>
      <dgm:t>
        <a:bodyPr/>
        <a:lstStyle/>
        <a:p>
          <a:endParaRPr lang="tr-TR"/>
        </a:p>
      </dgm:t>
    </dgm:pt>
    <dgm:pt modelId="{935F6B44-61AE-401A-913D-1A90D966D3FA}" type="sibTrans" cxnId="{D03155AD-47C4-4B54-AF38-F40AC9C3E1E7}">
      <dgm:prSet/>
      <dgm:spPr/>
      <dgm:t>
        <a:bodyPr/>
        <a:lstStyle/>
        <a:p>
          <a:endParaRPr lang="tr-TR"/>
        </a:p>
      </dgm:t>
    </dgm:pt>
    <dgm:pt modelId="{E2A0512E-1D76-4BD4-AE6F-85351DC5B47A}">
      <dgm:prSet/>
      <dgm:spPr/>
      <dgm:t>
        <a:bodyPr/>
        <a:lstStyle/>
        <a:p>
          <a:pPr rtl="0"/>
          <a:r>
            <a:rPr lang="en-US" smtClean="0"/>
            <a:t>►Kurum içi kapasite araştırması yapmak.</a:t>
          </a:r>
          <a:endParaRPr lang="tr-TR"/>
        </a:p>
      </dgm:t>
    </dgm:pt>
    <dgm:pt modelId="{3D161EEE-64CE-4D27-89F0-14467737BCCC}" type="parTrans" cxnId="{7910964A-0B3B-4477-BE24-1354A18CCF8F}">
      <dgm:prSet/>
      <dgm:spPr/>
      <dgm:t>
        <a:bodyPr/>
        <a:lstStyle/>
        <a:p>
          <a:endParaRPr lang="tr-TR"/>
        </a:p>
      </dgm:t>
    </dgm:pt>
    <dgm:pt modelId="{1F25D58C-D52A-4766-924D-5C1B5256822C}" type="sibTrans" cxnId="{7910964A-0B3B-4477-BE24-1354A18CCF8F}">
      <dgm:prSet/>
      <dgm:spPr/>
      <dgm:t>
        <a:bodyPr/>
        <a:lstStyle/>
        <a:p>
          <a:endParaRPr lang="tr-TR"/>
        </a:p>
      </dgm:t>
    </dgm:pt>
    <dgm:pt modelId="{A96E625C-EAD1-4EDB-9880-0A65640DAA70}">
      <dgm:prSet/>
      <dgm:spPr/>
      <dgm:t>
        <a:bodyPr/>
        <a:lstStyle/>
        <a:p>
          <a:pPr rtl="0"/>
          <a:r>
            <a:rPr lang="en-US" smtClean="0"/>
            <a:t>►Hizmetlerin etkililiğini ve tatmin düzeyini analiz etmek ve genel araştırmalar yapmak.</a:t>
          </a:r>
          <a:endParaRPr lang="tr-TR"/>
        </a:p>
      </dgm:t>
    </dgm:pt>
    <dgm:pt modelId="{203EB5F5-011E-4563-B2DE-7897F1A4D3CC}" type="parTrans" cxnId="{937095B8-DD4D-44E7-9A2E-B82B2A111D32}">
      <dgm:prSet/>
      <dgm:spPr/>
      <dgm:t>
        <a:bodyPr/>
        <a:lstStyle/>
        <a:p>
          <a:endParaRPr lang="tr-TR"/>
        </a:p>
      </dgm:t>
    </dgm:pt>
    <dgm:pt modelId="{07609D9A-C510-47E1-A6C0-EA282B0E27F2}" type="sibTrans" cxnId="{937095B8-DD4D-44E7-9A2E-B82B2A111D32}">
      <dgm:prSet/>
      <dgm:spPr/>
      <dgm:t>
        <a:bodyPr/>
        <a:lstStyle/>
        <a:p>
          <a:endParaRPr lang="tr-TR"/>
        </a:p>
      </dgm:t>
    </dgm:pt>
    <dgm:pt modelId="{BB6A83C9-8562-4ABD-B45C-85D693CC0FB3}">
      <dgm:prSet/>
      <dgm:spPr/>
      <dgm:t>
        <a:bodyPr/>
        <a:lstStyle/>
        <a:p>
          <a:pPr rtl="0"/>
          <a:r>
            <a:rPr lang="en-US" smtClean="0"/>
            <a:t>►Yeni hizmet fırsatları belirlemek etkililik ve verimliliği önleyen tehditlere karşı tedbir almak.</a:t>
          </a:r>
          <a:endParaRPr lang="tr-TR"/>
        </a:p>
      </dgm:t>
    </dgm:pt>
    <dgm:pt modelId="{98ECF8AD-1434-4ED5-8D4E-C1B16EA48700}" type="parTrans" cxnId="{A6472322-8275-4978-BAF0-0B71D5F06BBB}">
      <dgm:prSet/>
      <dgm:spPr/>
      <dgm:t>
        <a:bodyPr/>
        <a:lstStyle/>
        <a:p>
          <a:endParaRPr lang="tr-TR"/>
        </a:p>
      </dgm:t>
    </dgm:pt>
    <dgm:pt modelId="{30C82A6F-75B8-4BBC-B587-337DF48FF4AB}" type="sibTrans" cxnId="{A6472322-8275-4978-BAF0-0B71D5F06BBB}">
      <dgm:prSet/>
      <dgm:spPr/>
      <dgm:t>
        <a:bodyPr/>
        <a:lstStyle/>
        <a:p>
          <a:endParaRPr lang="tr-TR"/>
        </a:p>
      </dgm:t>
    </dgm:pt>
    <dgm:pt modelId="{E871EA12-74EA-4429-965B-B0CA8E74DAD6}">
      <dgm:prSet/>
      <dgm:spPr/>
      <dgm:t>
        <a:bodyPr/>
        <a:lstStyle/>
        <a:p>
          <a:pPr rtl="0"/>
          <a:r>
            <a:rPr lang="en-US" smtClean="0"/>
            <a:t>►İdare faaliyetleriyle ilgili veri toplamak ve analiz etmek.</a:t>
          </a:r>
          <a:endParaRPr lang="tr-TR"/>
        </a:p>
      </dgm:t>
    </dgm:pt>
    <dgm:pt modelId="{53D57BE2-E62C-482B-BCA0-67D1210456C0}" type="parTrans" cxnId="{5C004D35-DA9E-4FFC-BB5B-F2A8C6FE0D6A}">
      <dgm:prSet/>
      <dgm:spPr/>
      <dgm:t>
        <a:bodyPr/>
        <a:lstStyle/>
        <a:p>
          <a:endParaRPr lang="tr-TR"/>
        </a:p>
      </dgm:t>
    </dgm:pt>
    <dgm:pt modelId="{AF69A6E2-48BD-46F6-A41D-D5D77613289E}" type="sibTrans" cxnId="{5C004D35-DA9E-4FFC-BB5B-F2A8C6FE0D6A}">
      <dgm:prSet/>
      <dgm:spPr/>
      <dgm:t>
        <a:bodyPr/>
        <a:lstStyle/>
        <a:p>
          <a:endParaRPr lang="tr-TR"/>
        </a:p>
      </dgm:t>
    </dgm:pt>
    <dgm:pt modelId="{EE09F6D4-4FA1-4B2E-A1CF-CF821C2CC55F}">
      <dgm:prSet/>
      <dgm:spPr/>
      <dgm:t>
        <a:bodyPr/>
        <a:lstStyle/>
        <a:p>
          <a:pPr rtl="0"/>
          <a:r>
            <a:rPr lang="en-US" smtClean="0"/>
            <a:t>►İdare faaliyetlerinin stratejik plan, performans programı ve bütçeye uygunluğunu izlemek ve değerlendirmek.</a:t>
          </a:r>
          <a:endParaRPr lang="tr-TR"/>
        </a:p>
      </dgm:t>
    </dgm:pt>
    <dgm:pt modelId="{B91B878A-1594-4B81-935F-44C7F3A75814}" type="parTrans" cxnId="{3F4F79FB-3D9C-41E8-A80A-2D5851E097C1}">
      <dgm:prSet/>
      <dgm:spPr/>
      <dgm:t>
        <a:bodyPr/>
        <a:lstStyle/>
        <a:p>
          <a:endParaRPr lang="tr-TR"/>
        </a:p>
      </dgm:t>
    </dgm:pt>
    <dgm:pt modelId="{9FE7AB71-04C2-407E-BCDF-2C69AC99DD3A}" type="sibTrans" cxnId="{3F4F79FB-3D9C-41E8-A80A-2D5851E097C1}">
      <dgm:prSet/>
      <dgm:spPr/>
      <dgm:t>
        <a:bodyPr/>
        <a:lstStyle/>
        <a:p>
          <a:endParaRPr lang="tr-TR"/>
        </a:p>
      </dgm:t>
    </dgm:pt>
    <dgm:pt modelId="{7B8B4461-5AB7-46E0-B9A5-5D2E444CF740}" type="pres">
      <dgm:prSet presAssocID="{DC18AC12-CD42-4D71-B721-154195A7F604}" presName="CompostProcess" presStyleCnt="0">
        <dgm:presLayoutVars>
          <dgm:dir/>
          <dgm:resizeHandles val="exact"/>
        </dgm:presLayoutVars>
      </dgm:prSet>
      <dgm:spPr/>
      <dgm:t>
        <a:bodyPr/>
        <a:lstStyle/>
        <a:p>
          <a:endParaRPr lang="tr-TR"/>
        </a:p>
      </dgm:t>
    </dgm:pt>
    <dgm:pt modelId="{2FC76D04-D462-467D-9F0F-A17F17E0B3C6}" type="pres">
      <dgm:prSet presAssocID="{DC18AC12-CD42-4D71-B721-154195A7F604}" presName="arrow" presStyleLbl="bgShp" presStyleIdx="0" presStyleCnt="1"/>
      <dgm:spPr/>
    </dgm:pt>
    <dgm:pt modelId="{BB7EAC42-0371-4423-B374-C60791E8E877}" type="pres">
      <dgm:prSet presAssocID="{DC18AC12-CD42-4D71-B721-154195A7F604}" presName="linearProcess" presStyleCnt="0"/>
      <dgm:spPr/>
    </dgm:pt>
    <dgm:pt modelId="{613423FD-22C9-4959-B3EE-BB87ED7D6161}" type="pres">
      <dgm:prSet presAssocID="{D4AD0263-014D-4852-B8A7-DD36C9F24F87}" presName="textNode" presStyleLbl="node1" presStyleIdx="0" presStyleCnt="6">
        <dgm:presLayoutVars>
          <dgm:bulletEnabled val="1"/>
        </dgm:presLayoutVars>
      </dgm:prSet>
      <dgm:spPr/>
      <dgm:t>
        <a:bodyPr/>
        <a:lstStyle/>
        <a:p>
          <a:endParaRPr lang="tr-TR"/>
        </a:p>
      </dgm:t>
    </dgm:pt>
    <dgm:pt modelId="{70ACBEA2-35AA-4660-9791-D0E08CBE4A09}" type="pres">
      <dgm:prSet presAssocID="{935F6B44-61AE-401A-913D-1A90D966D3FA}" presName="sibTrans" presStyleCnt="0"/>
      <dgm:spPr/>
    </dgm:pt>
    <dgm:pt modelId="{C1971820-9093-421B-97EB-A04CAF010AD0}" type="pres">
      <dgm:prSet presAssocID="{E2A0512E-1D76-4BD4-AE6F-85351DC5B47A}" presName="textNode" presStyleLbl="node1" presStyleIdx="1" presStyleCnt="6">
        <dgm:presLayoutVars>
          <dgm:bulletEnabled val="1"/>
        </dgm:presLayoutVars>
      </dgm:prSet>
      <dgm:spPr/>
      <dgm:t>
        <a:bodyPr/>
        <a:lstStyle/>
        <a:p>
          <a:endParaRPr lang="tr-TR"/>
        </a:p>
      </dgm:t>
    </dgm:pt>
    <dgm:pt modelId="{0DE8B938-CEFF-4B60-BF0D-0A7B4A8E96CD}" type="pres">
      <dgm:prSet presAssocID="{1F25D58C-D52A-4766-924D-5C1B5256822C}" presName="sibTrans" presStyleCnt="0"/>
      <dgm:spPr/>
    </dgm:pt>
    <dgm:pt modelId="{61BDE0F0-0F9F-43E3-A71F-CB15BA4B5FE4}" type="pres">
      <dgm:prSet presAssocID="{A96E625C-EAD1-4EDB-9880-0A65640DAA70}" presName="textNode" presStyleLbl="node1" presStyleIdx="2" presStyleCnt="6">
        <dgm:presLayoutVars>
          <dgm:bulletEnabled val="1"/>
        </dgm:presLayoutVars>
      </dgm:prSet>
      <dgm:spPr/>
      <dgm:t>
        <a:bodyPr/>
        <a:lstStyle/>
        <a:p>
          <a:endParaRPr lang="tr-TR"/>
        </a:p>
      </dgm:t>
    </dgm:pt>
    <dgm:pt modelId="{1BED523E-779B-447E-A3F0-DB5E621C3900}" type="pres">
      <dgm:prSet presAssocID="{07609D9A-C510-47E1-A6C0-EA282B0E27F2}" presName="sibTrans" presStyleCnt="0"/>
      <dgm:spPr/>
    </dgm:pt>
    <dgm:pt modelId="{6BF1C136-E13A-4D41-888E-6159E6552D83}" type="pres">
      <dgm:prSet presAssocID="{BB6A83C9-8562-4ABD-B45C-85D693CC0FB3}" presName="textNode" presStyleLbl="node1" presStyleIdx="3" presStyleCnt="6">
        <dgm:presLayoutVars>
          <dgm:bulletEnabled val="1"/>
        </dgm:presLayoutVars>
      </dgm:prSet>
      <dgm:spPr/>
      <dgm:t>
        <a:bodyPr/>
        <a:lstStyle/>
        <a:p>
          <a:endParaRPr lang="tr-TR"/>
        </a:p>
      </dgm:t>
    </dgm:pt>
    <dgm:pt modelId="{52040B40-1CAB-4383-8C24-48B6910C9104}" type="pres">
      <dgm:prSet presAssocID="{30C82A6F-75B8-4BBC-B587-337DF48FF4AB}" presName="sibTrans" presStyleCnt="0"/>
      <dgm:spPr/>
    </dgm:pt>
    <dgm:pt modelId="{96A66353-11D8-49E9-A19B-DE0B97B04E1A}" type="pres">
      <dgm:prSet presAssocID="{E871EA12-74EA-4429-965B-B0CA8E74DAD6}" presName="textNode" presStyleLbl="node1" presStyleIdx="4" presStyleCnt="6">
        <dgm:presLayoutVars>
          <dgm:bulletEnabled val="1"/>
        </dgm:presLayoutVars>
      </dgm:prSet>
      <dgm:spPr/>
      <dgm:t>
        <a:bodyPr/>
        <a:lstStyle/>
        <a:p>
          <a:endParaRPr lang="tr-TR"/>
        </a:p>
      </dgm:t>
    </dgm:pt>
    <dgm:pt modelId="{0DACEAC7-DE38-4AE9-A115-009C4A488C51}" type="pres">
      <dgm:prSet presAssocID="{AF69A6E2-48BD-46F6-A41D-D5D77613289E}" presName="sibTrans" presStyleCnt="0"/>
      <dgm:spPr/>
    </dgm:pt>
    <dgm:pt modelId="{5C024CE9-4C2F-4A8A-AC47-92534EDA8460}" type="pres">
      <dgm:prSet presAssocID="{EE09F6D4-4FA1-4B2E-A1CF-CF821C2CC55F}" presName="textNode" presStyleLbl="node1" presStyleIdx="5" presStyleCnt="6">
        <dgm:presLayoutVars>
          <dgm:bulletEnabled val="1"/>
        </dgm:presLayoutVars>
      </dgm:prSet>
      <dgm:spPr/>
      <dgm:t>
        <a:bodyPr/>
        <a:lstStyle/>
        <a:p>
          <a:endParaRPr lang="tr-TR"/>
        </a:p>
      </dgm:t>
    </dgm:pt>
  </dgm:ptLst>
  <dgm:cxnLst>
    <dgm:cxn modelId="{9DA22890-84CA-44E2-8E5D-A5551B3BD0BC}" type="presOf" srcId="{EE09F6D4-4FA1-4B2E-A1CF-CF821C2CC55F}" destId="{5C024CE9-4C2F-4A8A-AC47-92534EDA8460}" srcOrd="0" destOrd="0" presId="urn:microsoft.com/office/officeart/2005/8/layout/hProcess9"/>
    <dgm:cxn modelId="{7910964A-0B3B-4477-BE24-1354A18CCF8F}" srcId="{DC18AC12-CD42-4D71-B721-154195A7F604}" destId="{E2A0512E-1D76-4BD4-AE6F-85351DC5B47A}" srcOrd="1" destOrd="0" parTransId="{3D161EEE-64CE-4D27-89F0-14467737BCCC}" sibTransId="{1F25D58C-D52A-4766-924D-5C1B5256822C}"/>
    <dgm:cxn modelId="{A2FBCB0F-6FE9-45BD-9ED3-F3692B2218B3}" type="presOf" srcId="{DC18AC12-CD42-4D71-B721-154195A7F604}" destId="{7B8B4461-5AB7-46E0-B9A5-5D2E444CF740}" srcOrd="0" destOrd="0" presId="urn:microsoft.com/office/officeart/2005/8/layout/hProcess9"/>
    <dgm:cxn modelId="{696615AA-7772-44FC-A3AA-20BA2356AE4C}" type="presOf" srcId="{E2A0512E-1D76-4BD4-AE6F-85351DC5B47A}" destId="{C1971820-9093-421B-97EB-A04CAF010AD0}" srcOrd="0" destOrd="0" presId="urn:microsoft.com/office/officeart/2005/8/layout/hProcess9"/>
    <dgm:cxn modelId="{D67AE618-4691-4D5D-9004-BE115B3AD5FF}" type="presOf" srcId="{E871EA12-74EA-4429-965B-B0CA8E74DAD6}" destId="{96A66353-11D8-49E9-A19B-DE0B97B04E1A}" srcOrd="0" destOrd="0" presId="urn:microsoft.com/office/officeart/2005/8/layout/hProcess9"/>
    <dgm:cxn modelId="{51569936-5D3A-4919-A775-71FB850B78D7}" type="presOf" srcId="{BB6A83C9-8562-4ABD-B45C-85D693CC0FB3}" destId="{6BF1C136-E13A-4D41-888E-6159E6552D83}" srcOrd="0" destOrd="0" presId="urn:microsoft.com/office/officeart/2005/8/layout/hProcess9"/>
    <dgm:cxn modelId="{E19CF726-A6E2-4561-989A-855684F50E49}" type="presOf" srcId="{D4AD0263-014D-4852-B8A7-DD36C9F24F87}" destId="{613423FD-22C9-4959-B3EE-BB87ED7D6161}" srcOrd="0" destOrd="0" presId="urn:microsoft.com/office/officeart/2005/8/layout/hProcess9"/>
    <dgm:cxn modelId="{3F4F79FB-3D9C-41E8-A80A-2D5851E097C1}" srcId="{DC18AC12-CD42-4D71-B721-154195A7F604}" destId="{EE09F6D4-4FA1-4B2E-A1CF-CF821C2CC55F}" srcOrd="5" destOrd="0" parTransId="{B91B878A-1594-4B81-935F-44C7F3A75814}" sibTransId="{9FE7AB71-04C2-407E-BCDF-2C69AC99DD3A}"/>
    <dgm:cxn modelId="{937095B8-DD4D-44E7-9A2E-B82B2A111D32}" srcId="{DC18AC12-CD42-4D71-B721-154195A7F604}" destId="{A96E625C-EAD1-4EDB-9880-0A65640DAA70}" srcOrd="2" destOrd="0" parTransId="{203EB5F5-011E-4563-B2DE-7897F1A4D3CC}" sibTransId="{07609D9A-C510-47E1-A6C0-EA282B0E27F2}"/>
    <dgm:cxn modelId="{5C004D35-DA9E-4FFC-BB5B-F2A8C6FE0D6A}" srcId="{DC18AC12-CD42-4D71-B721-154195A7F604}" destId="{E871EA12-74EA-4429-965B-B0CA8E74DAD6}" srcOrd="4" destOrd="0" parTransId="{53D57BE2-E62C-482B-BCA0-67D1210456C0}" sibTransId="{AF69A6E2-48BD-46F6-A41D-D5D77613289E}"/>
    <dgm:cxn modelId="{49C6FC9F-D2FF-4751-BFA2-2289C13A85FA}" type="presOf" srcId="{A96E625C-EAD1-4EDB-9880-0A65640DAA70}" destId="{61BDE0F0-0F9F-43E3-A71F-CB15BA4B5FE4}" srcOrd="0" destOrd="0" presId="urn:microsoft.com/office/officeart/2005/8/layout/hProcess9"/>
    <dgm:cxn modelId="{D03155AD-47C4-4B54-AF38-F40AC9C3E1E7}" srcId="{DC18AC12-CD42-4D71-B721-154195A7F604}" destId="{D4AD0263-014D-4852-B8A7-DD36C9F24F87}" srcOrd="0" destOrd="0" parTransId="{4B46353F-4C4A-439F-84F3-EA4577A99AD7}" sibTransId="{935F6B44-61AE-401A-913D-1A90D966D3FA}"/>
    <dgm:cxn modelId="{A6472322-8275-4978-BAF0-0B71D5F06BBB}" srcId="{DC18AC12-CD42-4D71-B721-154195A7F604}" destId="{BB6A83C9-8562-4ABD-B45C-85D693CC0FB3}" srcOrd="3" destOrd="0" parTransId="{98ECF8AD-1434-4ED5-8D4E-C1B16EA48700}" sibTransId="{30C82A6F-75B8-4BBC-B587-337DF48FF4AB}"/>
    <dgm:cxn modelId="{26FFE083-EE50-4480-9AD0-5F993B30BA98}" type="presParOf" srcId="{7B8B4461-5AB7-46E0-B9A5-5D2E444CF740}" destId="{2FC76D04-D462-467D-9F0F-A17F17E0B3C6}" srcOrd="0" destOrd="0" presId="urn:microsoft.com/office/officeart/2005/8/layout/hProcess9"/>
    <dgm:cxn modelId="{E7200D69-399E-4C76-A0A1-75DC038FDAC6}" type="presParOf" srcId="{7B8B4461-5AB7-46E0-B9A5-5D2E444CF740}" destId="{BB7EAC42-0371-4423-B374-C60791E8E877}" srcOrd="1" destOrd="0" presId="urn:microsoft.com/office/officeart/2005/8/layout/hProcess9"/>
    <dgm:cxn modelId="{DCCACBB8-2761-4702-AADD-45D80C55E47D}" type="presParOf" srcId="{BB7EAC42-0371-4423-B374-C60791E8E877}" destId="{613423FD-22C9-4959-B3EE-BB87ED7D6161}" srcOrd="0" destOrd="0" presId="urn:microsoft.com/office/officeart/2005/8/layout/hProcess9"/>
    <dgm:cxn modelId="{C1D8E09D-EF45-403D-91EF-04A302CF1F52}" type="presParOf" srcId="{BB7EAC42-0371-4423-B374-C60791E8E877}" destId="{70ACBEA2-35AA-4660-9791-D0E08CBE4A09}" srcOrd="1" destOrd="0" presId="urn:microsoft.com/office/officeart/2005/8/layout/hProcess9"/>
    <dgm:cxn modelId="{8B044BD6-9836-4010-880C-077A658F6A4D}" type="presParOf" srcId="{BB7EAC42-0371-4423-B374-C60791E8E877}" destId="{C1971820-9093-421B-97EB-A04CAF010AD0}" srcOrd="2" destOrd="0" presId="urn:microsoft.com/office/officeart/2005/8/layout/hProcess9"/>
    <dgm:cxn modelId="{1F73E264-B006-42D0-843A-046859684DD9}" type="presParOf" srcId="{BB7EAC42-0371-4423-B374-C60791E8E877}" destId="{0DE8B938-CEFF-4B60-BF0D-0A7B4A8E96CD}" srcOrd="3" destOrd="0" presId="urn:microsoft.com/office/officeart/2005/8/layout/hProcess9"/>
    <dgm:cxn modelId="{69D290A7-F717-4B57-AC2E-56C5B5325241}" type="presParOf" srcId="{BB7EAC42-0371-4423-B374-C60791E8E877}" destId="{61BDE0F0-0F9F-43E3-A71F-CB15BA4B5FE4}" srcOrd="4" destOrd="0" presId="urn:microsoft.com/office/officeart/2005/8/layout/hProcess9"/>
    <dgm:cxn modelId="{2DFC0AE3-15A3-43B5-BF54-DCC92EB7B78E}" type="presParOf" srcId="{BB7EAC42-0371-4423-B374-C60791E8E877}" destId="{1BED523E-779B-447E-A3F0-DB5E621C3900}" srcOrd="5" destOrd="0" presId="urn:microsoft.com/office/officeart/2005/8/layout/hProcess9"/>
    <dgm:cxn modelId="{C0A524CD-C337-442E-8BE6-3F19D4522727}" type="presParOf" srcId="{BB7EAC42-0371-4423-B374-C60791E8E877}" destId="{6BF1C136-E13A-4D41-888E-6159E6552D83}" srcOrd="6" destOrd="0" presId="urn:microsoft.com/office/officeart/2005/8/layout/hProcess9"/>
    <dgm:cxn modelId="{597F99C6-D4CA-4A9E-982C-BB1B2AEA6FC7}" type="presParOf" srcId="{BB7EAC42-0371-4423-B374-C60791E8E877}" destId="{52040B40-1CAB-4383-8C24-48B6910C9104}" srcOrd="7" destOrd="0" presId="urn:microsoft.com/office/officeart/2005/8/layout/hProcess9"/>
    <dgm:cxn modelId="{DBB190E6-580C-4076-B003-BDB96AC3772B}" type="presParOf" srcId="{BB7EAC42-0371-4423-B374-C60791E8E877}" destId="{96A66353-11D8-49E9-A19B-DE0B97B04E1A}" srcOrd="8" destOrd="0" presId="urn:microsoft.com/office/officeart/2005/8/layout/hProcess9"/>
    <dgm:cxn modelId="{F153AA41-A17E-49D8-A4A3-055E446C84EB}" type="presParOf" srcId="{BB7EAC42-0371-4423-B374-C60791E8E877}" destId="{0DACEAC7-DE38-4AE9-A115-009C4A488C51}" srcOrd="9" destOrd="0" presId="urn:microsoft.com/office/officeart/2005/8/layout/hProcess9"/>
    <dgm:cxn modelId="{BB7694B9-52F2-42F2-96D5-788C87A4E0AF}" type="presParOf" srcId="{BB7EAC42-0371-4423-B374-C60791E8E877}" destId="{5C024CE9-4C2F-4A8A-AC47-92534EDA8460}" srcOrd="10" destOrd="0" presId="urn:microsoft.com/office/officeart/2005/8/layout/hProcess9"/>
  </dgm:cxnLst>
  <dgm:bg>
    <a:solidFill>
      <a:schemeClr val="accent6">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CC7E802-2850-4187-BA4B-0A5680478FE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tr-TR"/>
        </a:p>
      </dgm:t>
    </dgm:pt>
    <dgm:pt modelId="{41398218-B0D6-44BB-9132-0D19F0A62E7E}">
      <dgm:prSet/>
      <dgm:spPr/>
      <dgm:t>
        <a:bodyPr/>
        <a:lstStyle/>
        <a:p>
          <a:pPr rtl="0"/>
          <a:r>
            <a:rPr lang="en-US" smtClean="0"/>
            <a:t>►Mali istatistikleri ve Bütçe kesin hesabını hazırlamak.</a:t>
          </a:r>
          <a:endParaRPr lang="tr-TR"/>
        </a:p>
      </dgm:t>
    </dgm:pt>
    <dgm:pt modelId="{78776894-E15D-4436-B566-9C92D252A068}" type="parTrans" cxnId="{145DFD96-631C-4CB0-B331-B9167B72112D}">
      <dgm:prSet/>
      <dgm:spPr/>
      <dgm:t>
        <a:bodyPr/>
        <a:lstStyle/>
        <a:p>
          <a:endParaRPr lang="tr-TR"/>
        </a:p>
      </dgm:t>
    </dgm:pt>
    <dgm:pt modelId="{260CC044-EC9B-4494-892D-364683025CA5}" type="sibTrans" cxnId="{145DFD96-631C-4CB0-B331-B9167B72112D}">
      <dgm:prSet/>
      <dgm:spPr/>
      <dgm:t>
        <a:bodyPr/>
        <a:lstStyle/>
        <a:p>
          <a:endParaRPr lang="tr-TR"/>
        </a:p>
      </dgm:t>
    </dgm:pt>
    <dgm:pt modelId="{64DFE0CB-D7E5-4DDD-A70D-F246E3C00EFC}">
      <dgm:prSet/>
      <dgm:spPr/>
      <dgm:t>
        <a:bodyPr/>
        <a:lstStyle/>
        <a:p>
          <a:pPr rtl="0"/>
          <a:r>
            <a:rPr lang="en-US" smtClean="0"/>
            <a:t>►Gelirlerin tahakkuku ve kişilerden alacaklara ilişkin takip ve tahsilatı sağlamak.</a:t>
          </a:r>
          <a:endParaRPr lang="tr-TR"/>
        </a:p>
      </dgm:t>
    </dgm:pt>
    <dgm:pt modelId="{AAEF3C0D-75B8-417A-8207-ED4B1348D092}" type="parTrans" cxnId="{3ECEB239-449B-4579-ADE0-9FB5489F65B3}">
      <dgm:prSet/>
      <dgm:spPr/>
      <dgm:t>
        <a:bodyPr/>
        <a:lstStyle/>
        <a:p>
          <a:endParaRPr lang="tr-TR"/>
        </a:p>
      </dgm:t>
    </dgm:pt>
    <dgm:pt modelId="{68E8BA9D-3CC6-488A-8504-EC1341BAD0D9}" type="sibTrans" cxnId="{3ECEB239-449B-4579-ADE0-9FB5489F65B3}">
      <dgm:prSet/>
      <dgm:spPr/>
      <dgm:t>
        <a:bodyPr/>
        <a:lstStyle/>
        <a:p>
          <a:endParaRPr lang="tr-TR"/>
        </a:p>
      </dgm:t>
    </dgm:pt>
    <dgm:pt modelId="{3FACBF70-0A75-4A22-A46E-971E8D7EBCB9}">
      <dgm:prSet/>
      <dgm:spPr/>
      <dgm:t>
        <a:bodyPr/>
        <a:lstStyle/>
        <a:p>
          <a:pPr rtl="0"/>
          <a:r>
            <a:rPr lang="en-US" smtClean="0"/>
            <a:t>►Gelirlerin tahsili, giderlerin hak sahiplerine ödenmesini sağlamak.</a:t>
          </a:r>
          <a:endParaRPr lang="tr-TR"/>
        </a:p>
      </dgm:t>
    </dgm:pt>
    <dgm:pt modelId="{E4876E70-E943-4204-B6BF-A1165FFD6237}" type="parTrans" cxnId="{7E558312-5A07-4DF3-9CC4-4117D492549E}">
      <dgm:prSet/>
      <dgm:spPr/>
      <dgm:t>
        <a:bodyPr/>
        <a:lstStyle/>
        <a:p>
          <a:endParaRPr lang="tr-TR"/>
        </a:p>
      </dgm:t>
    </dgm:pt>
    <dgm:pt modelId="{8DC75230-D90D-49BA-B884-B0DF352DC421}" type="sibTrans" cxnId="{7E558312-5A07-4DF3-9CC4-4117D492549E}">
      <dgm:prSet/>
      <dgm:spPr/>
      <dgm:t>
        <a:bodyPr/>
        <a:lstStyle/>
        <a:p>
          <a:endParaRPr lang="tr-TR"/>
        </a:p>
      </dgm:t>
    </dgm:pt>
    <dgm:pt modelId="{EF0DB413-A37F-47CE-9C67-45ABB2B88FAE}">
      <dgm:prSet/>
      <dgm:spPr/>
      <dgm:t>
        <a:bodyPr/>
        <a:lstStyle/>
        <a:p>
          <a:pPr rtl="0"/>
          <a:r>
            <a:rPr lang="en-US" smtClean="0"/>
            <a:t>►Muhasebe hizmetlerini yürütmek.</a:t>
          </a:r>
          <a:endParaRPr lang="tr-TR"/>
        </a:p>
      </dgm:t>
    </dgm:pt>
    <dgm:pt modelId="{0AB381CE-1495-4386-9931-686E3F8F4C96}" type="parTrans" cxnId="{D3EE92F6-DA16-4354-A732-81A3819D83E5}">
      <dgm:prSet/>
      <dgm:spPr/>
      <dgm:t>
        <a:bodyPr/>
        <a:lstStyle/>
        <a:p>
          <a:endParaRPr lang="tr-TR"/>
        </a:p>
      </dgm:t>
    </dgm:pt>
    <dgm:pt modelId="{1D6F746B-21EF-4B21-B164-ABE55C4C7833}" type="sibTrans" cxnId="{D3EE92F6-DA16-4354-A732-81A3819D83E5}">
      <dgm:prSet/>
      <dgm:spPr/>
      <dgm:t>
        <a:bodyPr/>
        <a:lstStyle/>
        <a:p>
          <a:endParaRPr lang="tr-TR"/>
        </a:p>
      </dgm:t>
    </dgm:pt>
    <dgm:pt modelId="{F8E975DA-80E9-4D64-BF57-7AEA65CF095F}">
      <dgm:prSet/>
      <dgm:spPr/>
      <dgm:t>
        <a:bodyPr/>
        <a:lstStyle/>
        <a:p>
          <a:pPr rtl="0"/>
          <a:r>
            <a:rPr lang="en-US" smtClean="0"/>
            <a:t>►İdarenin  mülkiyetinde  veya  kullanımında  bulunan  taşınır  ve  taşınmazlarına  ilişkin	icmal cetvelleri düzenlemek.</a:t>
          </a:r>
          <a:endParaRPr lang="tr-TR"/>
        </a:p>
      </dgm:t>
    </dgm:pt>
    <dgm:pt modelId="{7A69BF67-A312-4393-B9F3-9A2BD611E10B}" type="parTrans" cxnId="{200E76D7-D89E-429F-9C3F-45B751B7CA4F}">
      <dgm:prSet/>
      <dgm:spPr/>
      <dgm:t>
        <a:bodyPr/>
        <a:lstStyle/>
        <a:p>
          <a:endParaRPr lang="tr-TR"/>
        </a:p>
      </dgm:t>
    </dgm:pt>
    <dgm:pt modelId="{71B4DDD1-85FA-4BEB-A29D-2662C6A4D87B}" type="sibTrans" cxnId="{200E76D7-D89E-429F-9C3F-45B751B7CA4F}">
      <dgm:prSet/>
      <dgm:spPr/>
      <dgm:t>
        <a:bodyPr/>
        <a:lstStyle/>
        <a:p>
          <a:endParaRPr lang="tr-TR"/>
        </a:p>
      </dgm:t>
    </dgm:pt>
    <dgm:pt modelId="{0E73F771-55ED-4551-B797-FB8A42F44478}">
      <dgm:prSet/>
      <dgm:spPr/>
      <dgm:t>
        <a:bodyPr/>
        <a:lstStyle/>
        <a:p>
          <a:pPr rtl="0"/>
          <a:r>
            <a:rPr lang="en-US" smtClean="0"/>
            <a:t>►Harcama Birimlerinden gelen taşınır hesap cetvellerini konsolide ederek idarenin taşınır kesin hesap cetveli ile taşınır hesabı icmal cetvelini üst yönetici adına hazırlamak.</a:t>
          </a:r>
          <a:endParaRPr lang="tr-TR"/>
        </a:p>
      </dgm:t>
    </dgm:pt>
    <dgm:pt modelId="{4611DE04-41E6-43C0-9E56-B134112A1DD7}" type="parTrans" cxnId="{4297B5F0-37AC-4C25-8AA2-DAD1C323A2D9}">
      <dgm:prSet/>
      <dgm:spPr/>
      <dgm:t>
        <a:bodyPr/>
        <a:lstStyle/>
        <a:p>
          <a:endParaRPr lang="tr-TR"/>
        </a:p>
      </dgm:t>
    </dgm:pt>
    <dgm:pt modelId="{1338A341-EB93-4F16-8DCA-B27E85E884F8}" type="sibTrans" cxnId="{4297B5F0-37AC-4C25-8AA2-DAD1C323A2D9}">
      <dgm:prSet/>
      <dgm:spPr/>
      <dgm:t>
        <a:bodyPr/>
        <a:lstStyle/>
        <a:p>
          <a:endParaRPr lang="tr-TR"/>
        </a:p>
      </dgm:t>
    </dgm:pt>
    <dgm:pt modelId="{6E0E4254-E418-43BD-8930-6910D4220835}" type="pres">
      <dgm:prSet presAssocID="{9CC7E802-2850-4187-BA4B-0A5680478FEE}" presName="linear" presStyleCnt="0">
        <dgm:presLayoutVars>
          <dgm:animLvl val="lvl"/>
          <dgm:resizeHandles val="exact"/>
        </dgm:presLayoutVars>
      </dgm:prSet>
      <dgm:spPr/>
      <dgm:t>
        <a:bodyPr/>
        <a:lstStyle/>
        <a:p>
          <a:endParaRPr lang="tr-TR"/>
        </a:p>
      </dgm:t>
    </dgm:pt>
    <dgm:pt modelId="{BB64ACAA-31D6-4234-AEC3-B6EAB04542FE}" type="pres">
      <dgm:prSet presAssocID="{41398218-B0D6-44BB-9132-0D19F0A62E7E}" presName="parentText" presStyleLbl="node1" presStyleIdx="0" presStyleCnt="6">
        <dgm:presLayoutVars>
          <dgm:chMax val="0"/>
          <dgm:bulletEnabled val="1"/>
        </dgm:presLayoutVars>
      </dgm:prSet>
      <dgm:spPr/>
      <dgm:t>
        <a:bodyPr/>
        <a:lstStyle/>
        <a:p>
          <a:endParaRPr lang="tr-TR"/>
        </a:p>
      </dgm:t>
    </dgm:pt>
    <dgm:pt modelId="{4DC9EA56-0DE4-4E0A-99C7-D7F5AA1A97B1}" type="pres">
      <dgm:prSet presAssocID="{260CC044-EC9B-4494-892D-364683025CA5}" presName="spacer" presStyleCnt="0"/>
      <dgm:spPr/>
    </dgm:pt>
    <dgm:pt modelId="{5C6014F3-3D4A-4925-A8A1-62CAE4570D58}" type="pres">
      <dgm:prSet presAssocID="{64DFE0CB-D7E5-4DDD-A70D-F246E3C00EFC}" presName="parentText" presStyleLbl="node1" presStyleIdx="1" presStyleCnt="6">
        <dgm:presLayoutVars>
          <dgm:chMax val="0"/>
          <dgm:bulletEnabled val="1"/>
        </dgm:presLayoutVars>
      </dgm:prSet>
      <dgm:spPr/>
      <dgm:t>
        <a:bodyPr/>
        <a:lstStyle/>
        <a:p>
          <a:endParaRPr lang="tr-TR"/>
        </a:p>
      </dgm:t>
    </dgm:pt>
    <dgm:pt modelId="{C6FEBCF5-6545-4C2E-B2DF-BC75F9495862}" type="pres">
      <dgm:prSet presAssocID="{68E8BA9D-3CC6-488A-8504-EC1341BAD0D9}" presName="spacer" presStyleCnt="0"/>
      <dgm:spPr/>
    </dgm:pt>
    <dgm:pt modelId="{404254DD-703B-4C03-8C0F-CE8F1DF00950}" type="pres">
      <dgm:prSet presAssocID="{3FACBF70-0A75-4A22-A46E-971E8D7EBCB9}" presName="parentText" presStyleLbl="node1" presStyleIdx="2" presStyleCnt="6">
        <dgm:presLayoutVars>
          <dgm:chMax val="0"/>
          <dgm:bulletEnabled val="1"/>
        </dgm:presLayoutVars>
      </dgm:prSet>
      <dgm:spPr/>
      <dgm:t>
        <a:bodyPr/>
        <a:lstStyle/>
        <a:p>
          <a:endParaRPr lang="tr-TR"/>
        </a:p>
      </dgm:t>
    </dgm:pt>
    <dgm:pt modelId="{45AB07DC-4FAC-48AE-BFA1-6DA140889031}" type="pres">
      <dgm:prSet presAssocID="{8DC75230-D90D-49BA-B884-B0DF352DC421}" presName="spacer" presStyleCnt="0"/>
      <dgm:spPr/>
    </dgm:pt>
    <dgm:pt modelId="{42376CC3-1E31-4639-9550-8D4DE9FF4401}" type="pres">
      <dgm:prSet presAssocID="{EF0DB413-A37F-47CE-9C67-45ABB2B88FAE}" presName="parentText" presStyleLbl="node1" presStyleIdx="3" presStyleCnt="6">
        <dgm:presLayoutVars>
          <dgm:chMax val="0"/>
          <dgm:bulletEnabled val="1"/>
        </dgm:presLayoutVars>
      </dgm:prSet>
      <dgm:spPr/>
      <dgm:t>
        <a:bodyPr/>
        <a:lstStyle/>
        <a:p>
          <a:endParaRPr lang="tr-TR"/>
        </a:p>
      </dgm:t>
    </dgm:pt>
    <dgm:pt modelId="{DA10A3EB-B46C-4CF3-939F-6A80105B5480}" type="pres">
      <dgm:prSet presAssocID="{1D6F746B-21EF-4B21-B164-ABE55C4C7833}" presName="spacer" presStyleCnt="0"/>
      <dgm:spPr/>
    </dgm:pt>
    <dgm:pt modelId="{005542D1-4616-4B6F-BE03-D9AF1B6B05D5}" type="pres">
      <dgm:prSet presAssocID="{F8E975DA-80E9-4D64-BF57-7AEA65CF095F}" presName="parentText" presStyleLbl="node1" presStyleIdx="4" presStyleCnt="6">
        <dgm:presLayoutVars>
          <dgm:chMax val="0"/>
          <dgm:bulletEnabled val="1"/>
        </dgm:presLayoutVars>
      </dgm:prSet>
      <dgm:spPr/>
      <dgm:t>
        <a:bodyPr/>
        <a:lstStyle/>
        <a:p>
          <a:endParaRPr lang="tr-TR"/>
        </a:p>
      </dgm:t>
    </dgm:pt>
    <dgm:pt modelId="{193B6CAD-D559-4C84-9404-BAD18D8EB057}" type="pres">
      <dgm:prSet presAssocID="{71B4DDD1-85FA-4BEB-A29D-2662C6A4D87B}" presName="spacer" presStyleCnt="0"/>
      <dgm:spPr/>
    </dgm:pt>
    <dgm:pt modelId="{16D02A84-09AD-4A87-BC36-394E17154591}" type="pres">
      <dgm:prSet presAssocID="{0E73F771-55ED-4551-B797-FB8A42F44478}" presName="parentText" presStyleLbl="node1" presStyleIdx="5" presStyleCnt="6">
        <dgm:presLayoutVars>
          <dgm:chMax val="0"/>
          <dgm:bulletEnabled val="1"/>
        </dgm:presLayoutVars>
      </dgm:prSet>
      <dgm:spPr/>
      <dgm:t>
        <a:bodyPr/>
        <a:lstStyle/>
        <a:p>
          <a:endParaRPr lang="tr-TR"/>
        </a:p>
      </dgm:t>
    </dgm:pt>
  </dgm:ptLst>
  <dgm:cxnLst>
    <dgm:cxn modelId="{23803FC3-4A4F-4185-90F4-D7A0DE9E6CB4}" type="presOf" srcId="{64DFE0CB-D7E5-4DDD-A70D-F246E3C00EFC}" destId="{5C6014F3-3D4A-4925-A8A1-62CAE4570D58}" srcOrd="0" destOrd="0" presId="urn:microsoft.com/office/officeart/2005/8/layout/vList2"/>
    <dgm:cxn modelId="{634E2D6F-82E4-479E-B600-30F9278E8AB5}" type="presOf" srcId="{3FACBF70-0A75-4A22-A46E-971E8D7EBCB9}" destId="{404254DD-703B-4C03-8C0F-CE8F1DF00950}" srcOrd="0" destOrd="0" presId="urn:microsoft.com/office/officeart/2005/8/layout/vList2"/>
    <dgm:cxn modelId="{23CE299C-40BD-4BF8-9CA7-98402A0E8788}" type="presOf" srcId="{F8E975DA-80E9-4D64-BF57-7AEA65CF095F}" destId="{005542D1-4616-4B6F-BE03-D9AF1B6B05D5}" srcOrd="0" destOrd="0" presId="urn:microsoft.com/office/officeart/2005/8/layout/vList2"/>
    <dgm:cxn modelId="{98BA3AB6-AAEE-4ADC-908C-7BFACED06F6C}" type="presOf" srcId="{41398218-B0D6-44BB-9132-0D19F0A62E7E}" destId="{BB64ACAA-31D6-4234-AEC3-B6EAB04542FE}" srcOrd="0" destOrd="0" presId="urn:microsoft.com/office/officeart/2005/8/layout/vList2"/>
    <dgm:cxn modelId="{145DFD96-631C-4CB0-B331-B9167B72112D}" srcId="{9CC7E802-2850-4187-BA4B-0A5680478FEE}" destId="{41398218-B0D6-44BB-9132-0D19F0A62E7E}" srcOrd="0" destOrd="0" parTransId="{78776894-E15D-4436-B566-9C92D252A068}" sibTransId="{260CC044-EC9B-4494-892D-364683025CA5}"/>
    <dgm:cxn modelId="{3ECEB239-449B-4579-ADE0-9FB5489F65B3}" srcId="{9CC7E802-2850-4187-BA4B-0A5680478FEE}" destId="{64DFE0CB-D7E5-4DDD-A70D-F246E3C00EFC}" srcOrd="1" destOrd="0" parTransId="{AAEF3C0D-75B8-417A-8207-ED4B1348D092}" sibTransId="{68E8BA9D-3CC6-488A-8504-EC1341BAD0D9}"/>
    <dgm:cxn modelId="{BEE067AC-8E43-4442-8408-4ABA1147D20E}" type="presOf" srcId="{9CC7E802-2850-4187-BA4B-0A5680478FEE}" destId="{6E0E4254-E418-43BD-8930-6910D4220835}" srcOrd="0" destOrd="0" presId="urn:microsoft.com/office/officeart/2005/8/layout/vList2"/>
    <dgm:cxn modelId="{456B8650-6CB2-4A1D-821B-381956186077}" type="presOf" srcId="{EF0DB413-A37F-47CE-9C67-45ABB2B88FAE}" destId="{42376CC3-1E31-4639-9550-8D4DE9FF4401}" srcOrd="0" destOrd="0" presId="urn:microsoft.com/office/officeart/2005/8/layout/vList2"/>
    <dgm:cxn modelId="{7FF27C1D-FE68-4444-A871-A878617B9649}" type="presOf" srcId="{0E73F771-55ED-4551-B797-FB8A42F44478}" destId="{16D02A84-09AD-4A87-BC36-394E17154591}" srcOrd="0" destOrd="0" presId="urn:microsoft.com/office/officeart/2005/8/layout/vList2"/>
    <dgm:cxn modelId="{7E558312-5A07-4DF3-9CC4-4117D492549E}" srcId="{9CC7E802-2850-4187-BA4B-0A5680478FEE}" destId="{3FACBF70-0A75-4A22-A46E-971E8D7EBCB9}" srcOrd="2" destOrd="0" parTransId="{E4876E70-E943-4204-B6BF-A1165FFD6237}" sibTransId="{8DC75230-D90D-49BA-B884-B0DF352DC421}"/>
    <dgm:cxn modelId="{D3EE92F6-DA16-4354-A732-81A3819D83E5}" srcId="{9CC7E802-2850-4187-BA4B-0A5680478FEE}" destId="{EF0DB413-A37F-47CE-9C67-45ABB2B88FAE}" srcOrd="3" destOrd="0" parTransId="{0AB381CE-1495-4386-9931-686E3F8F4C96}" sibTransId="{1D6F746B-21EF-4B21-B164-ABE55C4C7833}"/>
    <dgm:cxn modelId="{200E76D7-D89E-429F-9C3F-45B751B7CA4F}" srcId="{9CC7E802-2850-4187-BA4B-0A5680478FEE}" destId="{F8E975DA-80E9-4D64-BF57-7AEA65CF095F}" srcOrd="4" destOrd="0" parTransId="{7A69BF67-A312-4393-B9F3-9A2BD611E10B}" sibTransId="{71B4DDD1-85FA-4BEB-A29D-2662C6A4D87B}"/>
    <dgm:cxn modelId="{4297B5F0-37AC-4C25-8AA2-DAD1C323A2D9}" srcId="{9CC7E802-2850-4187-BA4B-0A5680478FEE}" destId="{0E73F771-55ED-4551-B797-FB8A42F44478}" srcOrd="5" destOrd="0" parTransId="{4611DE04-41E6-43C0-9E56-B134112A1DD7}" sibTransId="{1338A341-EB93-4F16-8DCA-B27E85E884F8}"/>
    <dgm:cxn modelId="{D75D97E7-8F6D-4820-BFEA-17F8012F60B5}" type="presParOf" srcId="{6E0E4254-E418-43BD-8930-6910D4220835}" destId="{BB64ACAA-31D6-4234-AEC3-B6EAB04542FE}" srcOrd="0" destOrd="0" presId="urn:microsoft.com/office/officeart/2005/8/layout/vList2"/>
    <dgm:cxn modelId="{75EA7F97-28BA-4B08-93BA-FD9D7E3038D9}" type="presParOf" srcId="{6E0E4254-E418-43BD-8930-6910D4220835}" destId="{4DC9EA56-0DE4-4E0A-99C7-D7F5AA1A97B1}" srcOrd="1" destOrd="0" presId="urn:microsoft.com/office/officeart/2005/8/layout/vList2"/>
    <dgm:cxn modelId="{F36B5BEA-1C84-4104-8C8B-A5C9C91611CC}" type="presParOf" srcId="{6E0E4254-E418-43BD-8930-6910D4220835}" destId="{5C6014F3-3D4A-4925-A8A1-62CAE4570D58}" srcOrd="2" destOrd="0" presId="urn:microsoft.com/office/officeart/2005/8/layout/vList2"/>
    <dgm:cxn modelId="{D7D7F897-E3D2-4467-B080-B958AFE1435F}" type="presParOf" srcId="{6E0E4254-E418-43BD-8930-6910D4220835}" destId="{C6FEBCF5-6545-4C2E-B2DF-BC75F9495862}" srcOrd="3" destOrd="0" presId="urn:microsoft.com/office/officeart/2005/8/layout/vList2"/>
    <dgm:cxn modelId="{0E7CF58C-0684-4BE5-8F13-8D87A7B1140B}" type="presParOf" srcId="{6E0E4254-E418-43BD-8930-6910D4220835}" destId="{404254DD-703B-4C03-8C0F-CE8F1DF00950}" srcOrd="4" destOrd="0" presId="urn:microsoft.com/office/officeart/2005/8/layout/vList2"/>
    <dgm:cxn modelId="{C36D4C3A-5FD7-4386-B4A9-45D2D3E6EB46}" type="presParOf" srcId="{6E0E4254-E418-43BD-8930-6910D4220835}" destId="{45AB07DC-4FAC-48AE-BFA1-6DA140889031}" srcOrd="5" destOrd="0" presId="urn:microsoft.com/office/officeart/2005/8/layout/vList2"/>
    <dgm:cxn modelId="{88D3C25D-E45C-4F6B-885D-1283D39F78AA}" type="presParOf" srcId="{6E0E4254-E418-43BD-8930-6910D4220835}" destId="{42376CC3-1E31-4639-9550-8D4DE9FF4401}" srcOrd="6" destOrd="0" presId="urn:microsoft.com/office/officeart/2005/8/layout/vList2"/>
    <dgm:cxn modelId="{A50EE09F-0202-416F-8D5C-30320745AC3E}" type="presParOf" srcId="{6E0E4254-E418-43BD-8930-6910D4220835}" destId="{DA10A3EB-B46C-4CF3-939F-6A80105B5480}" srcOrd="7" destOrd="0" presId="urn:microsoft.com/office/officeart/2005/8/layout/vList2"/>
    <dgm:cxn modelId="{1A1EC844-AB55-4C0C-A2B1-2BA262CD8EA6}" type="presParOf" srcId="{6E0E4254-E418-43BD-8930-6910D4220835}" destId="{005542D1-4616-4B6F-BE03-D9AF1B6B05D5}" srcOrd="8" destOrd="0" presId="urn:microsoft.com/office/officeart/2005/8/layout/vList2"/>
    <dgm:cxn modelId="{FBB3D406-4179-498B-975B-90C661C5A9D7}" type="presParOf" srcId="{6E0E4254-E418-43BD-8930-6910D4220835}" destId="{193B6CAD-D559-4C84-9404-BAD18D8EB057}" srcOrd="9" destOrd="0" presId="urn:microsoft.com/office/officeart/2005/8/layout/vList2"/>
    <dgm:cxn modelId="{938A845D-452F-4350-B057-4BACE85437CE}" type="presParOf" srcId="{6E0E4254-E418-43BD-8930-6910D4220835}" destId="{16D02A84-09AD-4A87-BC36-394E17154591}"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BAB898E-E3CD-4F8D-A10D-A0E405170984}" type="doc">
      <dgm:prSet loTypeId="urn:microsoft.com/office/officeart/2005/8/layout/cycle2" loCatId="cycle" qsTypeId="urn:microsoft.com/office/officeart/2005/8/quickstyle/simple3" qsCatId="simple" csTypeId="urn:microsoft.com/office/officeart/2005/8/colors/accent1_3" csCatId="accent1"/>
      <dgm:spPr/>
      <dgm:t>
        <a:bodyPr/>
        <a:lstStyle/>
        <a:p>
          <a:endParaRPr lang="tr-TR"/>
        </a:p>
      </dgm:t>
    </dgm:pt>
    <dgm:pt modelId="{091EE607-586D-438F-9046-4B17A274BF97}">
      <dgm:prSet/>
      <dgm:spPr/>
      <dgm:t>
        <a:bodyPr/>
        <a:lstStyle/>
        <a:p>
          <a:pPr rtl="0"/>
          <a:r>
            <a:rPr lang="en-US" smtClean="0"/>
            <a:t>►</a:t>
          </a:r>
          <a:r>
            <a:rPr lang="tr-TR" smtClean="0"/>
            <a:t>Harcama brimlerimizin talebi üzerine Üniversitemizde yapılan </a:t>
          </a:r>
          <a:r>
            <a:rPr lang="en-US" smtClean="0"/>
            <a:t>ihale</a:t>
          </a:r>
          <a:r>
            <a:rPr lang="tr-TR" smtClean="0"/>
            <a:t>lere</a:t>
          </a:r>
          <a:r>
            <a:rPr lang="en-US" smtClean="0"/>
            <a:t> komisyon</a:t>
          </a:r>
          <a:r>
            <a:rPr lang="tr-TR" smtClean="0"/>
            <a:t> </a:t>
          </a:r>
          <a:r>
            <a:rPr lang="en-US" smtClean="0"/>
            <a:t>üye</a:t>
          </a:r>
          <a:r>
            <a:rPr lang="tr-TR" smtClean="0"/>
            <a:t>si</a:t>
          </a:r>
          <a:r>
            <a:rPr lang="en-US" smtClean="0"/>
            <a:t> verilmektedir.</a:t>
          </a:r>
          <a:endParaRPr lang="tr-TR"/>
        </a:p>
      </dgm:t>
    </dgm:pt>
    <dgm:pt modelId="{977BF4FC-9DD3-47CC-BDC1-73FFDAB6A7E1}" type="parTrans" cxnId="{955185D9-5EC6-47C2-B367-631DDDFAD8C4}">
      <dgm:prSet/>
      <dgm:spPr/>
      <dgm:t>
        <a:bodyPr/>
        <a:lstStyle/>
        <a:p>
          <a:endParaRPr lang="tr-TR"/>
        </a:p>
      </dgm:t>
    </dgm:pt>
    <dgm:pt modelId="{3D138DA0-525A-493E-975B-54FD1C1D569A}" type="sibTrans" cxnId="{955185D9-5EC6-47C2-B367-631DDDFAD8C4}">
      <dgm:prSet/>
      <dgm:spPr/>
      <dgm:t>
        <a:bodyPr/>
        <a:lstStyle/>
        <a:p>
          <a:endParaRPr lang="tr-TR"/>
        </a:p>
      </dgm:t>
    </dgm:pt>
    <dgm:pt modelId="{CBA74B23-9B99-4742-96CF-4B367D6C3391}">
      <dgm:prSet/>
      <dgm:spPr/>
      <dgm:t>
        <a:bodyPr/>
        <a:lstStyle/>
        <a:p>
          <a:pPr rtl="0"/>
          <a:r>
            <a:rPr lang="en-US" dirty="0" smtClean="0"/>
            <a:t>►</a:t>
          </a:r>
          <a:r>
            <a:rPr lang="en-US" dirty="0" err="1" smtClean="0"/>
            <a:t>Muhasebe</a:t>
          </a:r>
          <a:r>
            <a:rPr lang="en-US" dirty="0" smtClean="0"/>
            <a:t> </a:t>
          </a:r>
          <a:r>
            <a:rPr lang="en-US" dirty="0" err="1" smtClean="0"/>
            <a:t>Birimimizce</a:t>
          </a:r>
          <a:r>
            <a:rPr lang="en-US" dirty="0" smtClean="0"/>
            <a:t>, </a:t>
          </a:r>
          <a:r>
            <a:rPr lang="en-US" dirty="0" err="1" smtClean="0"/>
            <a:t>harcama</a:t>
          </a:r>
          <a:r>
            <a:rPr lang="en-US" dirty="0" smtClean="0"/>
            <a:t> </a:t>
          </a:r>
          <a:r>
            <a:rPr lang="en-US" dirty="0" err="1" smtClean="0"/>
            <a:t>birimlerinden</a:t>
          </a:r>
          <a:r>
            <a:rPr lang="en-US" dirty="0" smtClean="0"/>
            <a:t> </a:t>
          </a:r>
          <a:r>
            <a:rPr lang="en-US" dirty="0" err="1" smtClean="0"/>
            <a:t>gelen</a:t>
          </a:r>
          <a:r>
            <a:rPr lang="en-US" dirty="0" smtClean="0"/>
            <a:t> her </a:t>
          </a:r>
          <a:r>
            <a:rPr lang="en-US" dirty="0" err="1" smtClean="0"/>
            <a:t>türlü</a:t>
          </a:r>
          <a:r>
            <a:rPr lang="en-US" dirty="0" smtClean="0"/>
            <a:t> </a:t>
          </a:r>
          <a:r>
            <a:rPr lang="en-US" dirty="0" err="1" smtClean="0"/>
            <a:t>personel</a:t>
          </a:r>
          <a:r>
            <a:rPr lang="en-US" dirty="0" smtClean="0"/>
            <a:t> </a:t>
          </a:r>
          <a:r>
            <a:rPr lang="en-US" dirty="0" err="1" smtClean="0"/>
            <a:t>istihkakı</a:t>
          </a:r>
          <a:r>
            <a:rPr lang="en-US" dirty="0" smtClean="0"/>
            <a:t> (</a:t>
          </a:r>
          <a:r>
            <a:rPr lang="en-US" dirty="0" err="1" smtClean="0"/>
            <a:t>maaş</a:t>
          </a:r>
          <a:r>
            <a:rPr lang="en-US" dirty="0" smtClean="0"/>
            <a:t>, </a:t>
          </a:r>
          <a:r>
            <a:rPr lang="en-US" dirty="0" err="1" smtClean="0"/>
            <a:t>ek</a:t>
          </a:r>
          <a:r>
            <a:rPr lang="en-US" dirty="0" smtClean="0"/>
            <a:t> </a:t>
          </a:r>
          <a:r>
            <a:rPr lang="en-US" dirty="0" err="1" smtClean="0"/>
            <a:t>ders</a:t>
          </a:r>
          <a:r>
            <a:rPr lang="en-US" dirty="0" smtClean="0"/>
            <a:t>, </a:t>
          </a:r>
          <a:r>
            <a:rPr lang="en-US" dirty="0" err="1" smtClean="0"/>
            <a:t>harcırah</a:t>
          </a:r>
          <a:r>
            <a:rPr lang="en-US" dirty="0" smtClean="0"/>
            <a:t>, </a:t>
          </a:r>
          <a:r>
            <a:rPr lang="en-US" dirty="0" err="1" smtClean="0"/>
            <a:t>avans</a:t>
          </a:r>
          <a:r>
            <a:rPr lang="en-US" dirty="0" smtClean="0"/>
            <a:t> vb.) </a:t>
          </a:r>
          <a:r>
            <a:rPr lang="en-US" dirty="0" err="1" smtClean="0"/>
            <a:t>müteahhit</a:t>
          </a:r>
          <a:r>
            <a:rPr lang="en-US" dirty="0" smtClean="0"/>
            <a:t> </a:t>
          </a:r>
          <a:r>
            <a:rPr lang="en-US" dirty="0" err="1" smtClean="0"/>
            <a:t>hakedişleri</a:t>
          </a:r>
          <a:r>
            <a:rPr lang="en-US" dirty="0" smtClean="0"/>
            <a:t>, </a:t>
          </a:r>
          <a:r>
            <a:rPr lang="en-US" dirty="0" err="1" smtClean="0"/>
            <a:t>mamul</a:t>
          </a:r>
          <a:r>
            <a:rPr lang="en-US" dirty="0" smtClean="0"/>
            <a:t> mal </a:t>
          </a:r>
          <a:r>
            <a:rPr lang="en-US" dirty="0" err="1" smtClean="0"/>
            <a:t>ve</a:t>
          </a:r>
          <a:r>
            <a:rPr lang="en-US" dirty="0" smtClean="0"/>
            <a:t> </a:t>
          </a:r>
          <a:r>
            <a:rPr lang="en-US" dirty="0" err="1" smtClean="0"/>
            <a:t>hizmet</a:t>
          </a:r>
          <a:r>
            <a:rPr lang="en-US" dirty="0" smtClean="0"/>
            <a:t> </a:t>
          </a:r>
          <a:r>
            <a:rPr lang="en-US" dirty="0" err="1" smtClean="0"/>
            <a:t>bedelleri</a:t>
          </a:r>
          <a:r>
            <a:rPr lang="en-US" dirty="0" smtClean="0"/>
            <a:t>, </a:t>
          </a:r>
          <a:r>
            <a:rPr lang="en-US" dirty="0" err="1" smtClean="0"/>
            <a:t>sosyal</a:t>
          </a:r>
          <a:r>
            <a:rPr lang="en-US" dirty="0" smtClean="0"/>
            <a:t> </a:t>
          </a:r>
          <a:r>
            <a:rPr lang="en-US" dirty="0" err="1" smtClean="0"/>
            <a:t>güvenlik</a:t>
          </a:r>
          <a:r>
            <a:rPr lang="en-US" dirty="0" smtClean="0"/>
            <a:t> </a:t>
          </a:r>
          <a:r>
            <a:rPr lang="en-US" dirty="0" err="1" smtClean="0"/>
            <a:t>primi</a:t>
          </a:r>
          <a:r>
            <a:rPr lang="en-US" dirty="0" smtClean="0"/>
            <a:t> </a:t>
          </a:r>
          <a:r>
            <a:rPr lang="en-US" dirty="0" err="1" smtClean="0"/>
            <a:t>kesintileri</a:t>
          </a:r>
          <a:r>
            <a:rPr lang="en-US" dirty="0" smtClean="0"/>
            <a:t>, </a:t>
          </a:r>
          <a:r>
            <a:rPr lang="en-US" dirty="0" err="1" smtClean="0"/>
            <a:t>Vergi</a:t>
          </a:r>
          <a:r>
            <a:rPr lang="en-US" dirty="0" smtClean="0"/>
            <a:t> </a:t>
          </a:r>
          <a:r>
            <a:rPr lang="en-US" dirty="0" err="1" smtClean="0"/>
            <a:t>Dairesine</a:t>
          </a:r>
          <a:r>
            <a:rPr lang="en-US" dirty="0" smtClean="0"/>
            <a:t> </a:t>
          </a:r>
          <a:r>
            <a:rPr lang="en-US" dirty="0" err="1" smtClean="0"/>
            <a:t>beyanname</a:t>
          </a:r>
          <a:r>
            <a:rPr lang="en-US" dirty="0" smtClean="0"/>
            <a:t> </a:t>
          </a:r>
          <a:r>
            <a:rPr lang="en-US" dirty="0" err="1" smtClean="0"/>
            <a:t>vermek</a:t>
          </a:r>
          <a:r>
            <a:rPr lang="en-US" dirty="0" smtClean="0"/>
            <a:t> </a:t>
          </a:r>
          <a:r>
            <a:rPr lang="en-US" dirty="0" err="1" smtClean="0"/>
            <a:t>suretiyle</a:t>
          </a:r>
          <a:r>
            <a:rPr lang="en-US" dirty="0" smtClean="0"/>
            <a:t> </a:t>
          </a:r>
          <a:r>
            <a:rPr lang="en-US" dirty="0" err="1" smtClean="0"/>
            <a:t>Gelir</a:t>
          </a:r>
          <a:r>
            <a:rPr lang="en-US" dirty="0" smtClean="0"/>
            <a:t> </a:t>
          </a:r>
          <a:r>
            <a:rPr lang="en-US" dirty="0" err="1" smtClean="0"/>
            <a:t>Vergisi</a:t>
          </a:r>
          <a:r>
            <a:rPr lang="en-US" dirty="0" smtClean="0"/>
            <a:t>, </a:t>
          </a:r>
          <a:r>
            <a:rPr lang="en-US" dirty="0" err="1" smtClean="0"/>
            <a:t>Damga</a:t>
          </a:r>
          <a:r>
            <a:rPr lang="en-US" dirty="0" smtClean="0"/>
            <a:t> </a:t>
          </a:r>
          <a:r>
            <a:rPr lang="en-US" dirty="0" err="1" smtClean="0"/>
            <a:t>Vergisi</a:t>
          </a:r>
          <a:r>
            <a:rPr lang="en-US" dirty="0" smtClean="0"/>
            <a:t>, KDV </a:t>
          </a:r>
          <a:r>
            <a:rPr lang="en-US" dirty="0" err="1" smtClean="0"/>
            <a:t>tevkifatı</a:t>
          </a:r>
          <a:r>
            <a:rPr lang="en-US" dirty="0" smtClean="0"/>
            <a:t>, </a:t>
          </a:r>
          <a:r>
            <a:rPr lang="en-US" dirty="0" err="1" smtClean="0"/>
            <a:t>Emekli</a:t>
          </a:r>
          <a:r>
            <a:rPr lang="en-US" dirty="0" smtClean="0"/>
            <a:t> </a:t>
          </a:r>
          <a:r>
            <a:rPr lang="en-US" dirty="0" err="1" smtClean="0"/>
            <a:t>Sandığı</a:t>
          </a:r>
          <a:r>
            <a:rPr lang="en-US" dirty="0" smtClean="0"/>
            <a:t> </a:t>
          </a:r>
          <a:r>
            <a:rPr lang="en-US" dirty="0" err="1" smtClean="0"/>
            <a:t>kesintileri</a:t>
          </a:r>
          <a:r>
            <a:rPr lang="en-US" dirty="0" smtClean="0"/>
            <a:t>, </a:t>
          </a:r>
          <a:r>
            <a:rPr lang="en-US" dirty="0" err="1" smtClean="0"/>
            <a:t>personel</a:t>
          </a:r>
          <a:r>
            <a:rPr lang="en-US" dirty="0" smtClean="0"/>
            <a:t> </a:t>
          </a:r>
          <a:r>
            <a:rPr lang="en-US" dirty="0" err="1" smtClean="0"/>
            <a:t>ücretlerinden</a:t>
          </a:r>
          <a:r>
            <a:rPr lang="en-US" dirty="0" smtClean="0"/>
            <a:t> </a:t>
          </a:r>
          <a:r>
            <a:rPr lang="en-US" dirty="0" err="1" smtClean="0"/>
            <a:t>yapılan</a:t>
          </a:r>
          <a:r>
            <a:rPr lang="en-US" dirty="0" smtClean="0"/>
            <a:t> </a:t>
          </a:r>
          <a:r>
            <a:rPr lang="en-US" dirty="0" err="1" smtClean="0"/>
            <a:t>icra</a:t>
          </a:r>
          <a:r>
            <a:rPr lang="en-US" dirty="0" smtClean="0"/>
            <a:t> </a:t>
          </a:r>
          <a:r>
            <a:rPr lang="en-US" dirty="0" err="1" smtClean="0"/>
            <a:t>kesintileri</a:t>
          </a:r>
          <a:r>
            <a:rPr lang="en-US" dirty="0" smtClean="0"/>
            <a:t>, TÜBİTAK </a:t>
          </a:r>
          <a:r>
            <a:rPr lang="en-US" dirty="0" err="1" smtClean="0"/>
            <a:t>Projeleri</a:t>
          </a:r>
          <a:r>
            <a:rPr lang="en-US" dirty="0" smtClean="0"/>
            <a:t>, </a:t>
          </a:r>
          <a:r>
            <a:rPr lang="en-US" dirty="0" err="1" smtClean="0"/>
            <a:t>Bilimsel</a:t>
          </a:r>
          <a:r>
            <a:rPr lang="en-US" dirty="0" smtClean="0"/>
            <a:t> </a:t>
          </a:r>
          <a:r>
            <a:rPr lang="en-US" dirty="0" err="1" smtClean="0"/>
            <a:t>Araştırma</a:t>
          </a:r>
          <a:r>
            <a:rPr lang="en-US" dirty="0" smtClean="0"/>
            <a:t> </a:t>
          </a:r>
          <a:r>
            <a:rPr lang="en-US" dirty="0" err="1" smtClean="0"/>
            <a:t>Projeleri</a:t>
          </a:r>
          <a:r>
            <a:rPr lang="en-US" dirty="0" smtClean="0"/>
            <a:t>, Erasmus </a:t>
          </a:r>
          <a:r>
            <a:rPr lang="en-US" dirty="0" err="1" smtClean="0"/>
            <a:t>Programı</a:t>
          </a:r>
          <a:r>
            <a:rPr lang="en-US" dirty="0" smtClean="0"/>
            <a:t>, </a:t>
          </a:r>
          <a:r>
            <a:rPr lang="en-US" dirty="0" err="1" smtClean="0"/>
            <a:t>Mevlana</a:t>
          </a:r>
          <a:r>
            <a:rPr lang="en-US" dirty="0" smtClean="0"/>
            <a:t> </a:t>
          </a:r>
          <a:r>
            <a:rPr lang="en-US" dirty="0" err="1" smtClean="0"/>
            <a:t>Değişim</a:t>
          </a:r>
          <a:r>
            <a:rPr lang="en-US" dirty="0" smtClean="0"/>
            <a:t> </a:t>
          </a:r>
          <a:r>
            <a:rPr lang="en-US" dirty="0" err="1" smtClean="0"/>
            <a:t>Programı</a:t>
          </a:r>
          <a:r>
            <a:rPr lang="en-US" dirty="0" smtClean="0"/>
            <a:t>, Farabi </a:t>
          </a:r>
          <a:r>
            <a:rPr lang="en-US" dirty="0" err="1" smtClean="0"/>
            <a:t>Değişim</a:t>
          </a:r>
          <a:r>
            <a:rPr lang="en-US" dirty="0" smtClean="0"/>
            <a:t> </a:t>
          </a:r>
          <a:r>
            <a:rPr lang="en-US" dirty="0" err="1" smtClean="0"/>
            <a:t>Programı</a:t>
          </a:r>
          <a:r>
            <a:rPr lang="en-US" dirty="0" smtClean="0"/>
            <a:t>, </a:t>
          </a:r>
          <a:r>
            <a:rPr lang="en-US" dirty="0" err="1" smtClean="0"/>
            <a:t>Avrupa</a:t>
          </a:r>
          <a:r>
            <a:rPr lang="en-US" dirty="0" smtClean="0"/>
            <a:t> </a:t>
          </a:r>
          <a:r>
            <a:rPr lang="en-US" dirty="0" err="1" smtClean="0"/>
            <a:t>Birliği</a:t>
          </a:r>
          <a:r>
            <a:rPr lang="en-US" dirty="0" smtClean="0"/>
            <a:t> </a:t>
          </a:r>
          <a:r>
            <a:rPr lang="en-US" dirty="0" err="1" smtClean="0"/>
            <a:t>Hibeleri</a:t>
          </a:r>
          <a:r>
            <a:rPr lang="en-US" dirty="0" smtClean="0"/>
            <a:t>, </a:t>
          </a:r>
          <a:r>
            <a:rPr lang="en-US" dirty="0" err="1" smtClean="0"/>
            <a:t>elektrik</a:t>
          </a:r>
          <a:r>
            <a:rPr lang="en-US" dirty="0" smtClean="0"/>
            <a:t>, </a:t>
          </a:r>
          <a:r>
            <a:rPr lang="en-US" dirty="0" err="1" smtClean="0"/>
            <a:t>su</a:t>
          </a:r>
          <a:r>
            <a:rPr lang="en-US" dirty="0" smtClean="0"/>
            <a:t> </a:t>
          </a:r>
          <a:r>
            <a:rPr lang="en-US" dirty="0" err="1" smtClean="0"/>
            <a:t>ve</a:t>
          </a:r>
          <a:r>
            <a:rPr lang="en-US" dirty="0" smtClean="0"/>
            <a:t> </a:t>
          </a:r>
          <a:r>
            <a:rPr lang="en-US" dirty="0" err="1" smtClean="0"/>
            <a:t>haberleşme</a:t>
          </a:r>
          <a:r>
            <a:rPr lang="en-US" dirty="0" smtClean="0"/>
            <a:t> </a:t>
          </a:r>
          <a:r>
            <a:rPr lang="en-US" dirty="0" err="1" smtClean="0"/>
            <a:t>ücretleri</a:t>
          </a:r>
          <a:r>
            <a:rPr lang="en-US" dirty="0" smtClean="0"/>
            <a:t> </a:t>
          </a:r>
          <a:r>
            <a:rPr lang="en-US" dirty="0" err="1" smtClean="0"/>
            <a:t>giderleri</a:t>
          </a:r>
          <a:r>
            <a:rPr lang="en-US" dirty="0" smtClean="0"/>
            <a:t> </a:t>
          </a:r>
          <a:r>
            <a:rPr lang="en-US" dirty="0" err="1" smtClean="0"/>
            <a:t>ödenmektedir</a:t>
          </a:r>
          <a:r>
            <a:rPr lang="en-US" dirty="0" smtClean="0"/>
            <a:t>.</a:t>
          </a:r>
          <a:endParaRPr lang="tr-TR" dirty="0"/>
        </a:p>
      </dgm:t>
    </dgm:pt>
    <dgm:pt modelId="{41391DE3-6879-4DB1-9B97-06772CE7C04C}" type="parTrans" cxnId="{FBEA6A1B-23B2-4548-A38C-B2B432AF38AD}">
      <dgm:prSet/>
      <dgm:spPr/>
      <dgm:t>
        <a:bodyPr/>
        <a:lstStyle/>
        <a:p>
          <a:endParaRPr lang="tr-TR"/>
        </a:p>
      </dgm:t>
    </dgm:pt>
    <dgm:pt modelId="{EF68C03C-130E-4226-9D7B-7E79915F6159}" type="sibTrans" cxnId="{FBEA6A1B-23B2-4548-A38C-B2B432AF38AD}">
      <dgm:prSet/>
      <dgm:spPr/>
      <dgm:t>
        <a:bodyPr/>
        <a:lstStyle/>
        <a:p>
          <a:endParaRPr lang="tr-TR"/>
        </a:p>
      </dgm:t>
    </dgm:pt>
    <dgm:pt modelId="{3DE3B589-4EBE-4F87-93C6-C2BC42EEAD13}" type="pres">
      <dgm:prSet presAssocID="{FBAB898E-E3CD-4F8D-A10D-A0E405170984}" presName="cycle" presStyleCnt="0">
        <dgm:presLayoutVars>
          <dgm:dir/>
          <dgm:resizeHandles val="exact"/>
        </dgm:presLayoutVars>
      </dgm:prSet>
      <dgm:spPr/>
      <dgm:t>
        <a:bodyPr/>
        <a:lstStyle/>
        <a:p>
          <a:endParaRPr lang="tr-TR"/>
        </a:p>
      </dgm:t>
    </dgm:pt>
    <dgm:pt modelId="{193BCAD7-C0E1-43BF-B62C-4DED2A128A63}" type="pres">
      <dgm:prSet presAssocID="{091EE607-586D-438F-9046-4B17A274BF97}" presName="node" presStyleLbl="node1" presStyleIdx="0" presStyleCnt="2">
        <dgm:presLayoutVars>
          <dgm:bulletEnabled val="1"/>
        </dgm:presLayoutVars>
      </dgm:prSet>
      <dgm:spPr/>
      <dgm:t>
        <a:bodyPr/>
        <a:lstStyle/>
        <a:p>
          <a:endParaRPr lang="tr-TR"/>
        </a:p>
      </dgm:t>
    </dgm:pt>
    <dgm:pt modelId="{3B0087D0-45CB-41EA-B99F-70BD92D3C943}" type="pres">
      <dgm:prSet presAssocID="{3D138DA0-525A-493E-975B-54FD1C1D569A}" presName="sibTrans" presStyleLbl="sibTrans2D1" presStyleIdx="0" presStyleCnt="2"/>
      <dgm:spPr/>
      <dgm:t>
        <a:bodyPr/>
        <a:lstStyle/>
        <a:p>
          <a:endParaRPr lang="tr-TR"/>
        </a:p>
      </dgm:t>
    </dgm:pt>
    <dgm:pt modelId="{8574073B-59E3-4542-BFD3-C1F0FD34A116}" type="pres">
      <dgm:prSet presAssocID="{3D138DA0-525A-493E-975B-54FD1C1D569A}" presName="connectorText" presStyleLbl="sibTrans2D1" presStyleIdx="0" presStyleCnt="2"/>
      <dgm:spPr/>
      <dgm:t>
        <a:bodyPr/>
        <a:lstStyle/>
        <a:p>
          <a:endParaRPr lang="tr-TR"/>
        </a:p>
      </dgm:t>
    </dgm:pt>
    <dgm:pt modelId="{D1DCB548-D9EB-482E-A6DC-CCA3AAF6DFDA}" type="pres">
      <dgm:prSet presAssocID="{CBA74B23-9B99-4742-96CF-4B367D6C3391}" presName="node" presStyleLbl="node1" presStyleIdx="1" presStyleCnt="2">
        <dgm:presLayoutVars>
          <dgm:bulletEnabled val="1"/>
        </dgm:presLayoutVars>
      </dgm:prSet>
      <dgm:spPr/>
      <dgm:t>
        <a:bodyPr/>
        <a:lstStyle/>
        <a:p>
          <a:endParaRPr lang="tr-TR"/>
        </a:p>
      </dgm:t>
    </dgm:pt>
    <dgm:pt modelId="{EC3BBE6D-D626-4AC2-8B59-74FAAFA29E54}" type="pres">
      <dgm:prSet presAssocID="{EF68C03C-130E-4226-9D7B-7E79915F6159}" presName="sibTrans" presStyleLbl="sibTrans2D1" presStyleIdx="1" presStyleCnt="2"/>
      <dgm:spPr/>
      <dgm:t>
        <a:bodyPr/>
        <a:lstStyle/>
        <a:p>
          <a:endParaRPr lang="tr-TR"/>
        </a:p>
      </dgm:t>
    </dgm:pt>
    <dgm:pt modelId="{2A345BA6-F6DF-4BDA-A3B7-AD3D6E4D282E}" type="pres">
      <dgm:prSet presAssocID="{EF68C03C-130E-4226-9D7B-7E79915F6159}" presName="connectorText" presStyleLbl="sibTrans2D1" presStyleIdx="1" presStyleCnt="2"/>
      <dgm:spPr/>
      <dgm:t>
        <a:bodyPr/>
        <a:lstStyle/>
        <a:p>
          <a:endParaRPr lang="tr-TR"/>
        </a:p>
      </dgm:t>
    </dgm:pt>
  </dgm:ptLst>
  <dgm:cxnLst>
    <dgm:cxn modelId="{E48F60AF-78D4-4A9B-9922-0A83C604F9BD}" type="presOf" srcId="{EF68C03C-130E-4226-9D7B-7E79915F6159}" destId="{2A345BA6-F6DF-4BDA-A3B7-AD3D6E4D282E}" srcOrd="1" destOrd="0" presId="urn:microsoft.com/office/officeart/2005/8/layout/cycle2"/>
    <dgm:cxn modelId="{8BA432F5-AE51-4381-B7BF-57DBEC592758}" type="presOf" srcId="{091EE607-586D-438F-9046-4B17A274BF97}" destId="{193BCAD7-C0E1-43BF-B62C-4DED2A128A63}" srcOrd="0" destOrd="0" presId="urn:microsoft.com/office/officeart/2005/8/layout/cycle2"/>
    <dgm:cxn modelId="{9EDA60E2-92C6-417F-93BE-712CCF6C0408}" type="presOf" srcId="{CBA74B23-9B99-4742-96CF-4B367D6C3391}" destId="{D1DCB548-D9EB-482E-A6DC-CCA3AAF6DFDA}" srcOrd="0" destOrd="0" presId="urn:microsoft.com/office/officeart/2005/8/layout/cycle2"/>
    <dgm:cxn modelId="{404727DA-77B0-45C8-9F0B-8E28B676415A}" type="presOf" srcId="{FBAB898E-E3CD-4F8D-A10D-A0E405170984}" destId="{3DE3B589-4EBE-4F87-93C6-C2BC42EEAD13}" srcOrd="0" destOrd="0" presId="urn:microsoft.com/office/officeart/2005/8/layout/cycle2"/>
    <dgm:cxn modelId="{955185D9-5EC6-47C2-B367-631DDDFAD8C4}" srcId="{FBAB898E-E3CD-4F8D-A10D-A0E405170984}" destId="{091EE607-586D-438F-9046-4B17A274BF97}" srcOrd="0" destOrd="0" parTransId="{977BF4FC-9DD3-47CC-BDC1-73FFDAB6A7E1}" sibTransId="{3D138DA0-525A-493E-975B-54FD1C1D569A}"/>
    <dgm:cxn modelId="{FBEA6A1B-23B2-4548-A38C-B2B432AF38AD}" srcId="{FBAB898E-E3CD-4F8D-A10D-A0E405170984}" destId="{CBA74B23-9B99-4742-96CF-4B367D6C3391}" srcOrd="1" destOrd="0" parTransId="{41391DE3-6879-4DB1-9B97-06772CE7C04C}" sibTransId="{EF68C03C-130E-4226-9D7B-7E79915F6159}"/>
    <dgm:cxn modelId="{6C56C724-9A54-4D67-830E-ADABF565DA1F}" type="presOf" srcId="{3D138DA0-525A-493E-975B-54FD1C1D569A}" destId="{8574073B-59E3-4542-BFD3-C1F0FD34A116}" srcOrd="1" destOrd="0" presId="urn:microsoft.com/office/officeart/2005/8/layout/cycle2"/>
    <dgm:cxn modelId="{1A5E67C0-D7C0-41C8-BCCA-4290569CA8A0}" type="presOf" srcId="{3D138DA0-525A-493E-975B-54FD1C1D569A}" destId="{3B0087D0-45CB-41EA-B99F-70BD92D3C943}" srcOrd="0" destOrd="0" presId="urn:microsoft.com/office/officeart/2005/8/layout/cycle2"/>
    <dgm:cxn modelId="{FFC749CC-D3BC-4C8B-84E8-C563947EEBED}" type="presOf" srcId="{EF68C03C-130E-4226-9D7B-7E79915F6159}" destId="{EC3BBE6D-D626-4AC2-8B59-74FAAFA29E54}" srcOrd="0" destOrd="0" presId="urn:microsoft.com/office/officeart/2005/8/layout/cycle2"/>
    <dgm:cxn modelId="{5000C915-E43E-4E64-BF5B-EF44CAB4462A}" type="presParOf" srcId="{3DE3B589-4EBE-4F87-93C6-C2BC42EEAD13}" destId="{193BCAD7-C0E1-43BF-B62C-4DED2A128A63}" srcOrd="0" destOrd="0" presId="urn:microsoft.com/office/officeart/2005/8/layout/cycle2"/>
    <dgm:cxn modelId="{3BAE70F7-E473-4EB7-B886-4F80CC5FC3B0}" type="presParOf" srcId="{3DE3B589-4EBE-4F87-93C6-C2BC42EEAD13}" destId="{3B0087D0-45CB-41EA-B99F-70BD92D3C943}" srcOrd="1" destOrd="0" presId="urn:microsoft.com/office/officeart/2005/8/layout/cycle2"/>
    <dgm:cxn modelId="{D0FB57DC-821C-4055-89B7-EAEA4EF91341}" type="presParOf" srcId="{3B0087D0-45CB-41EA-B99F-70BD92D3C943}" destId="{8574073B-59E3-4542-BFD3-C1F0FD34A116}" srcOrd="0" destOrd="0" presId="urn:microsoft.com/office/officeart/2005/8/layout/cycle2"/>
    <dgm:cxn modelId="{F4714292-F081-4DE4-9969-999198DFDB5D}" type="presParOf" srcId="{3DE3B589-4EBE-4F87-93C6-C2BC42EEAD13}" destId="{D1DCB548-D9EB-482E-A6DC-CCA3AAF6DFDA}" srcOrd="2" destOrd="0" presId="urn:microsoft.com/office/officeart/2005/8/layout/cycle2"/>
    <dgm:cxn modelId="{8A091E14-FB2E-42D4-AB2A-771736B238B8}" type="presParOf" srcId="{3DE3B589-4EBE-4F87-93C6-C2BC42EEAD13}" destId="{EC3BBE6D-D626-4AC2-8B59-74FAAFA29E54}" srcOrd="3" destOrd="0" presId="urn:microsoft.com/office/officeart/2005/8/layout/cycle2"/>
    <dgm:cxn modelId="{A93DADD0-C11C-40C4-B4A4-5FE10322B741}" type="presParOf" srcId="{EC3BBE6D-D626-4AC2-8B59-74FAAFA29E54}" destId="{2A345BA6-F6DF-4BDA-A3B7-AD3D6E4D282E}" srcOrd="0" destOrd="0" presId="urn:microsoft.com/office/officeart/2005/8/layout/cycle2"/>
  </dgm:cxnLst>
  <dgm:bg>
    <a:solidFill>
      <a:schemeClr val="accent6">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17DA70DE-E33F-4FD1-BFB7-D392B926709E}" type="doc">
      <dgm:prSet loTypeId="urn:microsoft.com/office/officeart/2005/8/layout/hProcess11" loCatId="process" qsTypeId="urn:microsoft.com/office/officeart/2005/8/quickstyle/simple1" qsCatId="simple" csTypeId="urn:microsoft.com/office/officeart/2005/8/colors/accent1_2" csCatId="accent1"/>
      <dgm:spPr/>
      <dgm:t>
        <a:bodyPr/>
        <a:lstStyle/>
        <a:p>
          <a:endParaRPr lang="tr-TR"/>
        </a:p>
      </dgm:t>
    </dgm:pt>
    <dgm:pt modelId="{3ED0CD9E-B517-47A6-830D-AE5026C1446B}">
      <dgm:prSet/>
      <dgm:spPr/>
      <dgm:t>
        <a:bodyPr/>
        <a:lstStyle/>
        <a:p>
          <a:pPr algn="just" rtl="0"/>
          <a:r>
            <a:rPr lang="en-US" dirty="0" smtClean="0"/>
            <a:t>►</a:t>
          </a:r>
          <a:r>
            <a:rPr lang="en-US" dirty="0" err="1" smtClean="0"/>
            <a:t>Ödeme</a:t>
          </a:r>
          <a:r>
            <a:rPr lang="en-US" dirty="0" smtClean="0"/>
            <a:t> </a:t>
          </a:r>
          <a:r>
            <a:rPr lang="en-US" dirty="0" err="1" smtClean="0"/>
            <a:t>emri</a:t>
          </a:r>
          <a:r>
            <a:rPr lang="en-US" dirty="0" smtClean="0"/>
            <a:t> </a:t>
          </a:r>
          <a:r>
            <a:rPr lang="en-US" dirty="0" err="1" smtClean="0"/>
            <a:t>belgeleri</a:t>
          </a:r>
          <a:r>
            <a:rPr lang="en-US" dirty="0" smtClean="0"/>
            <a:t>, </a:t>
          </a:r>
          <a:r>
            <a:rPr lang="en-US" dirty="0" err="1" smtClean="0"/>
            <a:t>muhasebe</a:t>
          </a:r>
          <a:r>
            <a:rPr lang="en-US" dirty="0" smtClean="0"/>
            <a:t> </a:t>
          </a:r>
          <a:r>
            <a:rPr lang="en-US" dirty="0" err="1" smtClean="0"/>
            <a:t>birimine</a:t>
          </a:r>
          <a:r>
            <a:rPr lang="en-US" dirty="0" smtClean="0"/>
            <a:t> </a:t>
          </a:r>
          <a:r>
            <a:rPr lang="en-US" dirty="0" err="1" smtClean="0"/>
            <a:t>geliş</a:t>
          </a:r>
          <a:r>
            <a:rPr lang="en-US" dirty="0" smtClean="0"/>
            <a:t> </a:t>
          </a:r>
          <a:r>
            <a:rPr lang="en-US" dirty="0" err="1" smtClean="0"/>
            <a:t>tarihinden</a:t>
          </a:r>
          <a:r>
            <a:rPr lang="en-US" dirty="0" smtClean="0"/>
            <a:t> </a:t>
          </a:r>
          <a:r>
            <a:rPr lang="en-US" dirty="0" err="1" smtClean="0"/>
            <a:t>itibaren</a:t>
          </a:r>
          <a:r>
            <a:rPr lang="en-US" dirty="0" smtClean="0"/>
            <a:t> </a:t>
          </a:r>
          <a:r>
            <a:rPr lang="en-US" dirty="0" err="1" smtClean="0"/>
            <a:t>incelenerek</a:t>
          </a:r>
          <a:r>
            <a:rPr lang="en-US" dirty="0" smtClean="0"/>
            <a:t> </a:t>
          </a:r>
          <a:r>
            <a:rPr lang="en-US" dirty="0" err="1" smtClean="0"/>
            <a:t>uygun</a:t>
          </a:r>
          <a:r>
            <a:rPr lang="en-US" dirty="0" smtClean="0"/>
            <a:t> </a:t>
          </a:r>
          <a:r>
            <a:rPr lang="en-US" dirty="0" err="1" smtClean="0"/>
            <a:t>olanlar</a:t>
          </a:r>
          <a:r>
            <a:rPr lang="en-US" dirty="0" smtClean="0"/>
            <a:t> </a:t>
          </a:r>
          <a:r>
            <a:rPr lang="en-US" dirty="0" err="1" smtClean="0"/>
            <a:t>muhasebeleştirilerek</a:t>
          </a:r>
          <a:r>
            <a:rPr lang="en-US" dirty="0" smtClean="0"/>
            <a:t> </a:t>
          </a:r>
          <a:r>
            <a:rPr lang="en-US" dirty="0" err="1" smtClean="0"/>
            <a:t>tutarları</a:t>
          </a:r>
          <a:r>
            <a:rPr lang="en-US" dirty="0" smtClean="0"/>
            <a:t> </a:t>
          </a:r>
          <a:r>
            <a:rPr lang="en-US" dirty="0" err="1" smtClean="0"/>
            <a:t>hak</a:t>
          </a:r>
          <a:r>
            <a:rPr lang="en-US" dirty="0" smtClean="0"/>
            <a:t> </a:t>
          </a:r>
          <a:r>
            <a:rPr lang="en-US" dirty="0" err="1" smtClean="0"/>
            <a:t>sahiplerinin</a:t>
          </a:r>
          <a:r>
            <a:rPr lang="en-US" dirty="0" smtClean="0"/>
            <a:t> </a:t>
          </a:r>
          <a:r>
            <a:rPr lang="en-US" dirty="0" err="1" smtClean="0"/>
            <a:t>banka</a:t>
          </a:r>
          <a:r>
            <a:rPr lang="en-US" dirty="0" smtClean="0"/>
            <a:t> </a:t>
          </a:r>
          <a:r>
            <a:rPr lang="en-US" dirty="0" err="1" smtClean="0"/>
            <a:t>hesabına</a:t>
          </a:r>
          <a:r>
            <a:rPr lang="en-US" dirty="0" smtClean="0"/>
            <a:t> </a:t>
          </a:r>
          <a:r>
            <a:rPr lang="en-US" dirty="0" err="1" smtClean="0"/>
            <a:t>yatırılır</a:t>
          </a:r>
          <a:r>
            <a:rPr lang="en-US" dirty="0" smtClean="0"/>
            <a:t>. </a:t>
          </a:r>
          <a:r>
            <a:rPr lang="en-US" dirty="0" err="1" smtClean="0"/>
            <a:t>Eksik</a:t>
          </a:r>
          <a:r>
            <a:rPr lang="en-US" dirty="0" smtClean="0"/>
            <a:t> </a:t>
          </a:r>
          <a:r>
            <a:rPr lang="en-US" dirty="0" err="1" smtClean="0"/>
            <a:t>veya</a:t>
          </a:r>
          <a:r>
            <a:rPr lang="en-US" dirty="0" smtClean="0"/>
            <a:t> </a:t>
          </a:r>
          <a:r>
            <a:rPr lang="en-US" dirty="0" err="1" smtClean="0"/>
            <a:t>hatalı</a:t>
          </a:r>
          <a:r>
            <a:rPr lang="en-US" dirty="0" smtClean="0"/>
            <a:t> </a:t>
          </a:r>
          <a:r>
            <a:rPr lang="en-US" dirty="0" err="1" smtClean="0"/>
            <a:t>ödeme</a:t>
          </a:r>
          <a:r>
            <a:rPr lang="en-US" dirty="0" smtClean="0"/>
            <a:t>  </a:t>
          </a:r>
          <a:r>
            <a:rPr lang="en-US" dirty="0" err="1" smtClean="0"/>
            <a:t>emri</a:t>
          </a:r>
          <a:r>
            <a:rPr lang="en-US" dirty="0" smtClean="0"/>
            <a:t> </a:t>
          </a:r>
          <a:r>
            <a:rPr lang="en-US" dirty="0" err="1" smtClean="0"/>
            <a:t>belgesi</a:t>
          </a:r>
          <a:r>
            <a:rPr lang="en-US" dirty="0" smtClean="0"/>
            <a:t> </a:t>
          </a:r>
          <a:r>
            <a:rPr lang="en-US" dirty="0" err="1" smtClean="0"/>
            <a:t>ve</a:t>
          </a:r>
          <a:r>
            <a:rPr lang="en-US" dirty="0" smtClean="0"/>
            <a:t> </a:t>
          </a:r>
          <a:r>
            <a:rPr lang="en-US" dirty="0" err="1" smtClean="0"/>
            <a:t>eki</a:t>
          </a:r>
          <a:r>
            <a:rPr lang="en-US" dirty="0" smtClean="0"/>
            <a:t> </a:t>
          </a:r>
          <a:r>
            <a:rPr lang="en-US" dirty="0" err="1" smtClean="0"/>
            <a:t>belgeler</a:t>
          </a:r>
          <a:r>
            <a:rPr lang="en-US" dirty="0" smtClean="0"/>
            <a:t>, </a:t>
          </a:r>
          <a:r>
            <a:rPr lang="en-US" dirty="0" err="1" smtClean="0"/>
            <a:t>düzeltilmek</a:t>
          </a:r>
          <a:r>
            <a:rPr lang="en-US" dirty="0" smtClean="0"/>
            <a:t> </a:t>
          </a:r>
          <a:r>
            <a:rPr lang="en-US" dirty="0" err="1" smtClean="0"/>
            <a:t>veya</a:t>
          </a:r>
          <a:r>
            <a:rPr lang="en-US" dirty="0" smtClean="0"/>
            <a:t> </a:t>
          </a:r>
          <a:r>
            <a:rPr lang="en-US" dirty="0" err="1" smtClean="0"/>
            <a:t>tamamlanmak</a:t>
          </a:r>
          <a:r>
            <a:rPr lang="en-US" dirty="0" smtClean="0"/>
            <a:t> </a:t>
          </a:r>
          <a:r>
            <a:rPr lang="en-US" dirty="0" err="1" smtClean="0"/>
            <a:t>üzere</a:t>
          </a:r>
          <a:r>
            <a:rPr lang="en-US" dirty="0" smtClean="0"/>
            <a:t> </a:t>
          </a:r>
          <a:r>
            <a:rPr lang="en-US" dirty="0" err="1" smtClean="0"/>
            <a:t>en</a:t>
          </a:r>
          <a:r>
            <a:rPr lang="en-US" dirty="0" smtClean="0"/>
            <a:t> </a:t>
          </a:r>
          <a:r>
            <a:rPr lang="en-US" dirty="0" err="1" smtClean="0"/>
            <a:t>geç</a:t>
          </a:r>
          <a:r>
            <a:rPr lang="en-US" dirty="0" smtClean="0"/>
            <a:t> </a:t>
          </a:r>
          <a:r>
            <a:rPr lang="en-US" dirty="0" err="1" smtClean="0"/>
            <a:t>hata</a:t>
          </a:r>
          <a:r>
            <a:rPr lang="en-US" dirty="0" smtClean="0"/>
            <a:t> </a:t>
          </a:r>
          <a:r>
            <a:rPr lang="en-US" dirty="0" err="1" smtClean="0"/>
            <a:t>veya</a:t>
          </a:r>
          <a:r>
            <a:rPr lang="en-US" dirty="0" smtClean="0"/>
            <a:t> </a:t>
          </a:r>
          <a:r>
            <a:rPr lang="en-US" dirty="0" err="1" smtClean="0"/>
            <a:t>eksikliğin</a:t>
          </a:r>
          <a:r>
            <a:rPr lang="en-US" dirty="0" smtClean="0"/>
            <a:t> </a:t>
          </a:r>
          <a:r>
            <a:rPr lang="en-US" dirty="0" err="1" smtClean="0"/>
            <a:t>tespit</a:t>
          </a:r>
          <a:r>
            <a:rPr lang="en-US" dirty="0" smtClean="0"/>
            <a:t> </a:t>
          </a:r>
          <a:r>
            <a:rPr lang="en-US" dirty="0" err="1" smtClean="0"/>
            <a:t>edildiği</a:t>
          </a:r>
          <a:r>
            <a:rPr lang="en-US" dirty="0" smtClean="0"/>
            <a:t> </a:t>
          </a:r>
          <a:r>
            <a:rPr lang="en-US" dirty="0" err="1" smtClean="0"/>
            <a:t>günü</a:t>
          </a:r>
          <a:r>
            <a:rPr lang="en-US" dirty="0" smtClean="0"/>
            <a:t> </a:t>
          </a:r>
          <a:r>
            <a:rPr lang="en-US" dirty="0" err="1" smtClean="0"/>
            <a:t>izleyen</a:t>
          </a:r>
          <a:r>
            <a:rPr lang="en-US" dirty="0" smtClean="0"/>
            <a:t> </a:t>
          </a:r>
          <a:r>
            <a:rPr lang="en-US" dirty="0" err="1" smtClean="0"/>
            <a:t>iş</a:t>
          </a:r>
          <a:r>
            <a:rPr lang="en-US" dirty="0" smtClean="0"/>
            <a:t> </a:t>
          </a:r>
          <a:r>
            <a:rPr lang="en-US" dirty="0" err="1" smtClean="0"/>
            <a:t>günü</a:t>
          </a:r>
          <a:r>
            <a:rPr lang="en-US" dirty="0" smtClean="0"/>
            <a:t> </a:t>
          </a:r>
          <a:r>
            <a:rPr lang="en-US" dirty="0" err="1" smtClean="0"/>
            <a:t>içerisinde</a:t>
          </a:r>
          <a:r>
            <a:rPr lang="en-US" dirty="0" smtClean="0"/>
            <a:t> </a:t>
          </a:r>
          <a:r>
            <a:rPr lang="en-US" dirty="0" err="1" smtClean="0"/>
            <a:t>gerekçeleriyle</a:t>
          </a:r>
          <a:r>
            <a:rPr lang="en-US" dirty="0" smtClean="0"/>
            <a:t> </a:t>
          </a:r>
          <a:r>
            <a:rPr lang="en-US" dirty="0" err="1" smtClean="0"/>
            <a:t>birlikte</a:t>
          </a:r>
          <a:r>
            <a:rPr lang="en-US" dirty="0" smtClean="0"/>
            <a:t> </a:t>
          </a:r>
          <a:r>
            <a:rPr lang="tr-TR" dirty="0" smtClean="0"/>
            <a:t>ilgili </a:t>
          </a:r>
          <a:r>
            <a:rPr lang="en-US" dirty="0" err="1" smtClean="0"/>
            <a:t>birime</a:t>
          </a:r>
          <a:r>
            <a:rPr lang="en-US" dirty="0" smtClean="0"/>
            <a:t> </a:t>
          </a:r>
          <a:r>
            <a:rPr lang="en-US" dirty="0" err="1" smtClean="0"/>
            <a:t>iade</a:t>
          </a:r>
          <a:r>
            <a:rPr lang="en-US" dirty="0" smtClean="0"/>
            <a:t> </a:t>
          </a:r>
          <a:r>
            <a:rPr lang="en-US" dirty="0" err="1" smtClean="0"/>
            <a:t>edilmektedir</a:t>
          </a:r>
          <a:r>
            <a:rPr lang="en-US" dirty="0" smtClean="0"/>
            <a:t>.</a:t>
          </a:r>
          <a:endParaRPr lang="tr-TR" dirty="0"/>
        </a:p>
      </dgm:t>
    </dgm:pt>
    <dgm:pt modelId="{EB49C9C3-AA4B-4770-9F2B-B2561DABFCE8}" type="parTrans" cxnId="{F7AFD113-F4E9-4150-B9A9-403670C8EF25}">
      <dgm:prSet/>
      <dgm:spPr/>
      <dgm:t>
        <a:bodyPr/>
        <a:lstStyle/>
        <a:p>
          <a:endParaRPr lang="tr-TR"/>
        </a:p>
      </dgm:t>
    </dgm:pt>
    <dgm:pt modelId="{B638218A-D25E-4CD0-804B-7C4450BE904E}" type="sibTrans" cxnId="{F7AFD113-F4E9-4150-B9A9-403670C8EF25}">
      <dgm:prSet/>
      <dgm:spPr/>
      <dgm:t>
        <a:bodyPr/>
        <a:lstStyle/>
        <a:p>
          <a:endParaRPr lang="tr-TR"/>
        </a:p>
      </dgm:t>
    </dgm:pt>
    <dgm:pt modelId="{D46825A8-50FC-49AB-BEA8-EA203B4AF99C}">
      <dgm:prSet/>
      <dgm:spPr/>
      <dgm:t>
        <a:bodyPr/>
        <a:lstStyle/>
        <a:p>
          <a:pPr algn="just" rtl="0"/>
          <a:r>
            <a:rPr lang="en-US" dirty="0" smtClean="0"/>
            <a:t>►</a:t>
          </a:r>
          <a:r>
            <a:rPr lang="en-US" dirty="0" err="1" smtClean="0"/>
            <a:t>Muhasebe</a:t>
          </a:r>
          <a:r>
            <a:rPr lang="en-US" dirty="0" smtClean="0"/>
            <a:t> </a:t>
          </a:r>
          <a:r>
            <a:rPr lang="en-US" dirty="0" err="1" smtClean="0"/>
            <a:t>Birimimizce</a:t>
          </a:r>
          <a:r>
            <a:rPr lang="en-US" dirty="0" smtClean="0"/>
            <a:t>, </a:t>
          </a:r>
          <a:r>
            <a:rPr lang="en-US" dirty="0" err="1" smtClean="0"/>
            <a:t>avans</a:t>
          </a:r>
          <a:r>
            <a:rPr lang="en-US" dirty="0" smtClean="0"/>
            <a:t> </a:t>
          </a:r>
          <a:r>
            <a:rPr lang="en-US" dirty="0" err="1" smtClean="0"/>
            <a:t>artıkları</a:t>
          </a:r>
          <a:r>
            <a:rPr lang="en-US" dirty="0" smtClean="0"/>
            <a:t>, </a:t>
          </a:r>
          <a:r>
            <a:rPr lang="en-US" dirty="0" err="1" smtClean="0"/>
            <a:t>kişi</a:t>
          </a:r>
          <a:r>
            <a:rPr lang="en-US" dirty="0" smtClean="0"/>
            <a:t> </a:t>
          </a:r>
          <a:r>
            <a:rPr lang="en-US" dirty="0" err="1" smtClean="0"/>
            <a:t>borcu</a:t>
          </a:r>
          <a:r>
            <a:rPr lang="en-US" dirty="0" smtClean="0"/>
            <a:t> </a:t>
          </a:r>
          <a:r>
            <a:rPr lang="en-US" dirty="0" err="1" smtClean="0"/>
            <a:t>tahsilâtları</a:t>
          </a:r>
          <a:r>
            <a:rPr lang="en-US" dirty="0" smtClean="0"/>
            <a:t>, </a:t>
          </a:r>
          <a:r>
            <a:rPr lang="en-US" dirty="0" err="1" smtClean="0"/>
            <a:t>Muhasebe</a:t>
          </a:r>
          <a:r>
            <a:rPr lang="en-US" dirty="0" smtClean="0"/>
            <a:t> </a:t>
          </a:r>
          <a:r>
            <a:rPr lang="en-US" dirty="0" err="1" smtClean="0"/>
            <a:t>Yetkilisi</a:t>
          </a:r>
          <a:r>
            <a:rPr lang="en-US" dirty="0" smtClean="0"/>
            <a:t> </a:t>
          </a:r>
          <a:r>
            <a:rPr lang="en-US" dirty="0" err="1" smtClean="0"/>
            <a:t>mutemetlerinde</a:t>
          </a:r>
          <a:r>
            <a:rPr lang="en-US" dirty="0" smtClean="0"/>
            <a:t> </a:t>
          </a:r>
          <a:r>
            <a:rPr lang="en-US" dirty="0" err="1" smtClean="0"/>
            <a:t>tahsil</a:t>
          </a:r>
          <a:r>
            <a:rPr lang="en-US" dirty="0" smtClean="0"/>
            <a:t> </a:t>
          </a:r>
          <a:r>
            <a:rPr lang="en-US" dirty="0" err="1" smtClean="0"/>
            <a:t>edilen</a:t>
          </a:r>
          <a:r>
            <a:rPr lang="en-US" dirty="0" smtClean="0"/>
            <a:t> her </a:t>
          </a:r>
          <a:r>
            <a:rPr lang="en-US" dirty="0" err="1" smtClean="0"/>
            <a:t>türlü</a:t>
          </a:r>
          <a:r>
            <a:rPr lang="en-US" dirty="0" smtClean="0"/>
            <a:t> </a:t>
          </a:r>
          <a:r>
            <a:rPr lang="en-US" dirty="0" err="1" smtClean="0"/>
            <a:t>gelirleri</a:t>
          </a:r>
          <a:r>
            <a:rPr lang="en-US" dirty="0" smtClean="0"/>
            <a:t>, </a:t>
          </a:r>
          <a:r>
            <a:rPr lang="en-US" dirty="0" err="1" smtClean="0"/>
            <a:t>şartname</a:t>
          </a:r>
          <a:r>
            <a:rPr lang="en-US" dirty="0" smtClean="0"/>
            <a:t> </a:t>
          </a:r>
          <a:r>
            <a:rPr lang="en-US" dirty="0" err="1" smtClean="0"/>
            <a:t>satış</a:t>
          </a:r>
          <a:r>
            <a:rPr lang="en-US" dirty="0" smtClean="0"/>
            <a:t> </a:t>
          </a:r>
          <a:r>
            <a:rPr lang="en-US" dirty="0" err="1" smtClean="0"/>
            <a:t>bedelleri</a:t>
          </a:r>
          <a:r>
            <a:rPr lang="en-US" dirty="0" smtClean="0"/>
            <a:t>, </a:t>
          </a:r>
          <a:r>
            <a:rPr lang="en-US" dirty="0" err="1" smtClean="0"/>
            <a:t>geçici</a:t>
          </a:r>
          <a:r>
            <a:rPr lang="en-US" dirty="0" smtClean="0"/>
            <a:t> </a:t>
          </a:r>
          <a:r>
            <a:rPr lang="en-US" dirty="0" err="1" smtClean="0"/>
            <a:t>ve</a:t>
          </a:r>
          <a:r>
            <a:rPr lang="en-US" dirty="0" smtClean="0"/>
            <a:t> </a:t>
          </a:r>
          <a:r>
            <a:rPr lang="en-US" dirty="0" err="1" smtClean="0"/>
            <a:t>kesin</a:t>
          </a:r>
          <a:r>
            <a:rPr lang="en-US" dirty="0" smtClean="0"/>
            <a:t> </a:t>
          </a:r>
          <a:r>
            <a:rPr lang="en-US" dirty="0" err="1" smtClean="0"/>
            <a:t>teminat</a:t>
          </a:r>
          <a:r>
            <a:rPr lang="en-US" dirty="0" smtClean="0"/>
            <a:t> </a:t>
          </a:r>
          <a:r>
            <a:rPr lang="en-US" dirty="0" err="1" smtClean="0"/>
            <a:t>sayılan</a:t>
          </a:r>
          <a:r>
            <a:rPr lang="en-US" dirty="0" smtClean="0"/>
            <a:t> her </a:t>
          </a:r>
          <a:r>
            <a:rPr lang="en-US" dirty="0" err="1" smtClean="0"/>
            <a:t>türlü</a:t>
          </a:r>
          <a:r>
            <a:rPr lang="en-US" dirty="0" smtClean="0"/>
            <a:t> </a:t>
          </a:r>
          <a:r>
            <a:rPr lang="en-US" dirty="0" err="1" smtClean="0"/>
            <a:t>kıymetli</a:t>
          </a:r>
          <a:r>
            <a:rPr lang="en-US" dirty="0" smtClean="0"/>
            <a:t> </a:t>
          </a:r>
          <a:r>
            <a:rPr lang="en-US" dirty="0" err="1" smtClean="0"/>
            <a:t>emtia</a:t>
          </a:r>
          <a:r>
            <a:rPr lang="en-US" dirty="0" smtClean="0"/>
            <a:t> </a:t>
          </a:r>
          <a:r>
            <a:rPr lang="en-US" dirty="0" err="1" smtClean="0"/>
            <a:t>ile</a:t>
          </a:r>
          <a:r>
            <a:rPr lang="en-US" dirty="0" smtClean="0"/>
            <a:t> para </a:t>
          </a:r>
          <a:r>
            <a:rPr lang="en-US" dirty="0" err="1" smtClean="0"/>
            <a:t>tahsil</a:t>
          </a:r>
          <a:r>
            <a:rPr lang="en-US" dirty="0" smtClean="0"/>
            <a:t> </a:t>
          </a:r>
          <a:r>
            <a:rPr lang="en-US" dirty="0" err="1" smtClean="0"/>
            <a:t>ve</a:t>
          </a:r>
          <a:r>
            <a:rPr lang="en-US" dirty="0" smtClean="0"/>
            <a:t> </a:t>
          </a:r>
          <a:r>
            <a:rPr lang="en-US" dirty="0" err="1" smtClean="0"/>
            <a:t>muhafaza</a:t>
          </a:r>
          <a:r>
            <a:rPr lang="en-US" dirty="0" smtClean="0"/>
            <a:t> </a:t>
          </a:r>
          <a:r>
            <a:rPr lang="en-US" dirty="0" err="1" smtClean="0"/>
            <a:t>edilmektedir</a:t>
          </a:r>
          <a:r>
            <a:rPr lang="en-US" dirty="0" smtClean="0"/>
            <a:t>.</a:t>
          </a:r>
          <a:endParaRPr lang="tr-TR" dirty="0"/>
        </a:p>
      </dgm:t>
    </dgm:pt>
    <dgm:pt modelId="{585E53E8-6468-4D5A-A206-E8BB03E30374}" type="parTrans" cxnId="{54E5EDF7-2C35-4463-BBBD-4E98D0369EBC}">
      <dgm:prSet/>
      <dgm:spPr/>
      <dgm:t>
        <a:bodyPr/>
        <a:lstStyle/>
        <a:p>
          <a:endParaRPr lang="tr-TR"/>
        </a:p>
      </dgm:t>
    </dgm:pt>
    <dgm:pt modelId="{C305AD3F-84BE-48C7-A957-14A2EBEC0AB3}" type="sibTrans" cxnId="{54E5EDF7-2C35-4463-BBBD-4E98D0369EBC}">
      <dgm:prSet/>
      <dgm:spPr/>
      <dgm:t>
        <a:bodyPr/>
        <a:lstStyle/>
        <a:p>
          <a:endParaRPr lang="tr-TR"/>
        </a:p>
      </dgm:t>
    </dgm:pt>
    <dgm:pt modelId="{FA2E5F59-E7C2-4B36-A3F5-D7B59DAC91ED}">
      <dgm:prSet/>
      <dgm:spPr/>
      <dgm:t>
        <a:bodyPr/>
        <a:lstStyle/>
        <a:p>
          <a:pPr algn="just" rtl="0"/>
          <a:r>
            <a:rPr lang="en-US" dirty="0" smtClean="0"/>
            <a:t>►Banka </a:t>
          </a:r>
          <a:r>
            <a:rPr lang="en-US" dirty="0" err="1" smtClean="0"/>
            <a:t>hesaplarımıza</a:t>
          </a:r>
          <a:r>
            <a:rPr lang="en-US" dirty="0" smtClean="0"/>
            <a:t> </a:t>
          </a:r>
          <a:r>
            <a:rPr lang="en-US" dirty="0" err="1" smtClean="0"/>
            <a:t>yatırılan</a:t>
          </a:r>
          <a:r>
            <a:rPr lang="en-US" dirty="0" smtClean="0"/>
            <a:t> her </a:t>
          </a:r>
          <a:r>
            <a:rPr lang="en-US" dirty="0" err="1" smtClean="0"/>
            <a:t>türlü</a:t>
          </a:r>
          <a:r>
            <a:rPr lang="en-US" dirty="0" smtClean="0"/>
            <a:t> para </a:t>
          </a:r>
          <a:r>
            <a:rPr lang="en-US" dirty="0" err="1" smtClean="0"/>
            <a:t>ile</a:t>
          </a:r>
          <a:r>
            <a:rPr lang="en-US" dirty="0" smtClean="0"/>
            <a:t> </a:t>
          </a:r>
          <a:r>
            <a:rPr lang="en-US" dirty="0" err="1" smtClean="0"/>
            <a:t>avans</a:t>
          </a:r>
          <a:r>
            <a:rPr lang="en-US" dirty="0" smtClean="0"/>
            <a:t> </a:t>
          </a:r>
          <a:r>
            <a:rPr lang="en-US" dirty="0" err="1" smtClean="0"/>
            <a:t>kapama</a:t>
          </a:r>
          <a:r>
            <a:rPr lang="en-US" dirty="0" smtClean="0"/>
            <a:t> </a:t>
          </a:r>
          <a:r>
            <a:rPr lang="en-US" dirty="0" err="1" smtClean="0"/>
            <a:t>işlemleri</a:t>
          </a:r>
          <a:r>
            <a:rPr lang="en-US" dirty="0" smtClean="0"/>
            <a:t> </a:t>
          </a:r>
          <a:r>
            <a:rPr lang="en-US" dirty="0" err="1" smtClean="0"/>
            <a:t>yukarıda</a:t>
          </a:r>
          <a:r>
            <a:rPr lang="en-US" dirty="0" smtClean="0"/>
            <a:t>  </a:t>
          </a:r>
          <a:r>
            <a:rPr lang="en-US" dirty="0" err="1" smtClean="0"/>
            <a:t>sayılan</a:t>
          </a:r>
          <a:r>
            <a:rPr lang="en-US" dirty="0" smtClean="0"/>
            <a:t> </a:t>
          </a:r>
          <a:r>
            <a:rPr lang="en-US" dirty="0" err="1" smtClean="0"/>
            <a:t>ödeme</a:t>
          </a:r>
          <a:r>
            <a:rPr lang="en-US" dirty="0" smtClean="0"/>
            <a:t> </a:t>
          </a:r>
          <a:r>
            <a:rPr lang="en-US" dirty="0" err="1" smtClean="0"/>
            <a:t>ve</a:t>
          </a:r>
          <a:r>
            <a:rPr lang="en-US" dirty="0" smtClean="0"/>
            <a:t> </a:t>
          </a:r>
          <a:r>
            <a:rPr lang="en-US" dirty="0" err="1" smtClean="0"/>
            <a:t>tahsilâta</a:t>
          </a:r>
          <a:r>
            <a:rPr lang="en-US" dirty="0" smtClean="0"/>
            <a:t> </a:t>
          </a:r>
          <a:r>
            <a:rPr lang="en-US" dirty="0" err="1" smtClean="0"/>
            <a:t>ilişkin</a:t>
          </a:r>
          <a:r>
            <a:rPr lang="en-US" dirty="0" smtClean="0"/>
            <a:t> </a:t>
          </a:r>
          <a:r>
            <a:rPr lang="en-US" dirty="0" err="1" smtClean="0"/>
            <a:t>muhasebeleştirme</a:t>
          </a:r>
          <a:r>
            <a:rPr lang="en-US" dirty="0" smtClean="0"/>
            <a:t> </a:t>
          </a:r>
          <a:r>
            <a:rPr lang="en-US" dirty="0" err="1" smtClean="0"/>
            <a:t>işlemleri</a:t>
          </a:r>
          <a:r>
            <a:rPr lang="en-US" dirty="0" smtClean="0"/>
            <a:t> </a:t>
          </a:r>
          <a:r>
            <a:rPr lang="en-US" dirty="0" err="1" smtClean="0"/>
            <a:t>ile</a:t>
          </a:r>
          <a:r>
            <a:rPr lang="en-US" dirty="0" smtClean="0"/>
            <a:t> </a:t>
          </a:r>
          <a:r>
            <a:rPr lang="en-US" dirty="0" err="1" smtClean="0"/>
            <a:t>ödenekli</a:t>
          </a:r>
          <a:r>
            <a:rPr lang="en-US" dirty="0" smtClean="0"/>
            <a:t> </a:t>
          </a:r>
          <a:r>
            <a:rPr lang="en-US" dirty="0" err="1" smtClean="0"/>
            <a:t>gider</a:t>
          </a:r>
          <a:r>
            <a:rPr lang="en-US" dirty="0" smtClean="0"/>
            <a:t> </a:t>
          </a:r>
          <a:r>
            <a:rPr lang="en-US" dirty="0" err="1" smtClean="0"/>
            <a:t>işlemlerinin</a:t>
          </a:r>
          <a:r>
            <a:rPr lang="en-US" dirty="0" smtClean="0"/>
            <a:t> </a:t>
          </a:r>
          <a:r>
            <a:rPr lang="en-US" dirty="0" err="1" smtClean="0"/>
            <a:t>mahsubu</a:t>
          </a:r>
          <a:r>
            <a:rPr lang="en-US" dirty="0" smtClean="0"/>
            <a:t> </a:t>
          </a:r>
          <a:r>
            <a:rPr lang="en-US" dirty="0" err="1" smtClean="0"/>
            <a:t>yapılmaktadır</a:t>
          </a:r>
          <a:r>
            <a:rPr lang="en-US" dirty="0" smtClean="0"/>
            <a:t>.</a:t>
          </a:r>
          <a:endParaRPr lang="tr-TR" dirty="0"/>
        </a:p>
      </dgm:t>
    </dgm:pt>
    <dgm:pt modelId="{BEBF147A-3678-4CFF-878D-4B546A128BE1}" type="parTrans" cxnId="{4C068332-184D-42D7-B9A3-C9F94669E591}">
      <dgm:prSet/>
      <dgm:spPr/>
      <dgm:t>
        <a:bodyPr/>
        <a:lstStyle/>
        <a:p>
          <a:endParaRPr lang="tr-TR"/>
        </a:p>
      </dgm:t>
    </dgm:pt>
    <dgm:pt modelId="{6731BE89-F42A-4717-803B-07FDEB15BD0B}" type="sibTrans" cxnId="{4C068332-184D-42D7-B9A3-C9F94669E591}">
      <dgm:prSet/>
      <dgm:spPr/>
      <dgm:t>
        <a:bodyPr/>
        <a:lstStyle/>
        <a:p>
          <a:endParaRPr lang="tr-TR"/>
        </a:p>
      </dgm:t>
    </dgm:pt>
    <dgm:pt modelId="{9173261E-FFFF-459F-AEB2-B42649767BF2}" type="pres">
      <dgm:prSet presAssocID="{17DA70DE-E33F-4FD1-BFB7-D392B926709E}" presName="Name0" presStyleCnt="0">
        <dgm:presLayoutVars>
          <dgm:dir/>
          <dgm:resizeHandles val="exact"/>
        </dgm:presLayoutVars>
      </dgm:prSet>
      <dgm:spPr/>
      <dgm:t>
        <a:bodyPr/>
        <a:lstStyle/>
        <a:p>
          <a:endParaRPr lang="tr-TR"/>
        </a:p>
      </dgm:t>
    </dgm:pt>
    <dgm:pt modelId="{F6CC1381-892F-4F7B-AE98-057CF98D5C5D}" type="pres">
      <dgm:prSet presAssocID="{17DA70DE-E33F-4FD1-BFB7-D392B926709E}" presName="arrow" presStyleLbl="bgShp" presStyleIdx="0" presStyleCnt="1"/>
      <dgm:spPr/>
    </dgm:pt>
    <dgm:pt modelId="{C9F196D3-0305-495F-9654-3D117DFCF1F5}" type="pres">
      <dgm:prSet presAssocID="{17DA70DE-E33F-4FD1-BFB7-D392B926709E}" presName="points" presStyleCnt="0"/>
      <dgm:spPr/>
    </dgm:pt>
    <dgm:pt modelId="{DACE1AE4-A7E0-4B2E-B685-0D4975323C5F}" type="pres">
      <dgm:prSet presAssocID="{3ED0CD9E-B517-47A6-830D-AE5026C1446B}" presName="compositeA" presStyleCnt="0"/>
      <dgm:spPr/>
    </dgm:pt>
    <dgm:pt modelId="{BBB99758-C668-471C-8F0F-CF061C83C1E9}" type="pres">
      <dgm:prSet presAssocID="{3ED0CD9E-B517-47A6-830D-AE5026C1446B}" presName="textA" presStyleLbl="revTx" presStyleIdx="0" presStyleCnt="3">
        <dgm:presLayoutVars>
          <dgm:bulletEnabled val="1"/>
        </dgm:presLayoutVars>
      </dgm:prSet>
      <dgm:spPr/>
      <dgm:t>
        <a:bodyPr/>
        <a:lstStyle/>
        <a:p>
          <a:endParaRPr lang="tr-TR"/>
        </a:p>
      </dgm:t>
    </dgm:pt>
    <dgm:pt modelId="{F1753430-4273-4939-9CC7-670A1FDE3317}" type="pres">
      <dgm:prSet presAssocID="{3ED0CD9E-B517-47A6-830D-AE5026C1446B}" presName="circleA" presStyleLbl="node1" presStyleIdx="0" presStyleCnt="3"/>
      <dgm:spPr/>
    </dgm:pt>
    <dgm:pt modelId="{8DDD6E68-ECB8-47D1-AB42-47B56FBA94D8}" type="pres">
      <dgm:prSet presAssocID="{3ED0CD9E-B517-47A6-830D-AE5026C1446B}" presName="spaceA" presStyleCnt="0"/>
      <dgm:spPr/>
    </dgm:pt>
    <dgm:pt modelId="{E640D2C8-3796-4213-B767-724DD47ADF7C}" type="pres">
      <dgm:prSet presAssocID="{B638218A-D25E-4CD0-804B-7C4450BE904E}" presName="space" presStyleCnt="0"/>
      <dgm:spPr/>
    </dgm:pt>
    <dgm:pt modelId="{0A2C14AD-9718-46C7-80E6-BEA8351BB13B}" type="pres">
      <dgm:prSet presAssocID="{D46825A8-50FC-49AB-BEA8-EA203B4AF99C}" presName="compositeB" presStyleCnt="0"/>
      <dgm:spPr/>
    </dgm:pt>
    <dgm:pt modelId="{5A7870C6-2D33-45CA-A112-AD64B5A234E3}" type="pres">
      <dgm:prSet presAssocID="{D46825A8-50FC-49AB-BEA8-EA203B4AF99C}" presName="textB" presStyleLbl="revTx" presStyleIdx="1" presStyleCnt="3">
        <dgm:presLayoutVars>
          <dgm:bulletEnabled val="1"/>
        </dgm:presLayoutVars>
      </dgm:prSet>
      <dgm:spPr/>
      <dgm:t>
        <a:bodyPr/>
        <a:lstStyle/>
        <a:p>
          <a:endParaRPr lang="tr-TR"/>
        </a:p>
      </dgm:t>
    </dgm:pt>
    <dgm:pt modelId="{F327D953-FFBB-4663-933B-469E782E595E}" type="pres">
      <dgm:prSet presAssocID="{D46825A8-50FC-49AB-BEA8-EA203B4AF99C}" presName="circleB" presStyleLbl="node1" presStyleIdx="1" presStyleCnt="3"/>
      <dgm:spPr/>
    </dgm:pt>
    <dgm:pt modelId="{8A1421A8-4C41-4451-AD63-A78CB80FEB9A}" type="pres">
      <dgm:prSet presAssocID="{D46825A8-50FC-49AB-BEA8-EA203B4AF99C}" presName="spaceB" presStyleCnt="0"/>
      <dgm:spPr/>
    </dgm:pt>
    <dgm:pt modelId="{A2143401-1DEA-471F-AB00-A2D5DDFE1325}" type="pres">
      <dgm:prSet presAssocID="{C305AD3F-84BE-48C7-A957-14A2EBEC0AB3}" presName="space" presStyleCnt="0"/>
      <dgm:spPr/>
    </dgm:pt>
    <dgm:pt modelId="{4A5F4D33-E0E2-402B-8A8E-6970B42B0D62}" type="pres">
      <dgm:prSet presAssocID="{FA2E5F59-E7C2-4B36-A3F5-D7B59DAC91ED}" presName="compositeA" presStyleCnt="0"/>
      <dgm:spPr/>
    </dgm:pt>
    <dgm:pt modelId="{EBFD8CAF-A120-4D92-B6CD-2F2CC81E95C8}" type="pres">
      <dgm:prSet presAssocID="{FA2E5F59-E7C2-4B36-A3F5-D7B59DAC91ED}" presName="textA" presStyleLbl="revTx" presStyleIdx="2" presStyleCnt="3">
        <dgm:presLayoutVars>
          <dgm:bulletEnabled val="1"/>
        </dgm:presLayoutVars>
      </dgm:prSet>
      <dgm:spPr/>
      <dgm:t>
        <a:bodyPr/>
        <a:lstStyle/>
        <a:p>
          <a:endParaRPr lang="tr-TR"/>
        </a:p>
      </dgm:t>
    </dgm:pt>
    <dgm:pt modelId="{8C93D424-800F-4EC8-B276-0D170E9644B5}" type="pres">
      <dgm:prSet presAssocID="{FA2E5F59-E7C2-4B36-A3F5-D7B59DAC91ED}" presName="circleA" presStyleLbl="node1" presStyleIdx="2" presStyleCnt="3"/>
      <dgm:spPr/>
    </dgm:pt>
    <dgm:pt modelId="{79D932E6-941C-4198-B913-EF89C5AFEE62}" type="pres">
      <dgm:prSet presAssocID="{FA2E5F59-E7C2-4B36-A3F5-D7B59DAC91ED}" presName="spaceA" presStyleCnt="0"/>
      <dgm:spPr/>
    </dgm:pt>
  </dgm:ptLst>
  <dgm:cxnLst>
    <dgm:cxn modelId="{F7AFD113-F4E9-4150-B9A9-403670C8EF25}" srcId="{17DA70DE-E33F-4FD1-BFB7-D392B926709E}" destId="{3ED0CD9E-B517-47A6-830D-AE5026C1446B}" srcOrd="0" destOrd="0" parTransId="{EB49C9C3-AA4B-4770-9F2B-B2561DABFCE8}" sibTransId="{B638218A-D25E-4CD0-804B-7C4450BE904E}"/>
    <dgm:cxn modelId="{5248B15A-C717-4A1C-AA67-15922537EC10}" type="presOf" srcId="{17DA70DE-E33F-4FD1-BFB7-D392B926709E}" destId="{9173261E-FFFF-459F-AEB2-B42649767BF2}" srcOrd="0" destOrd="0" presId="urn:microsoft.com/office/officeart/2005/8/layout/hProcess11"/>
    <dgm:cxn modelId="{54E5EDF7-2C35-4463-BBBD-4E98D0369EBC}" srcId="{17DA70DE-E33F-4FD1-BFB7-D392B926709E}" destId="{D46825A8-50FC-49AB-BEA8-EA203B4AF99C}" srcOrd="1" destOrd="0" parTransId="{585E53E8-6468-4D5A-A206-E8BB03E30374}" sibTransId="{C305AD3F-84BE-48C7-A957-14A2EBEC0AB3}"/>
    <dgm:cxn modelId="{4C068332-184D-42D7-B9A3-C9F94669E591}" srcId="{17DA70DE-E33F-4FD1-BFB7-D392B926709E}" destId="{FA2E5F59-E7C2-4B36-A3F5-D7B59DAC91ED}" srcOrd="2" destOrd="0" parTransId="{BEBF147A-3678-4CFF-878D-4B546A128BE1}" sibTransId="{6731BE89-F42A-4717-803B-07FDEB15BD0B}"/>
    <dgm:cxn modelId="{7971D59A-77DF-4150-A9DC-5AE629156E20}" type="presOf" srcId="{D46825A8-50FC-49AB-BEA8-EA203B4AF99C}" destId="{5A7870C6-2D33-45CA-A112-AD64B5A234E3}" srcOrd="0" destOrd="0" presId="urn:microsoft.com/office/officeart/2005/8/layout/hProcess11"/>
    <dgm:cxn modelId="{ACC40CAE-DA2B-43C1-849B-89185C93A7C1}" type="presOf" srcId="{FA2E5F59-E7C2-4B36-A3F5-D7B59DAC91ED}" destId="{EBFD8CAF-A120-4D92-B6CD-2F2CC81E95C8}" srcOrd="0" destOrd="0" presId="urn:microsoft.com/office/officeart/2005/8/layout/hProcess11"/>
    <dgm:cxn modelId="{9E441170-4121-40AC-A9C1-8E308A84F011}" type="presOf" srcId="{3ED0CD9E-B517-47A6-830D-AE5026C1446B}" destId="{BBB99758-C668-471C-8F0F-CF061C83C1E9}" srcOrd="0" destOrd="0" presId="urn:microsoft.com/office/officeart/2005/8/layout/hProcess11"/>
    <dgm:cxn modelId="{01BEB190-2015-4A83-89A0-DA58224633B6}" type="presParOf" srcId="{9173261E-FFFF-459F-AEB2-B42649767BF2}" destId="{F6CC1381-892F-4F7B-AE98-057CF98D5C5D}" srcOrd="0" destOrd="0" presId="urn:microsoft.com/office/officeart/2005/8/layout/hProcess11"/>
    <dgm:cxn modelId="{82CDEE08-63B2-4B5E-A979-8C44B0081866}" type="presParOf" srcId="{9173261E-FFFF-459F-AEB2-B42649767BF2}" destId="{C9F196D3-0305-495F-9654-3D117DFCF1F5}" srcOrd="1" destOrd="0" presId="urn:microsoft.com/office/officeart/2005/8/layout/hProcess11"/>
    <dgm:cxn modelId="{DEE80E93-699E-49F9-BCDF-040E60A72FDE}" type="presParOf" srcId="{C9F196D3-0305-495F-9654-3D117DFCF1F5}" destId="{DACE1AE4-A7E0-4B2E-B685-0D4975323C5F}" srcOrd="0" destOrd="0" presId="urn:microsoft.com/office/officeart/2005/8/layout/hProcess11"/>
    <dgm:cxn modelId="{83430A80-B1A8-4939-AE92-522566FE054D}" type="presParOf" srcId="{DACE1AE4-A7E0-4B2E-B685-0D4975323C5F}" destId="{BBB99758-C668-471C-8F0F-CF061C83C1E9}" srcOrd="0" destOrd="0" presId="urn:microsoft.com/office/officeart/2005/8/layout/hProcess11"/>
    <dgm:cxn modelId="{7671FA70-7C12-4F99-9AF8-C43FD8452AD2}" type="presParOf" srcId="{DACE1AE4-A7E0-4B2E-B685-0D4975323C5F}" destId="{F1753430-4273-4939-9CC7-670A1FDE3317}" srcOrd="1" destOrd="0" presId="urn:microsoft.com/office/officeart/2005/8/layout/hProcess11"/>
    <dgm:cxn modelId="{3C7599D7-7EE0-4D4E-83B3-32A3B360BC65}" type="presParOf" srcId="{DACE1AE4-A7E0-4B2E-B685-0D4975323C5F}" destId="{8DDD6E68-ECB8-47D1-AB42-47B56FBA94D8}" srcOrd="2" destOrd="0" presId="urn:microsoft.com/office/officeart/2005/8/layout/hProcess11"/>
    <dgm:cxn modelId="{CBF6C3F4-7F54-45D6-906D-50D2C1D6BD94}" type="presParOf" srcId="{C9F196D3-0305-495F-9654-3D117DFCF1F5}" destId="{E640D2C8-3796-4213-B767-724DD47ADF7C}" srcOrd="1" destOrd="0" presId="urn:microsoft.com/office/officeart/2005/8/layout/hProcess11"/>
    <dgm:cxn modelId="{84250B56-6905-483F-AA14-46BF4BFD9878}" type="presParOf" srcId="{C9F196D3-0305-495F-9654-3D117DFCF1F5}" destId="{0A2C14AD-9718-46C7-80E6-BEA8351BB13B}" srcOrd="2" destOrd="0" presId="urn:microsoft.com/office/officeart/2005/8/layout/hProcess11"/>
    <dgm:cxn modelId="{C5A17E20-1FB5-457A-BB71-66A76F237F9A}" type="presParOf" srcId="{0A2C14AD-9718-46C7-80E6-BEA8351BB13B}" destId="{5A7870C6-2D33-45CA-A112-AD64B5A234E3}" srcOrd="0" destOrd="0" presId="urn:microsoft.com/office/officeart/2005/8/layout/hProcess11"/>
    <dgm:cxn modelId="{87CE90D1-6DCB-418D-83B7-75A10F3A6BEE}" type="presParOf" srcId="{0A2C14AD-9718-46C7-80E6-BEA8351BB13B}" destId="{F327D953-FFBB-4663-933B-469E782E595E}" srcOrd="1" destOrd="0" presId="urn:microsoft.com/office/officeart/2005/8/layout/hProcess11"/>
    <dgm:cxn modelId="{A94FD483-BD54-48A6-9AB5-5F8BC7AF805F}" type="presParOf" srcId="{0A2C14AD-9718-46C7-80E6-BEA8351BB13B}" destId="{8A1421A8-4C41-4451-AD63-A78CB80FEB9A}" srcOrd="2" destOrd="0" presId="urn:microsoft.com/office/officeart/2005/8/layout/hProcess11"/>
    <dgm:cxn modelId="{9F500238-AD9A-42B6-899F-7BE9540EA37C}" type="presParOf" srcId="{C9F196D3-0305-495F-9654-3D117DFCF1F5}" destId="{A2143401-1DEA-471F-AB00-A2D5DDFE1325}" srcOrd="3" destOrd="0" presId="urn:microsoft.com/office/officeart/2005/8/layout/hProcess11"/>
    <dgm:cxn modelId="{68868982-9BBC-47DE-86A0-A2734D4F8C26}" type="presParOf" srcId="{C9F196D3-0305-495F-9654-3D117DFCF1F5}" destId="{4A5F4D33-E0E2-402B-8A8E-6970B42B0D62}" srcOrd="4" destOrd="0" presId="urn:microsoft.com/office/officeart/2005/8/layout/hProcess11"/>
    <dgm:cxn modelId="{889F64F0-27ED-4727-B38F-2A19F64C31A7}" type="presParOf" srcId="{4A5F4D33-E0E2-402B-8A8E-6970B42B0D62}" destId="{EBFD8CAF-A120-4D92-B6CD-2F2CC81E95C8}" srcOrd="0" destOrd="0" presId="urn:microsoft.com/office/officeart/2005/8/layout/hProcess11"/>
    <dgm:cxn modelId="{363DCE84-E45C-4DE9-9224-4CBF2993D4DA}" type="presParOf" srcId="{4A5F4D33-E0E2-402B-8A8E-6970B42B0D62}" destId="{8C93D424-800F-4EC8-B276-0D170E9644B5}" srcOrd="1" destOrd="0" presId="urn:microsoft.com/office/officeart/2005/8/layout/hProcess11"/>
    <dgm:cxn modelId="{6E0F7885-156E-473B-BC5E-57C65517BF4A}" type="presParOf" srcId="{4A5F4D33-E0E2-402B-8A8E-6970B42B0D62}" destId="{79D932E6-941C-4198-B913-EF89C5AFEE62}"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7960B3C8-2FC8-418F-9181-6BB9E3FEDBEF}"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tr-TR"/>
        </a:p>
      </dgm:t>
    </dgm:pt>
    <dgm:pt modelId="{01EC3B6F-2B43-43B0-A21C-7E2F50A31A28}">
      <dgm:prSet/>
      <dgm:spPr/>
      <dgm:t>
        <a:bodyPr/>
        <a:lstStyle/>
        <a:p>
          <a:pPr rtl="0"/>
          <a:r>
            <a:rPr lang="en-US" smtClean="0"/>
            <a:t>►Üniversitemize ait Mali Raporlar Muhasebe Birimimizce, Devlet Muhasebesi Standartları Kurulu tarafından belirlenen standartlara, kamu idarelerinin tabi olduğu muhasebe yönetmeliklerine ve muhasebe kayıtlarına uygun olarak düzenlenir ve mevzuatında belirlenen sürelerde ilgili  mercilere gönderilmektedir.</a:t>
          </a:r>
          <a:endParaRPr lang="tr-TR"/>
        </a:p>
      </dgm:t>
    </dgm:pt>
    <dgm:pt modelId="{29974066-4D5D-4A69-A316-0EB6A13FC0B7}" type="parTrans" cxnId="{FDE6ADAF-0931-40DF-B193-C391B7D7E8BF}">
      <dgm:prSet/>
      <dgm:spPr/>
      <dgm:t>
        <a:bodyPr/>
        <a:lstStyle/>
        <a:p>
          <a:endParaRPr lang="tr-TR"/>
        </a:p>
      </dgm:t>
    </dgm:pt>
    <dgm:pt modelId="{2DA38423-E84F-401F-A5A0-92AF509B228A}" type="sibTrans" cxnId="{FDE6ADAF-0931-40DF-B193-C391B7D7E8BF}">
      <dgm:prSet/>
      <dgm:spPr/>
      <dgm:t>
        <a:bodyPr/>
        <a:lstStyle/>
        <a:p>
          <a:endParaRPr lang="tr-TR"/>
        </a:p>
      </dgm:t>
    </dgm:pt>
    <dgm:pt modelId="{3D665BB4-E1B5-4071-B9C4-9778280D1F84}">
      <dgm:prSet/>
      <dgm:spPr/>
      <dgm:t>
        <a:bodyPr/>
        <a:lstStyle/>
        <a:p>
          <a:pPr rtl="0"/>
          <a:r>
            <a:rPr lang="en-US" dirty="0" err="1" smtClean="0"/>
            <a:t>Üniversitemizde</a:t>
          </a:r>
          <a:r>
            <a:rPr lang="en-US" dirty="0" smtClean="0"/>
            <a:t> </a:t>
          </a:r>
          <a:r>
            <a:rPr lang="en-US" dirty="0" err="1" smtClean="0"/>
            <a:t>harcama</a:t>
          </a:r>
          <a:r>
            <a:rPr lang="en-US" dirty="0" smtClean="0"/>
            <a:t> </a:t>
          </a:r>
          <a:r>
            <a:rPr lang="en-US" dirty="0" err="1" smtClean="0"/>
            <a:t>sonrası</a:t>
          </a:r>
          <a:r>
            <a:rPr lang="en-US" dirty="0" smtClean="0"/>
            <a:t> </a:t>
          </a:r>
          <a:r>
            <a:rPr lang="en-US" dirty="0" err="1" smtClean="0"/>
            <a:t>dış</a:t>
          </a:r>
          <a:r>
            <a:rPr lang="en-US" dirty="0" smtClean="0"/>
            <a:t> </a:t>
          </a:r>
          <a:r>
            <a:rPr lang="en-US" dirty="0" err="1" smtClean="0"/>
            <a:t>denetim</a:t>
          </a:r>
          <a:r>
            <a:rPr lang="en-US" dirty="0" smtClean="0"/>
            <a:t>, </a:t>
          </a:r>
          <a:r>
            <a:rPr lang="en-US" dirty="0" err="1" smtClean="0"/>
            <a:t>kamu</a:t>
          </a:r>
          <a:r>
            <a:rPr lang="en-US" dirty="0" smtClean="0"/>
            <a:t> </a:t>
          </a:r>
          <a:r>
            <a:rPr lang="en-US" dirty="0" err="1" smtClean="0"/>
            <a:t>idarelerinin</a:t>
          </a:r>
          <a:r>
            <a:rPr lang="en-US" dirty="0" smtClean="0"/>
            <a:t> </a:t>
          </a:r>
          <a:r>
            <a:rPr lang="en-US" dirty="0" err="1" smtClean="0"/>
            <a:t>hesap</a:t>
          </a:r>
          <a:r>
            <a:rPr lang="en-US" dirty="0" smtClean="0"/>
            <a:t> </a:t>
          </a:r>
          <a:r>
            <a:rPr lang="en-US" dirty="0" err="1" smtClean="0"/>
            <a:t>verme</a:t>
          </a:r>
          <a:r>
            <a:rPr lang="en-US" dirty="0" smtClean="0"/>
            <a:t> </a:t>
          </a:r>
          <a:r>
            <a:rPr lang="en-US" dirty="0" err="1" smtClean="0"/>
            <a:t>sorumluluğu</a:t>
          </a:r>
          <a:r>
            <a:rPr lang="en-US" dirty="0" smtClean="0"/>
            <a:t> </a:t>
          </a:r>
          <a:r>
            <a:rPr lang="en-US" dirty="0" err="1" smtClean="0"/>
            <a:t>çerçevesinde</a:t>
          </a:r>
          <a:r>
            <a:rPr lang="en-US" dirty="0" smtClean="0"/>
            <a:t> </a:t>
          </a:r>
          <a:r>
            <a:rPr lang="en-US" dirty="0" err="1" smtClean="0"/>
            <a:t>Sayıştay</a:t>
          </a:r>
          <a:r>
            <a:rPr lang="en-US" dirty="0" smtClean="0"/>
            <a:t> </a:t>
          </a:r>
          <a:r>
            <a:rPr lang="en-US" dirty="0" err="1" smtClean="0"/>
            <a:t>Başkanlığı</a:t>
          </a:r>
          <a:r>
            <a:rPr lang="en-US" dirty="0" smtClean="0"/>
            <a:t> </a:t>
          </a:r>
          <a:r>
            <a:rPr lang="en-US" dirty="0" err="1" smtClean="0"/>
            <a:t>tarafından</a:t>
          </a:r>
          <a:r>
            <a:rPr lang="en-US" dirty="0" smtClean="0"/>
            <a:t> </a:t>
          </a:r>
          <a:r>
            <a:rPr lang="en-US" dirty="0" err="1" smtClean="0"/>
            <a:t>yürütülmektedir</a:t>
          </a:r>
          <a:r>
            <a:rPr lang="en-US" dirty="0" smtClean="0"/>
            <a:t>. Bu </a:t>
          </a:r>
          <a:r>
            <a:rPr lang="en-US" dirty="0" err="1" smtClean="0"/>
            <a:t>kapsamda</a:t>
          </a:r>
          <a:r>
            <a:rPr lang="en-US" dirty="0" smtClean="0"/>
            <a:t> </a:t>
          </a:r>
          <a:r>
            <a:rPr lang="en-US" dirty="0" err="1" smtClean="0"/>
            <a:t>Üniversitenin</a:t>
          </a:r>
          <a:r>
            <a:rPr lang="en-US" dirty="0" smtClean="0"/>
            <a:t> </a:t>
          </a:r>
          <a:r>
            <a:rPr lang="en-US" dirty="0" smtClean="0"/>
            <a:t>2009</a:t>
          </a:r>
          <a:r>
            <a:rPr lang="tr-TR" dirty="0" smtClean="0"/>
            <a:t> yılı</a:t>
          </a:r>
          <a:r>
            <a:rPr lang="en-US" dirty="0" smtClean="0"/>
            <a:t> </a:t>
          </a:r>
          <a:r>
            <a:rPr lang="en-US" dirty="0" err="1" smtClean="0"/>
            <a:t>ile</a:t>
          </a:r>
          <a:r>
            <a:rPr lang="en-US" dirty="0" smtClean="0"/>
            <a:t> 2014 </a:t>
          </a:r>
          <a:r>
            <a:rPr lang="en-US" dirty="0" err="1" smtClean="0"/>
            <a:t>yılına</a:t>
          </a:r>
          <a:r>
            <a:rPr lang="en-US" dirty="0" smtClean="0"/>
            <a:t> </a:t>
          </a:r>
          <a:r>
            <a:rPr lang="en-US" dirty="0" err="1" smtClean="0"/>
            <a:t>ait</a:t>
          </a:r>
          <a:r>
            <a:rPr lang="en-US" dirty="0" smtClean="0"/>
            <a:t> </a:t>
          </a:r>
          <a:r>
            <a:rPr lang="en-US" dirty="0" err="1" smtClean="0"/>
            <a:t>ödeme</a:t>
          </a:r>
          <a:r>
            <a:rPr lang="en-US" dirty="0" smtClean="0"/>
            <a:t> </a:t>
          </a:r>
          <a:r>
            <a:rPr lang="en-US" dirty="0" err="1" smtClean="0"/>
            <a:t>evrakları</a:t>
          </a:r>
          <a:r>
            <a:rPr lang="en-US" dirty="0" smtClean="0"/>
            <a:t> </a:t>
          </a:r>
          <a:r>
            <a:rPr lang="en-US" dirty="0" err="1" smtClean="0"/>
            <a:t>dış</a:t>
          </a:r>
          <a:r>
            <a:rPr lang="en-US" dirty="0" smtClean="0"/>
            <a:t> </a:t>
          </a:r>
          <a:r>
            <a:rPr lang="en-US" dirty="0" err="1" smtClean="0"/>
            <a:t>denetim</a:t>
          </a:r>
          <a:r>
            <a:rPr lang="en-US" dirty="0" smtClean="0"/>
            <a:t> </a:t>
          </a:r>
          <a:r>
            <a:rPr lang="en-US" dirty="0" err="1" smtClean="0"/>
            <a:t>için</a:t>
          </a:r>
          <a:r>
            <a:rPr lang="en-US" dirty="0" smtClean="0"/>
            <a:t> </a:t>
          </a:r>
          <a:r>
            <a:rPr lang="en-US" dirty="0" err="1" smtClean="0"/>
            <a:t>Sayıştay</a:t>
          </a:r>
          <a:r>
            <a:rPr lang="en-US" dirty="0" smtClean="0"/>
            <a:t> </a:t>
          </a:r>
          <a:r>
            <a:rPr lang="en-US" dirty="0" err="1" smtClean="0"/>
            <a:t>Başkanlığına</a:t>
          </a:r>
          <a:r>
            <a:rPr lang="en-US" dirty="0" smtClean="0"/>
            <a:t> </a:t>
          </a:r>
          <a:r>
            <a:rPr lang="en-US" dirty="0" err="1" smtClean="0"/>
            <a:t>gönderilmiş</a:t>
          </a:r>
          <a:r>
            <a:rPr lang="en-US" dirty="0" smtClean="0"/>
            <a:t>, 2008, </a:t>
          </a:r>
          <a:r>
            <a:rPr lang="en-US" dirty="0" smtClean="0"/>
            <a:t>2010</a:t>
          </a:r>
          <a:r>
            <a:rPr lang="tr-TR" dirty="0" smtClean="0"/>
            <a:t>-2023 </a:t>
          </a:r>
          <a:r>
            <a:rPr lang="en-US" dirty="0" err="1" smtClean="0"/>
            <a:t>yıl</a:t>
          </a:r>
          <a:r>
            <a:rPr lang="tr-TR" dirty="0" err="1" smtClean="0"/>
            <a:t>larına</a:t>
          </a:r>
          <a:r>
            <a:rPr lang="en-US" dirty="0" smtClean="0"/>
            <a:t> </a:t>
          </a:r>
          <a:r>
            <a:rPr lang="en-US" dirty="0" err="1" smtClean="0"/>
            <a:t>ait</a:t>
          </a:r>
          <a:r>
            <a:rPr lang="en-US" dirty="0" smtClean="0"/>
            <a:t> </a:t>
          </a:r>
          <a:r>
            <a:rPr lang="en-US" dirty="0" err="1" smtClean="0"/>
            <a:t>belgeler</a:t>
          </a:r>
          <a:r>
            <a:rPr lang="en-US" dirty="0" smtClean="0"/>
            <a:t> </a:t>
          </a:r>
          <a:r>
            <a:rPr lang="en-US" dirty="0" err="1" smtClean="0"/>
            <a:t>ise</a:t>
          </a:r>
          <a:r>
            <a:rPr lang="en-US" dirty="0" smtClean="0"/>
            <a:t> </a:t>
          </a:r>
          <a:r>
            <a:rPr lang="en-US" dirty="0" err="1" smtClean="0"/>
            <a:t>Başkanlığımız</a:t>
          </a:r>
          <a:r>
            <a:rPr lang="tr-TR" dirty="0" smtClean="0"/>
            <a:t> arşivinde</a:t>
          </a:r>
          <a:r>
            <a:rPr lang="en-US" dirty="0" smtClean="0"/>
            <a:t> </a:t>
          </a:r>
          <a:r>
            <a:rPr lang="en-US" dirty="0" err="1" smtClean="0"/>
            <a:t>muhafaza</a:t>
          </a:r>
          <a:r>
            <a:rPr lang="en-US" dirty="0" smtClean="0"/>
            <a:t> </a:t>
          </a:r>
          <a:r>
            <a:rPr lang="en-US" dirty="0" err="1" smtClean="0"/>
            <a:t>edilmektedir</a:t>
          </a:r>
          <a:r>
            <a:rPr lang="en-US" dirty="0" smtClean="0"/>
            <a:t>.</a:t>
          </a:r>
          <a:endParaRPr lang="tr-TR" dirty="0"/>
        </a:p>
      </dgm:t>
    </dgm:pt>
    <dgm:pt modelId="{A04D5FA6-2023-47E5-9446-A7FD0B6433FC}" type="parTrans" cxnId="{663EE1E9-3284-47D2-B668-5A138C0E3D9D}">
      <dgm:prSet/>
      <dgm:spPr/>
      <dgm:t>
        <a:bodyPr/>
        <a:lstStyle/>
        <a:p>
          <a:endParaRPr lang="tr-TR"/>
        </a:p>
      </dgm:t>
    </dgm:pt>
    <dgm:pt modelId="{E6EA3D07-743C-4D36-9F2F-29C61812DADF}" type="sibTrans" cxnId="{663EE1E9-3284-47D2-B668-5A138C0E3D9D}">
      <dgm:prSet/>
      <dgm:spPr/>
      <dgm:t>
        <a:bodyPr/>
        <a:lstStyle/>
        <a:p>
          <a:endParaRPr lang="tr-TR"/>
        </a:p>
      </dgm:t>
    </dgm:pt>
    <dgm:pt modelId="{E66CB90F-2886-4C03-BFED-EDB5431B90DF}" type="pres">
      <dgm:prSet presAssocID="{7960B3C8-2FC8-418F-9181-6BB9E3FEDBEF}" presName="compositeShape" presStyleCnt="0">
        <dgm:presLayoutVars>
          <dgm:chMax val="7"/>
          <dgm:dir/>
          <dgm:resizeHandles val="exact"/>
        </dgm:presLayoutVars>
      </dgm:prSet>
      <dgm:spPr/>
      <dgm:t>
        <a:bodyPr/>
        <a:lstStyle/>
        <a:p>
          <a:endParaRPr lang="tr-TR"/>
        </a:p>
      </dgm:t>
    </dgm:pt>
    <dgm:pt modelId="{6D0A40EC-1455-4928-BC7C-26E7095CE2F9}" type="pres">
      <dgm:prSet presAssocID="{01EC3B6F-2B43-43B0-A21C-7E2F50A31A28}" presName="circ1" presStyleLbl="vennNode1" presStyleIdx="0" presStyleCnt="2"/>
      <dgm:spPr/>
      <dgm:t>
        <a:bodyPr/>
        <a:lstStyle/>
        <a:p>
          <a:endParaRPr lang="tr-TR"/>
        </a:p>
      </dgm:t>
    </dgm:pt>
    <dgm:pt modelId="{E27163DF-E59F-4651-BC6A-F4C12598928F}" type="pres">
      <dgm:prSet presAssocID="{01EC3B6F-2B43-43B0-A21C-7E2F50A31A28}" presName="circ1Tx" presStyleLbl="revTx" presStyleIdx="0" presStyleCnt="0">
        <dgm:presLayoutVars>
          <dgm:chMax val="0"/>
          <dgm:chPref val="0"/>
          <dgm:bulletEnabled val="1"/>
        </dgm:presLayoutVars>
      </dgm:prSet>
      <dgm:spPr/>
      <dgm:t>
        <a:bodyPr/>
        <a:lstStyle/>
        <a:p>
          <a:endParaRPr lang="tr-TR"/>
        </a:p>
      </dgm:t>
    </dgm:pt>
    <dgm:pt modelId="{6CA46A51-2C7A-42A7-9AAF-4D74A938AD64}" type="pres">
      <dgm:prSet presAssocID="{3D665BB4-E1B5-4071-B9C4-9778280D1F84}" presName="circ2" presStyleLbl="vennNode1" presStyleIdx="1" presStyleCnt="2"/>
      <dgm:spPr/>
      <dgm:t>
        <a:bodyPr/>
        <a:lstStyle/>
        <a:p>
          <a:endParaRPr lang="tr-TR"/>
        </a:p>
      </dgm:t>
    </dgm:pt>
    <dgm:pt modelId="{AF31C913-3077-4814-9FFB-B9209491034C}" type="pres">
      <dgm:prSet presAssocID="{3D665BB4-E1B5-4071-B9C4-9778280D1F84}" presName="circ2Tx" presStyleLbl="revTx" presStyleIdx="0" presStyleCnt="0">
        <dgm:presLayoutVars>
          <dgm:chMax val="0"/>
          <dgm:chPref val="0"/>
          <dgm:bulletEnabled val="1"/>
        </dgm:presLayoutVars>
      </dgm:prSet>
      <dgm:spPr/>
      <dgm:t>
        <a:bodyPr/>
        <a:lstStyle/>
        <a:p>
          <a:endParaRPr lang="tr-TR"/>
        </a:p>
      </dgm:t>
    </dgm:pt>
  </dgm:ptLst>
  <dgm:cxnLst>
    <dgm:cxn modelId="{663EE1E9-3284-47D2-B668-5A138C0E3D9D}" srcId="{7960B3C8-2FC8-418F-9181-6BB9E3FEDBEF}" destId="{3D665BB4-E1B5-4071-B9C4-9778280D1F84}" srcOrd="1" destOrd="0" parTransId="{A04D5FA6-2023-47E5-9446-A7FD0B6433FC}" sibTransId="{E6EA3D07-743C-4D36-9F2F-29C61812DADF}"/>
    <dgm:cxn modelId="{11CD12EA-1AA3-4E9A-A2E2-AEC431214838}" type="presOf" srcId="{3D665BB4-E1B5-4071-B9C4-9778280D1F84}" destId="{AF31C913-3077-4814-9FFB-B9209491034C}" srcOrd="1" destOrd="0" presId="urn:microsoft.com/office/officeart/2005/8/layout/venn1"/>
    <dgm:cxn modelId="{8BA3DF10-1AF5-402C-8436-25D11437E3BC}" type="presOf" srcId="{01EC3B6F-2B43-43B0-A21C-7E2F50A31A28}" destId="{E27163DF-E59F-4651-BC6A-F4C12598928F}" srcOrd="1" destOrd="0" presId="urn:microsoft.com/office/officeart/2005/8/layout/venn1"/>
    <dgm:cxn modelId="{F9577DB9-1FE9-4A40-8B40-93E34413CDD5}" type="presOf" srcId="{7960B3C8-2FC8-418F-9181-6BB9E3FEDBEF}" destId="{E66CB90F-2886-4C03-BFED-EDB5431B90DF}" srcOrd="0" destOrd="0" presId="urn:microsoft.com/office/officeart/2005/8/layout/venn1"/>
    <dgm:cxn modelId="{9D07ACCC-632F-4D83-9E97-4D08430EBD1A}" type="presOf" srcId="{01EC3B6F-2B43-43B0-A21C-7E2F50A31A28}" destId="{6D0A40EC-1455-4928-BC7C-26E7095CE2F9}" srcOrd="0" destOrd="0" presId="urn:microsoft.com/office/officeart/2005/8/layout/venn1"/>
    <dgm:cxn modelId="{4D336315-0D0E-427F-9B6A-A1E4D5C7225B}" type="presOf" srcId="{3D665BB4-E1B5-4071-B9C4-9778280D1F84}" destId="{6CA46A51-2C7A-42A7-9AAF-4D74A938AD64}" srcOrd="0" destOrd="0" presId="urn:microsoft.com/office/officeart/2005/8/layout/venn1"/>
    <dgm:cxn modelId="{FDE6ADAF-0931-40DF-B193-C391B7D7E8BF}" srcId="{7960B3C8-2FC8-418F-9181-6BB9E3FEDBEF}" destId="{01EC3B6F-2B43-43B0-A21C-7E2F50A31A28}" srcOrd="0" destOrd="0" parTransId="{29974066-4D5D-4A69-A316-0EB6A13FC0B7}" sibTransId="{2DA38423-E84F-401F-A5A0-92AF509B228A}"/>
    <dgm:cxn modelId="{73E429B1-B08E-43EF-94A3-0C23AA5C90A3}" type="presParOf" srcId="{E66CB90F-2886-4C03-BFED-EDB5431B90DF}" destId="{6D0A40EC-1455-4928-BC7C-26E7095CE2F9}" srcOrd="0" destOrd="0" presId="urn:microsoft.com/office/officeart/2005/8/layout/venn1"/>
    <dgm:cxn modelId="{1CDF81C8-DCCA-4706-90DB-7DB6BAA92D21}" type="presParOf" srcId="{E66CB90F-2886-4C03-BFED-EDB5431B90DF}" destId="{E27163DF-E59F-4651-BC6A-F4C12598928F}" srcOrd="1" destOrd="0" presId="urn:microsoft.com/office/officeart/2005/8/layout/venn1"/>
    <dgm:cxn modelId="{F2599D95-A3A0-4B1A-AF26-3EDB6059EA0E}" type="presParOf" srcId="{E66CB90F-2886-4C03-BFED-EDB5431B90DF}" destId="{6CA46A51-2C7A-42A7-9AAF-4D74A938AD64}" srcOrd="2" destOrd="0" presId="urn:microsoft.com/office/officeart/2005/8/layout/venn1"/>
    <dgm:cxn modelId="{404ADB34-689E-45F1-AC3D-A7EA59AB4E57}" type="presParOf" srcId="{E66CB90F-2886-4C03-BFED-EDB5431B90DF}" destId="{AF31C913-3077-4814-9FFB-B9209491034C}"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1362FBE8-9110-40E8-91DD-F9DE135DA1C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tr-TR"/>
        </a:p>
      </dgm:t>
    </dgm:pt>
    <dgm:pt modelId="{FBDF428E-56DF-4E7E-B4B6-B400897979EE}">
      <dgm:prSet/>
      <dgm:spPr/>
      <dgm:t>
        <a:bodyPr/>
        <a:lstStyle/>
        <a:p>
          <a:pPr rtl="0"/>
          <a:r>
            <a:rPr lang="en-US" dirty="0" err="1" smtClean="0"/>
            <a:t>Başkanlığımız</a:t>
          </a:r>
          <a:r>
            <a:rPr lang="en-US" dirty="0" smtClean="0"/>
            <a:t> </a:t>
          </a:r>
          <a:r>
            <a:rPr lang="en-US" dirty="0" err="1" smtClean="0"/>
            <a:t>tüm</a:t>
          </a:r>
          <a:r>
            <a:rPr lang="en-US" dirty="0" smtClean="0"/>
            <a:t> </a:t>
          </a:r>
          <a:r>
            <a:rPr lang="en-US" dirty="0" err="1" smtClean="0"/>
            <a:t>bu</a:t>
          </a:r>
          <a:r>
            <a:rPr lang="en-US" dirty="0" smtClean="0"/>
            <a:t> </a:t>
          </a:r>
          <a:r>
            <a:rPr lang="en-US" dirty="0" err="1" smtClean="0"/>
            <a:t>görevleri</a:t>
          </a:r>
          <a:r>
            <a:rPr lang="en-US" dirty="0" smtClean="0"/>
            <a:t> </a:t>
          </a:r>
          <a:r>
            <a:rPr lang="en-US" dirty="0" err="1" smtClean="0"/>
            <a:t>sınırlı</a:t>
          </a:r>
          <a:r>
            <a:rPr lang="en-US" dirty="0" smtClean="0"/>
            <a:t> </a:t>
          </a:r>
          <a:r>
            <a:rPr lang="en-US" dirty="0" err="1" smtClean="0"/>
            <a:t>insan</a:t>
          </a:r>
          <a:r>
            <a:rPr lang="tr-TR" dirty="0" smtClean="0"/>
            <a:t> </a:t>
          </a:r>
          <a:r>
            <a:rPr lang="en-US" dirty="0" err="1" smtClean="0"/>
            <a:t>kaynağı</a:t>
          </a:r>
          <a:r>
            <a:rPr lang="en-US" dirty="0" smtClean="0"/>
            <a:t> </a:t>
          </a:r>
          <a:r>
            <a:rPr lang="en-US" dirty="0" err="1" smtClean="0"/>
            <a:t>ile</a:t>
          </a:r>
          <a:r>
            <a:rPr lang="en-US" dirty="0" smtClean="0"/>
            <a:t> </a:t>
          </a:r>
          <a:r>
            <a:rPr lang="en-US" dirty="0" err="1" smtClean="0"/>
            <a:t>yerine</a:t>
          </a:r>
          <a:r>
            <a:rPr lang="en-US" dirty="0" smtClean="0"/>
            <a:t> </a:t>
          </a:r>
          <a:r>
            <a:rPr lang="en-US" dirty="0" err="1" smtClean="0"/>
            <a:t>getirmek</a:t>
          </a:r>
          <a:r>
            <a:rPr lang="en-US" dirty="0" smtClean="0"/>
            <a:t> </a:t>
          </a:r>
          <a:r>
            <a:rPr lang="en-US" dirty="0" err="1" smtClean="0"/>
            <a:t>için</a:t>
          </a:r>
          <a:r>
            <a:rPr lang="en-US" dirty="0" smtClean="0"/>
            <a:t> </a:t>
          </a:r>
          <a:r>
            <a:rPr lang="en-US" dirty="0" err="1" smtClean="0"/>
            <a:t>özverili</a:t>
          </a:r>
          <a:r>
            <a:rPr lang="en-US" dirty="0" smtClean="0"/>
            <a:t> </a:t>
          </a:r>
          <a:r>
            <a:rPr lang="en-US" dirty="0" err="1" smtClean="0"/>
            <a:t>çalışmalarının</a:t>
          </a:r>
          <a:r>
            <a:rPr lang="en-US" dirty="0" smtClean="0"/>
            <a:t> </a:t>
          </a:r>
          <a:r>
            <a:rPr lang="en-US" dirty="0" err="1" smtClean="0"/>
            <a:t>yanında</a:t>
          </a:r>
          <a:r>
            <a:rPr lang="en-US" dirty="0" smtClean="0"/>
            <a:t> </a:t>
          </a:r>
          <a:r>
            <a:rPr lang="en-US" dirty="0" err="1" smtClean="0"/>
            <a:t>muhtelif</a:t>
          </a:r>
          <a:r>
            <a:rPr lang="en-US" dirty="0" smtClean="0"/>
            <a:t> </a:t>
          </a:r>
          <a:r>
            <a:rPr lang="en-US" dirty="0" err="1" smtClean="0"/>
            <a:t>dönemlerde</a:t>
          </a:r>
          <a:r>
            <a:rPr lang="en-US" dirty="0" smtClean="0"/>
            <a:t> </a:t>
          </a:r>
          <a:r>
            <a:rPr lang="en-US" dirty="0" err="1" smtClean="0"/>
            <a:t>tüm</a:t>
          </a:r>
          <a:r>
            <a:rPr lang="en-US" dirty="0" smtClean="0"/>
            <a:t> </a:t>
          </a:r>
          <a:r>
            <a:rPr lang="en-US" dirty="0" err="1" smtClean="0"/>
            <a:t>harcama</a:t>
          </a:r>
          <a:r>
            <a:rPr lang="en-US" dirty="0" smtClean="0"/>
            <a:t> </a:t>
          </a:r>
          <a:r>
            <a:rPr lang="en-US" dirty="0" err="1" smtClean="0"/>
            <a:t>birimlerimize</a:t>
          </a:r>
          <a:r>
            <a:rPr lang="en-US" dirty="0" smtClean="0"/>
            <a:t> </a:t>
          </a:r>
          <a:r>
            <a:rPr lang="en-US" dirty="0" err="1" smtClean="0"/>
            <a:t>yönelik</a:t>
          </a:r>
          <a:r>
            <a:rPr lang="en-US" dirty="0" smtClean="0"/>
            <a:t> </a:t>
          </a:r>
          <a:r>
            <a:rPr lang="en-US" dirty="0" err="1" smtClean="0"/>
            <a:t>uygulamalar</a:t>
          </a:r>
          <a:r>
            <a:rPr lang="en-US" dirty="0" smtClean="0"/>
            <a:t> </a:t>
          </a:r>
          <a:r>
            <a:rPr lang="en-US" dirty="0" err="1" smtClean="0"/>
            <a:t>ile</a:t>
          </a:r>
          <a:r>
            <a:rPr lang="en-US" dirty="0" smtClean="0"/>
            <a:t> </a:t>
          </a:r>
          <a:r>
            <a:rPr lang="en-US" dirty="0" err="1" smtClean="0"/>
            <a:t>ilgili</a:t>
          </a:r>
          <a:r>
            <a:rPr lang="en-US" dirty="0" smtClean="0"/>
            <a:t> </a:t>
          </a:r>
          <a:r>
            <a:rPr lang="en-US" dirty="0" err="1" smtClean="0"/>
            <a:t>eğitim</a:t>
          </a:r>
          <a:r>
            <a:rPr lang="tr-TR" dirty="0" smtClean="0"/>
            <a:t> ve bilgilendirme</a:t>
          </a:r>
          <a:r>
            <a:rPr lang="en-US" dirty="0" smtClean="0"/>
            <a:t> </a:t>
          </a:r>
          <a:r>
            <a:rPr lang="en-US" dirty="0" err="1" smtClean="0"/>
            <a:t>faaliyetleri</a:t>
          </a:r>
          <a:r>
            <a:rPr lang="en-US" dirty="0" smtClean="0"/>
            <a:t> </a:t>
          </a:r>
          <a:r>
            <a:rPr lang="en-US" dirty="0" err="1" smtClean="0"/>
            <a:t>düzenlemektedir</a:t>
          </a:r>
          <a:r>
            <a:rPr lang="en-US" dirty="0" smtClean="0"/>
            <a:t>. </a:t>
          </a:r>
          <a:r>
            <a:rPr lang="en-US" dirty="0" err="1" smtClean="0"/>
            <a:t>Yıllık</a:t>
          </a:r>
          <a:r>
            <a:rPr lang="en-US" dirty="0" smtClean="0"/>
            <a:t> </a:t>
          </a:r>
          <a:r>
            <a:rPr lang="en-US" dirty="0" err="1" smtClean="0"/>
            <a:t>iş</a:t>
          </a:r>
          <a:r>
            <a:rPr lang="en-US" dirty="0" smtClean="0"/>
            <a:t> </a:t>
          </a:r>
          <a:r>
            <a:rPr lang="en-US" dirty="0" err="1" smtClean="0"/>
            <a:t>takvimine</a:t>
          </a:r>
          <a:r>
            <a:rPr lang="en-US" dirty="0" smtClean="0"/>
            <a:t> </a:t>
          </a:r>
          <a:r>
            <a:rPr lang="en-US" dirty="0" err="1" smtClean="0"/>
            <a:t>uygun</a:t>
          </a:r>
          <a:r>
            <a:rPr lang="en-US" dirty="0" smtClean="0"/>
            <a:t> </a:t>
          </a:r>
          <a:r>
            <a:rPr lang="en-US" dirty="0" err="1" smtClean="0"/>
            <a:t>olarak</a:t>
          </a:r>
          <a:r>
            <a:rPr lang="en-US" dirty="0" smtClean="0"/>
            <a:t> </a:t>
          </a:r>
          <a:r>
            <a:rPr lang="en-US" dirty="0" err="1" smtClean="0"/>
            <a:t>Başkanlığımız</a:t>
          </a:r>
          <a:r>
            <a:rPr lang="en-US" dirty="0" smtClean="0"/>
            <a:t> </a:t>
          </a:r>
          <a:r>
            <a:rPr lang="en-US" dirty="0" err="1" smtClean="0"/>
            <a:t>hizmet</a:t>
          </a:r>
          <a:r>
            <a:rPr lang="en-US" dirty="0" smtClean="0"/>
            <a:t> </a:t>
          </a:r>
          <a:r>
            <a:rPr lang="en-US" dirty="0" err="1" smtClean="0"/>
            <a:t>envanteri</a:t>
          </a:r>
          <a:r>
            <a:rPr lang="en-US" dirty="0" smtClean="0"/>
            <a:t> </a:t>
          </a:r>
          <a:r>
            <a:rPr lang="en-US" dirty="0" err="1" smtClean="0"/>
            <a:t>ve</a:t>
          </a:r>
          <a:r>
            <a:rPr lang="en-US" dirty="0" smtClean="0"/>
            <a:t> </a:t>
          </a:r>
          <a:r>
            <a:rPr lang="en-US" dirty="0" err="1" smtClean="0"/>
            <a:t>kamu</a:t>
          </a:r>
          <a:r>
            <a:rPr lang="en-US" dirty="0" smtClean="0"/>
            <a:t> </a:t>
          </a:r>
          <a:r>
            <a:rPr lang="en-US" dirty="0" err="1" smtClean="0"/>
            <a:t>hizmet</a:t>
          </a:r>
          <a:r>
            <a:rPr lang="en-US" dirty="0" smtClean="0"/>
            <a:t> </a:t>
          </a:r>
          <a:r>
            <a:rPr lang="en-US" dirty="0" err="1" smtClean="0"/>
            <a:t>standartları</a:t>
          </a:r>
          <a:r>
            <a:rPr lang="en-US" dirty="0" smtClean="0"/>
            <a:t> </a:t>
          </a:r>
          <a:r>
            <a:rPr lang="en-US" dirty="0" err="1" smtClean="0"/>
            <a:t>hazırlanmış</a:t>
          </a:r>
          <a:r>
            <a:rPr lang="en-US" dirty="0" smtClean="0"/>
            <a:t> </a:t>
          </a:r>
          <a:r>
            <a:rPr lang="en-US" dirty="0" err="1" smtClean="0"/>
            <a:t>ve</a:t>
          </a:r>
          <a:r>
            <a:rPr lang="en-US" dirty="0" smtClean="0"/>
            <a:t> web </a:t>
          </a:r>
          <a:r>
            <a:rPr lang="en-US" dirty="0" err="1" smtClean="0"/>
            <a:t>sayfamızda</a:t>
          </a:r>
          <a:r>
            <a:rPr lang="en-US" dirty="0" smtClean="0"/>
            <a:t> </a:t>
          </a:r>
          <a:r>
            <a:rPr lang="en-US" dirty="0" err="1" smtClean="0"/>
            <a:t>yayınlanmıştır</a:t>
          </a:r>
          <a:r>
            <a:rPr lang="en-US" dirty="0" smtClean="0"/>
            <a:t>.</a:t>
          </a:r>
          <a:endParaRPr lang="tr-TR" dirty="0"/>
        </a:p>
      </dgm:t>
    </dgm:pt>
    <dgm:pt modelId="{DE275814-9485-4F04-BE8B-9F3D242A5B25}" type="parTrans" cxnId="{69F3CBD2-7781-4789-B1E0-2894F19DC2B0}">
      <dgm:prSet/>
      <dgm:spPr/>
      <dgm:t>
        <a:bodyPr/>
        <a:lstStyle/>
        <a:p>
          <a:endParaRPr lang="tr-TR"/>
        </a:p>
      </dgm:t>
    </dgm:pt>
    <dgm:pt modelId="{F3E927D1-8B71-43A6-BE66-BB2EBF38BDB4}" type="sibTrans" cxnId="{69F3CBD2-7781-4789-B1E0-2894F19DC2B0}">
      <dgm:prSet/>
      <dgm:spPr/>
      <dgm:t>
        <a:bodyPr/>
        <a:lstStyle/>
        <a:p>
          <a:endParaRPr lang="tr-TR"/>
        </a:p>
      </dgm:t>
    </dgm:pt>
    <dgm:pt modelId="{D552083C-0CAC-408D-B96D-16C605F922AA}" type="pres">
      <dgm:prSet presAssocID="{1362FBE8-9110-40E8-91DD-F9DE135DA1C5}" presName="linear" presStyleCnt="0">
        <dgm:presLayoutVars>
          <dgm:animLvl val="lvl"/>
          <dgm:resizeHandles val="exact"/>
        </dgm:presLayoutVars>
      </dgm:prSet>
      <dgm:spPr/>
      <dgm:t>
        <a:bodyPr/>
        <a:lstStyle/>
        <a:p>
          <a:endParaRPr lang="tr-TR"/>
        </a:p>
      </dgm:t>
    </dgm:pt>
    <dgm:pt modelId="{06FC1EAB-03F8-4881-999C-9BDE4D6C13DF}" type="pres">
      <dgm:prSet presAssocID="{FBDF428E-56DF-4E7E-B4B6-B400897979EE}" presName="parentText" presStyleLbl="node1" presStyleIdx="0" presStyleCnt="1">
        <dgm:presLayoutVars>
          <dgm:chMax val="0"/>
          <dgm:bulletEnabled val="1"/>
        </dgm:presLayoutVars>
      </dgm:prSet>
      <dgm:spPr/>
      <dgm:t>
        <a:bodyPr/>
        <a:lstStyle/>
        <a:p>
          <a:endParaRPr lang="tr-TR"/>
        </a:p>
      </dgm:t>
    </dgm:pt>
  </dgm:ptLst>
  <dgm:cxnLst>
    <dgm:cxn modelId="{95205DD7-D43B-452B-B1FE-5F5FE4A0F725}" type="presOf" srcId="{FBDF428E-56DF-4E7E-B4B6-B400897979EE}" destId="{06FC1EAB-03F8-4881-999C-9BDE4D6C13DF}" srcOrd="0" destOrd="0" presId="urn:microsoft.com/office/officeart/2005/8/layout/vList2"/>
    <dgm:cxn modelId="{69F3CBD2-7781-4789-B1E0-2894F19DC2B0}" srcId="{1362FBE8-9110-40E8-91DD-F9DE135DA1C5}" destId="{FBDF428E-56DF-4E7E-B4B6-B400897979EE}" srcOrd="0" destOrd="0" parTransId="{DE275814-9485-4F04-BE8B-9F3D242A5B25}" sibTransId="{F3E927D1-8B71-43A6-BE66-BB2EBF38BDB4}"/>
    <dgm:cxn modelId="{8282FEDD-3F65-41B2-A854-DC3690E4DB22}" type="presOf" srcId="{1362FBE8-9110-40E8-91DD-F9DE135DA1C5}" destId="{D552083C-0CAC-408D-B96D-16C605F922AA}" srcOrd="0" destOrd="0" presId="urn:microsoft.com/office/officeart/2005/8/layout/vList2"/>
    <dgm:cxn modelId="{34746866-7338-4E6F-AE18-37A4AE412754}" type="presParOf" srcId="{D552083C-0CAC-408D-B96D-16C605F922AA}" destId="{06FC1EAB-03F8-4881-999C-9BDE4D6C13D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A66B3-E7F0-4EC1-B98D-2E4DF6DDE439}">
      <dsp:nvSpPr>
        <dsp:cNvPr id="0" name=""/>
        <dsp:cNvSpPr/>
      </dsp:nvSpPr>
      <dsp:spPr>
        <a:xfrm>
          <a:off x="174550" y="789279"/>
          <a:ext cx="8545524" cy="10561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tr-TR" sz="3000" b="1" kern="1200" dirty="0" smtClean="0">
              <a:solidFill>
                <a:schemeClr val="tx1"/>
              </a:solidFill>
            </a:rPr>
            <a:t>STRATEJİ GELİŞTİRME DAİRE BAŞKANLIĞI </a:t>
          </a:r>
          <a:endParaRPr lang="tr-TR" sz="3000" kern="1200" dirty="0">
            <a:solidFill>
              <a:schemeClr val="tx1"/>
            </a:solidFill>
          </a:endParaRPr>
        </a:p>
      </dsp:txBody>
      <dsp:txXfrm>
        <a:off x="226107" y="840836"/>
        <a:ext cx="8442410" cy="953035"/>
      </dsp:txXfrm>
    </dsp:sp>
    <dsp:sp modelId="{575D79B7-ED57-4FB5-81F8-52B82841E3B2}">
      <dsp:nvSpPr>
        <dsp:cNvPr id="0" name=""/>
        <dsp:cNvSpPr/>
      </dsp:nvSpPr>
      <dsp:spPr>
        <a:xfrm>
          <a:off x="1396540" y="1930731"/>
          <a:ext cx="6051660" cy="747714"/>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tr-TR" sz="3000" kern="1200" dirty="0" smtClean="0">
              <a:solidFill>
                <a:schemeClr val="tx1"/>
              </a:solidFill>
            </a:rPr>
            <a:t>BRİFİNG DOSYASI </a:t>
          </a:r>
          <a:endParaRPr lang="tr-TR" sz="3000" kern="1200" dirty="0">
            <a:solidFill>
              <a:schemeClr val="tx1"/>
            </a:solidFill>
          </a:endParaRPr>
        </a:p>
      </dsp:txBody>
      <dsp:txXfrm>
        <a:off x="1433040" y="1967231"/>
        <a:ext cx="5978660" cy="674714"/>
      </dsp:txXfrm>
    </dsp:sp>
    <dsp:sp modelId="{843807B2-6736-4227-8935-2C18790C7817}">
      <dsp:nvSpPr>
        <dsp:cNvPr id="0" name=""/>
        <dsp:cNvSpPr/>
      </dsp:nvSpPr>
      <dsp:spPr>
        <a:xfrm>
          <a:off x="3017560" y="2809470"/>
          <a:ext cx="3125554" cy="73633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tr-TR" sz="3000" kern="1200" dirty="0" smtClean="0">
              <a:solidFill>
                <a:schemeClr val="tx1"/>
              </a:solidFill>
            </a:rPr>
            <a:t>01.03.2024</a:t>
          </a:r>
          <a:endParaRPr lang="tr-TR" sz="3000" kern="1200" dirty="0">
            <a:solidFill>
              <a:schemeClr val="tx1"/>
            </a:solidFill>
          </a:endParaRPr>
        </a:p>
      </dsp:txBody>
      <dsp:txXfrm>
        <a:off x="3053505" y="2845415"/>
        <a:ext cx="3053664" cy="6644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32D4CB-3895-4690-9242-B7E2CA8501B7}">
      <dsp:nvSpPr>
        <dsp:cNvPr id="0" name=""/>
        <dsp:cNvSpPr/>
      </dsp:nvSpPr>
      <dsp:spPr>
        <a:xfrm>
          <a:off x="213367" y="0"/>
          <a:ext cx="6456219" cy="69976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rtl="0">
            <a:lnSpc>
              <a:spcPct val="90000"/>
            </a:lnSpc>
            <a:spcBef>
              <a:spcPct val="0"/>
            </a:spcBef>
            <a:spcAft>
              <a:spcPct val="35000"/>
            </a:spcAft>
          </a:pPr>
          <a:r>
            <a:rPr lang="tr-TR" sz="3500" kern="1200" dirty="0" smtClean="0"/>
            <a:t>YASAL DAYANAK</a:t>
          </a:r>
          <a:endParaRPr lang="tr-TR" sz="3500" kern="1200" dirty="0"/>
        </a:p>
      </dsp:txBody>
      <dsp:txXfrm>
        <a:off x="247527" y="34160"/>
        <a:ext cx="6387899" cy="6314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DA5F83-AEE7-494A-8258-9F6F2949DC3E}">
      <dsp:nvSpPr>
        <dsp:cNvPr id="0" name=""/>
        <dsp:cNvSpPr/>
      </dsp:nvSpPr>
      <dsp:spPr>
        <a:xfrm rot="5400000">
          <a:off x="5892324" y="-2303662"/>
          <a:ext cx="1698041"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just" defTabSz="755650" rtl="0">
            <a:lnSpc>
              <a:spcPct val="90000"/>
            </a:lnSpc>
            <a:spcBef>
              <a:spcPct val="0"/>
            </a:spcBef>
            <a:spcAft>
              <a:spcPct val="15000"/>
            </a:spcAft>
            <a:buChar char="••"/>
          </a:pPr>
          <a:r>
            <a:rPr lang="en-US" sz="1700" kern="1200" dirty="0" err="1" smtClean="0"/>
            <a:t>Stratejik</a:t>
          </a:r>
          <a:r>
            <a:rPr lang="en-US" sz="1700" kern="1200" dirty="0" smtClean="0"/>
            <a:t> </a:t>
          </a:r>
          <a:r>
            <a:rPr lang="en-US" sz="1700" kern="1200" dirty="0" err="1" smtClean="0"/>
            <a:t>amaç</a:t>
          </a:r>
          <a:r>
            <a:rPr lang="en-US" sz="1700" kern="1200" dirty="0" smtClean="0"/>
            <a:t> </a:t>
          </a:r>
          <a:r>
            <a:rPr lang="en-US" sz="1700" kern="1200" dirty="0" err="1" smtClean="0"/>
            <a:t>ve</a:t>
          </a:r>
          <a:r>
            <a:rPr lang="en-US" sz="1700" kern="1200" dirty="0" smtClean="0"/>
            <a:t> </a:t>
          </a:r>
          <a:r>
            <a:rPr lang="en-US" sz="1700" kern="1200" dirty="0" err="1" smtClean="0"/>
            <a:t>hedeflerimiz</a:t>
          </a:r>
          <a:r>
            <a:rPr lang="en-US" sz="1700" kern="1200" dirty="0" smtClean="0"/>
            <a:t> </a:t>
          </a:r>
          <a:r>
            <a:rPr lang="en-US" sz="1700" kern="1200" dirty="0" err="1" smtClean="0"/>
            <a:t>doğrultusunda</a:t>
          </a:r>
          <a:r>
            <a:rPr lang="en-US" sz="1700" kern="1200" dirty="0" smtClean="0"/>
            <a:t>, </a:t>
          </a:r>
          <a:r>
            <a:rPr lang="en-US" sz="1700" kern="1200" dirty="0" err="1" smtClean="0"/>
            <a:t>paydaşlarımızla</a:t>
          </a:r>
          <a:r>
            <a:rPr lang="en-US" sz="1700" kern="1200" dirty="0" smtClean="0"/>
            <a:t> </a:t>
          </a:r>
          <a:r>
            <a:rPr lang="en-US" sz="1700" kern="1200" dirty="0" err="1" smtClean="0"/>
            <a:t>işbirliği</a:t>
          </a:r>
          <a:r>
            <a:rPr lang="en-US" sz="1700" kern="1200" dirty="0" smtClean="0"/>
            <a:t> </a:t>
          </a:r>
          <a:r>
            <a:rPr lang="en-US" sz="1700" kern="1200" dirty="0" err="1" smtClean="0"/>
            <a:t>içerisinde</a:t>
          </a:r>
          <a:r>
            <a:rPr lang="en-US" sz="1700" kern="1200" dirty="0" smtClean="0"/>
            <a:t>, </a:t>
          </a:r>
          <a:r>
            <a:rPr lang="en-US" sz="1700" kern="1200" dirty="0" err="1" smtClean="0"/>
            <a:t>kaynakların</a:t>
          </a:r>
          <a:r>
            <a:rPr lang="en-US" sz="1700" kern="1200" dirty="0" smtClean="0"/>
            <a:t> </a:t>
          </a:r>
          <a:r>
            <a:rPr lang="en-US" sz="1700" kern="1200" dirty="0" err="1" smtClean="0"/>
            <a:t>etkili</a:t>
          </a:r>
          <a:r>
            <a:rPr lang="en-US" sz="1700" kern="1200" dirty="0" smtClean="0"/>
            <a:t>, </a:t>
          </a:r>
          <a:r>
            <a:rPr lang="en-US" sz="1700" kern="1200" dirty="0" err="1" smtClean="0"/>
            <a:t>ekonomik</a:t>
          </a:r>
          <a:r>
            <a:rPr lang="en-US" sz="1700" kern="1200" dirty="0" smtClean="0"/>
            <a:t> </a:t>
          </a:r>
          <a:r>
            <a:rPr lang="en-US" sz="1700" kern="1200" dirty="0" err="1" smtClean="0"/>
            <a:t>ve</a:t>
          </a:r>
          <a:r>
            <a:rPr lang="en-US" sz="1700" kern="1200" dirty="0" smtClean="0"/>
            <a:t> </a:t>
          </a:r>
          <a:r>
            <a:rPr lang="en-US" sz="1700" kern="1200" dirty="0" err="1" smtClean="0"/>
            <a:t>verimli</a:t>
          </a:r>
          <a:r>
            <a:rPr lang="en-US" sz="1700" kern="1200" dirty="0" smtClean="0"/>
            <a:t> </a:t>
          </a:r>
          <a:r>
            <a:rPr lang="en-US" sz="1700" kern="1200" dirty="0" err="1" smtClean="0"/>
            <a:t>bir</a:t>
          </a:r>
          <a:r>
            <a:rPr lang="en-US" sz="1700" kern="1200" dirty="0" smtClean="0"/>
            <a:t> </a:t>
          </a:r>
          <a:r>
            <a:rPr lang="en-US" sz="1700" kern="1200" dirty="0" err="1" smtClean="0"/>
            <a:t>şekilde</a:t>
          </a:r>
          <a:r>
            <a:rPr lang="en-US" sz="1700" kern="1200" dirty="0" smtClean="0"/>
            <a:t> </a:t>
          </a:r>
          <a:r>
            <a:rPr lang="en-US" sz="1700" kern="1200" dirty="0" err="1" smtClean="0"/>
            <a:t>elde</a:t>
          </a:r>
          <a:r>
            <a:rPr lang="en-US" sz="1700" kern="1200" dirty="0" smtClean="0"/>
            <a:t> </a:t>
          </a:r>
          <a:r>
            <a:rPr lang="en-US" sz="1700" kern="1200" dirty="0" err="1" smtClean="0"/>
            <a:t>edilmesi</a:t>
          </a:r>
          <a:r>
            <a:rPr lang="tr-TR" sz="1700" kern="1200" dirty="0" smtClean="0"/>
            <a:t> </a:t>
          </a:r>
          <a:r>
            <a:rPr lang="en-US" sz="1700" kern="1200" dirty="0" err="1" smtClean="0"/>
            <a:t>ve</a:t>
          </a:r>
          <a:r>
            <a:rPr lang="en-US" sz="1700" kern="1200" dirty="0" smtClean="0"/>
            <a:t> </a:t>
          </a:r>
          <a:r>
            <a:rPr lang="en-US" sz="1700" kern="1200" dirty="0" err="1" smtClean="0"/>
            <a:t>kullanılmasını</a:t>
          </a:r>
          <a:r>
            <a:rPr lang="en-US" sz="1700" kern="1200" dirty="0" smtClean="0"/>
            <a:t>, </a:t>
          </a:r>
          <a:r>
            <a:rPr lang="en-US" sz="1700" kern="1200" dirty="0" err="1" smtClean="0"/>
            <a:t>mali</a:t>
          </a:r>
          <a:r>
            <a:rPr lang="en-US" sz="1700" kern="1200" dirty="0" smtClean="0"/>
            <a:t> </a:t>
          </a:r>
          <a:r>
            <a:rPr lang="en-US" sz="1700" kern="1200" dirty="0" err="1" smtClean="0"/>
            <a:t>saydamlığın</a:t>
          </a:r>
          <a:r>
            <a:rPr lang="en-US" sz="1700" kern="1200" dirty="0" smtClean="0"/>
            <a:t> </a:t>
          </a:r>
          <a:r>
            <a:rPr lang="en-US" sz="1700" kern="1200" dirty="0" err="1" smtClean="0"/>
            <a:t>ve</a:t>
          </a:r>
          <a:r>
            <a:rPr lang="en-US" sz="1700" kern="1200" dirty="0" smtClean="0"/>
            <a:t> </a:t>
          </a:r>
          <a:r>
            <a:rPr lang="en-US" sz="1700" kern="1200" dirty="0" err="1" smtClean="0"/>
            <a:t>hesap</a:t>
          </a:r>
          <a:r>
            <a:rPr lang="en-US" sz="1700" kern="1200" dirty="0" smtClean="0"/>
            <a:t> </a:t>
          </a:r>
          <a:r>
            <a:rPr lang="en-US" sz="1700" kern="1200" dirty="0" err="1" smtClean="0"/>
            <a:t>verebilme</a:t>
          </a:r>
          <a:r>
            <a:rPr lang="en-US" sz="1700" kern="1200" dirty="0" smtClean="0"/>
            <a:t> </a:t>
          </a:r>
          <a:r>
            <a:rPr lang="en-US" sz="1700" kern="1200" dirty="0" err="1" smtClean="0"/>
            <a:t>süreçlerinin</a:t>
          </a:r>
          <a:r>
            <a:rPr lang="en-US" sz="1700" kern="1200" dirty="0" smtClean="0"/>
            <a:t> </a:t>
          </a:r>
          <a:r>
            <a:rPr lang="en-US" sz="1700" kern="1200" dirty="0" err="1" smtClean="0"/>
            <a:t>etkinliğini</a:t>
          </a:r>
          <a:r>
            <a:rPr lang="en-US" sz="1700" kern="1200" dirty="0" smtClean="0"/>
            <a:t> </a:t>
          </a:r>
          <a:r>
            <a:rPr lang="en-US" sz="1700" kern="1200" dirty="0" err="1" smtClean="0"/>
            <a:t>sağlayarak</a:t>
          </a:r>
          <a:r>
            <a:rPr lang="en-US" sz="1700" kern="1200" dirty="0" smtClean="0"/>
            <a:t>, </a:t>
          </a:r>
          <a:r>
            <a:rPr lang="en-US" sz="1700" kern="1200" dirty="0" err="1" smtClean="0"/>
            <a:t>mali</a:t>
          </a:r>
          <a:r>
            <a:rPr lang="en-US" sz="1700" kern="1200" dirty="0" smtClean="0"/>
            <a:t> </a:t>
          </a:r>
          <a:r>
            <a:rPr lang="en-US" sz="1700" kern="1200" dirty="0" err="1" smtClean="0"/>
            <a:t>kanunların</a:t>
          </a:r>
          <a:r>
            <a:rPr lang="en-US" sz="1700" kern="1200" dirty="0" smtClean="0"/>
            <a:t> </a:t>
          </a:r>
          <a:r>
            <a:rPr lang="en-US" sz="1700" kern="1200" dirty="0" err="1" smtClean="0"/>
            <a:t>uygulanması</a:t>
          </a:r>
          <a:r>
            <a:rPr lang="en-US" sz="1700" kern="1200" dirty="0" smtClean="0"/>
            <a:t> </a:t>
          </a:r>
          <a:r>
            <a:rPr lang="en-US" sz="1700" kern="1200" dirty="0" err="1" smtClean="0"/>
            <a:t>konusunda</a:t>
          </a:r>
          <a:r>
            <a:rPr lang="en-US" sz="1700" kern="1200" dirty="0" smtClean="0"/>
            <a:t> </a:t>
          </a:r>
          <a:r>
            <a:rPr lang="en-US" sz="1700" kern="1200" dirty="0" err="1" smtClean="0"/>
            <a:t>üst</a:t>
          </a:r>
          <a:r>
            <a:rPr lang="en-US" sz="1700" kern="1200" dirty="0" smtClean="0"/>
            <a:t> </a:t>
          </a:r>
          <a:r>
            <a:rPr lang="en-US" sz="1700" kern="1200" dirty="0" err="1" smtClean="0"/>
            <a:t>yöneticiye</a:t>
          </a:r>
          <a:r>
            <a:rPr lang="en-US" sz="1700" kern="1200" dirty="0" smtClean="0"/>
            <a:t> </a:t>
          </a:r>
          <a:r>
            <a:rPr lang="en-US" sz="1700" kern="1200" dirty="0" err="1" smtClean="0"/>
            <a:t>ve</a:t>
          </a:r>
          <a:r>
            <a:rPr lang="en-US" sz="1700" kern="1200" dirty="0" smtClean="0"/>
            <a:t> </a:t>
          </a:r>
          <a:r>
            <a:rPr lang="en-US" sz="1700" kern="1200" dirty="0" err="1" smtClean="0"/>
            <a:t>harcama</a:t>
          </a:r>
          <a:r>
            <a:rPr lang="en-US" sz="1700" kern="1200" dirty="0" smtClean="0"/>
            <a:t> </a:t>
          </a:r>
          <a:r>
            <a:rPr lang="en-US" sz="1700" kern="1200" dirty="0" err="1" smtClean="0"/>
            <a:t>yetkililerine</a:t>
          </a:r>
          <a:r>
            <a:rPr lang="en-US" sz="1700" kern="1200" dirty="0" smtClean="0"/>
            <a:t> </a:t>
          </a:r>
          <a:r>
            <a:rPr lang="en-US" sz="1700" kern="1200" dirty="0" err="1" smtClean="0"/>
            <a:t>danışmanlık</a:t>
          </a:r>
          <a:r>
            <a:rPr lang="en-US" sz="1700" kern="1200" dirty="0" smtClean="0"/>
            <a:t> </a:t>
          </a:r>
          <a:r>
            <a:rPr lang="en-US" sz="1700" kern="1200" dirty="0" err="1" smtClean="0"/>
            <a:t>yapmak</a:t>
          </a:r>
          <a:r>
            <a:rPr lang="en-US" sz="1700" kern="1200" dirty="0" smtClean="0"/>
            <a:t>.</a:t>
          </a:r>
          <a:endParaRPr lang="tr-TR" sz="1700" kern="1200" dirty="0"/>
        </a:p>
      </dsp:txBody>
      <dsp:txXfrm rot="-5400000">
        <a:off x="3376353" y="295201"/>
        <a:ext cx="6647092" cy="1532257"/>
      </dsp:txXfrm>
    </dsp:sp>
    <dsp:sp modelId="{6219CB1C-29F5-4ECB-A6F2-C292E85F2F40}">
      <dsp:nvSpPr>
        <dsp:cNvPr id="0" name=""/>
        <dsp:cNvSpPr/>
      </dsp:nvSpPr>
      <dsp:spPr>
        <a:xfrm>
          <a:off x="326130" y="53"/>
          <a:ext cx="3050222" cy="21225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112395" rIns="224790" bIns="112395" numCol="1" spcCol="1270" anchor="ctr" anchorCtr="0">
          <a:noAutofit/>
        </a:bodyPr>
        <a:lstStyle/>
        <a:p>
          <a:pPr lvl="0" algn="ctr" defTabSz="2622550" rtl="0">
            <a:lnSpc>
              <a:spcPct val="90000"/>
            </a:lnSpc>
            <a:spcBef>
              <a:spcPct val="0"/>
            </a:spcBef>
            <a:spcAft>
              <a:spcPct val="35000"/>
            </a:spcAft>
          </a:pPr>
          <a:r>
            <a:rPr lang="en-US" sz="5900" b="1" kern="1200" dirty="0" smtClean="0"/>
            <a:t>Misyon</a:t>
          </a:r>
          <a:endParaRPr lang="tr-TR" sz="5900" kern="1200" dirty="0"/>
        </a:p>
      </dsp:txBody>
      <dsp:txXfrm>
        <a:off x="429744" y="103667"/>
        <a:ext cx="2842994" cy="1915324"/>
      </dsp:txXfrm>
    </dsp:sp>
    <dsp:sp modelId="{9E964777-1529-41CE-B277-9787EBBDE88C}">
      <dsp:nvSpPr>
        <dsp:cNvPr id="0" name=""/>
        <dsp:cNvSpPr/>
      </dsp:nvSpPr>
      <dsp:spPr>
        <a:xfrm rot="5400000">
          <a:off x="5975456" y="-74983"/>
          <a:ext cx="1698041"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just" defTabSz="755650" rtl="0">
            <a:lnSpc>
              <a:spcPct val="90000"/>
            </a:lnSpc>
            <a:spcBef>
              <a:spcPct val="0"/>
            </a:spcBef>
            <a:spcAft>
              <a:spcPct val="15000"/>
            </a:spcAft>
            <a:buChar char="••"/>
          </a:pPr>
          <a:r>
            <a:rPr lang="en-US" sz="1700" kern="1200" dirty="0" err="1" smtClean="0"/>
            <a:t>İşinde</a:t>
          </a:r>
          <a:r>
            <a:rPr lang="en-US" sz="1700" kern="1200" dirty="0" smtClean="0"/>
            <a:t> </a:t>
          </a:r>
          <a:r>
            <a:rPr lang="en-US" sz="1700" kern="1200" dirty="0" err="1" smtClean="0"/>
            <a:t>uzman</a:t>
          </a:r>
          <a:r>
            <a:rPr lang="en-US" sz="1700" kern="1200" dirty="0" smtClean="0"/>
            <a:t>, </a:t>
          </a:r>
          <a:r>
            <a:rPr lang="en-US" sz="1700" kern="1200" dirty="0" err="1" smtClean="0"/>
            <a:t>yenilikçi</a:t>
          </a:r>
          <a:r>
            <a:rPr lang="en-US" sz="1700" kern="1200" dirty="0" smtClean="0"/>
            <a:t> </a:t>
          </a:r>
          <a:r>
            <a:rPr lang="en-US" sz="1700" kern="1200" dirty="0" err="1" smtClean="0"/>
            <a:t>ve</a:t>
          </a:r>
          <a:r>
            <a:rPr lang="en-US" sz="1700" kern="1200" dirty="0" smtClean="0"/>
            <a:t> </a:t>
          </a:r>
          <a:r>
            <a:rPr lang="en-US" sz="1700" kern="1200" dirty="0" err="1" smtClean="0"/>
            <a:t>özverili</a:t>
          </a:r>
          <a:r>
            <a:rPr lang="en-US" sz="1700" kern="1200" dirty="0" smtClean="0"/>
            <a:t> </a:t>
          </a:r>
          <a:r>
            <a:rPr lang="en-US" sz="1700" kern="1200" dirty="0" err="1" smtClean="0"/>
            <a:t>kadromuzla</a:t>
          </a:r>
          <a:r>
            <a:rPr lang="en-US" sz="1700" kern="1200" dirty="0" smtClean="0"/>
            <a:t> </a:t>
          </a:r>
          <a:r>
            <a:rPr lang="en-US" sz="1700" kern="1200" dirty="0" err="1" smtClean="0"/>
            <a:t>toplam</a:t>
          </a:r>
          <a:r>
            <a:rPr lang="en-US" sz="1700" kern="1200" dirty="0" smtClean="0"/>
            <a:t> </a:t>
          </a:r>
          <a:r>
            <a:rPr lang="en-US" sz="1700" kern="1200" dirty="0" err="1" smtClean="0"/>
            <a:t>kalite</a:t>
          </a:r>
          <a:r>
            <a:rPr lang="en-US" sz="1700" kern="1200" dirty="0" smtClean="0"/>
            <a:t> </a:t>
          </a:r>
          <a:r>
            <a:rPr lang="en-US" sz="1700" kern="1200" dirty="0" err="1" smtClean="0"/>
            <a:t>yönetim</a:t>
          </a:r>
          <a:r>
            <a:rPr lang="en-US" sz="1700" kern="1200" dirty="0" smtClean="0"/>
            <a:t> </a:t>
          </a:r>
          <a:r>
            <a:rPr lang="en-US" sz="1700" kern="1200" dirty="0" err="1" smtClean="0"/>
            <a:t>anlayışı</a:t>
          </a:r>
          <a:r>
            <a:rPr lang="en-US" sz="1700" kern="1200" dirty="0" smtClean="0"/>
            <a:t> </a:t>
          </a:r>
          <a:r>
            <a:rPr lang="en-US" sz="1700" kern="1200" dirty="0" err="1" smtClean="0"/>
            <a:t>ile</a:t>
          </a:r>
          <a:r>
            <a:rPr lang="en-US" sz="1700" kern="1200" dirty="0" smtClean="0"/>
            <a:t> </a:t>
          </a:r>
          <a:r>
            <a:rPr lang="en-US" sz="1700" kern="1200" dirty="0" err="1" smtClean="0"/>
            <a:t>hizmet</a:t>
          </a:r>
          <a:r>
            <a:rPr lang="en-US" sz="1700" kern="1200" dirty="0" smtClean="0"/>
            <a:t> </a:t>
          </a:r>
          <a:r>
            <a:rPr lang="en-US" sz="1700" kern="1200" dirty="0" err="1" smtClean="0"/>
            <a:t>veren</a:t>
          </a:r>
          <a:r>
            <a:rPr lang="en-US" sz="1700" kern="1200" dirty="0" smtClean="0"/>
            <a:t>, </a:t>
          </a:r>
          <a:r>
            <a:rPr lang="en-US" sz="1700" kern="1200" dirty="0" err="1" smtClean="0"/>
            <a:t>saydamlık</a:t>
          </a:r>
          <a:r>
            <a:rPr lang="en-US" sz="1700" kern="1200" dirty="0" smtClean="0"/>
            <a:t> </a:t>
          </a:r>
          <a:r>
            <a:rPr lang="en-US" sz="1700" kern="1200" dirty="0" err="1" smtClean="0"/>
            <a:t>ilkesiyle</a:t>
          </a:r>
          <a:r>
            <a:rPr lang="en-US" sz="1700" kern="1200" dirty="0" smtClean="0"/>
            <a:t> </a:t>
          </a:r>
          <a:r>
            <a:rPr lang="en-US" sz="1700" kern="1200" dirty="0" err="1" smtClean="0"/>
            <a:t>paydaşları</a:t>
          </a:r>
          <a:r>
            <a:rPr lang="en-US" sz="1700" kern="1200" dirty="0" smtClean="0"/>
            <a:t> </a:t>
          </a:r>
          <a:r>
            <a:rPr lang="en-US" sz="1700" kern="1200" dirty="0" err="1" smtClean="0"/>
            <a:t>bilgilendirme</a:t>
          </a:r>
          <a:r>
            <a:rPr lang="en-US" sz="1700" kern="1200" dirty="0" smtClean="0"/>
            <a:t> </a:t>
          </a:r>
          <a:r>
            <a:rPr lang="en-US" sz="1700" kern="1200" dirty="0" err="1" smtClean="0"/>
            <a:t>ve</a:t>
          </a:r>
          <a:r>
            <a:rPr lang="en-US" sz="1700" kern="1200" dirty="0" smtClean="0"/>
            <a:t> </a:t>
          </a:r>
          <a:r>
            <a:rPr lang="en-US" sz="1700" kern="1200" dirty="0" err="1" smtClean="0"/>
            <a:t>hesap</a:t>
          </a:r>
          <a:r>
            <a:rPr lang="en-US" sz="1700" kern="1200" dirty="0" smtClean="0"/>
            <a:t> </a:t>
          </a:r>
          <a:r>
            <a:rPr lang="en-US" sz="1700" kern="1200" dirty="0" err="1" smtClean="0"/>
            <a:t>verme</a:t>
          </a:r>
          <a:r>
            <a:rPr lang="en-US" sz="1700" kern="1200" dirty="0" smtClean="0"/>
            <a:t> </a:t>
          </a:r>
          <a:r>
            <a:rPr lang="en-US" sz="1700" kern="1200" dirty="0" err="1" smtClean="0"/>
            <a:t>süreçlerini</a:t>
          </a:r>
          <a:r>
            <a:rPr lang="en-US" sz="1700" kern="1200" dirty="0" smtClean="0"/>
            <a:t> </a:t>
          </a:r>
          <a:r>
            <a:rPr lang="en-US" sz="1700" kern="1200" dirty="0" err="1" smtClean="0"/>
            <a:t>sağlayan</a:t>
          </a:r>
          <a:r>
            <a:rPr lang="en-US" sz="1700" kern="1200" dirty="0" smtClean="0"/>
            <a:t> </a:t>
          </a:r>
          <a:r>
            <a:rPr lang="en-US" sz="1700" kern="1200" dirty="0" err="1" smtClean="0"/>
            <a:t>bir</a:t>
          </a:r>
          <a:r>
            <a:rPr lang="en-US" sz="1700" kern="1200" dirty="0" smtClean="0"/>
            <a:t> </a:t>
          </a:r>
          <a:r>
            <a:rPr lang="en-US" sz="1700" kern="1200" dirty="0" err="1" smtClean="0"/>
            <a:t>başkanlık</a:t>
          </a:r>
          <a:r>
            <a:rPr lang="en-US" sz="1700" kern="1200" dirty="0" smtClean="0"/>
            <a:t> </a:t>
          </a:r>
          <a:r>
            <a:rPr lang="en-US" sz="1700" kern="1200" dirty="0" err="1" smtClean="0"/>
            <a:t>olmak</a:t>
          </a:r>
          <a:r>
            <a:rPr lang="en-US" sz="1700" kern="1200" dirty="0" smtClean="0"/>
            <a:t>.</a:t>
          </a:r>
          <a:endParaRPr lang="tr-TR" sz="1700" kern="1200" dirty="0"/>
        </a:p>
      </dsp:txBody>
      <dsp:txXfrm rot="-5400000">
        <a:off x="3459485" y="2523880"/>
        <a:ext cx="6647092" cy="1532257"/>
      </dsp:txXfrm>
    </dsp:sp>
    <dsp:sp modelId="{8094F4F5-EC3D-4807-89BE-1F6FB64B9944}">
      <dsp:nvSpPr>
        <dsp:cNvPr id="0" name=""/>
        <dsp:cNvSpPr/>
      </dsp:nvSpPr>
      <dsp:spPr>
        <a:xfrm>
          <a:off x="326130" y="2228732"/>
          <a:ext cx="3133354" cy="21225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112395" rIns="224790" bIns="112395" numCol="1" spcCol="1270" anchor="ctr" anchorCtr="0">
          <a:noAutofit/>
        </a:bodyPr>
        <a:lstStyle/>
        <a:p>
          <a:pPr lvl="0" algn="ctr" defTabSz="2622550" rtl="0">
            <a:lnSpc>
              <a:spcPct val="90000"/>
            </a:lnSpc>
            <a:spcBef>
              <a:spcPct val="0"/>
            </a:spcBef>
            <a:spcAft>
              <a:spcPct val="35000"/>
            </a:spcAft>
          </a:pPr>
          <a:r>
            <a:rPr lang="en-US" sz="5900" b="1" kern="1200" smtClean="0"/>
            <a:t>Vizyon</a:t>
          </a:r>
          <a:endParaRPr lang="tr-TR" sz="5900" kern="1200"/>
        </a:p>
      </dsp:txBody>
      <dsp:txXfrm>
        <a:off x="429744" y="2332346"/>
        <a:ext cx="2926126" cy="19153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2FA815-914A-4CE6-BBD3-8EA05AB860D8}">
      <dsp:nvSpPr>
        <dsp:cNvPr id="0" name=""/>
        <dsp:cNvSpPr/>
      </dsp:nvSpPr>
      <dsp:spPr>
        <a:xfrm>
          <a:off x="0" y="24937"/>
          <a:ext cx="8499127" cy="1099800"/>
        </a:xfrm>
        <a:prstGeom prst="round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dirty="0" err="1" smtClean="0"/>
            <a:t>Ulusal</a:t>
          </a:r>
          <a:r>
            <a:rPr lang="en-US" sz="2000" kern="1200" dirty="0" smtClean="0"/>
            <a:t> </a:t>
          </a:r>
          <a:r>
            <a:rPr lang="en-US" sz="2000" kern="1200" dirty="0" err="1" smtClean="0"/>
            <a:t>kalkınma</a:t>
          </a:r>
          <a:r>
            <a:rPr lang="en-US" sz="2000" kern="1200" dirty="0" smtClean="0"/>
            <a:t> </a:t>
          </a:r>
          <a:r>
            <a:rPr lang="en-US" sz="2000" kern="1200" dirty="0" err="1" smtClean="0"/>
            <a:t>strateji</a:t>
          </a:r>
          <a:r>
            <a:rPr lang="en-US" sz="2000" kern="1200" dirty="0" smtClean="0"/>
            <a:t> </a:t>
          </a:r>
          <a:r>
            <a:rPr lang="en-US" sz="2000" kern="1200" dirty="0" err="1" smtClean="0"/>
            <a:t>ve</a:t>
          </a:r>
          <a:r>
            <a:rPr lang="en-US" sz="2000" kern="1200" dirty="0" smtClean="0"/>
            <a:t> </a:t>
          </a:r>
          <a:r>
            <a:rPr lang="en-US" sz="2000" kern="1200" dirty="0" err="1" smtClean="0"/>
            <a:t>politikaları</a:t>
          </a:r>
          <a:r>
            <a:rPr lang="en-US" sz="2000" kern="1200" dirty="0" smtClean="0"/>
            <a:t>, </a:t>
          </a:r>
          <a:r>
            <a:rPr lang="en-US" sz="2000" kern="1200" dirty="0" err="1" smtClean="0"/>
            <a:t>yıllık</a:t>
          </a:r>
          <a:r>
            <a:rPr lang="en-US" sz="2000" kern="1200" dirty="0" smtClean="0"/>
            <a:t> program </a:t>
          </a:r>
          <a:r>
            <a:rPr lang="en-US" sz="2000" kern="1200" dirty="0" err="1" smtClean="0"/>
            <a:t>ve</a:t>
          </a:r>
          <a:r>
            <a:rPr lang="en-US" sz="2000" kern="1200" dirty="0" smtClean="0"/>
            <a:t> </a:t>
          </a:r>
          <a:r>
            <a:rPr lang="en-US" sz="2000" kern="1200" dirty="0" err="1" smtClean="0"/>
            <a:t>hükümet</a:t>
          </a:r>
          <a:r>
            <a:rPr lang="en-US" sz="2000" kern="1200" dirty="0" smtClean="0"/>
            <a:t> </a:t>
          </a:r>
          <a:r>
            <a:rPr lang="en-US" sz="2000" kern="1200" dirty="0" err="1" smtClean="0"/>
            <a:t>programı</a:t>
          </a:r>
          <a:r>
            <a:rPr lang="en-US" sz="2000" kern="1200" dirty="0" smtClean="0"/>
            <a:t> </a:t>
          </a:r>
          <a:r>
            <a:rPr lang="en-US" sz="2000" kern="1200" dirty="0" err="1" smtClean="0"/>
            <a:t>çerçevesinde</a:t>
          </a:r>
          <a:r>
            <a:rPr lang="en-US" sz="2000" kern="1200" dirty="0" smtClean="0"/>
            <a:t> </a:t>
          </a:r>
          <a:r>
            <a:rPr lang="en-US" sz="2000" kern="1200" dirty="0" err="1" smtClean="0"/>
            <a:t>idarenin</a:t>
          </a:r>
          <a:r>
            <a:rPr lang="en-US" sz="2000" kern="1200" dirty="0" smtClean="0"/>
            <a:t> </a:t>
          </a:r>
          <a:r>
            <a:rPr lang="en-US" sz="2000" kern="1200" dirty="0" err="1" smtClean="0"/>
            <a:t>orta</a:t>
          </a:r>
          <a:r>
            <a:rPr lang="en-US" sz="2000" kern="1200" dirty="0" smtClean="0"/>
            <a:t> </a:t>
          </a:r>
          <a:r>
            <a:rPr lang="en-US" sz="2000" kern="1200" dirty="0" err="1" smtClean="0"/>
            <a:t>ve</a:t>
          </a:r>
          <a:r>
            <a:rPr lang="en-US" sz="2000" kern="1200" dirty="0" smtClean="0"/>
            <a:t> </a:t>
          </a:r>
          <a:r>
            <a:rPr lang="en-US" sz="2000" kern="1200" dirty="0" err="1" smtClean="0"/>
            <a:t>uzun</a:t>
          </a:r>
          <a:r>
            <a:rPr lang="en-US" sz="2000" kern="1200" dirty="0" smtClean="0"/>
            <a:t> </a:t>
          </a:r>
          <a:r>
            <a:rPr lang="en-US" sz="2000" kern="1200" dirty="0" err="1" smtClean="0"/>
            <a:t>vadeli</a:t>
          </a:r>
          <a:r>
            <a:rPr lang="en-US" sz="2000" kern="1200" dirty="0" smtClean="0"/>
            <a:t> </a:t>
          </a:r>
          <a:r>
            <a:rPr lang="en-US" sz="2000" kern="1200" dirty="0" err="1" smtClean="0"/>
            <a:t>strateji</a:t>
          </a:r>
          <a:r>
            <a:rPr lang="en-US" sz="2000" kern="1200" dirty="0" smtClean="0"/>
            <a:t> </a:t>
          </a:r>
          <a:r>
            <a:rPr lang="en-US" sz="2000" kern="1200" dirty="0" err="1" smtClean="0"/>
            <a:t>ve</a:t>
          </a:r>
          <a:r>
            <a:rPr lang="en-US" sz="2000" kern="1200" dirty="0" smtClean="0"/>
            <a:t> </a:t>
          </a:r>
          <a:r>
            <a:rPr lang="en-US" sz="2000" kern="1200" dirty="0" err="1" smtClean="0"/>
            <a:t>politikalarını</a:t>
          </a:r>
          <a:r>
            <a:rPr lang="en-US" sz="2000" kern="1200" dirty="0" smtClean="0"/>
            <a:t> </a:t>
          </a:r>
          <a:r>
            <a:rPr lang="en-US" sz="2000" kern="1200" dirty="0" err="1" smtClean="0"/>
            <a:t>belirlemek</a:t>
          </a:r>
          <a:r>
            <a:rPr lang="en-US" sz="2000" kern="1200" dirty="0" smtClean="0"/>
            <a:t>, </a:t>
          </a:r>
          <a:r>
            <a:rPr lang="en-US" sz="2000" kern="1200" dirty="0" err="1" smtClean="0"/>
            <a:t>amaçlarını</a:t>
          </a:r>
          <a:r>
            <a:rPr lang="en-US" sz="2000" kern="1200" dirty="0" smtClean="0"/>
            <a:t> </a:t>
          </a:r>
          <a:r>
            <a:rPr lang="en-US" sz="2000" kern="1200" dirty="0" err="1" smtClean="0"/>
            <a:t>oluşturmak</a:t>
          </a:r>
          <a:r>
            <a:rPr lang="en-US" sz="2000" kern="1200" dirty="0" smtClean="0"/>
            <a:t>  </a:t>
          </a:r>
          <a:r>
            <a:rPr lang="en-US" sz="2000" kern="1200" dirty="0" err="1" smtClean="0"/>
            <a:t>üzere</a:t>
          </a:r>
          <a:r>
            <a:rPr lang="en-US" sz="2000" kern="1200" dirty="0" smtClean="0"/>
            <a:t> </a:t>
          </a:r>
          <a:r>
            <a:rPr lang="en-US" sz="2000" kern="1200" dirty="0" err="1" smtClean="0"/>
            <a:t>gerekli</a:t>
          </a:r>
          <a:r>
            <a:rPr lang="en-US" sz="2000" kern="1200" dirty="0" smtClean="0"/>
            <a:t> </a:t>
          </a:r>
          <a:r>
            <a:rPr lang="en-US" sz="2000" kern="1200" dirty="0" err="1" smtClean="0"/>
            <a:t>çalışmaları</a:t>
          </a:r>
          <a:r>
            <a:rPr lang="en-US" sz="2000" kern="1200" dirty="0" smtClean="0"/>
            <a:t> </a:t>
          </a:r>
          <a:r>
            <a:rPr lang="en-US" sz="2000" kern="1200" dirty="0" err="1" smtClean="0"/>
            <a:t>yapmak</a:t>
          </a:r>
          <a:r>
            <a:rPr lang="en-US" sz="2000" kern="1200" dirty="0" smtClean="0"/>
            <a:t>.</a:t>
          </a:r>
          <a:endParaRPr lang="tr-TR" sz="2000" kern="1200" dirty="0"/>
        </a:p>
      </dsp:txBody>
      <dsp:txXfrm>
        <a:off x="53688" y="78625"/>
        <a:ext cx="8391751" cy="992424"/>
      </dsp:txXfrm>
    </dsp:sp>
    <dsp:sp modelId="{C7AD8E56-B3AE-496E-AF4D-4E5CA469D4E2}">
      <dsp:nvSpPr>
        <dsp:cNvPr id="0" name=""/>
        <dsp:cNvSpPr/>
      </dsp:nvSpPr>
      <dsp:spPr>
        <a:xfrm>
          <a:off x="0" y="1182337"/>
          <a:ext cx="8499127" cy="1099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dirty="0" err="1" smtClean="0"/>
            <a:t>İdarenin</a:t>
          </a:r>
          <a:r>
            <a:rPr lang="en-US" sz="2000" kern="1200" dirty="0" smtClean="0"/>
            <a:t> </a:t>
          </a:r>
          <a:r>
            <a:rPr lang="en-US" sz="2000" kern="1200" dirty="0" err="1" smtClean="0"/>
            <a:t>görev</a:t>
          </a:r>
          <a:r>
            <a:rPr lang="en-US" sz="2000" kern="1200" dirty="0" smtClean="0"/>
            <a:t> </a:t>
          </a:r>
          <a:r>
            <a:rPr lang="en-US" sz="2000" kern="1200" dirty="0" err="1" smtClean="0"/>
            <a:t>alanına</a:t>
          </a:r>
          <a:r>
            <a:rPr lang="en-US" sz="2000" kern="1200" dirty="0" smtClean="0"/>
            <a:t> </a:t>
          </a:r>
          <a:r>
            <a:rPr lang="en-US" sz="2000" kern="1200" dirty="0" err="1" smtClean="0"/>
            <a:t>giren</a:t>
          </a:r>
          <a:r>
            <a:rPr lang="en-US" sz="2000" kern="1200" dirty="0" smtClean="0"/>
            <a:t> </a:t>
          </a:r>
          <a:r>
            <a:rPr lang="en-US" sz="2000" kern="1200" dirty="0" err="1" smtClean="0"/>
            <a:t>konularda</a:t>
          </a:r>
          <a:r>
            <a:rPr lang="en-US" sz="2000" kern="1200" dirty="0" smtClean="0"/>
            <a:t> </a:t>
          </a:r>
          <a:r>
            <a:rPr lang="en-US" sz="2000" kern="1200" dirty="0" err="1" smtClean="0"/>
            <a:t>performans</a:t>
          </a:r>
          <a:r>
            <a:rPr lang="en-US" sz="2000" kern="1200" dirty="0" smtClean="0"/>
            <a:t> </a:t>
          </a:r>
          <a:r>
            <a:rPr lang="en-US" sz="2000" kern="1200" dirty="0" err="1" smtClean="0"/>
            <a:t>ve</a:t>
          </a:r>
          <a:r>
            <a:rPr lang="en-US" sz="2000" kern="1200" dirty="0" smtClean="0"/>
            <a:t> </a:t>
          </a:r>
          <a:r>
            <a:rPr lang="en-US" sz="2000" kern="1200" dirty="0" err="1" smtClean="0"/>
            <a:t>kalite</a:t>
          </a:r>
          <a:r>
            <a:rPr lang="en-US" sz="2000" kern="1200" dirty="0" smtClean="0"/>
            <a:t> </a:t>
          </a:r>
          <a:r>
            <a:rPr lang="en-US" sz="2000" kern="1200" dirty="0" err="1" smtClean="0"/>
            <a:t>ölçütleri</a:t>
          </a:r>
          <a:r>
            <a:rPr lang="en-US" sz="2000" kern="1200" dirty="0" smtClean="0"/>
            <a:t> </a:t>
          </a:r>
          <a:r>
            <a:rPr lang="en-US" sz="2000" kern="1200" dirty="0" err="1" smtClean="0"/>
            <a:t>geliştirmek</a:t>
          </a:r>
          <a:r>
            <a:rPr lang="en-US" sz="2000" kern="1200" dirty="0" smtClean="0"/>
            <a:t> </a:t>
          </a:r>
          <a:r>
            <a:rPr lang="en-US" sz="2000" kern="1200" dirty="0" err="1" smtClean="0"/>
            <a:t>ve</a:t>
          </a:r>
          <a:r>
            <a:rPr lang="en-US" sz="2000" kern="1200" dirty="0" smtClean="0"/>
            <a:t> </a:t>
          </a:r>
          <a:r>
            <a:rPr lang="en-US" sz="2000" kern="1200" dirty="0" err="1" smtClean="0"/>
            <a:t>bu</a:t>
          </a:r>
          <a:r>
            <a:rPr lang="en-US" sz="2000" kern="1200" dirty="0" smtClean="0"/>
            <a:t> </a:t>
          </a:r>
          <a:r>
            <a:rPr lang="en-US" sz="2000" kern="1200" dirty="0" err="1" smtClean="0"/>
            <a:t>kapsamda</a:t>
          </a:r>
          <a:r>
            <a:rPr lang="en-US" sz="2000" kern="1200" dirty="0" smtClean="0"/>
            <a:t> </a:t>
          </a:r>
          <a:r>
            <a:rPr lang="en-US" sz="2000" kern="1200" dirty="0" err="1" smtClean="0"/>
            <a:t>verilecek</a:t>
          </a:r>
          <a:r>
            <a:rPr lang="en-US" sz="2000" kern="1200" dirty="0" smtClean="0"/>
            <a:t> </a:t>
          </a:r>
          <a:r>
            <a:rPr lang="en-US" sz="2000" kern="1200" dirty="0" err="1" smtClean="0"/>
            <a:t>diğer</a:t>
          </a:r>
          <a:r>
            <a:rPr lang="en-US" sz="2000" kern="1200" dirty="0" smtClean="0"/>
            <a:t> </a:t>
          </a:r>
          <a:r>
            <a:rPr lang="en-US" sz="2000" kern="1200" dirty="0" err="1" smtClean="0"/>
            <a:t>görevleri</a:t>
          </a:r>
          <a:r>
            <a:rPr lang="en-US" sz="2000" kern="1200" dirty="0" smtClean="0"/>
            <a:t> </a:t>
          </a:r>
          <a:r>
            <a:rPr lang="en-US" sz="2000" kern="1200" dirty="0" err="1" smtClean="0"/>
            <a:t>yerine</a:t>
          </a:r>
          <a:r>
            <a:rPr lang="en-US" sz="2000" kern="1200" dirty="0" smtClean="0"/>
            <a:t> </a:t>
          </a:r>
          <a:r>
            <a:rPr lang="en-US" sz="2000" kern="1200" dirty="0" err="1" smtClean="0"/>
            <a:t>getirmek</a:t>
          </a:r>
          <a:r>
            <a:rPr lang="en-US" sz="2000" kern="1200" dirty="0" smtClean="0"/>
            <a:t>.</a:t>
          </a:r>
          <a:endParaRPr lang="tr-TR" sz="2000" kern="1200" dirty="0"/>
        </a:p>
      </dsp:txBody>
      <dsp:txXfrm>
        <a:off x="53688" y="1236025"/>
        <a:ext cx="8391751" cy="992424"/>
      </dsp:txXfrm>
    </dsp:sp>
    <dsp:sp modelId="{09B758A0-128E-41F7-9172-3EE632652CC5}">
      <dsp:nvSpPr>
        <dsp:cNvPr id="0" name=""/>
        <dsp:cNvSpPr/>
      </dsp:nvSpPr>
      <dsp:spPr>
        <a:xfrm>
          <a:off x="0" y="2339737"/>
          <a:ext cx="8499127" cy="1099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smtClean="0"/>
            <a:t>İdarenin yönetimi ile hizmetlerin geliştirilmesi ve performansla ilgili bilgi ve verileri toplamak, analiz etmek ve yorumlamak.</a:t>
          </a:r>
          <a:endParaRPr lang="tr-TR" sz="2000" kern="1200"/>
        </a:p>
      </dsp:txBody>
      <dsp:txXfrm>
        <a:off x="53688" y="2393425"/>
        <a:ext cx="8391751" cy="992424"/>
      </dsp:txXfrm>
    </dsp:sp>
    <dsp:sp modelId="{DBB65853-6D11-420C-A5CD-C47515530469}">
      <dsp:nvSpPr>
        <dsp:cNvPr id="0" name=""/>
        <dsp:cNvSpPr/>
      </dsp:nvSpPr>
      <dsp:spPr>
        <a:xfrm>
          <a:off x="0" y="3497138"/>
          <a:ext cx="8499127" cy="1099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dirty="0" err="1" smtClean="0"/>
            <a:t>İdarenin</a:t>
          </a:r>
          <a:r>
            <a:rPr lang="en-US" sz="2000" kern="1200" dirty="0" smtClean="0"/>
            <a:t> </a:t>
          </a:r>
          <a:r>
            <a:rPr lang="en-US" sz="2000" kern="1200" dirty="0" err="1" smtClean="0"/>
            <a:t>görev</a:t>
          </a:r>
          <a:r>
            <a:rPr lang="en-US" sz="2000" kern="1200" dirty="0" smtClean="0"/>
            <a:t> </a:t>
          </a:r>
          <a:r>
            <a:rPr lang="en-US" sz="2000" kern="1200" dirty="0" err="1" smtClean="0"/>
            <a:t>alanına</a:t>
          </a:r>
          <a:r>
            <a:rPr lang="en-US" sz="2000" kern="1200" dirty="0" smtClean="0"/>
            <a:t> </a:t>
          </a:r>
          <a:r>
            <a:rPr lang="en-US" sz="2000" kern="1200" dirty="0" err="1" smtClean="0"/>
            <a:t>giren</a:t>
          </a:r>
          <a:r>
            <a:rPr lang="en-US" sz="2000" kern="1200" dirty="0" smtClean="0"/>
            <a:t> </a:t>
          </a:r>
          <a:r>
            <a:rPr lang="en-US" sz="2000" kern="1200" dirty="0" err="1" smtClean="0"/>
            <a:t>konularda</a:t>
          </a:r>
          <a:r>
            <a:rPr lang="en-US" sz="2000" kern="1200" dirty="0" smtClean="0"/>
            <a:t>, </a:t>
          </a:r>
          <a:r>
            <a:rPr lang="en-US" sz="2000" kern="1200" dirty="0" err="1" smtClean="0"/>
            <a:t>hizmetleri</a:t>
          </a:r>
          <a:r>
            <a:rPr lang="en-US" sz="2000" kern="1200" dirty="0" smtClean="0"/>
            <a:t> </a:t>
          </a:r>
          <a:r>
            <a:rPr lang="en-US" sz="2000" kern="1200" dirty="0" err="1" smtClean="0"/>
            <a:t>etkileyecek</a:t>
          </a:r>
          <a:r>
            <a:rPr lang="en-US" sz="2000" kern="1200" dirty="0" smtClean="0"/>
            <a:t> </a:t>
          </a:r>
          <a:r>
            <a:rPr lang="en-US" sz="2000" kern="1200" dirty="0" err="1" smtClean="0"/>
            <a:t>dış</a:t>
          </a:r>
          <a:r>
            <a:rPr lang="en-US" sz="2000" kern="1200" dirty="0" smtClean="0"/>
            <a:t> </a:t>
          </a:r>
          <a:r>
            <a:rPr lang="en-US" sz="2000" kern="1200" dirty="0" err="1" smtClean="0"/>
            <a:t>faktörleri</a:t>
          </a:r>
          <a:r>
            <a:rPr lang="en-US" sz="2000" kern="1200" dirty="0" smtClean="0"/>
            <a:t> </a:t>
          </a:r>
          <a:r>
            <a:rPr lang="en-US" sz="2000" kern="1200" dirty="0" err="1" smtClean="0"/>
            <a:t>incelemek</a:t>
          </a:r>
          <a:r>
            <a:rPr lang="en-US" sz="2000" kern="1200" dirty="0" smtClean="0"/>
            <a:t>, </a:t>
          </a:r>
          <a:r>
            <a:rPr lang="en-US" sz="2000" kern="1200" dirty="0" err="1" smtClean="0"/>
            <a:t>kurum</a:t>
          </a:r>
          <a:r>
            <a:rPr lang="en-US" sz="2000" kern="1200" dirty="0" smtClean="0"/>
            <a:t> </a:t>
          </a:r>
          <a:r>
            <a:rPr lang="en-US" sz="2000" kern="1200" dirty="0" err="1" smtClean="0"/>
            <a:t>içi</a:t>
          </a:r>
          <a:r>
            <a:rPr lang="en-US" sz="2000" kern="1200" dirty="0" smtClean="0"/>
            <a:t> </a:t>
          </a:r>
          <a:r>
            <a:rPr lang="en-US" sz="2000" kern="1200" dirty="0" err="1" smtClean="0"/>
            <a:t>kapasite</a:t>
          </a:r>
          <a:r>
            <a:rPr lang="en-US" sz="2000" kern="1200" dirty="0" smtClean="0"/>
            <a:t> </a:t>
          </a:r>
          <a:r>
            <a:rPr lang="en-US" sz="2000" kern="1200" dirty="0" err="1" smtClean="0"/>
            <a:t>araştırması</a:t>
          </a:r>
          <a:r>
            <a:rPr lang="en-US" sz="2000" kern="1200" dirty="0" smtClean="0"/>
            <a:t> </a:t>
          </a:r>
          <a:r>
            <a:rPr lang="en-US" sz="2000" kern="1200" dirty="0" err="1" smtClean="0"/>
            <a:t>yapmak</a:t>
          </a:r>
          <a:r>
            <a:rPr lang="en-US" sz="2000" kern="1200" dirty="0" smtClean="0"/>
            <a:t>, </a:t>
          </a:r>
          <a:r>
            <a:rPr lang="en-US" sz="2000" kern="1200" dirty="0" err="1" smtClean="0"/>
            <a:t>hizmetlerin</a:t>
          </a:r>
          <a:r>
            <a:rPr lang="en-US" sz="2000" kern="1200" dirty="0" smtClean="0"/>
            <a:t> </a:t>
          </a:r>
          <a:r>
            <a:rPr lang="en-US" sz="2000" kern="1200" dirty="0" err="1" smtClean="0"/>
            <a:t>etkililiğini</a:t>
          </a:r>
          <a:r>
            <a:rPr lang="en-US" sz="2000" kern="1200" dirty="0" smtClean="0"/>
            <a:t> </a:t>
          </a:r>
          <a:r>
            <a:rPr lang="en-US" sz="2000" kern="1200" dirty="0" err="1" smtClean="0"/>
            <a:t>ve</a:t>
          </a:r>
          <a:r>
            <a:rPr lang="en-US" sz="2000" kern="1200" dirty="0" smtClean="0"/>
            <a:t> </a:t>
          </a:r>
          <a:r>
            <a:rPr lang="en-US" sz="2000" kern="1200" dirty="0" err="1" smtClean="0"/>
            <a:t>tatmin</a:t>
          </a:r>
          <a:r>
            <a:rPr lang="en-US" sz="2000" kern="1200" dirty="0" smtClean="0"/>
            <a:t> </a:t>
          </a:r>
          <a:r>
            <a:rPr lang="en-US" sz="2000" kern="1200" dirty="0" err="1" smtClean="0"/>
            <a:t>düzeyini</a:t>
          </a:r>
          <a:r>
            <a:rPr lang="en-US" sz="2000" kern="1200" dirty="0" smtClean="0"/>
            <a:t> </a:t>
          </a:r>
          <a:r>
            <a:rPr lang="en-US" sz="2000" kern="1200" dirty="0" err="1" smtClean="0"/>
            <a:t>analiz</a:t>
          </a:r>
          <a:r>
            <a:rPr lang="en-US" sz="2000" kern="1200" dirty="0" smtClean="0"/>
            <a:t> </a:t>
          </a:r>
          <a:r>
            <a:rPr lang="en-US" sz="2000" kern="1200" dirty="0" err="1" smtClean="0"/>
            <a:t>etmek</a:t>
          </a:r>
          <a:r>
            <a:rPr lang="en-US" sz="2000" kern="1200" dirty="0" smtClean="0"/>
            <a:t> </a:t>
          </a:r>
          <a:r>
            <a:rPr lang="en-US" sz="2000" kern="1200" dirty="0" err="1" smtClean="0"/>
            <a:t>ve</a:t>
          </a:r>
          <a:r>
            <a:rPr lang="en-US" sz="2000" kern="1200" dirty="0" smtClean="0"/>
            <a:t> </a:t>
          </a:r>
          <a:r>
            <a:rPr lang="en-US" sz="2000" kern="1200" dirty="0" err="1" smtClean="0"/>
            <a:t>genel</a:t>
          </a:r>
          <a:r>
            <a:rPr lang="en-US" sz="2000" kern="1200" dirty="0" smtClean="0"/>
            <a:t> </a:t>
          </a:r>
          <a:r>
            <a:rPr lang="en-US" sz="2000" kern="1200" dirty="0" err="1" smtClean="0"/>
            <a:t>araştırmalar</a:t>
          </a:r>
          <a:r>
            <a:rPr lang="en-US" sz="2000" kern="1200" dirty="0" smtClean="0"/>
            <a:t> </a:t>
          </a:r>
          <a:r>
            <a:rPr lang="en-US" sz="2000" kern="1200" dirty="0" err="1" smtClean="0"/>
            <a:t>yapmak</a:t>
          </a:r>
          <a:r>
            <a:rPr lang="en-US" sz="2000" kern="1200" dirty="0" smtClean="0"/>
            <a:t>.</a:t>
          </a:r>
          <a:endParaRPr lang="tr-TR" sz="2000" kern="1200" dirty="0"/>
        </a:p>
      </dsp:txBody>
      <dsp:txXfrm>
        <a:off x="53688" y="3550826"/>
        <a:ext cx="8391751" cy="9924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2B3B60-8CC9-426C-8CDE-BE19804D0982}">
      <dsp:nvSpPr>
        <dsp:cNvPr id="0" name=""/>
        <dsp:cNvSpPr/>
      </dsp:nvSpPr>
      <dsp:spPr>
        <a:xfrm>
          <a:off x="0" y="648176"/>
          <a:ext cx="8909222"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dirty="0" err="1" smtClean="0"/>
            <a:t>Yönetim</a:t>
          </a:r>
          <a:r>
            <a:rPr lang="en-US" sz="1600" kern="1200" dirty="0" smtClean="0"/>
            <a:t> </a:t>
          </a:r>
          <a:r>
            <a:rPr lang="en-US" sz="1600" kern="1200" dirty="0" err="1" smtClean="0"/>
            <a:t>bilgi</a:t>
          </a:r>
          <a:r>
            <a:rPr lang="en-US" sz="1600" kern="1200" dirty="0" smtClean="0"/>
            <a:t> </a:t>
          </a:r>
          <a:r>
            <a:rPr lang="en-US" sz="1600" kern="1200" dirty="0" err="1" smtClean="0"/>
            <a:t>sistemlerine</a:t>
          </a:r>
          <a:r>
            <a:rPr lang="en-US" sz="1600" kern="1200" dirty="0" smtClean="0"/>
            <a:t> </a:t>
          </a:r>
          <a:r>
            <a:rPr lang="en-US" sz="1600" kern="1200" dirty="0" err="1" smtClean="0"/>
            <a:t>ilişkin</a:t>
          </a:r>
          <a:r>
            <a:rPr lang="en-US" sz="1600" kern="1200" dirty="0" smtClean="0"/>
            <a:t> </a:t>
          </a:r>
          <a:r>
            <a:rPr lang="en-US" sz="1600" kern="1200" dirty="0" err="1" smtClean="0"/>
            <a:t>hizmetleri</a:t>
          </a:r>
          <a:r>
            <a:rPr lang="en-US" sz="1600" kern="1200" dirty="0" smtClean="0"/>
            <a:t> </a:t>
          </a:r>
          <a:r>
            <a:rPr lang="en-US" sz="1600" kern="1200" dirty="0" err="1" smtClean="0"/>
            <a:t>yerine</a:t>
          </a:r>
          <a:r>
            <a:rPr lang="en-US" sz="1600" kern="1200" dirty="0" smtClean="0"/>
            <a:t> </a:t>
          </a:r>
          <a:r>
            <a:rPr lang="en-US" sz="1600" kern="1200" dirty="0" err="1" smtClean="0"/>
            <a:t>getirmek</a:t>
          </a:r>
          <a:r>
            <a:rPr lang="en-US" sz="1600" kern="1200" dirty="0" smtClean="0"/>
            <a:t>.</a:t>
          </a:r>
          <a:endParaRPr lang="tr-TR" sz="1600" kern="1200" dirty="0"/>
        </a:p>
      </dsp:txBody>
      <dsp:txXfrm>
        <a:off x="31028" y="679204"/>
        <a:ext cx="8847166" cy="573546"/>
      </dsp:txXfrm>
    </dsp:sp>
    <dsp:sp modelId="{1B59EFFE-B95D-40FF-B336-80C704720D4E}">
      <dsp:nvSpPr>
        <dsp:cNvPr id="0" name=""/>
        <dsp:cNvSpPr/>
      </dsp:nvSpPr>
      <dsp:spPr>
        <a:xfrm>
          <a:off x="0" y="1329859"/>
          <a:ext cx="8909222"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smtClean="0"/>
            <a:t>İdarede kurulmuşsa Strateji Geliştirme Kurulunun sekretarya hizmetlerini yürütmek.</a:t>
          </a:r>
          <a:endParaRPr lang="tr-TR" sz="1600" kern="1200"/>
        </a:p>
      </dsp:txBody>
      <dsp:txXfrm>
        <a:off x="31028" y="1360887"/>
        <a:ext cx="8847166" cy="573546"/>
      </dsp:txXfrm>
    </dsp:sp>
    <dsp:sp modelId="{03BC5A98-3CA2-41BE-8ED9-AA7C897041AE}">
      <dsp:nvSpPr>
        <dsp:cNvPr id="0" name=""/>
        <dsp:cNvSpPr/>
      </dsp:nvSpPr>
      <dsp:spPr>
        <a:xfrm>
          <a:off x="0" y="2011542"/>
          <a:ext cx="8909222"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dirty="0" err="1" smtClean="0"/>
            <a:t>İdarenin</a:t>
          </a:r>
          <a:r>
            <a:rPr lang="en-US" sz="1600" kern="1200" dirty="0" smtClean="0"/>
            <a:t> </a:t>
          </a:r>
          <a:r>
            <a:rPr lang="en-US" sz="1600" kern="1200" dirty="0" err="1" smtClean="0"/>
            <a:t>stratejik</a:t>
          </a:r>
          <a:r>
            <a:rPr lang="en-US" sz="1600" kern="1200" dirty="0" smtClean="0"/>
            <a:t> plan </a:t>
          </a:r>
          <a:r>
            <a:rPr lang="en-US" sz="1600" kern="1200" dirty="0" err="1" smtClean="0"/>
            <a:t>ve</a:t>
          </a:r>
          <a:r>
            <a:rPr lang="en-US" sz="1600" kern="1200" dirty="0" smtClean="0"/>
            <a:t> </a:t>
          </a:r>
          <a:r>
            <a:rPr lang="en-US" sz="1600" kern="1200" dirty="0" err="1" smtClean="0"/>
            <a:t>performans</a:t>
          </a:r>
          <a:r>
            <a:rPr lang="en-US" sz="1600" kern="1200" dirty="0" smtClean="0"/>
            <a:t> </a:t>
          </a:r>
          <a:r>
            <a:rPr lang="en-US" sz="1600" kern="1200" dirty="0" err="1" smtClean="0"/>
            <a:t>programının</a:t>
          </a:r>
          <a:r>
            <a:rPr lang="en-US" sz="1600" kern="1200" dirty="0" smtClean="0"/>
            <a:t> </a:t>
          </a:r>
          <a:r>
            <a:rPr lang="en-US" sz="1600" kern="1200" dirty="0" err="1" smtClean="0"/>
            <a:t>hazırlanmasını</a:t>
          </a:r>
          <a:r>
            <a:rPr lang="en-US" sz="1600" kern="1200" dirty="0" smtClean="0"/>
            <a:t> </a:t>
          </a:r>
          <a:r>
            <a:rPr lang="en-US" sz="1600" kern="1200" dirty="0" err="1" smtClean="0"/>
            <a:t>koordine</a:t>
          </a:r>
          <a:r>
            <a:rPr lang="en-US" sz="1600" kern="1200" dirty="0" smtClean="0"/>
            <a:t> </a:t>
          </a:r>
          <a:r>
            <a:rPr lang="en-US" sz="1600" kern="1200" dirty="0" err="1" smtClean="0"/>
            <a:t>etmek</a:t>
          </a:r>
          <a:r>
            <a:rPr lang="en-US" sz="1600" kern="1200" dirty="0" smtClean="0"/>
            <a:t> </a:t>
          </a:r>
          <a:r>
            <a:rPr lang="en-US" sz="1600" kern="1200" dirty="0" err="1" smtClean="0"/>
            <a:t>ve</a:t>
          </a:r>
          <a:r>
            <a:rPr lang="en-US" sz="1600" kern="1200" dirty="0" smtClean="0"/>
            <a:t> </a:t>
          </a:r>
          <a:r>
            <a:rPr lang="en-US" sz="1600" kern="1200" dirty="0" err="1" smtClean="0"/>
            <a:t>sonuçlarının</a:t>
          </a:r>
          <a:r>
            <a:rPr lang="en-US" sz="1600" kern="1200" dirty="0" smtClean="0"/>
            <a:t> </a:t>
          </a:r>
          <a:r>
            <a:rPr lang="en-US" sz="1600" kern="1200" dirty="0" err="1" smtClean="0"/>
            <a:t>konsolide</a:t>
          </a:r>
          <a:r>
            <a:rPr lang="en-US" sz="1600" kern="1200" dirty="0" smtClean="0"/>
            <a:t> </a:t>
          </a:r>
          <a:r>
            <a:rPr lang="en-US" sz="1600" kern="1200" dirty="0" err="1" smtClean="0"/>
            <a:t>edilmesi</a:t>
          </a:r>
          <a:r>
            <a:rPr lang="en-US" sz="1600" kern="1200" dirty="0" smtClean="0"/>
            <a:t> </a:t>
          </a:r>
          <a:r>
            <a:rPr lang="en-US" sz="1600" kern="1200" dirty="0" err="1" smtClean="0"/>
            <a:t>çalışmalarını</a:t>
          </a:r>
          <a:r>
            <a:rPr lang="en-US" sz="1600" kern="1200" dirty="0" smtClean="0"/>
            <a:t> </a:t>
          </a:r>
          <a:r>
            <a:rPr lang="en-US" sz="1600" kern="1200" dirty="0" err="1" smtClean="0"/>
            <a:t>yürütmek</a:t>
          </a:r>
          <a:r>
            <a:rPr lang="en-US" sz="1600" kern="1200" dirty="0" smtClean="0"/>
            <a:t>.</a:t>
          </a:r>
          <a:endParaRPr lang="tr-TR" sz="1600" kern="1200" dirty="0"/>
        </a:p>
      </dsp:txBody>
      <dsp:txXfrm>
        <a:off x="31028" y="2042570"/>
        <a:ext cx="8847166" cy="573546"/>
      </dsp:txXfrm>
    </dsp:sp>
    <dsp:sp modelId="{26709ADB-6F9F-4DE0-92E1-104EF7BD072A}">
      <dsp:nvSpPr>
        <dsp:cNvPr id="0" name=""/>
        <dsp:cNvSpPr/>
      </dsp:nvSpPr>
      <dsp:spPr>
        <a:xfrm>
          <a:off x="0" y="2693224"/>
          <a:ext cx="8909222"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dirty="0" err="1" smtClean="0"/>
            <a:t>İzleyen</a:t>
          </a:r>
          <a:r>
            <a:rPr lang="en-US" sz="1600" kern="1200" dirty="0" smtClean="0"/>
            <a:t> </a:t>
          </a:r>
          <a:r>
            <a:rPr lang="en-US" sz="1600" kern="1200" dirty="0" err="1" smtClean="0"/>
            <a:t>iki</a:t>
          </a:r>
          <a:r>
            <a:rPr lang="en-US" sz="1600" kern="1200" dirty="0" smtClean="0"/>
            <a:t> </a:t>
          </a:r>
          <a:r>
            <a:rPr lang="en-US" sz="1600" kern="1200" dirty="0" err="1" smtClean="0"/>
            <a:t>yılın</a:t>
          </a:r>
          <a:r>
            <a:rPr lang="en-US" sz="1600" kern="1200" dirty="0" smtClean="0"/>
            <a:t> </a:t>
          </a:r>
          <a:r>
            <a:rPr lang="en-US" sz="1600" kern="1200" dirty="0" err="1" smtClean="0"/>
            <a:t>bütçe</a:t>
          </a:r>
          <a:r>
            <a:rPr lang="en-US" sz="1600" kern="1200" dirty="0" smtClean="0"/>
            <a:t> </a:t>
          </a:r>
          <a:r>
            <a:rPr lang="en-US" sz="1600" kern="1200" dirty="0" err="1" smtClean="0"/>
            <a:t>tahminlerini</a:t>
          </a:r>
          <a:r>
            <a:rPr lang="en-US" sz="1600" kern="1200" dirty="0" smtClean="0"/>
            <a:t> de </a:t>
          </a:r>
          <a:r>
            <a:rPr lang="en-US" sz="1600" kern="1200" dirty="0" err="1" smtClean="0"/>
            <a:t>içeren</a:t>
          </a:r>
          <a:r>
            <a:rPr lang="en-US" sz="1600" kern="1200" dirty="0" smtClean="0"/>
            <a:t> </a:t>
          </a:r>
          <a:r>
            <a:rPr lang="en-US" sz="1600" kern="1200" dirty="0" err="1" smtClean="0"/>
            <a:t>idare</a:t>
          </a:r>
          <a:r>
            <a:rPr lang="en-US" sz="1600" kern="1200" dirty="0" smtClean="0"/>
            <a:t> </a:t>
          </a:r>
          <a:r>
            <a:rPr lang="en-US" sz="1600" kern="1200" dirty="0" err="1" smtClean="0"/>
            <a:t>bütçesini</a:t>
          </a:r>
          <a:r>
            <a:rPr lang="en-US" sz="1600" kern="1200" dirty="0" smtClean="0"/>
            <a:t>, </a:t>
          </a:r>
          <a:r>
            <a:rPr lang="en-US" sz="1600" kern="1200" dirty="0" err="1" smtClean="0"/>
            <a:t>stratejik</a:t>
          </a:r>
          <a:r>
            <a:rPr lang="en-US" sz="1600" kern="1200" dirty="0" smtClean="0"/>
            <a:t> plan </a:t>
          </a:r>
          <a:r>
            <a:rPr lang="en-US" sz="1600" kern="1200" dirty="0" err="1" smtClean="0"/>
            <a:t>ve</a:t>
          </a:r>
          <a:r>
            <a:rPr lang="en-US" sz="1600" kern="1200" dirty="0" smtClean="0"/>
            <a:t> </a:t>
          </a:r>
          <a:r>
            <a:rPr lang="en-US" sz="1600" kern="1200" dirty="0" err="1" smtClean="0"/>
            <a:t>yıllık</a:t>
          </a:r>
          <a:r>
            <a:rPr lang="en-US" sz="1600" kern="1200" dirty="0" smtClean="0"/>
            <a:t> </a:t>
          </a:r>
          <a:r>
            <a:rPr lang="en-US" sz="1600" kern="1200" dirty="0" err="1" smtClean="0"/>
            <a:t>performans</a:t>
          </a:r>
          <a:r>
            <a:rPr lang="en-US" sz="1600" kern="1200" dirty="0" smtClean="0"/>
            <a:t> </a:t>
          </a:r>
          <a:r>
            <a:rPr lang="en-US" sz="1600" kern="1200" dirty="0" err="1" smtClean="0"/>
            <a:t>programına</a:t>
          </a:r>
          <a:r>
            <a:rPr lang="en-US" sz="1600" kern="1200" dirty="0" smtClean="0"/>
            <a:t> </a:t>
          </a:r>
          <a:r>
            <a:rPr lang="en-US" sz="1600" kern="1200" dirty="0" err="1" smtClean="0"/>
            <a:t>uygun</a:t>
          </a:r>
          <a:r>
            <a:rPr lang="en-US" sz="1600" kern="1200" dirty="0" smtClean="0"/>
            <a:t> </a:t>
          </a:r>
          <a:r>
            <a:rPr lang="en-US" sz="1600" kern="1200" dirty="0" err="1" smtClean="0"/>
            <a:t>olarak</a:t>
          </a:r>
          <a:r>
            <a:rPr lang="en-US" sz="1600" kern="1200" dirty="0" smtClean="0"/>
            <a:t> </a:t>
          </a:r>
          <a:r>
            <a:rPr lang="en-US" sz="1600" kern="1200" dirty="0" err="1" smtClean="0"/>
            <a:t>hazırlamak</a:t>
          </a:r>
          <a:r>
            <a:rPr lang="en-US" sz="1600" kern="1200" dirty="0" smtClean="0"/>
            <a:t> </a:t>
          </a:r>
          <a:r>
            <a:rPr lang="en-US" sz="1600" kern="1200" dirty="0" err="1" smtClean="0"/>
            <a:t>ve</a:t>
          </a:r>
          <a:r>
            <a:rPr lang="en-US" sz="1600" kern="1200" dirty="0" smtClean="0"/>
            <a:t> </a:t>
          </a:r>
          <a:r>
            <a:rPr lang="en-US" sz="1600" kern="1200" dirty="0" err="1" smtClean="0"/>
            <a:t>idare</a:t>
          </a:r>
          <a:r>
            <a:rPr lang="en-US" sz="1600" kern="1200" dirty="0" smtClean="0"/>
            <a:t> </a:t>
          </a:r>
          <a:r>
            <a:rPr lang="en-US" sz="1600" kern="1200" dirty="0" err="1" smtClean="0"/>
            <a:t>faaliyetlerinin</a:t>
          </a:r>
          <a:r>
            <a:rPr lang="en-US" sz="1600" kern="1200" dirty="0" smtClean="0"/>
            <a:t> </a:t>
          </a:r>
          <a:r>
            <a:rPr lang="en-US" sz="1600" kern="1200" dirty="0" err="1" smtClean="0"/>
            <a:t>bunlara</a:t>
          </a:r>
          <a:r>
            <a:rPr lang="en-US" sz="1600" kern="1200" dirty="0" smtClean="0"/>
            <a:t> </a:t>
          </a:r>
          <a:r>
            <a:rPr lang="en-US" sz="1600" kern="1200" dirty="0" err="1" smtClean="0"/>
            <a:t>uygunluğunu</a:t>
          </a:r>
          <a:r>
            <a:rPr lang="en-US" sz="1600" kern="1200" dirty="0" smtClean="0"/>
            <a:t> </a:t>
          </a:r>
          <a:r>
            <a:rPr lang="en-US" sz="1600" kern="1200" dirty="0" err="1" smtClean="0"/>
            <a:t>izlemek</a:t>
          </a:r>
          <a:r>
            <a:rPr lang="en-US" sz="1600" kern="1200" dirty="0" smtClean="0"/>
            <a:t> </a:t>
          </a:r>
          <a:r>
            <a:rPr lang="en-US" sz="1600" kern="1200" dirty="0" err="1" smtClean="0"/>
            <a:t>ve</a:t>
          </a:r>
          <a:r>
            <a:rPr lang="en-US" sz="1600" kern="1200" dirty="0" smtClean="0"/>
            <a:t> </a:t>
          </a:r>
          <a:r>
            <a:rPr lang="en-US" sz="1600" kern="1200" dirty="0" err="1" smtClean="0"/>
            <a:t>değerlendirmek</a:t>
          </a:r>
          <a:r>
            <a:rPr lang="en-US" sz="1600" kern="1200" dirty="0" smtClean="0"/>
            <a:t>.</a:t>
          </a:r>
          <a:endParaRPr lang="tr-TR" sz="1600" kern="1200" dirty="0"/>
        </a:p>
      </dsp:txBody>
      <dsp:txXfrm>
        <a:off x="31028" y="2724252"/>
        <a:ext cx="8847166" cy="573546"/>
      </dsp:txXfrm>
    </dsp:sp>
    <dsp:sp modelId="{0F84082D-35DC-40B0-8ED1-742345A790C9}">
      <dsp:nvSpPr>
        <dsp:cNvPr id="0" name=""/>
        <dsp:cNvSpPr/>
      </dsp:nvSpPr>
      <dsp:spPr>
        <a:xfrm>
          <a:off x="0" y="3374907"/>
          <a:ext cx="8909222"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smtClean="0"/>
            <a:t>Mevzuatı uyarınca belirlenecek bütçe İlke ve esasları çerçevesinde, ayrıntılı harcama programı hazırlamak ve hizmet gereksinimleri dikkate alınarak ödeneğin ilgili birimlere gönderilmesini sağlamak.</a:t>
          </a:r>
          <a:endParaRPr lang="tr-TR" sz="1600" kern="1200"/>
        </a:p>
      </dsp:txBody>
      <dsp:txXfrm>
        <a:off x="31028" y="3405935"/>
        <a:ext cx="8847166" cy="573546"/>
      </dsp:txXfrm>
    </dsp:sp>
    <dsp:sp modelId="{117D3423-B329-4861-8C84-1FDFBFAFE794}">
      <dsp:nvSpPr>
        <dsp:cNvPr id="0" name=""/>
        <dsp:cNvSpPr/>
      </dsp:nvSpPr>
      <dsp:spPr>
        <a:xfrm>
          <a:off x="0" y="4056589"/>
          <a:ext cx="8909222"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smtClean="0"/>
            <a:t>Bütçe kayıtlarını tutmak, bütçe uygulama sonuçlarına ilişkin verileri toplamak, değerlendirmek ve bütçe kesin hesabı ile malî istatistikleri hazırlamak.</a:t>
          </a:r>
          <a:endParaRPr lang="tr-TR" sz="1600" kern="1200"/>
        </a:p>
      </dsp:txBody>
      <dsp:txXfrm>
        <a:off x="31028" y="4087617"/>
        <a:ext cx="8847166" cy="57354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C74E7E-8A48-4435-AAFE-B566D4DCEFD6}">
      <dsp:nvSpPr>
        <dsp:cNvPr id="0" name=""/>
        <dsp:cNvSpPr/>
      </dsp:nvSpPr>
      <dsp:spPr>
        <a:xfrm>
          <a:off x="686080" y="0"/>
          <a:ext cx="7775582" cy="5181616"/>
        </a:xfrm>
        <a:prstGeom prst="rightArrow">
          <a:avLst/>
        </a:prstGeom>
        <a:gradFill rotWithShape="0">
          <a:gsLst>
            <a:gs pos="0">
              <a:schemeClr val="dk2">
                <a:tint val="40000"/>
                <a:hueOff val="0"/>
                <a:satOff val="0"/>
                <a:lumOff val="0"/>
                <a:alphaOff val="0"/>
                <a:satMod val="103000"/>
                <a:lumMod val="102000"/>
                <a:tint val="94000"/>
              </a:schemeClr>
            </a:gs>
            <a:gs pos="50000">
              <a:schemeClr val="dk2">
                <a:tint val="40000"/>
                <a:hueOff val="0"/>
                <a:satOff val="0"/>
                <a:lumOff val="0"/>
                <a:alphaOff val="0"/>
                <a:satMod val="110000"/>
                <a:lumMod val="100000"/>
                <a:shade val="100000"/>
              </a:schemeClr>
            </a:gs>
            <a:gs pos="100000">
              <a:schemeClr val="dk2">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90DA7B02-3FB6-4246-954B-4C3E79E78F5F}">
      <dsp:nvSpPr>
        <dsp:cNvPr id="0" name=""/>
        <dsp:cNvSpPr/>
      </dsp:nvSpPr>
      <dsp:spPr>
        <a:xfrm>
          <a:off x="948" y="860386"/>
          <a:ext cx="1270796" cy="3460842"/>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İlgili</a:t>
          </a:r>
          <a:r>
            <a:rPr lang="en-US" sz="1200" kern="1200" dirty="0" smtClean="0"/>
            <a:t> </a:t>
          </a:r>
          <a:r>
            <a:rPr lang="en-US" sz="1200" kern="1200" dirty="0" err="1" smtClean="0"/>
            <a:t>mevzuatı</a:t>
          </a:r>
          <a:r>
            <a:rPr lang="en-US" sz="1200" kern="1200" dirty="0" smtClean="0"/>
            <a:t> </a:t>
          </a:r>
          <a:r>
            <a:rPr lang="en-US" sz="1200" kern="1200" dirty="0" err="1" smtClean="0"/>
            <a:t>çerçevesinde</a:t>
          </a:r>
          <a:r>
            <a:rPr lang="en-US" sz="1200" kern="1200" dirty="0" smtClean="0"/>
            <a:t> </a:t>
          </a:r>
          <a:r>
            <a:rPr lang="en-US" sz="1200" kern="1200" dirty="0" err="1" smtClean="0"/>
            <a:t>idare</a:t>
          </a:r>
          <a:r>
            <a:rPr lang="en-US" sz="1200" kern="1200" dirty="0" smtClean="0"/>
            <a:t> </a:t>
          </a:r>
          <a:r>
            <a:rPr lang="en-US" sz="1200" kern="1200" dirty="0" err="1" smtClean="0"/>
            <a:t>gelirlerini</a:t>
          </a:r>
          <a:r>
            <a:rPr lang="en-US" sz="1200" kern="1200" dirty="0" smtClean="0"/>
            <a:t> </a:t>
          </a:r>
          <a:r>
            <a:rPr lang="en-US" sz="1200" kern="1200" dirty="0" err="1" smtClean="0"/>
            <a:t>tahakkuk</a:t>
          </a:r>
          <a:r>
            <a:rPr lang="en-US" sz="1200" kern="1200" dirty="0" smtClean="0"/>
            <a:t> </a:t>
          </a:r>
          <a:r>
            <a:rPr lang="en-US" sz="1200" kern="1200" dirty="0" err="1" smtClean="0"/>
            <a:t>ettirmek</a:t>
          </a:r>
          <a:r>
            <a:rPr lang="en-US" sz="1200" kern="1200" dirty="0" smtClean="0"/>
            <a:t>, </a:t>
          </a:r>
          <a:r>
            <a:rPr lang="en-US" sz="1200" kern="1200" dirty="0" err="1" smtClean="0"/>
            <a:t>gelir</a:t>
          </a:r>
          <a:r>
            <a:rPr lang="en-US" sz="1200" kern="1200" dirty="0" smtClean="0"/>
            <a:t> </a:t>
          </a:r>
          <a:r>
            <a:rPr lang="en-US" sz="1200" kern="1200" dirty="0" err="1" smtClean="0"/>
            <a:t>ve</a:t>
          </a:r>
          <a:r>
            <a:rPr lang="en-US" sz="1200" kern="1200" dirty="0" smtClean="0"/>
            <a:t> </a:t>
          </a:r>
          <a:r>
            <a:rPr lang="en-US" sz="1200" kern="1200" dirty="0" err="1" smtClean="0"/>
            <a:t>alacaklarının</a:t>
          </a:r>
          <a:r>
            <a:rPr lang="en-US" sz="1200" kern="1200" dirty="0" smtClean="0"/>
            <a:t> </a:t>
          </a:r>
          <a:r>
            <a:rPr lang="en-US" sz="1200" kern="1200" dirty="0" err="1" smtClean="0"/>
            <a:t>takip</a:t>
          </a:r>
          <a:r>
            <a:rPr lang="en-US" sz="1200" kern="1200" dirty="0" smtClean="0"/>
            <a:t> </a:t>
          </a:r>
          <a:r>
            <a:rPr lang="en-US" sz="1200" kern="1200" dirty="0" err="1" smtClean="0"/>
            <a:t>ve</a:t>
          </a:r>
          <a:r>
            <a:rPr lang="en-US" sz="1200" kern="1200" dirty="0" smtClean="0"/>
            <a:t> </a:t>
          </a:r>
          <a:r>
            <a:rPr lang="en-US" sz="1200" kern="1200" dirty="0" err="1" smtClean="0"/>
            <a:t>tahsil</a:t>
          </a:r>
          <a:r>
            <a:rPr lang="en-US" sz="1200" kern="1200" dirty="0" smtClean="0"/>
            <a:t> </a:t>
          </a:r>
          <a:r>
            <a:rPr lang="en-US" sz="1200" kern="1200" dirty="0" err="1" smtClean="0"/>
            <a:t>işlemlerini</a:t>
          </a:r>
          <a:r>
            <a:rPr lang="en-US" sz="1200" kern="1200" dirty="0" smtClean="0"/>
            <a:t> </a:t>
          </a:r>
          <a:r>
            <a:rPr lang="en-US" sz="1200" kern="1200" dirty="0" err="1" smtClean="0"/>
            <a:t>yürütmek</a:t>
          </a:r>
          <a:r>
            <a:rPr lang="en-US" sz="1200" kern="1200" dirty="0" smtClean="0"/>
            <a:t>.</a:t>
          </a:r>
          <a:endParaRPr lang="tr-TR" sz="1200" kern="1200" dirty="0"/>
        </a:p>
      </dsp:txBody>
      <dsp:txXfrm>
        <a:off x="62983" y="922421"/>
        <a:ext cx="1146726" cy="3336772"/>
      </dsp:txXfrm>
    </dsp:sp>
    <dsp:sp modelId="{9B30E19A-E86B-4806-B204-1D162852A0C0}">
      <dsp:nvSpPr>
        <dsp:cNvPr id="0" name=""/>
        <dsp:cNvSpPr/>
      </dsp:nvSpPr>
      <dsp:spPr>
        <a:xfrm>
          <a:off x="1451974" y="885320"/>
          <a:ext cx="1284497" cy="3410974"/>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Genel</a:t>
          </a:r>
          <a:r>
            <a:rPr lang="en-US" sz="1200" kern="1200" dirty="0" smtClean="0"/>
            <a:t> </a:t>
          </a:r>
          <a:r>
            <a:rPr lang="en-US" sz="1200" kern="1200" dirty="0" err="1" smtClean="0"/>
            <a:t>bütçe</a:t>
          </a:r>
          <a:r>
            <a:rPr lang="en-US" sz="1200" kern="1200" dirty="0" smtClean="0"/>
            <a:t> </a:t>
          </a:r>
          <a:r>
            <a:rPr lang="en-US" sz="1200" kern="1200" dirty="0" err="1" smtClean="0"/>
            <a:t>kapsamı</a:t>
          </a:r>
          <a:r>
            <a:rPr lang="en-US" sz="1200" kern="1200" dirty="0" smtClean="0"/>
            <a:t> </a:t>
          </a:r>
          <a:r>
            <a:rPr lang="en-US" sz="1200" kern="1200" dirty="0" err="1" smtClean="0"/>
            <a:t>dışında</a:t>
          </a:r>
          <a:r>
            <a:rPr lang="en-US" sz="1200" kern="1200" dirty="0" smtClean="0"/>
            <a:t> </a:t>
          </a:r>
          <a:r>
            <a:rPr lang="en-US" sz="1200" kern="1200" dirty="0" err="1" smtClean="0"/>
            <a:t>kalan</a:t>
          </a:r>
          <a:r>
            <a:rPr lang="en-US" sz="1200" kern="1200" dirty="0" smtClean="0"/>
            <a:t> </a:t>
          </a:r>
          <a:r>
            <a:rPr lang="en-US" sz="1200" kern="1200" dirty="0" err="1" smtClean="0"/>
            <a:t>idarelerde</a:t>
          </a:r>
          <a:r>
            <a:rPr lang="en-US" sz="1200" kern="1200" dirty="0" smtClean="0"/>
            <a:t> </a:t>
          </a:r>
          <a:r>
            <a:rPr lang="en-US" sz="1200" kern="1200" dirty="0" err="1" smtClean="0"/>
            <a:t>muhasebe</a:t>
          </a:r>
          <a:r>
            <a:rPr lang="en-US" sz="1200" kern="1200" dirty="0" smtClean="0"/>
            <a:t> </a:t>
          </a:r>
          <a:r>
            <a:rPr lang="en-US" sz="1200" kern="1200" dirty="0" err="1" smtClean="0"/>
            <a:t>hizmetlerini</a:t>
          </a:r>
          <a:r>
            <a:rPr lang="en-US" sz="1200" kern="1200" dirty="0" smtClean="0"/>
            <a:t> </a:t>
          </a:r>
          <a:r>
            <a:rPr lang="en-US" sz="1200" kern="1200" dirty="0" err="1" smtClean="0"/>
            <a:t>yürütmek</a:t>
          </a:r>
          <a:r>
            <a:rPr lang="en-US" sz="1200" kern="1200" dirty="0" smtClean="0"/>
            <a:t>.</a:t>
          </a:r>
          <a:endParaRPr lang="tr-TR" sz="1200" kern="1200" dirty="0"/>
        </a:p>
      </dsp:txBody>
      <dsp:txXfrm>
        <a:off x="1514678" y="948024"/>
        <a:ext cx="1159089" cy="3285566"/>
      </dsp:txXfrm>
    </dsp:sp>
    <dsp:sp modelId="{518491F3-A52D-4012-8503-A127F4CE62F1}">
      <dsp:nvSpPr>
        <dsp:cNvPr id="0" name=""/>
        <dsp:cNvSpPr/>
      </dsp:nvSpPr>
      <dsp:spPr>
        <a:xfrm>
          <a:off x="2916702" y="910264"/>
          <a:ext cx="1183647" cy="3361086"/>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Harcama</a:t>
          </a:r>
          <a:r>
            <a:rPr lang="en-US" sz="1200" kern="1200" dirty="0" smtClean="0"/>
            <a:t> </a:t>
          </a:r>
          <a:r>
            <a:rPr lang="en-US" sz="1200" kern="1200" dirty="0" err="1" smtClean="0"/>
            <a:t>birimleri</a:t>
          </a:r>
          <a:r>
            <a:rPr lang="en-US" sz="1200" kern="1200" dirty="0" smtClean="0"/>
            <a:t> </a:t>
          </a:r>
          <a:r>
            <a:rPr lang="en-US" sz="1200" kern="1200" dirty="0" err="1" smtClean="0"/>
            <a:t>tarafından</a:t>
          </a:r>
          <a:r>
            <a:rPr lang="en-US" sz="1200" kern="1200" dirty="0" smtClean="0"/>
            <a:t> </a:t>
          </a:r>
          <a:r>
            <a:rPr lang="en-US" sz="1200" kern="1200" dirty="0" err="1" smtClean="0"/>
            <a:t>hazırlanan</a:t>
          </a:r>
          <a:r>
            <a:rPr lang="en-US" sz="1200" kern="1200" dirty="0" smtClean="0"/>
            <a:t> </a:t>
          </a:r>
          <a:r>
            <a:rPr lang="en-US" sz="1200" kern="1200" dirty="0" err="1" smtClean="0"/>
            <a:t>birim</a:t>
          </a:r>
          <a:r>
            <a:rPr lang="en-US" sz="1200" kern="1200" dirty="0" smtClean="0"/>
            <a:t> </a:t>
          </a:r>
          <a:r>
            <a:rPr lang="en-US" sz="1200" kern="1200" dirty="0" err="1" smtClean="0"/>
            <a:t>faaliyet</a:t>
          </a:r>
          <a:r>
            <a:rPr lang="en-US" sz="1200" kern="1200" dirty="0" smtClean="0"/>
            <a:t> </a:t>
          </a:r>
          <a:r>
            <a:rPr lang="en-US" sz="1200" kern="1200" dirty="0" err="1" smtClean="0"/>
            <a:t>raporlarını</a:t>
          </a:r>
          <a:r>
            <a:rPr lang="en-US" sz="1200" kern="1200" dirty="0" smtClean="0"/>
            <a:t> da </a:t>
          </a:r>
          <a:r>
            <a:rPr lang="en-US" sz="1200" kern="1200" dirty="0" err="1" smtClean="0"/>
            <a:t>esas</a:t>
          </a:r>
          <a:r>
            <a:rPr lang="en-US" sz="1200" kern="1200" dirty="0" smtClean="0"/>
            <a:t> </a:t>
          </a:r>
          <a:r>
            <a:rPr lang="en-US" sz="1200" kern="1200" dirty="0" err="1" smtClean="0"/>
            <a:t>alarak</a:t>
          </a:r>
          <a:r>
            <a:rPr lang="en-US" sz="1200" kern="1200" dirty="0" smtClean="0"/>
            <a:t> </a:t>
          </a:r>
          <a:r>
            <a:rPr lang="en-US" sz="1200" kern="1200" dirty="0" err="1" smtClean="0"/>
            <a:t>idarenin</a:t>
          </a:r>
          <a:r>
            <a:rPr lang="en-US" sz="1200" kern="1200" dirty="0" smtClean="0"/>
            <a:t> </a:t>
          </a:r>
          <a:r>
            <a:rPr lang="en-US" sz="1200" kern="1200" dirty="0" err="1" smtClean="0"/>
            <a:t>faaliyet</a:t>
          </a:r>
          <a:r>
            <a:rPr lang="en-US" sz="1200" kern="1200" dirty="0" smtClean="0"/>
            <a:t> </a:t>
          </a:r>
          <a:r>
            <a:rPr lang="en-US" sz="1200" kern="1200" dirty="0" err="1" smtClean="0"/>
            <a:t>raporunu</a:t>
          </a:r>
          <a:r>
            <a:rPr lang="en-US" sz="1200" kern="1200" dirty="0" smtClean="0"/>
            <a:t> </a:t>
          </a:r>
          <a:r>
            <a:rPr lang="en-US" sz="1200" kern="1200" dirty="0" err="1" smtClean="0"/>
            <a:t>hazırlamak</a:t>
          </a:r>
          <a:r>
            <a:rPr lang="en-US" sz="1200" kern="1200" dirty="0" smtClean="0"/>
            <a:t>.</a:t>
          </a:r>
          <a:endParaRPr lang="tr-TR" sz="1200" kern="1200" dirty="0"/>
        </a:p>
      </dsp:txBody>
      <dsp:txXfrm>
        <a:off x="2974483" y="968045"/>
        <a:ext cx="1068085" cy="3245524"/>
      </dsp:txXfrm>
    </dsp:sp>
    <dsp:sp modelId="{5067E6CA-97D9-4234-9C5F-2B8ACB8E9EB4}">
      <dsp:nvSpPr>
        <dsp:cNvPr id="0" name=""/>
        <dsp:cNvSpPr/>
      </dsp:nvSpPr>
      <dsp:spPr>
        <a:xfrm>
          <a:off x="4280579" y="951821"/>
          <a:ext cx="1081381" cy="3277973"/>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İdarenin</a:t>
          </a:r>
          <a:r>
            <a:rPr lang="en-US" sz="1200" kern="1200" dirty="0" smtClean="0"/>
            <a:t> </a:t>
          </a:r>
          <a:r>
            <a:rPr lang="en-US" sz="1200" kern="1200" dirty="0" err="1" smtClean="0"/>
            <a:t>mülkiyetinde</a:t>
          </a:r>
          <a:r>
            <a:rPr lang="en-US" sz="1200" kern="1200" dirty="0" smtClean="0"/>
            <a:t> </a:t>
          </a:r>
          <a:r>
            <a:rPr lang="en-US" sz="1200" kern="1200" dirty="0" err="1" smtClean="0"/>
            <a:t>veya</a:t>
          </a:r>
          <a:r>
            <a:rPr lang="en-US" sz="1200" kern="1200" dirty="0" smtClean="0"/>
            <a:t> </a:t>
          </a:r>
          <a:r>
            <a:rPr lang="en-US" sz="1200" kern="1200" dirty="0" err="1" smtClean="0"/>
            <a:t>kullanımında</a:t>
          </a:r>
          <a:r>
            <a:rPr lang="en-US" sz="1200" kern="1200" dirty="0" smtClean="0"/>
            <a:t> </a:t>
          </a:r>
          <a:r>
            <a:rPr lang="en-US" sz="1200" kern="1200" dirty="0" err="1" smtClean="0"/>
            <a:t>bulunan</a:t>
          </a:r>
          <a:r>
            <a:rPr lang="en-US" sz="1200" kern="1200" dirty="0" smtClean="0"/>
            <a:t> </a:t>
          </a:r>
          <a:r>
            <a:rPr lang="en-US" sz="1200" kern="1200" dirty="0" err="1" smtClean="0"/>
            <a:t>taşınır</a:t>
          </a:r>
          <a:r>
            <a:rPr lang="en-US" sz="1200" kern="1200" dirty="0" smtClean="0"/>
            <a:t> </a:t>
          </a:r>
          <a:r>
            <a:rPr lang="en-US" sz="1200" kern="1200" dirty="0" err="1" smtClean="0"/>
            <a:t>ve</a:t>
          </a:r>
          <a:r>
            <a:rPr lang="en-US" sz="1200" kern="1200" dirty="0" smtClean="0"/>
            <a:t> </a:t>
          </a:r>
          <a:r>
            <a:rPr lang="en-US" sz="1200" kern="1200" dirty="0" err="1" smtClean="0"/>
            <a:t>taşınmazlara</a:t>
          </a:r>
          <a:r>
            <a:rPr lang="en-US" sz="1200" kern="1200" dirty="0" smtClean="0"/>
            <a:t> </a:t>
          </a:r>
          <a:r>
            <a:rPr lang="en-US" sz="1200" kern="1200" dirty="0" err="1" smtClean="0"/>
            <a:t>ilişkin</a:t>
          </a:r>
          <a:r>
            <a:rPr lang="en-US" sz="1200" kern="1200" dirty="0" smtClean="0"/>
            <a:t> </a:t>
          </a:r>
          <a:r>
            <a:rPr lang="en-US" sz="1200" kern="1200" dirty="0" err="1" smtClean="0"/>
            <a:t>icmal</a:t>
          </a:r>
          <a:r>
            <a:rPr lang="en-US" sz="1200" kern="1200" dirty="0" smtClean="0"/>
            <a:t> </a:t>
          </a:r>
          <a:r>
            <a:rPr lang="en-US" sz="1200" kern="1200" dirty="0" err="1" smtClean="0"/>
            <a:t>cetvellerini</a:t>
          </a:r>
          <a:r>
            <a:rPr lang="en-US" sz="1200" kern="1200" dirty="0" smtClean="0"/>
            <a:t> </a:t>
          </a:r>
          <a:r>
            <a:rPr lang="en-US" sz="1200" kern="1200" dirty="0" err="1" smtClean="0"/>
            <a:t>düzenlemek</a:t>
          </a:r>
          <a:r>
            <a:rPr lang="en-US" sz="1200" kern="1200" dirty="0" smtClean="0"/>
            <a:t>.</a:t>
          </a:r>
          <a:endParaRPr lang="tr-TR" sz="1200" kern="1200" dirty="0"/>
        </a:p>
      </dsp:txBody>
      <dsp:txXfrm>
        <a:off x="4333368" y="1004610"/>
        <a:ext cx="975803" cy="3172395"/>
      </dsp:txXfrm>
    </dsp:sp>
    <dsp:sp modelId="{C794E1FD-D417-40D5-A7D3-5CE17FF8E659}">
      <dsp:nvSpPr>
        <dsp:cNvPr id="0" name=""/>
        <dsp:cNvSpPr/>
      </dsp:nvSpPr>
      <dsp:spPr>
        <a:xfrm>
          <a:off x="5542191" y="935198"/>
          <a:ext cx="1081381" cy="3311218"/>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İdarenin</a:t>
          </a:r>
          <a:r>
            <a:rPr lang="en-US" sz="1200" kern="1200" dirty="0" smtClean="0"/>
            <a:t>  </a:t>
          </a:r>
          <a:r>
            <a:rPr lang="en-US" sz="1200" kern="1200" dirty="0" err="1" smtClean="0"/>
            <a:t>yatırım</a:t>
          </a:r>
          <a:r>
            <a:rPr lang="en-US" sz="1200" kern="1200" dirty="0" smtClean="0"/>
            <a:t>  </a:t>
          </a:r>
          <a:r>
            <a:rPr lang="en-US" sz="1200" kern="1200" dirty="0" err="1" smtClean="0"/>
            <a:t>programının</a:t>
          </a:r>
          <a:r>
            <a:rPr lang="en-US" sz="1200" kern="1200" dirty="0" smtClean="0"/>
            <a:t>  </a:t>
          </a:r>
          <a:r>
            <a:rPr lang="en-US" sz="1200" kern="1200" dirty="0" err="1" smtClean="0"/>
            <a:t>hazırlanmasını</a:t>
          </a:r>
          <a:r>
            <a:rPr lang="en-US" sz="1200" kern="1200" dirty="0" smtClean="0"/>
            <a:t>  </a:t>
          </a:r>
          <a:r>
            <a:rPr lang="en-US" sz="1200" kern="1200" dirty="0" err="1" smtClean="0"/>
            <a:t>koordine</a:t>
          </a:r>
          <a:r>
            <a:rPr lang="en-US" sz="1200" kern="1200" dirty="0" smtClean="0"/>
            <a:t>  </a:t>
          </a:r>
          <a:r>
            <a:rPr lang="en-US" sz="1200" kern="1200" dirty="0" err="1" smtClean="0"/>
            <a:t>etmek</a:t>
          </a:r>
          <a:r>
            <a:rPr lang="en-US" sz="1200" kern="1200" dirty="0" smtClean="0"/>
            <a:t>,  </a:t>
          </a:r>
          <a:r>
            <a:rPr lang="en-US" sz="1200" kern="1200" dirty="0" err="1" smtClean="0"/>
            <a:t>uygulama</a:t>
          </a:r>
          <a:r>
            <a:rPr lang="en-US" sz="1200" kern="1200" dirty="0" smtClean="0"/>
            <a:t> </a:t>
          </a:r>
          <a:r>
            <a:rPr lang="en-US" sz="1200" kern="1200" dirty="0" err="1" smtClean="0"/>
            <a:t>sonuçlarını</a:t>
          </a:r>
          <a:endParaRPr lang="tr-TR" sz="1200" kern="1200" dirty="0"/>
        </a:p>
      </dsp:txBody>
      <dsp:txXfrm>
        <a:off x="5594980" y="987987"/>
        <a:ext cx="975803" cy="3205640"/>
      </dsp:txXfrm>
    </dsp:sp>
    <dsp:sp modelId="{CA8D5E2E-9B7C-47DA-A1C1-C9B382FAA4B2}">
      <dsp:nvSpPr>
        <dsp:cNvPr id="0" name=""/>
        <dsp:cNvSpPr/>
      </dsp:nvSpPr>
      <dsp:spPr>
        <a:xfrm>
          <a:off x="6803802" y="968454"/>
          <a:ext cx="1081381" cy="3244707"/>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smtClean="0"/>
            <a:t>izlemek ve yıllık yatırım değerlendirme raporunu hazırlamak.</a:t>
          </a:r>
          <a:endParaRPr lang="tr-TR" sz="1200" kern="1200"/>
        </a:p>
      </dsp:txBody>
      <dsp:txXfrm>
        <a:off x="6856591" y="1021243"/>
        <a:ext cx="975803" cy="3139129"/>
      </dsp:txXfrm>
    </dsp:sp>
    <dsp:sp modelId="{90090AAA-69F7-4899-8100-2E18DCFF73F6}">
      <dsp:nvSpPr>
        <dsp:cNvPr id="0" name=""/>
        <dsp:cNvSpPr/>
      </dsp:nvSpPr>
      <dsp:spPr>
        <a:xfrm>
          <a:off x="8065414" y="976765"/>
          <a:ext cx="1081381" cy="3228084"/>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smtClean="0"/>
            <a:t>İdarenin, diğer idareler nezdinde takibi gereken malî iş ve işlemlerini yürütmek ve sonuçlandırmak.</a:t>
          </a:r>
          <a:endParaRPr lang="tr-TR" sz="1200" kern="1200"/>
        </a:p>
      </dsp:txBody>
      <dsp:txXfrm>
        <a:off x="8118203" y="1029554"/>
        <a:ext cx="975803" cy="312250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CEC7C2-0F36-4C82-A7B0-71D4C751A027}">
      <dsp:nvSpPr>
        <dsp:cNvPr id="0" name=""/>
        <dsp:cNvSpPr/>
      </dsp:nvSpPr>
      <dsp:spPr>
        <a:xfrm>
          <a:off x="3934" y="1005064"/>
          <a:ext cx="1720036" cy="23789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Malî kanunlarla ilgili diğer mevzuatın uygulanması konusunda üst yöneticiye ve harcama yetkililerine gerekli bilgileri sağlamak ve danışmanlık yapmak.</a:t>
          </a:r>
          <a:endParaRPr lang="tr-TR" sz="1300" kern="1200"/>
        </a:p>
      </dsp:txBody>
      <dsp:txXfrm>
        <a:off x="54312" y="1055442"/>
        <a:ext cx="1619280" cy="2278235"/>
      </dsp:txXfrm>
    </dsp:sp>
    <dsp:sp modelId="{FC9369C0-869B-4528-997A-B7659CB5D482}">
      <dsp:nvSpPr>
        <dsp:cNvPr id="0" name=""/>
        <dsp:cNvSpPr/>
      </dsp:nvSpPr>
      <dsp:spPr>
        <a:xfrm>
          <a:off x="1895973" y="1981275"/>
          <a:ext cx="364647" cy="4265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tr-TR" sz="1000" kern="1200"/>
        </a:p>
      </dsp:txBody>
      <dsp:txXfrm>
        <a:off x="1895973" y="2066589"/>
        <a:ext cx="255253" cy="255940"/>
      </dsp:txXfrm>
    </dsp:sp>
    <dsp:sp modelId="{944D25F2-0F85-45FC-901C-CD91C6FF395F}">
      <dsp:nvSpPr>
        <dsp:cNvPr id="0" name=""/>
        <dsp:cNvSpPr/>
      </dsp:nvSpPr>
      <dsp:spPr>
        <a:xfrm>
          <a:off x="2411984" y="1005064"/>
          <a:ext cx="1720036" cy="23789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Ön malî kontrol faaliyetini yürütmek.</a:t>
          </a:r>
          <a:endParaRPr lang="tr-TR" sz="1300" kern="1200"/>
        </a:p>
      </dsp:txBody>
      <dsp:txXfrm>
        <a:off x="2462362" y="1055442"/>
        <a:ext cx="1619280" cy="2278235"/>
      </dsp:txXfrm>
    </dsp:sp>
    <dsp:sp modelId="{254A4B07-C02C-4BF9-9857-59FE8D0A3792}">
      <dsp:nvSpPr>
        <dsp:cNvPr id="0" name=""/>
        <dsp:cNvSpPr/>
      </dsp:nvSpPr>
      <dsp:spPr>
        <a:xfrm>
          <a:off x="4304024" y="1981275"/>
          <a:ext cx="364647" cy="4265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tr-TR" sz="1000" kern="1200"/>
        </a:p>
      </dsp:txBody>
      <dsp:txXfrm>
        <a:off x="4304024" y="2066589"/>
        <a:ext cx="255253" cy="255940"/>
      </dsp:txXfrm>
    </dsp:sp>
    <dsp:sp modelId="{76788BD7-370F-42B0-8155-E2217B87FD87}">
      <dsp:nvSpPr>
        <dsp:cNvPr id="0" name=""/>
        <dsp:cNvSpPr/>
      </dsp:nvSpPr>
      <dsp:spPr>
        <a:xfrm>
          <a:off x="4820035" y="1005064"/>
          <a:ext cx="1720036" cy="23789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İç</a:t>
          </a:r>
          <a:r>
            <a:rPr lang="tr-TR" sz="1300" kern="1200" smtClean="0"/>
            <a:t> </a:t>
          </a:r>
          <a:r>
            <a:rPr lang="en-US" sz="1300" kern="1200" smtClean="0"/>
            <a:t>kontrol sisteminin kurulması, standartlarının uygulanması ve geliştirilmesi konuların da çalışmalar yapmak; üst yönetimin iç denetime yönelik işlevinin etkililiğini ve verimliliğini artırmak için gerekli hazırlıkları yapmak.</a:t>
          </a:r>
          <a:endParaRPr lang="tr-TR" sz="1300" kern="1200"/>
        </a:p>
      </dsp:txBody>
      <dsp:txXfrm>
        <a:off x="4870413" y="1055442"/>
        <a:ext cx="1619280" cy="2278235"/>
      </dsp:txXfrm>
    </dsp:sp>
    <dsp:sp modelId="{ECB231B4-094B-4FC4-A9F3-5F9966B48F2B}">
      <dsp:nvSpPr>
        <dsp:cNvPr id="0" name=""/>
        <dsp:cNvSpPr/>
      </dsp:nvSpPr>
      <dsp:spPr>
        <a:xfrm>
          <a:off x="6712074" y="1981275"/>
          <a:ext cx="364647" cy="4265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tr-TR" sz="1000" kern="1200"/>
        </a:p>
      </dsp:txBody>
      <dsp:txXfrm>
        <a:off x="6712074" y="2066589"/>
        <a:ext cx="255253" cy="255940"/>
      </dsp:txXfrm>
    </dsp:sp>
    <dsp:sp modelId="{298EE18B-3585-41F3-A286-D81E12EA9FCD}">
      <dsp:nvSpPr>
        <dsp:cNvPr id="0" name=""/>
        <dsp:cNvSpPr/>
      </dsp:nvSpPr>
      <dsp:spPr>
        <a:xfrm>
          <a:off x="7228085" y="1005064"/>
          <a:ext cx="1720036" cy="23789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Üst yönetici tarafından verilecek diğer görevleri yapmak.</a:t>
          </a:r>
          <a:endParaRPr lang="tr-TR" sz="1300" kern="1200"/>
        </a:p>
      </dsp:txBody>
      <dsp:txXfrm>
        <a:off x="7278463" y="1055442"/>
        <a:ext cx="1619280" cy="227823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9A002-B866-4D20-AD6D-64559AC474EF}">
      <dsp:nvSpPr>
        <dsp:cNvPr id="0" name=""/>
        <dsp:cNvSpPr/>
      </dsp:nvSpPr>
      <dsp:spPr>
        <a:xfrm>
          <a:off x="3375751" y="700535"/>
          <a:ext cx="119083" cy="315657"/>
        </a:xfrm>
        <a:custGeom>
          <a:avLst/>
          <a:gdLst/>
          <a:ahLst/>
          <a:cxnLst/>
          <a:rect l="0" t="0" r="0" b="0"/>
          <a:pathLst>
            <a:path>
              <a:moveTo>
                <a:pt x="110814" y="0"/>
              </a:moveTo>
              <a:lnTo>
                <a:pt x="110814" y="485473"/>
              </a:lnTo>
              <a:lnTo>
                <a:pt x="0" y="485473"/>
              </a:lnTo>
            </a:path>
          </a:pathLst>
        </a:custGeom>
        <a:noFill/>
        <a:ln w="25400" cap="flat" cmpd="sng" algn="ctr">
          <a:solidFill>
            <a:srgbClr val="F79646">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DE87A49-761C-4DBA-90C4-0D3EAADEBC44}">
      <dsp:nvSpPr>
        <dsp:cNvPr id="0" name=""/>
        <dsp:cNvSpPr/>
      </dsp:nvSpPr>
      <dsp:spPr>
        <a:xfrm>
          <a:off x="5154969" y="2035653"/>
          <a:ext cx="202432" cy="1539894"/>
        </a:xfrm>
        <a:custGeom>
          <a:avLst/>
          <a:gdLst/>
          <a:ahLst/>
          <a:cxnLst/>
          <a:rect l="0" t="0" r="0" b="0"/>
          <a:pathLst>
            <a:path>
              <a:moveTo>
                <a:pt x="0" y="0"/>
              </a:moveTo>
              <a:lnTo>
                <a:pt x="0" y="1885287"/>
              </a:lnTo>
              <a:lnTo>
                <a:pt x="161187" y="1885287"/>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A1DAF25-466C-47D2-B270-2F9DEA974605}">
      <dsp:nvSpPr>
        <dsp:cNvPr id="0" name=""/>
        <dsp:cNvSpPr/>
      </dsp:nvSpPr>
      <dsp:spPr>
        <a:xfrm>
          <a:off x="5154969" y="2035653"/>
          <a:ext cx="211954" cy="3334087"/>
        </a:xfrm>
        <a:custGeom>
          <a:avLst/>
          <a:gdLst/>
          <a:ahLst/>
          <a:cxnLst/>
          <a:rect l="0" t="0" r="0" b="0"/>
          <a:pathLst>
            <a:path>
              <a:moveTo>
                <a:pt x="0" y="0"/>
              </a:moveTo>
              <a:lnTo>
                <a:pt x="0" y="4074206"/>
              </a:lnTo>
              <a:lnTo>
                <a:pt x="146000" y="407420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8F72F7-D90E-4625-9E50-11BE6C41BA47}">
      <dsp:nvSpPr>
        <dsp:cNvPr id="0" name=""/>
        <dsp:cNvSpPr/>
      </dsp:nvSpPr>
      <dsp:spPr>
        <a:xfrm>
          <a:off x="5154969" y="2035653"/>
          <a:ext cx="190407" cy="2145232"/>
        </a:xfrm>
        <a:custGeom>
          <a:avLst/>
          <a:gdLst/>
          <a:ahLst/>
          <a:cxnLst/>
          <a:rect l="0" t="0" r="0" b="0"/>
          <a:pathLst>
            <a:path>
              <a:moveTo>
                <a:pt x="0" y="0"/>
              </a:moveTo>
              <a:lnTo>
                <a:pt x="0" y="2630435"/>
              </a:lnTo>
              <a:lnTo>
                <a:pt x="140934" y="2630435"/>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C93EF4-9351-4CD0-8BF3-52E9783D2D99}">
      <dsp:nvSpPr>
        <dsp:cNvPr id="0" name=""/>
        <dsp:cNvSpPr/>
      </dsp:nvSpPr>
      <dsp:spPr>
        <a:xfrm>
          <a:off x="5154969" y="2035653"/>
          <a:ext cx="195844" cy="2742088"/>
        </a:xfrm>
        <a:custGeom>
          <a:avLst/>
          <a:gdLst/>
          <a:ahLst/>
          <a:cxnLst/>
          <a:rect l="0" t="0" r="0" b="0"/>
          <a:pathLst>
            <a:path>
              <a:moveTo>
                <a:pt x="0" y="0"/>
              </a:moveTo>
              <a:lnTo>
                <a:pt x="0" y="3350629"/>
              </a:lnTo>
              <a:lnTo>
                <a:pt x="129895" y="3350629"/>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3F1CB97-ABC9-4F5C-B88C-D288BCBEE039}">
      <dsp:nvSpPr>
        <dsp:cNvPr id="0" name=""/>
        <dsp:cNvSpPr/>
      </dsp:nvSpPr>
      <dsp:spPr>
        <a:xfrm>
          <a:off x="5154969" y="2035653"/>
          <a:ext cx="149087" cy="885470"/>
        </a:xfrm>
        <a:custGeom>
          <a:avLst/>
          <a:gdLst/>
          <a:ahLst/>
          <a:cxnLst/>
          <a:rect l="0" t="0" r="0" b="0"/>
          <a:pathLst>
            <a:path>
              <a:moveTo>
                <a:pt x="0" y="0"/>
              </a:moveTo>
              <a:lnTo>
                <a:pt x="0" y="1222832"/>
              </a:lnTo>
              <a:lnTo>
                <a:pt x="157272" y="1222832"/>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5E2D406-51FD-4C82-8B08-1560C15D4A23}">
      <dsp:nvSpPr>
        <dsp:cNvPr id="0" name=""/>
        <dsp:cNvSpPr/>
      </dsp:nvSpPr>
      <dsp:spPr>
        <a:xfrm>
          <a:off x="5154969" y="2035653"/>
          <a:ext cx="140272" cy="283885"/>
        </a:xfrm>
        <a:custGeom>
          <a:avLst/>
          <a:gdLst/>
          <a:ahLst/>
          <a:cxnLst/>
          <a:rect l="0" t="0" r="0" b="0"/>
          <a:pathLst>
            <a:path>
              <a:moveTo>
                <a:pt x="0" y="0"/>
              </a:moveTo>
              <a:lnTo>
                <a:pt x="0" y="432028"/>
              </a:lnTo>
              <a:lnTo>
                <a:pt x="156702" y="432028"/>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5D3834F-8D9F-4899-9B72-81C012C7F654}">
      <dsp:nvSpPr>
        <dsp:cNvPr id="0" name=""/>
        <dsp:cNvSpPr/>
      </dsp:nvSpPr>
      <dsp:spPr>
        <a:xfrm>
          <a:off x="3494835" y="700535"/>
          <a:ext cx="2082417" cy="807263"/>
        </a:xfrm>
        <a:custGeom>
          <a:avLst/>
          <a:gdLst/>
          <a:ahLst/>
          <a:cxnLst/>
          <a:rect l="0" t="0" r="0" b="0"/>
          <a:pathLst>
            <a:path>
              <a:moveTo>
                <a:pt x="0" y="0"/>
              </a:moveTo>
              <a:lnTo>
                <a:pt x="0" y="866110"/>
              </a:lnTo>
              <a:lnTo>
                <a:pt x="2089993" y="866110"/>
              </a:lnTo>
              <a:lnTo>
                <a:pt x="2089993" y="976924"/>
              </a:lnTo>
            </a:path>
          </a:pathLst>
        </a:custGeom>
        <a:noFill/>
        <a:ln w="25400" cap="flat" cmpd="sng" algn="ctr">
          <a:solidFill>
            <a:srgbClr val="F79646">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384169E-62FC-40E2-BDDB-EA30D258F8A1}">
      <dsp:nvSpPr>
        <dsp:cNvPr id="0" name=""/>
        <dsp:cNvSpPr/>
      </dsp:nvSpPr>
      <dsp:spPr>
        <a:xfrm>
          <a:off x="3623357" y="2045434"/>
          <a:ext cx="91508" cy="489421"/>
        </a:xfrm>
        <a:custGeom>
          <a:avLst/>
          <a:gdLst/>
          <a:ahLst/>
          <a:cxnLst/>
          <a:rect l="0" t="0" r="0" b="0"/>
          <a:pathLst>
            <a:path>
              <a:moveTo>
                <a:pt x="0" y="0"/>
              </a:moveTo>
              <a:lnTo>
                <a:pt x="0" y="489267"/>
              </a:lnTo>
              <a:lnTo>
                <a:pt x="91480" y="489267"/>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D28407A-C793-40DA-ADF0-97385041B78B}">
      <dsp:nvSpPr>
        <dsp:cNvPr id="0" name=""/>
        <dsp:cNvSpPr/>
      </dsp:nvSpPr>
      <dsp:spPr>
        <a:xfrm>
          <a:off x="3494835" y="700535"/>
          <a:ext cx="550805" cy="817044"/>
        </a:xfrm>
        <a:custGeom>
          <a:avLst/>
          <a:gdLst/>
          <a:ahLst/>
          <a:cxnLst/>
          <a:rect l="0" t="0" r="0" b="0"/>
          <a:pathLst>
            <a:path>
              <a:moveTo>
                <a:pt x="0" y="0"/>
              </a:moveTo>
              <a:lnTo>
                <a:pt x="0" y="875888"/>
              </a:lnTo>
              <a:lnTo>
                <a:pt x="558863" y="875888"/>
              </a:lnTo>
              <a:lnTo>
                <a:pt x="558863" y="986702"/>
              </a:lnTo>
            </a:path>
          </a:pathLst>
        </a:custGeom>
        <a:noFill/>
        <a:ln w="25400" cap="flat" cmpd="sng" algn="ctr">
          <a:solidFill>
            <a:srgbClr val="F79646">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81E8CED-1838-455E-AF8F-D7F1930D9DFA}">
      <dsp:nvSpPr>
        <dsp:cNvPr id="0" name=""/>
        <dsp:cNvSpPr/>
      </dsp:nvSpPr>
      <dsp:spPr>
        <a:xfrm>
          <a:off x="1993954" y="2055210"/>
          <a:ext cx="105095" cy="1254736"/>
        </a:xfrm>
        <a:custGeom>
          <a:avLst/>
          <a:gdLst/>
          <a:ahLst/>
          <a:cxnLst/>
          <a:rect l="0" t="0" r="0" b="0"/>
          <a:pathLst>
            <a:path>
              <a:moveTo>
                <a:pt x="0" y="0"/>
              </a:moveTo>
              <a:lnTo>
                <a:pt x="0" y="1254341"/>
              </a:lnTo>
              <a:lnTo>
                <a:pt x="105062" y="1254341"/>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9C10371-C2E1-4D39-BB46-8AAC5E1B831A}">
      <dsp:nvSpPr>
        <dsp:cNvPr id="0" name=""/>
        <dsp:cNvSpPr/>
      </dsp:nvSpPr>
      <dsp:spPr>
        <a:xfrm>
          <a:off x="1993954" y="2055210"/>
          <a:ext cx="123042" cy="493222"/>
        </a:xfrm>
        <a:custGeom>
          <a:avLst/>
          <a:gdLst/>
          <a:ahLst/>
          <a:cxnLst/>
          <a:rect l="0" t="0" r="0" b="0"/>
          <a:pathLst>
            <a:path>
              <a:moveTo>
                <a:pt x="0" y="0"/>
              </a:moveTo>
              <a:lnTo>
                <a:pt x="0" y="493066"/>
              </a:lnTo>
              <a:lnTo>
                <a:pt x="123004" y="493066"/>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B7E715F-D551-494F-96D4-6A044B195725}">
      <dsp:nvSpPr>
        <dsp:cNvPr id="0" name=""/>
        <dsp:cNvSpPr/>
      </dsp:nvSpPr>
      <dsp:spPr>
        <a:xfrm>
          <a:off x="2416238" y="700535"/>
          <a:ext cx="1078596" cy="826820"/>
        </a:xfrm>
        <a:custGeom>
          <a:avLst/>
          <a:gdLst/>
          <a:ahLst/>
          <a:cxnLst/>
          <a:rect l="0" t="0" r="0" b="0"/>
          <a:pathLst>
            <a:path>
              <a:moveTo>
                <a:pt x="1070024" y="0"/>
              </a:moveTo>
              <a:lnTo>
                <a:pt x="1070024" y="885661"/>
              </a:lnTo>
              <a:lnTo>
                <a:pt x="0" y="885661"/>
              </a:lnTo>
              <a:lnTo>
                <a:pt x="0" y="996475"/>
              </a:lnTo>
            </a:path>
          </a:pathLst>
        </a:custGeom>
        <a:noFill/>
        <a:ln w="25400" cap="flat" cmpd="sng" algn="ctr">
          <a:solidFill>
            <a:srgbClr val="F79646">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100EFFD-37D2-4149-8DC1-30EBACDEBF93}">
      <dsp:nvSpPr>
        <dsp:cNvPr id="0" name=""/>
        <dsp:cNvSpPr/>
      </dsp:nvSpPr>
      <dsp:spPr>
        <a:xfrm>
          <a:off x="816715" y="2035653"/>
          <a:ext cx="91440" cy="1926077"/>
        </a:xfrm>
        <a:custGeom>
          <a:avLst/>
          <a:gdLst/>
          <a:ahLst/>
          <a:cxnLst/>
          <a:rect l="0" t="0" r="0" b="0"/>
          <a:pathLst>
            <a:path>
              <a:moveTo>
                <a:pt x="45720" y="0"/>
              </a:moveTo>
              <a:lnTo>
                <a:pt x="45720" y="1925470"/>
              </a:lnTo>
              <a:lnTo>
                <a:pt x="113644" y="1925470"/>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BCDD441-5442-41CC-A84C-F35E38F57B1D}">
      <dsp:nvSpPr>
        <dsp:cNvPr id="0" name=""/>
        <dsp:cNvSpPr/>
      </dsp:nvSpPr>
      <dsp:spPr>
        <a:xfrm>
          <a:off x="816715" y="2035653"/>
          <a:ext cx="91440" cy="1243356"/>
        </a:xfrm>
        <a:custGeom>
          <a:avLst/>
          <a:gdLst/>
          <a:ahLst/>
          <a:cxnLst/>
          <a:rect l="0" t="0" r="0" b="0"/>
          <a:pathLst>
            <a:path>
              <a:moveTo>
                <a:pt x="45720" y="0"/>
              </a:moveTo>
              <a:lnTo>
                <a:pt x="45720" y="1242964"/>
              </a:lnTo>
              <a:lnTo>
                <a:pt x="89708" y="1242964"/>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DF4CFF8-E6F1-479E-975D-8811CA0921F6}">
      <dsp:nvSpPr>
        <dsp:cNvPr id="0" name=""/>
        <dsp:cNvSpPr/>
      </dsp:nvSpPr>
      <dsp:spPr>
        <a:xfrm>
          <a:off x="816715" y="2035653"/>
          <a:ext cx="91440" cy="445942"/>
        </a:xfrm>
        <a:custGeom>
          <a:avLst/>
          <a:gdLst/>
          <a:ahLst/>
          <a:cxnLst/>
          <a:rect l="0" t="0" r="0" b="0"/>
          <a:pathLst>
            <a:path>
              <a:moveTo>
                <a:pt x="45720" y="0"/>
              </a:moveTo>
              <a:lnTo>
                <a:pt x="45720" y="445801"/>
              </a:lnTo>
              <a:lnTo>
                <a:pt x="95692" y="445801"/>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01A961-7FA8-4270-8979-821FBFA9C7E0}">
      <dsp:nvSpPr>
        <dsp:cNvPr id="0" name=""/>
        <dsp:cNvSpPr/>
      </dsp:nvSpPr>
      <dsp:spPr>
        <a:xfrm>
          <a:off x="1284718" y="700535"/>
          <a:ext cx="2210116" cy="807263"/>
        </a:xfrm>
        <a:custGeom>
          <a:avLst/>
          <a:gdLst/>
          <a:ahLst/>
          <a:cxnLst/>
          <a:rect l="0" t="0" r="0" b="0"/>
          <a:pathLst>
            <a:path>
              <a:moveTo>
                <a:pt x="2201187" y="0"/>
              </a:moveTo>
              <a:lnTo>
                <a:pt x="2201187" y="866110"/>
              </a:lnTo>
              <a:lnTo>
                <a:pt x="0" y="866110"/>
              </a:lnTo>
              <a:lnTo>
                <a:pt x="0" y="976924"/>
              </a:lnTo>
            </a:path>
          </a:pathLst>
        </a:custGeom>
        <a:noFill/>
        <a:ln w="25400" cap="flat" cmpd="sng" algn="ctr">
          <a:solidFill>
            <a:srgbClr val="F79646">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7E24916-0D6B-4B14-8AA6-049440302109}">
      <dsp:nvSpPr>
        <dsp:cNvPr id="0" name=""/>
        <dsp:cNvSpPr/>
      </dsp:nvSpPr>
      <dsp:spPr>
        <a:xfrm>
          <a:off x="2966980" y="172680"/>
          <a:ext cx="1055709" cy="527854"/>
        </a:xfrm>
        <a:prstGeom prst="rect">
          <a:avLst/>
        </a:prstGeom>
        <a:solidFill>
          <a:srgbClr val="8064A2">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Strateji Geliştirme </a:t>
          </a:r>
        </a:p>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Daire Başkanlığı</a:t>
          </a:r>
        </a:p>
      </dsp:txBody>
      <dsp:txXfrm>
        <a:off x="2966980" y="172680"/>
        <a:ext cx="1055709" cy="527854"/>
      </dsp:txXfrm>
    </dsp:sp>
    <dsp:sp modelId="{24BCD2D6-DA18-4BD9-B1BB-E11F20F1D962}">
      <dsp:nvSpPr>
        <dsp:cNvPr id="0" name=""/>
        <dsp:cNvSpPr/>
      </dsp:nvSpPr>
      <dsp:spPr>
        <a:xfrm>
          <a:off x="756864" y="1507798"/>
          <a:ext cx="1055709" cy="527854"/>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Bütçe ve Performans Şubesi</a:t>
          </a:r>
        </a:p>
      </dsp:txBody>
      <dsp:txXfrm>
        <a:off x="756864" y="1507798"/>
        <a:ext cx="1055709" cy="527854"/>
      </dsp:txXfrm>
    </dsp:sp>
    <dsp:sp modelId="{FF3AD13E-BEE0-431B-80E3-FFD1ACFCEE96}">
      <dsp:nvSpPr>
        <dsp:cNvPr id="0" name=""/>
        <dsp:cNvSpPr/>
      </dsp:nvSpPr>
      <dsp:spPr>
        <a:xfrm>
          <a:off x="912423" y="2217668"/>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Gelir Takip Tahakkuk</a:t>
          </a:r>
        </a:p>
      </dsp:txBody>
      <dsp:txXfrm>
        <a:off x="912423" y="2217668"/>
        <a:ext cx="1055709" cy="527854"/>
      </dsp:txXfrm>
    </dsp:sp>
    <dsp:sp modelId="{787F3D29-0524-4767-A721-72DABD3579FF}">
      <dsp:nvSpPr>
        <dsp:cNvPr id="0" name=""/>
        <dsp:cNvSpPr/>
      </dsp:nvSpPr>
      <dsp:spPr>
        <a:xfrm>
          <a:off x="906437" y="3015082"/>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Bütçe </a:t>
          </a:r>
        </a:p>
      </dsp:txBody>
      <dsp:txXfrm>
        <a:off x="906437" y="3015082"/>
        <a:ext cx="1055709" cy="527854"/>
      </dsp:txXfrm>
    </dsp:sp>
    <dsp:sp modelId="{E8531416-9EB7-4553-9AAF-A3E7D4872F35}">
      <dsp:nvSpPr>
        <dsp:cNvPr id="0" name=""/>
        <dsp:cNvSpPr/>
      </dsp:nvSpPr>
      <dsp:spPr>
        <a:xfrm>
          <a:off x="930380" y="3697804"/>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İzleme Değerlendirme Raporlama</a:t>
          </a:r>
        </a:p>
      </dsp:txBody>
      <dsp:txXfrm>
        <a:off x="930380" y="3697804"/>
        <a:ext cx="1055709" cy="527854"/>
      </dsp:txXfrm>
    </dsp:sp>
    <dsp:sp modelId="{2A313495-58CB-45DC-883B-B52EF2370063}">
      <dsp:nvSpPr>
        <dsp:cNvPr id="0" name=""/>
        <dsp:cNvSpPr/>
      </dsp:nvSpPr>
      <dsp:spPr>
        <a:xfrm>
          <a:off x="1888383" y="1527355"/>
          <a:ext cx="1055709" cy="527854"/>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Stratejik Yönetim ve Planlama Şubesi </a:t>
          </a:r>
        </a:p>
      </dsp:txBody>
      <dsp:txXfrm>
        <a:off x="1888383" y="1527355"/>
        <a:ext cx="1055709" cy="527854"/>
      </dsp:txXfrm>
    </dsp:sp>
    <dsp:sp modelId="{9533418C-1D43-424F-8FC6-7FD34A4EFB8C}">
      <dsp:nvSpPr>
        <dsp:cNvPr id="0" name=""/>
        <dsp:cNvSpPr/>
      </dsp:nvSpPr>
      <dsp:spPr>
        <a:xfrm>
          <a:off x="2116997" y="2284505"/>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Stratejik Yönetim ve Planlama</a:t>
          </a:r>
        </a:p>
      </dsp:txBody>
      <dsp:txXfrm>
        <a:off x="2116997" y="2284505"/>
        <a:ext cx="1055709" cy="527854"/>
      </dsp:txXfrm>
    </dsp:sp>
    <dsp:sp modelId="{9F5DD103-316D-4405-A447-336241D087E8}">
      <dsp:nvSpPr>
        <dsp:cNvPr id="0" name=""/>
        <dsp:cNvSpPr/>
      </dsp:nvSpPr>
      <dsp:spPr>
        <a:xfrm>
          <a:off x="2099050" y="3046019"/>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Destek Servisi</a:t>
          </a:r>
        </a:p>
      </dsp:txBody>
      <dsp:txXfrm>
        <a:off x="2099050" y="3046019"/>
        <a:ext cx="1055709" cy="527854"/>
      </dsp:txXfrm>
    </dsp:sp>
    <dsp:sp modelId="{FE72A425-6F77-4DC0-8ED8-B22589453327}">
      <dsp:nvSpPr>
        <dsp:cNvPr id="0" name=""/>
        <dsp:cNvSpPr/>
      </dsp:nvSpPr>
      <dsp:spPr>
        <a:xfrm>
          <a:off x="3517786" y="1517579"/>
          <a:ext cx="1055709" cy="527854"/>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İç Kontrol Şubesi</a:t>
          </a:r>
        </a:p>
      </dsp:txBody>
      <dsp:txXfrm>
        <a:off x="3517786" y="1517579"/>
        <a:ext cx="1055709" cy="527854"/>
      </dsp:txXfrm>
    </dsp:sp>
    <dsp:sp modelId="{4BFF0D06-8D0E-4DFD-B26C-8C6A87257F6E}">
      <dsp:nvSpPr>
        <dsp:cNvPr id="0" name=""/>
        <dsp:cNvSpPr/>
      </dsp:nvSpPr>
      <dsp:spPr>
        <a:xfrm>
          <a:off x="3714866" y="2270928"/>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İç Kontrol Servisi</a:t>
          </a:r>
        </a:p>
      </dsp:txBody>
      <dsp:txXfrm>
        <a:off x="3714866" y="2270928"/>
        <a:ext cx="1055709" cy="527854"/>
      </dsp:txXfrm>
    </dsp:sp>
    <dsp:sp modelId="{446F6E8C-F9E5-4365-A9E4-886EA99A6678}">
      <dsp:nvSpPr>
        <dsp:cNvPr id="0" name=""/>
        <dsp:cNvSpPr/>
      </dsp:nvSpPr>
      <dsp:spPr>
        <a:xfrm>
          <a:off x="5049398" y="1507798"/>
          <a:ext cx="1055709" cy="527854"/>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Muhasebe ve Kesin Hesap Şubesi</a:t>
          </a:r>
        </a:p>
      </dsp:txBody>
      <dsp:txXfrm>
        <a:off x="5049398" y="1507798"/>
        <a:ext cx="1055709" cy="527854"/>
      </dsp:txXfrm>
    </dsp:sp>
    <dsp:sp modelId="{541F3EDB-122E-41E7-8256-5809B9BAEB16}">
      <dsp:nvSpPr>
        <dsp:cNvPr id="0" name=""/>
        <dsp:cNvSpPr/>
      </dsp:nvSpPr>
      <dsp:spPr>
        <a:xfrm>
          <a:off x="5295241" y="2055611"/>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Muhasebe</a:t>
          </a:r>
        </a:p>
      </dsp:txBody>
      <dsp:txXfrm>
        <a:off x="5295241" y="2055611"/>
        <a:ext cx="1055709" cy="527854"/>
      </dsp:txXfrm>
    </dsp:sp>
    <dsp:sp modelId="{2ECEC147-6B31-47E9-A663-FB8C78577A90}">
      <dsp:nvSpPr>
        <dsp:cNvPr id="0" name=""/>
        <dsp:cNvSpPr/>
      </dsp:nvSpPr>
      <dsp:spPr>
        <a:xfrm>
          <a:off x="5304056" y="2657196"/>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Taşınır Mal Yönetim</a:t>
          </a:r>
        </a:p>
      </dsp:txBody>
      <dsp:txXfrm>
        <a:off x="5304056" y="2657196"/>
        <a:ext cx="1055709" cy="527854"/>
      </dsp:txXfrm>
    </dsp:sp>
    <dsp:sp modelId="{BCF740E7-F20A-4EC0-99CC-3F243C654CB2}">
      <dsp:nvSpPr>
        <dsp:cNvPr id="0" name=""/>
        <dsp:cNvSpPr/>
      </dsp:nvSpPr>
      <dsp:spPr>
        <a:xfrm>
          <a:off x="5350814" y="4513814"/>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Alacak Takip </a:t>
          </a:r>
        </a:p>
      </dsp:txBody>
      <dsp:txXfrm>
        <a:off x="5350814" y="4513814"/>
        <a:ext cx="1055709" cy="527854"/>
      </dsp:txXfrm>
    </dsp:sp>
    <dsp:sp modelId="{846DC98D-82A8-416A-A08C-3B6BD1119A3D}">
      <dsp:nvSpPr>
        <dsp:cNvPr id="0" name=""/>
        <dsp:cNvSpPr/>
      </dsp:nvSpPr>
      <dsp:spPr>
        <a:xfrm>
          <a:off x="5345377" y="3916958"/>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AB Hibe Projeleri</a:t>
          </a:r>
        </a:p>
      </dsp:txBody>
      <dsp:txXfrm>
        <a:off x="5345377" y="3916958"/>
        <a:ext cx="1055709" cy="527854"/>
      </dsp:txXfrm>
    </dsp:sp>
    <dsp:sp modelId="{AED9810A-B510-42FA-8BD0-F1E576CA16ED}">
      <dsp:nvSpPr>
        <dsp:cNvPr id="0" name=""/>
        <dsp:cNvSpPr/>
      </dsp:nvSpPr>
      <dsp:spPr>
        <a:xfrm>
          <a:off x="5366924" y="5105813"/>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TÜBİTAK SANTEZ Projeleri</a:t>
          </a:r>
        </a:p>
      </dsp:txBody>
      <dsp:txXfrm>
        <a:off x="5366924" y="5105813"/>
        <a:ext cx="1055709" cy="527854"/>
      </dsp:txXfrm>
    </dsp:sp>
    <dsp:sp modelId="{DDC36ECA-83D3-402C-BF72-E63007222FF6}">
      <dsp:nvSpPr>
        <dsp:cNvPr id="0" name=""/>
        <dsp:cNvSpPr/>
      </dsp:nvSpPr>
      <dsp:spPr>
        <a:xfrm>
          <a:off x="5357401" y="3311620"/>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BAP FARABİ </a:t>
          </a:r>
          <a:r>
            <a:rPr lang="tr-TR" sz="1100" kern="1200" dirty="0" smtClean="0">
              <a:solidFill>
                <a:sysClr val="window" lastClr="FFFFFF"/>
              </a:solidFill>
              <a:latin typeface="Gill Sans MT"/>
              <a:ea typeface="+mn-ea"/>
              <a:cs typeface="+mn-cs"/>
            </a:rPr>
            <a:t>DİKA, GAP Projeleri</a:t>
          </a:r>
          <a:endParaRPr lang="tr-TR" sz="1100" kern="1200" dirty="0">
            <a:solidFill>
              <a:sysClr val="window" lastClr="FFFFFF"/>
            </a:solidFill>
            <a:latin typeface="Gill Sans MT"/>
            <a:ea typeface="+mn-ea"/>
            <a:cs typeface="+mn-cs"/>
          </a:endParaRPr>
        </a:p>
      </dsp:txBody>
      <dsp:txXfrm>
        <a:off x="5357401" y="3311620"/>
        <a:ext cx="1055709" cy="527854"/>
      </dsp:txXfrm>
    </dsp:sp>
    <dsp:sp modelId="{4CE82983-A355-4EFB-A212-177D6BE205C0}">
      <dsp:nvSpPr>
        <dsp:cNvPr id="0" name=""/>
        <dsp:cNvSpPr/>
      </dsp:nvSpPr>
      <dsp:spPr>
        <a:xfrm>
          <a:off x="2320042" y="752264"/>
          <a:ext cx="1055709" cy="527854"/>
        </a:xfrm>
        <a:prstGeom prst="rect">
          <a:avLst/>
        </a:prstGeom>
        <a:solidFill>
          <a:srgbClr val="F79646">
            <a:hueOff val="0"/>
            <a:satOff val="0"/>
            <a:lumOff val="0"/>
            <a:alphaOff val="0"/>
          </a:srgbClr>
        </a:solidFill>
        <a:ln w="25400" cap="flat" cmpd="sng" algn="ctr">
          <a:solidFill>
            <a:sysClr val="window" lastClr="FFFFFF">
              <a:shade val="80000"/>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Sekreterya</a:t>
          </a:r>
        </a:p>
      </dsp:txBody>
      <dsp:txXfrm>
        <a:off x="2320042" y="752264"/>
        <a:ext cx="1055709" cy="52785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D9438A-A36A-41F4-BB82-49F792E9CC56}">
      <dsp:nvSpPr>
        <dsp:cNvPr id="0" name=""/>
        <dsp:cNvSpPr/>
      </dsp:nvSpPr>
      <dsp:spPr>
        <a:xfrm>
          <a:off x="708444" y="0"/>
          <a:ext cx="8029036" cy="4520242"/>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28BC60FB-EB3C-427F-AD6D-187A3E7DBA0E}">
      <dsp:nvSpPr>
        <dsp:cNvPr id="0" name=""/>
        <dsp:cNvSpPr/>
      </dsp:nvSpPr>
      <dsp:spPr>
        <a:xfrm>
          <a:off x="320091" y="1356072"/>
          <a:ext cx="2833777" cy="180809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tr-TR" sz="2100" kern="1200" dirty="0" smtClean="0"/>
            <a:t>Başkanlığımızda toplam 14 personel görev yapmaktadır. </a:t>
          </a:r>
          <a:endParaRPr lang="tr-TR" sz="2100" kern="1200" dirty="0"/>
        </a:p>
      </dsp:txBody>
      <dsp:txXfrm>
        <a:off x="408355" y="1444336"/>
        <a:ext cx="2657249" cy="1631568"/>
      </dsp:txXfrm>
    </dsp:sp>
    <dsp:sp modelId="{F01F5F83-61B2-4674-B350-AE71C32A1628}">
      <dsp:nvSpPr>
        <dsp:cNvPr id="0" name=""/>
        <dsp:cNvSpPr/>
      </dsp:nvSpPr>
      <dsp:spPr>
        <a:xfrm>
          <a:off x="3306073" y="1356072"/>
          <a:ext cx="2833777" cy="180809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tr-TR" sz="2100" kern="1200" dirty="0" smtClean="0"/>
            <a:t>Personel sayısı yeterli olmakla birlikte alanında yetişmiş deneyimli personele ihtiyaç duyulmaktadır.</a:t>
          </a:r>
          <a:endParaRPr lang="tr-TR" sz="2100" kern="1200" dirty="0"/>
        </a:p>
      </dsp:txBody>
      <dsp:txXfrm>
        <a:off x="3394337" y="1444336"/>
        <a:ext cx="2657249" cy="1631568"/>
      </dsp:txXfrm>
    </dsp:sp>
    <dsp:sp modelId="{8EEB7733-642C-4546-B47A-B9A39910BC9B}">
      <dsp:nvSpPr>
        <dsp:cNvPr id="0" name=""/>
        <dsp:cNvSpPr/>
      </dsp:nvSpPr>
      <dsp:spPr>
        <a:xfrm>
          <a:off x="6292056" y="1356072"/>
          <a:ext cx="2833777" cy="180809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tr-TR" sz="2100" kern="1200" dirty="0" smtClean="0"/>
            <a:t>Başkanlığımızda faal olarak 4 Şube. Müdürlüğü olması mevcuttur. </a:t>
          </a:r>
          <a:endParaRPr lang="tr-TR" sz="2100" kern="1200" dirty="0"/>
        </a:p>
      </dsp:txBody>
      <dsp:txXfrm>
        <a:off x="6380320" y="1444336"/>
        <a:ext cx="2657249" cy="163156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732C77-E6C4-4E0F-B629-36BDA81757B0}">
      <dsp:nvSpPr>
        <dsp:cNvPr id="0" name=""/>
        <dsp:cNvSpPr/>
      </dsp:nvSpPr>
      <dsp:spPr>
        <a:xfrm rot="10800000">
          <a:off x="1395014" y="863"/>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 </a:t>
          </a:r>
          <a:r>
            <a:rPr lang="en-US" sz="1000" kern="1200" dirty="0" err="1" smtClean="0"/>
            <a:t>Performans</a:t>
          </a:r>
          <a:r>
            <a:rPr lang="en-US" sz="1000" kern="1200" dirty="0" smtClean="0"/>
            <a:t> </a:t>
          </a:r>
          <a:r>
            <a:rPr lang="en-US" sz="1000" kern="1200" dirty="0" err="1" smtClean="0"/>
            <a:t>programı</a:t>
          </a:r>
          <a:r>
            <a:rPr lang="en-US" sz="1000" kern="1200" dirty="0" smtClean="0"/>
            <a:t> </a:t>
          </a:r>
          <a:r>
            <a:rPr lang="en-US" sz="1000" kern="1200" dirty="0" err="1" smtClean="0"/>
            <a:t>hazırlıklarının</a:t>
          </a:r>
          <a:r>
            <a:rPr lang="en-US" sz="1000" kern="1200" dirty="0" smtClean="0"/>
            <a:t> </a:t>
          </a:r>
          <a:r>
            <a:rPr lang="en-US" sz="1000" kern="1200" dirty="0" err="1" smtClean="0"/>
            <a:t>koordinasyonunu</a:t>
          </a:r>
          <a:r>
            <a:rPr lang="en-US" sz="1000" kern="1200" dirty="0" smtClean="0"/>
            <a:t> </a:t>
          </a:r>
          <a:r>
            <a:rPr lang="en-US" sz="1000" kern="1200" dirty="0" err="1" smtClean="0"/>
            <a:t>sağlamak</a:t>
          </a:r>
          <a:r>
            <a:rPr lang="en-US" sz="1000" kern="1200" dirty="0" smtClean="0"/>
            <a:t>.</a:t>
          </a:r>
          <a:endParaRPr lang="tr-TR" sz="1000" kern="1200" dirty="0"/>
        </a:p>
      </dsp:txBody>
      <dsp:txXfrm rot="10800000">
        <a:off x="1557771" y="863"/>
        <a:ext cx="4729491" cy="651027"/>
      </dsp:txXfrm>
    </dsp:sp>
    <dsp:sp modelId="{295CCC46-AC48-4EDD-8BEC-ECE170E82DB2}">
      <dsp:nvSpPr>
        <dsp:cNvPr id="0" name=""/>
        <dsp:cNvSpPr/>
      </dsp:nvSpPr>
      <dsp:spPr>
        <a:xfrm>
          <a:off x="1069501" y="863"/>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60EA46-6307-45E9-BB15-C5ADF1D174ED}">
      <dsp:nvSpPr>
        <dsp:cNvPr id="0" name=""/>
        <dsp:cNvSpPr/>
      </dsp:nvSpPr>
      <dsp:spPr>
        <a:xfrm rot="10800000">
          <a:off x="1395014" y="846226"/>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a:t>
          </a:r>
          <a:r>
            <a:rPr lang="en-US" sz="1000" kern="1200" dirty="0" err="1" smtClean="0"/>
            <a:t>Kalkınma</a:t>
          </a:r>
          <a:r>
            <a:rPr lang="en-US" sz="1000" kern="1200" dirty="0" smtClean="0"/>
            <a:t> </a:t>
          </a:r>
          <a:r>
            <a:rPr lang="en-US" sz="1000" kern="1200" dirty="0" err="1" smtClean="0"/>
            <a:t>planı</a:t>
          </a:r>
          <a:r>
            <a:rPr lang="en-US" sz="1000" kern="1200" dirty="0" smtClean="0"/>
            <a:t> </a:t>
          </a:r>
          <a:r>
            <a:rPr lang="en-US" sz="1000" kern="1200" dirty="0" err="1" smtClean="0"/>
            <a:t>ve</a:t>
          </a:r>
          <a:r>
            <a:rPr lang="en-US" sz="1000" kern="1200" dirty="0" smtClean="0"/>
            <a:t> </a:t>
          </a:r>
          <a:r>
            <a:rPr lang="en-US" sz="1000" kern="1200" dirty="0" err="1" smtClean="0"/>
            <a:t>programlarda</a:t>
          </a:r>
          <a:r>
            <a:rPr lang="en-US" sz="1000" kern="1200" dirty="0" smtClean="0"/>
            <a:t> </a:t>
          </a:r>
          <a:r>
            <a:rPr lang="en-US" sz="1000" kern="1200" dirty="0" err="1" smtClean="0"/>
            <a:t>yer</a:t>
          </a:r>
          <a:r>
            <a:rPr lang="en-US" sz="1000" kern="1200" dirty="0" smtClean="0"/>
            <a:t> </a:t>
          </a:r>
          <a:r>
            <a:rPr lang="en-US" sz="1000" kern="1200" dirty="0" err="1" smtClean="0"/>
            <a:t>alan</a:t>
          </a:r>
          <a:r>
            <a:rPr lang="en-US" sz="1000" kern="1200" dirty="0" smtClean="0"/>
            <a:t> </a:t>
          </a:r>
          <a:r>
            <a:rPr lang="en-US" sz="1000" kern="1200" dirty="0" err="1" smtClean="0"/>
            <a:t>politika</a:t>
          </a:r>
          <a:r>
            <a:rPr lang="en-US" sz="1000" kern="1200" dirty="0" smtClean="0"/>
            <a:t>, </a:t>
          </a:r>
          <a:r>
            <a:rPr lang="en-US" sz="1000" kern="1200" dirty="0" err="1" smtClean="0"/>
            <a:t>hedef</a:t>
          </a:r>
          <a:r>
            <a:rPr lang="en-US" sz="1000" kern="1200" dirty="0" smtClean="0"/>
            <a:t> </a:t>
          </a:r>
          <a:r>
            <a:rPr lang="en-US" sz="1000" kern="1200" dirty="0" err="1" smtClean="0"/>
            <a:t>ve</a:t>
          </a:r>
          <a:r>
            <a:rPr lang="en-US" sz="1000" kern="1200" dirty="0" smtClean="0"/>
            <a:t> </a:t>
          </a:r>
          <a:r>
            <a:rPr lang="tr-TR" sz="1000" kern="1200" dirty="0" smtClean="0"/>
            <a:t>  </a:t>
          </a:r>
          <a:r>
            <a:rPr lang="en-US" sz="1000" kern="1200" dirty="0" err="1" smtClean="0"/>
            <a:t>önceliklere</a:t>
          </a:r>
          <a:r>
            <a:rPr lang="en-US" sz="1000" kern="1200" dirty="0" smtClean="0"/>
            <a:t> </a:t>
          </a:r>
          <a:r>
            <a:rPr lang="en-US" sz="1000" kern="1200" dirty="0" err="1" smtClean="0"/>
            <a:t>uygun</a:t>
          </a:r>
          <a:r>
            <a:rPr lang="en-US" sz="1000" kern="1200" dirty="0" smtClean="0"/>
            <a:t> </a:t>
          </a:r>
          <a:r>
            <a:rPr lang="en-US" sz="1000" kern="1200" dirty="0" err="1" smtClean="0"/>
            <a:t>şekilde</a:t>
          </a:r>
          <a:r>
            <a:rPr lang="en-US" sz="1000" kern="1200" dirty="0" smtClean="0"/>
            <a:t> </a:t>
          </a:r>
          <a:r>
            <a:rPr lang="en-US" sz="1000" kern="1200" dirty="0" err="1" smtClean="0"/>
            <a:t>Üniversitenin</a:t>
          </a:r>
          <a:r>
            <a:rPr lang="en-US" sz="1000" kern="1200" dirty="0" smtClean="0"/>
            <a:t> </a:t>
          </a:r>
          <a:r>
            <a:rPr lang="en-US" sz="1000" kern="1200" dirty="0" err="1" smtClean="0"/>
            <a:t>stratejik</a:t>
          </a:r>
          <a:r>
            <a:rPr lang="en-US" sz="1000" kern="1200" dirty="0" smtClean="0"/>
            <a:t> </a:t>
          </a:r>
          <a:r>
            <a:rPr lang="en-US" sz="1000" kern="1200" dirty="0" err="1" smtClean="0"/>
            <a:t>planları</a:t>
          </a:r>
          <a:r>
            <a:rPr lang="en-US" sz="1000" kern="1200" dirty="0" smtClean="0"/>
            <a:t> </a:t>
          </a:r>
          <a:r>
            <a:rPr lang="en-US" sz="1000" kern="1200" dirty="0" err="1" smtClean="0"/>
            <a:t>ve</a:t>
          </a:r>
          <a:r>
            <a:rPr lang="en-US" sz="1000" kern="1200" dirty="0" smtClean="0"/>
            <a:t> </a:t>
          </a:r>
          <a:r>
            <a:rPr lang="en-US" sz="1000" kern="1200" dirty="0" err="1" smtClean="0"/>
            <a:t>performans</a:t>
          </a:r>
          <a:r>
            <a:rPr lang="en-US" sz="1000" kern="1200" dirty="0" smtClean="0"/>
            <a:t> </a:t>
          </a:r>
          <a:r>
            <a:rPr lang="en-US" sz="1000" kern="1200" dirty="0" err="1" smtClean="0"/>
            <a:t>ölçütlerini</a:t>
          </a:r>
          <a:r>
            <a:rPr lang="en-US" sz="1000" kern="1200" dirty="0" smtClean="0"/>
            <a:t> </a:t>
          </a:r>
          <a:r>
            <a:rPr lang="en-US" sz="1000" kern="1200" dirty="0" err="1" smtClean="0"/>
            <a:t>fayda-maliyet</a:t>
          </a:r>
          <a:r>
            <a:rPr lang="en-US" sz="1000" kern="1200" dirty="0" smtClean="0"/>
            <a:t> </a:t>
          </a:r>
          <a:r>
            <a:rPr lang="en-US" sz="1000" kern="1200" dirty="0" err="1" smtClean="0"/>
            <a:t>analizlerine</a:t>
          </a:r>
          <a:r>
            <a:rPr lang="en-US" sz="1000" kern="1200" dirty="0" smtClean="0"/>
            <a:t> </a:t>
          </a:r>
          <a:r>
            <a:rPr lang="en-US" sz="1000" kern="1200" dirty="0" err="1" smtClean="0"/>
            <a:t>uygun</a:t>
          </a:r>
          <a:r>
            <a:rPr lang="en-US" sz="1000" kern="1200" dirty="0" smtClean="0"/>
            <a:t> </a:t>
          </a:r>
          <a:r>
            <a:rPr lang="en-US" sz="1000" kern="1200" dirty="0" err="1" smtClean="0"/>
            <a:t>olarak</a:t>
          </a:r>
          <a:r>
            <a:rPr lang="en-US" sz="1000" kern="1200" dirty="0" smtClean="0"/>
            <a:t> </a:t>
          </a:r>
          <a:r>
            <a:rPr lang="en-US" sz="1000" kern="1200" dirty="0" err="1" smtClean="0"/>
            <a:t>izleyen</a:t>
          </a:r>
          <a:r>
            <a:rPr lang="en-US" sz="1000" kern="1200" dirty="0" smtClean="0"/>
            <a:t> </a:t>
          </a:r>
          <a:r>
            <a:rPr lang="en-US" sz="1000" kern="1200" dirty="0" err="1" smtClean="0"/>
            <a:t>iki</a:t>
          </a:r>
          <a:r>
            <a:rPr lang="en-US" sz="1000" kern="1200" dirty="0" smtClean="0"/>
            <a:t> </a:t>
          </a:r>
          <a:r>
            <a:rPr lang="en-US" sz="1000" kern="1200" dirty="0" err="1" smtClean="0"/>
            <a:t>yılın</a:t>
          </a:r>
          <a:r>
            <a:rPr lang="en-US" sz="1000" kern="1200" dirty="0" smtClean="0"/>
            <a:t> </a:t>
          </a:r>
          <a:r>
            <a:rPr lang="en-US" sz="1000" kern="1200" dirty="0" err="1" smtClean="0"/>
            <a:t>bütçe</a:t>
          </a:r>
          <a:r>
            <a:rPr lang="en-US" sz="1000" kern="1200" dirty="0" smtClean="0"/>
            <a:t> </a:t>
          </a:r>
          <a:r>
            <a:rPr lang="en-US" sz="1000" kern="1200" dirty="0" err="1" smtClean="0"/>
            <a:t>tahminleri</a:t>
          </a:r>
          <a:r>
            <a:rPr lang="en-US" sz="1000" kern="1200" dirty="0" smtClean="0"/>
            <a:t> </a:t>
          </a:r>
          <a:r>
            <a:rPr lang="en-US" sz="1000" kern="1200" dirty="0" err="1" smtClean="0"/>
            <a:t>ile</a:t>
          </a:r>
          <a:r>
            <a:rPr lang="en-US" sz="1000" kern="1200" dirty="0" smtClean="0"/>
            <a:t> </a:t>
          </a:r>
          <a:r>
            <a:rPr lang="en-US" sz="1000" kern="1200" dirty="0" err="1" smtClean="0"/>
            <a:t>birlikte</a:t>
          </a:r>
          <a:r>
            <a:rPr lang="en-US" sz="1000" kern="1200" dirty="0" smtClean="0"/>
            <a:t> </a:t>
          </a:r>
          <a:r>
            <a:rPr lang="en-US" sz="1000" kern="1200" dirty="0" err="1" smtClean="0"/>
            <a:t>bütçeyi</a:t>
          </a:r>
          <a:r>
            <a:rPr lang="en-US" sz="1000" kern="1200" dirty="0" smtClean="0"/>
            <a:t> </a:t>
          </a:r>
          <a:r>
            <a:rPr lang="en-US" sz="1000" kern="1200" dirty="0" err="1" smtClean="0"/>
            <a:t>hazırlamak</a:t>
          </a:r>
          <a:r>
            <a:rPr lang="en-US" sz="1000" kern="1200" dirty="0" smtClean="0"/>
            <a:t>.</a:t>
          </a:r>
          <a:endParaRPr lang="tr-TR" sz="1000" kern="1200" dirty="0"/>
        </a:p>
      </dsp:txBody>
      <dsp:txXfrm rot="10800000">
        <a:off x="1557771" y="846226"/>
        <a:ext cx="4729491" cy="651027"/>
      </dsp:txXfrm>
    </dsp:sp>
    <dsp:sp modelId="{79EB8968-D1F0-4F77-8E88-F5B64602FE61}">
      <dsp:nvSpPr>
        <dsp:cNvPr id="0" name=""/>
        <dsp:cNvSpPr/>
      </dsp:nvSpPr>
      <dsp:spPr>
        <a:xfrm>
          <a:off x="1069501" y="846226"/>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95BB3B-E5F0-4C10-A4AD-4ECB5199AED0}">
      <dsp:nvSpPr>
        <dsp:cNvPr id="0" name=""/>
        <dsp:cNvSpPr/>
      </dsp:nvSpPr>
      <dsp:spPr>
        <a:xfrm rot="10800000">
          <a:off x="1395014" y="1691590"/>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 </a:t>
          </a:r>
          <a:r>
            <a:rPr lang="en-US" sz="1000" kern="1200" dirty="0" err="1" smtClean="0"/>
            <a:t>Ayrıntılı</a:t>
          </a:r>
          <a:r>
            <a:rPr lang="en-US" sz="1000" kern="1200" dirty="0" smtClean="0"/>
            <a:t> </a:t>
          </a:r>
          <a:r>
            <a:rPr lang="en-US" sz="1000" kern="1200" dirty="0" err="1" smtClean="0"/>
            <a:t>harcama</a:t>
          </a:r>
          <a:r>
            <a:rPr lang="en-US" sz="1000" kern="1200" dirty="0" smtClean="0"/>
            <a:t> </a:t>
          </a:r>
          <a:r>
            <a:rPr lang="en-US" sz="1000" kern="1200" dirty="0" err="1" smtClean="0"/>
            <a:t>ve</a:t>
          </a:r>
          <a:r>
            <a:rPr lang="en-US" sz="1000" kern="1200" dirty="0" smtClean="0"/>
            <a:t> </a:t>
          </a:r>
          <a:r>
            <a:rPr lang="en-US" sz="1000" kern="1200" dirty="0" err="1" smtClean="0"/>
            <a:t>finasman</a:t>
          </a:r>
          <a:r>
            <a:rPr lang="en-US" sz="1000" kern="1200" dirty="0" smtClean="0"/>
            <a:t> </a:t>
          </a:r>
          <a:r>
            <a:rPr lang="en-US" sz="1000" kern="1200" dirty="0" err="1" smtClean="0"/>
            <a:t>programlarını</a:t>
          </a:r>
          <a:r>
            <a:rPr lang="en-US" sz="1000" kern="1200" dirty="0" smtClean="0"/>
            <a:t> </a:t>
          </a:r>
          <a:r>
            <a:rPr lang="en-US" sz="1000" kern="1200" dirty="0" err="1" smtClean="0"/>
            <a:t>hazırlamak</a:t>
          </a:r>
          <a:r>
            <a:rPr lang="en-US" sz="1000" kern="1200" dirty="0" smtClean="0"/>
            <a:t>.</a:t>
          </a:r>
          <a:endParaRPr lang="tr-TR" sz="1000" kern="1200" dirty="0"/>
        </a:p>
      </dsp:txBody>
      <dsp:txXfrm rot="10800000">
        <a:off x="1557771" y="1691590"/>
        <a:ext cx="4729491" cy="651027"/>
      </dsp:txXfrm>
    </dsp:sp>
    <dsp:sp modelId="{8723786E-E2E4-4EDD-BA26-5826AE803735}">
      <dsp:nvSpPr>
        <dsp:cNvPr id="0" name=""/>
        <dsp:cNvSpPr/>
      </dsp:nvSpPr>
      <dsp:spPr>
        <a:xfrm>
          <a:off x="1069501" y="1691590"/>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7B7D0A-C1C5-4B9D-8EAF-465DA34E16F9}">
      <dsp:nvSpPr>
        <dsp:cNvPr id="0" name=""/>
        <dsp:cNvSpPr/>
      </dsp:nvSpPr>
      <dsp:spPr>
        <a:xfrm rot="10800000">
          <a:off x="1395014" y="2536953"/>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a:t>
          </a:r>
          <a:r>
            <a:rPr lang="en-US" sz="1000" kern="1200" dirty="0" err="1" smtClean="0"/>
            <a:t>Üniversitenin</a:t>
          </a:r>
          <a:r>
            <a:rPr lang="en-US" sz="1000" kern="1200" dirty="0" smtClean="0"/>
            <a:t> </a:t>
          </a:r>
          <a:r>
            <a:rPr lang="en-US" sz="1000" kern="1200" dirty="0" err="1" smtClean="0"/>
            <a:t>bütçe</a:t>
          </a:r>
          <a:r>
            <a:rPr lang="en-US" sz="1000" kern="1200" dirty="0" smtClean="0"/>
            <a:t> </a:t>
          </a:r>
          <a:r>
            <a:rPr lang="en-US" sz="1000" kern="1200" dirty="0" err="1" smtClean="0"/>
            <a:t>işlemlerini</a:t>
          </a:r>
          <a:r>
            <a:rPr lang="en-US" sz="1000" kern="1200" dirty="0" smtClean="0"/>
            <a:t> </a:t>
          </a:r>
          <a:r>
            <a:rPr lang="en-US" sz="1000" kern="1200" dirty="0" err="1" smtClean="0"/>
            <a:t>gerçekleştirmek</a:t>
          </a:r>
          <a:r>
            <a:rPr lang="en-US" sz="1000" kern="1200" dirty="0" smtClean="0"/>
            <a:t> </a:t>
          </a:r>
          <a:r>
            <a:rPr lang="en-US" sz="1000" kern="1200" dirty="0" err="1" smtClean="0"/>
            <a:t>ve</a:t>
          </a:r>
          <a:r>
            <a:rPr lang="en-US" sz="1000" kern="1200" dirty="0" smtClean="0"/>
            <a:t> </a:t>
          </a:r>
          <a:r>
            <a:rPr lang="en-US" sz="1000" kern="1200" dirty="0" err="1" smtClean="0"/>
            <a:t>kayıtlarını</a:t>
          </a:r>
          <a:r>
            <a:rPr lang="en-US" sz="1000" kern="1200" dirty="0" smtClean="0"/>
            <a:t> </a:t>
          </a:r>
          <a:r>
            <a:rPr lang="en-US" sz="1000" kern="1200" dirty="0" err="1" smtClean="0"/>
            <a:t>tutmak</a:t>
          </a:r>
          <a:r>
            <a:rPr lang="en-US" sz="1000" kern="1200" dirty="0" smtClean="0"/>
            <a:t>.</a:t>
          </a:r>
          <a:endParaRPr lang="tr-TR" sz="1000" kern="1200" dirty="0"/>
        </a:p>
      </dsp:txBody>
      <dsp:txXfrm rot="10800000">
        <a:off x="1557771" y="2536953"/>
        <a:ext cx="4729491" cy="651027"/>
      </dsp:txXfrm>
    </dsp:sp>
    <dsp:sp modelId="{6E0F7391-0472-469B-98BC-3A74EDD5DBE8}">
      <dsp:nvSpPr>
        <dsp:cNvPr id="0" name=""/>
        <dsp:cNvSpPr/>
      </dsp:nvSpPr>
      <dsp:spPr>
        <a:xfrm>
          <a:off x="1069501" y="2536953"/>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B55458-DCAC-4172-947A-7D322E978EEC}">
      <dsp:nvSpPr>
        <dsp:cNvPr id="0" name=""/>
        <dsp:cNvSpPr/>
      </dsp:nvSpPr>
      <dsp:spPr>
        <a:xfrm rot="10800000">
          <a:off x="1395014" y="3382317"/>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a:t>
          </a:r>
          <a:r>
            <a:rPr lang="en-US" sz="1000" kern="1200" dirty="0" err="1" smtClean="0"/>
            <a:t>Üniversite</a:t>
          </a:r>
          <a:r>
            <a:rPr lang="tr-TR" sz="1000" kern="1200" dirty="0" smtClean="0"/>
            <a:t> </a:t>
          </a:r>
          <a:r>
            <a:rPr lang="en-US" sz="1000" kern="1200" dirty="0" err="1" smtClean="0"/>
            <a:t>harcama</a:t>
          </a:r>
          <a:r>
            <a:rPr lang="tr-TR" sz="1000" kern="1200" dirty="0" smtClean="0"/>
            <a:t> </a:t>
          </a:r>
          <a:r>
            <a:rPr lang="en-US" sz="1000" kern="1200" dirty="0" err="1" smtClean="0"/>
            <a:t>birimlerine</a:t>
          </a:r>
          <a:r>
            <a:rPr lang="tr-TR" sz="1000" kern="1200" dirty="0" smtClean="0"/>
            <a:t> </a:t>
          </a:r>
          <a:r>
            <a:rPr lang="en-US" sz="1000" kern="1200" dirty="0" err="1" smtClean="0"/>
            <a:t>ödenek</a:t>
          </a:r>
          <a:r>
            <a:rPr lang="tr-TR" sz="1000" kern="1200" dirty="0" smtClean="0"/>
            <a:t> </a:t>
          </a:r>
          <a:r>
            <a:rPr lang="en-US" sz="1000" kern="1200" dirty="0" err="1" smtClean="0"/>
            <a:t>gönderme</a:t>
          </a:r>
          <a:r>
            <a:rPr lang="tr-TR" sz="1000" kern="1200" dirty="0" smtClean="0"/>
            <a:t> </a:t>
          </a:r>
          <a:r>
            <a:rPr lang="en-US" sz="1000" kern="1200" dirty="0" err="1" smtClean="0"/>
            <a:t>belgesine</a:t>
          </a:r>
          <a:r>
            <a:rPr lang="tr-TR" sz="1000" kern="1200" dirty="0" smtClean="0"/>
            <a:t> </a:t>
          </a:r>
          <a:r>
            <a:rPr lang="en-US" sz="1000" kern="1200" dirty="0" err="1" smtClean="0"/>
            <a:t>dayanılarak</a:t>
          </a:r>
          <a:r>
            <a:rPr lang="en-US" sz="1000" kern="1200" dirty="0" smtClean="0"/>
            <a:t>	</a:t>
          </a:r>
          <a:r>
            <a:rPr lang="en-US" sz="1000" kern="1200" dirty="0" err="1" smtClean="0"/>
            <a:t>ödenek</a:t>
          </a:r>
          <a:r>
            <a:rPr lang="en-US" sz="1000" kern="1200" dirty="0" smtClean="0"/>
            <a:t> </a:t>
          </a:r>
          <a:r>
            <a:rPr lang="en-US" sz="1000" kern="1200" dirty="0" err="1" smtClean="0"/>
            <a:t>gönderilmesini</a:t>
          </a:r>
          <a:r>
            <a:rPr lang="en-US" sz="1000" kern="1200" dirty="0" smtClean="0"/>
            <a:t> </a:t>
          </a:r>
          <a:r>
            <a:rPr lang="en-US" sz="1000" kern="1200" dirty="0" err="1" smtClean="0"/>
            <a:t>sağlamak</a:t>
          </a:r>
          <a:r>
            <a:rPr lang="en-US" sz="1000" kern="1200" dirty="0" smtClean="0"/>
            <a:t>.</a:t>
          </a:r>
          <a:endParaRPr lang="tr-TR" sz="1000" kern="1200" dirty="0"/>
        </a:p>
      </dsp:txBody>
      <dsp:txXfrm rot="10800000">
        <a:off x="1557771" y="3382317"/>
        <a:ext cx="4729491" cy="651027"/>
      </dsp:txXfrm>
    </dsp:sp>
    <dsp:sp modelId="{EFBB8167-7677-4FD1-8010-2C17CF2416D4}">
      <dsp:nvSpPr>
        <dsp:cNvPr id="0" name=""/>
        <dsp:cNvSpPr/>
      </dsp:nvSpPr>
      <dsp:spPr>
        <a:xfrm>
          <a:off x="1069501" y="3382317"/>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73A2C50-CA67-4CFF-A50B-3DEE01CFDCC2}">
      <dsp:nvSpPr>
        <dsp:cNvPr id="0" name=""/>
        <dsp:cNvSpPr/>
      </dsp:nvSpPr>
      <dsp:spPr>
        <a:xfrm rot="10800000">
          <a:off x="1395014" y="4227680"/>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 </a:t>
          </a:r>
          <a:r>
            <a:rPr lang="en-US" sz="1000" kern="1200" dirty="0" err="1" smtClean="0"/>
            <a:t>Gelirlerin</a:t>
          </a:r>
          <a:r>
            <a:rPr lang="en-US" sz="1000" kern="1200" dirty="0" smtClean="0"/>
            <a:t> </a:t>
          </a:r>
          <a:r>
            <a:rPr lang="en-US" sz="1000" kern="1200" dirty="0" err="1" smtClean="0"/>
            <a:t>tahakkuku</a:t>
          </a:r>
          <a:r>
            <a:rPr lang="en-US" sz="1000" kern="1200" dirty="0" smtClean="0"/>
            <a:t> </a:t>
          </a:r>
          <a:r>
            <a:rPr lang="en-US" sz="1000" kern="1200" dirty="0" err="1" smtClean="0"/>
            <a:t>ile</a:t>
          </a:r>
          <a:r>
            <a:rPr lang="en-US" sz="1000" kern="1200" dirty="0" smtClean="0"/>
            <a:t> </a:t>
          </a:r>
          <a:r>
            <a:rPr lang="en-US" sz="1000" kern="1200" dirty="0" err="1" smtClean="0"/>
            <a:t>gelir</a:t>
          </a:r>
          <a:r>
            <a:rPr lang="en-US" sz="1000" kern="1200" dirty="0" smtClean="0"/>
            <a:t> </a:t>
          </a:r>
          <a:r>
            <a:rPr lang="en-US" sz="1000" kern="1200" dirty="0" err="1" smtClean="0"/>
            <a:t>ve</a:t>
          </a:r>
          <a:r>
            <a:rPr lang="en-US" sz="1000" kern="1200" dirty="0" smtClean="0"/>
            <a:t> </a:t>
          </a:r>
          <a:r>
            <a:rPr lang="en-US" sz="1000" kern="1200" dirty="0" err="1" smtClean="0"/>
            <a:t>alacakların</a:t>
          </a:r>
          <a:r>
            <a:rPr lang="en-US" sz="1000" kern="1200" dirty="0" smtClean="0"/>
            <a:t> </a:t>
          </a:r>
          <a:r>
            <a:rPr lang="en-US" sz="1000" kern="1200" dirty="0" err="1" smtClean="0"/>
            <a:t>takip</a:t>
          </a:r>
          <a:r>
            <a:rPr lang="en-US" sz="1000" kern="1200" dirty="0" smtClean="0"/>
            <a:t> </a:t>
          </a:r>
          <a:r>
            <a:rPr lang="en-US" sz="1000" kern="1200" dirty="0" err="1" smtClean="0"/>
            <a:t>işlemlerini</a:t>
          </a:r>
          <a:r>
            <a:rPr lang="en-US" sz="1000" kern="1200" dirty="0" smtClean="0"/>
            <a:t> </a:t>
          </a:r>
          <a:r>
            <a:rPr lang="en-US" sz="1000" kern="1200" dirty="0" err="1" smtClean="0"/>
            <a:t>yürütmek</a:t>
          </a:r>
          <a:r>
            <a:rPr lang="en-US" sz="1000" kern="1200" dirty="0" smtClean="0"/>
            <a:t>.</a:t>
          </a:r>
          <a:endParaRPr lang="tr-TR" sz="1000" kern="1200" dirty="0"/>
        </a:p>
      </dsp:txBody>
      <dsp:txXfrm rot="10800000">
        <a:off x="1557771" y="4227680"/>
        <a:ext cx="4729491" cy="651027"/>
      </dsp:txXfrm>
    </dsp:sp>
    <dsp:sp modelId="{5CF410E3-5F32-438E-8B7A-C4CE04673752}">
      <dsp:nvSpPr>
        <dsp:cNvPr id="0" name=""/>
        <dsp:cNvSpPr/>
      </dsp:nvSpPr>
      <dsp:spPr>
        <a:xfrm>
          <a:off x="1069501" y="4227680"/>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1E574A-8B30-4F7C-A924-32B322A69E34}">
      <dsp:nvSpPr>
        <dsp:cNvPr id="0" name=""/>
        <dsp:cNvSpPr/>
      </dsp:nvSpPr>
      <dsp:spPr>
        <a:xfrm>
          <a:off x="3498102" y="1169961"/>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5C242776-4BE3-47CE-B0C2-3CA46D88D839}">
      <dsp:nvSpPr>
        <dsp:cNvPr id="0" name=""/>
        <dsp:cNvSpPr/>
      </dsp:nvSpPr>
      <dsp:spPr>
        <a:xfrm>
          <a:off x="3302177" y="0"/>
          <a:ext cx="1959252" cy="106729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dirty="0" smtClean="0"/>
            <a:t>►</a:t>
          </a:r>
          <a:r>
            <a:rPr lang="en-US" sz="1200" kern="1200" dirty="0" err="1" smtClean="0"/>
            <a:t>Üniversite</a:t>
          </a:r>
          <a:r>
            <a:rPr lang="en-US" sz="1200" kern="1200" dirty="0" smtClean="0"/>
            <a:t> </a:t>
          </a:r>
          <a:r>
            <a:rPr lang="en-US" sz="1200" kern="1200" dirty="0" err="1" smtClean="0"/>
            <a:t>yatırım</a:t>
          </a:r>
          <a:r>
            <a:rPr lang="en-US" sz="1200" kern="1200" dirty="0" smtClean="0"/>
            <a:t> </a:t>
          </a:r>
          <a:r>
            <a:rPr lang="en-US" sz="1200" kern="1200" dirty="0" err="1" smtClean="0"/>
            <a:t>programı</a:t>
          </a:r>
          <a:r>
            <a:rPr lang="en-US" sz="1200" kern="1200" dirty="0" smtClean="0"/>
            <a:t> </a:t>
          </a:r>
          <a:r>
            <a:rPr lang="en-US" sz="1200" kern="1200" dirty="0" err="1" smtClean="0"/>
            <a:t>hazırlıklarının</a:t>
          </a:r>
          <a:r>
            <a:rPr lang="en-US" sz="1200" kern="1200" dirty="0" smtClean="0"/>
            <a:t> </a:t>
          </a:r>
          <a:r>
            <a:rPr lang="en-US" sz="1200" kern="1200" dirty="0" err="1" smtClean="0"/>
            <a:t>koordinasyonunu</a:t>
          </a:r>
          <a:r>
            <a:rPr lang="en-US" sz="1200" kern="1200" dirty="0" smtClean="0"/>
            <a:t> </a:t>
          </a:r>
          <a:r>
            <a:rPr lang="en-US" sz="1200" kern="1200" dirty="0" err="1" smtClean="0"/>
            <a:t>sağlamak</a:t>
          </a:r>
          <a:r>
            <a:rPr lang="en-US" sz="1200" kern="1200" dirty="0" smtClean="0"/>
            <a:t>, </a:t>
          </a:r>
          <a:r>
            <a:rPr lang="en-US" sz="1200" kern="1200" dirty="0" err="1" smtClean="0"/>
            <a:t>uygulama</a:t>
          </a:r>
          <a:r>
            <a:rPr lang="en-US" sz="1200" kern="1200" dirty="0" smtClean="0"/>
            <a:t> </a:t>
          </a:r>
          <a:r>
            <a:rPr lang="en-US" sz="1200" kern="1200" dirty="0" err="1" smtClean="0"/>
            <a:t>sonuçlarını</a:t>
          </a:r>
          <a:r>
            <a:rPr lang="en-US" sz="1200" kern="1200" dirty="0" smtClean="0"/>
            <a:t> </a:t>
          </a:r>
          <a:r>
            <a:rPr lang="en-US" sz="1200" kern="1200" dirty="0" err="1" smtClean="0"/>
            <a:t>izlemek</a:t>
          </a:r>
          <a:r>
            <a:rPr lang="en-US" sz="1200" kern="1200" dirty="0" smtClean="0"/>
            <a:t> </a:t>
          </a:r>
          <a:r>
            <a:rPr lang="en-US" sz="1200" kern="1200" dirty="0" err="1" smtClean="0"/>
            <a:t>ve</a:t>
          </a:r>
          <a:r>
            <a:rPr lang="en-US" sz="1200" kern="1200" dirty="0" smtClean="0"/>
            <a:t> </a:t>
          </a:r>
          <a:r>
            <a:rPr lang="en-US" sz="1200" kern="1200" dirty="0" err="1" smtClean="0"/>
            <a:t>yıllık</a:t>
          </a:r>
          <a:r>
            <a:rPr lang="en-US" sz="1200" kern="1200" dirty="0" smtClean="0"/>
            <a:t> </a:t>
          </a:r>
          <a:r>
            <a:rPr lang="en-US" sz="1200" kern="1200" dirty="0" err="1" smtClean="0"/>
            <a:t>yatırım</a:t>
          </a:r>
          <a:r>
            <a:rPr lang="en-US" sz="1200" kern="1200" dirty="0" smtClean="0"/>
            <a:t> </a:t>
          </a:r>
          <a:r>
            <a:rPr lang="en-US" sz="1200" kern="1200" dirty="0" err="1" smtClean="0"/>
            <a:t>değerlendirme</a:t>
          </a:r>
          <a:r>
            <a:rPr lang="en-US" sz="1200" kern="1200" dirty="0" smtClean="0"/>
            <a:t> </a:t>
          </a:r>
          <a:r>
            <a:rPr lang="en-US" sz="1200" kern="1200" dirty="0" err="1" smtClean="0"/>
            <a:t>raporunu</a:t>
          </a:r>
          <a:r>
            <a:rPr lang="en-US" sz="1200" kern="1200" dirty="0" smtClean="0"/>
            <a:t> </a:t>
          </a:r>
          <a:r>
            <a:rPr lang="en-US" sz="1200" kern="1200" dirty="0" err="1" smtClean="0"/>
            <a:t>hazırlamak</a:t>
          </a:r>
          <a:r>
            <a:rPr lang="en-US" sz="1200" kern="1200" dirty="0" smtClean="0"/>
            <a:t>.</a:t>
          </a:r>
          <a:endParaRPr lang="tr-TR" sz="1200" kern="1200" dirty="0"/>
        </a:p>
      </dsp:txBody>
      <dsp:txXfrm>
        <a:off x="3302177" y="0"/>
        <a:ext cx="1959252" cy="1067297"/>
      </dsp:txXfrm>
    </dsp:sp>
    <dsp:sp modelId="{77A323DD-A8C3-4B33-915C-C0E4941F0C71}">
      <dsp:nvSpPr>
        <dsp:cNvPr id="0" name=""/>
        <dsp:cNvSpPr/>
      </dsp:nvSpPr>
      <dsp:spPr>
        <a:xfrm>
          <a:off x="4006855" y="1463721"/>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E3D61E01-8B42-4E43-9BE3-20CAE694DF53}">
      <dsp:nvSpPr>
        <dsp:cNvPr id="0" name=""/>
        <dsp:cNvSpPr/>
      </dsp:nvSpPr>
      <dsp:spPr>
        <a:xfrm>
          <a:off x="5690506" y="1016473"/>
          <a:ext cx="1856718" cy="116894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 Bütçe uygulama sonuçlarını raporlamak.</a:t>
          </a:r>
          <a:endParaRPr lang="tr-TR" sz="1200" kern="1200"/>
        </a:p>
      </dsp:txBody>
      <dsp:txXfrm>
        <a:off x="5690506" y="1016473"/>
        <a:ext cx="1856718" cy="1168944"/>
      </dsp:txXfrm>
    </dsp:sp>
    <dsp:sp modelId="{8D6357AB-C278-4EFF-8392-C8A6B0734EF5}">
      <dsp:nvSpPr>
        <dsp:cNvPr id="0" name=""/>
        <dsp:cNvSpPr/>
      </dsp:nvSpPr>
      <dsp:spPr>
        <a:xfrm>
          <a:off x="4006855" y="2051243"/>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42ED0F87-D738-457E-941A-19CA53024C06}">
      <dsp:nvSpPr>
        <dsp:cNvPr id="0" name=""/>
        <dsp:cNvSpPr/>
      </dsp:nvSpPr>
      <dsp:spPr>
        <a:xfrm>
          <a:off x="5690506" y="2759725"/>
          <a:ext cx="1856718" cy="130616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►Üniversite faaliyetlerini stratejik plan, performans programı ve bütçeye uygunluğunu   izlemek</a:t>
          </a:r>
          <a:r>
            <a:rPr lang="tr-TR" sz="1200" kern="1200" smtClean="0"/>
            <a:t> </a:t>
          </a:r>
          <a:r>
            <a:rPr lang="en-US" sz="1200" kern="1200" smtClean="0"/>
            <a:t>ve değerlendirmek.</a:t>
          </a:r>
          <a:endParaRPr lang="tr-TR" sz="1200" kern="1200"/>
        </a:p>
      </dsp:txBody>
      <dsp:txXfrm>
        <a:off x="5690506" y="2759725"/>
        <a:ext cx="1856718" cy="1306168"/>
      </dsp:txXfrm>
    </dsp:sp>
    <dsp:sp modelId="{B0FFE1AA-E977-4153-8518-FD6D43156EE1}">
      <dsp:nvSpPr>
        <dsp:cNvPr id="0" name=""/>
        <dsp:cNvSpPr/>
      </dsp:nvSpPr>
      <dsp:spPr>
        <a:xfrm>
          <a:off x="3498102" y="2345512"/>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F4F48668-FCFC-4702-A09C-01E794F0C16A}">
      <dsp:nvSpPr>
        <dsp:cNvPr id="0" name=""/>
        <dsp:cNvSpPr/>
      </dsp:nvSpPr>
      <dsp:spPr>
        <a:xfrm>
          <a:off x="3302177" y="4015070"/>
          <a:ext cx="1959252" cy="106729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 Üniversitenin mali iş ve işlemlerini diğer kurumlar nezdinde yürütmek ve sonuçlandırmak.</a:t>
          </a:r>
          <a:endParaRPr lang="tr-TR" sz="1200" kern="1200"/>
        </a:p>
      </dsp:txBody>
      <dsp:txXfrm>
        <a:off x="3302177" y="4015070"/>
        <a:ext cx="1959252" cy="1067297"/>
      </dsp:txXfrm>
    </dsp:sp>
    <dsp:sp modelId="{3B51410F-04D3-412F-AD4C-204D6B34870B}">
      <dsp:nvSpPr>
        <dsp:cNvPr id="0" name=""/>
        <dsp:cNvSpPr/>
      </dsp:nvSpPr>
      <dsp:spPr>
        <a:xfrm>
          <a:off x="2989349" y="2051243"/>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C9EB42B6-79F0-4891-A863-B862E6210D3E}">
      <dsp:nvSpPr>
        <dsp:cNvPr id="0" name=""/>
        <dsp:cNvSpPr/>
      </dsp:nvSpPr>
      <dsp:spPr>
        <a:xfrm>
          <a:off x="1016382" y="2759725"/>
          <a:ext cx="1856718" cy="130616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 Mali konularla ilgili mevzuatın takip ve uygulanması konusunda üst yönetici ve harcama yetkililerine bilgi ve danışmanlık sağlamak.</a:t>
          </a:r>
          <a:endParaRPr lang="tr-TR" sz="1200" kern="1200"/>
        </a:p>
      </dsp:txBody>
      <dsp:txXfrm>
        <a:off x="1016382" y="2759725"/>
        <a:ext cx="1856718" cy="1306168"/>
      </dsp:txXfrm>
    </dsp:sp>
    <dsp:sp modelId="{588D5F93-4E22-4BDB-A32E-F729979EA15F}">
      <dsp:nvSpPr>
        <dsp:cNvPr id="0" name=""/>
        <dsp:cNvSpPr/>
      </dsp:nvSpPr>
      <dsp:spPr>
        <a:xfrm>
          <a:off x="2989349" y="1463721"/>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E0AC49C-8535-4B61-93B2-8B07BD66154D}">
      <dsp:nvSpPr>
        <dsp:cNvPr id="0" name=""/>
        <dsp:cNvSpPr/>
      </dsp:nvSpPr>
      <dsp:spPr>
        <a:xfrm>
          <a:off x="1016382" y="1016473"/>
          <a:ext cx="1856718" cy="130616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dirty="0" smtClean="0"/>
            <a:t>► Mali </a:t>
          </a:r>
          <a:r>
            <a:rPr lang="en-US" sz="1200" kern="1200" dirty="0" err="1" smtClean="0"/>
            <a:t>konularda</a:t>
          </a:r>
          <a:r>
            <a:rPr lang="en-US" sz="1200" kern="1200" dirty="0" smtClean="0"/>
            <a:t> </a:t>
          </a:r>
          <a:r>
            <a:rPr lang="en-US" sz="1200" kern="1200" dirty="0" err="1" smtClean="0"/>
            <a:t>Daire</a:t>
          </a:r>
          <a:r>
            <a:rPr lang="en-US" sz="1200" kern="1200" dirty="0" smtClean="0"/>
            <a:t> </a:t>
          </a:r>
          <a:r>
            <a:rPr lang="en-US" sz="1200" kern="1200" dirty="0" err="1" smtClean="0"/>
            <a:t>Başkanı</a:t>
          </a:r>
          <a:r>
            <a:rPr lang="en-US" sz="1200" kern="1200" dirty="0" smtClean="0"/>
            <a:t> </a:t>
          </a:r>
          <a:r>
            <a:rPr lang="en-US" sz="1200" kern="1200" dirty="0" err="1" smtClean="0"/>
            <a:t>tarafından</a:t>
          </a:r>
          <a:r>
            <a:rPr lang="en-US" sz="1200" kern="1200" dirty="0" smtClean="0"/>
            <a:t> </a:t>
          </a:r>
          <a:r>
            <a:rPr lang="en-US" sz="1200" kern="1200" dirty="0" err="1" smtClean="0"/>
            <a:t>verilen</a:t>
          </a:r>
          <a:r>
            <a:rPr lang="en-US" sz="1200" kern="1200" dirty="0" smtClean="0"/>
            <a:t> </a:t>
          </a:r>
          <a:r>
            <a:rPr lang="en-US" sz="1200" kern="1200" dirty="0" err="1" smtClean="0"/>
            <a:t>diğer</a:t>
          </a:r>
          <a:r>
            <a:rPr lang="en-US" sz="1200" kern="1200" dirty="0" smtClean="0"/>
            <a:t> </a:t>
          </a:r>
          <a:r>
            <a:rPr lang="en-US" sz="1200" kern="1200" dirty="0" err="1" smtClean="0"/>
            <a:t>görevleri</a:t>
          </a:r>
          <a:r>
            <a:rPr lang="en-US" sz="1200" kern="1200" dirty="0" smtClean="0"/>
            <a:t> </a:t>
          </a:r>
          <a:r>
            <a:rPr lang="en-US" sz="1200" kern="1200" dirty="0" err="1" smtClean="0"/>
            <a:t>yapmak</a:t>
          </a:r>
          <a:r>
            <a:rPr lang="en-US" sz="1200" kern="1200" dirty="0" smtClean="0"/>
            <a:t>.</a:t>
          </a:r>
          <a:endParaRPr lang="tr-TR" sz="1200" kern="1200" dirty="0"/>
        </a:p>
      </dsp:txBody>
      <dsp:txXfrm>
        <a:off x="1016382" y="1016473"/>
        <a:ext cx="1856718" cy="130616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4D4909-2720-4FD0-A32C-6789DF5BBC98}">
      <dsp:nvSpPr>
        <dsp:cNvPr id="0" name=""/>
        <dsp:cNvSpPr/>
      </dsp:nvSpPr>
      <dsp:spPr>
        <a:xfrm>
          <a:off x="549827" y="199939"/>
          <a:ext cx="1974951" cy="197495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8688" tIns="13970" rIns="108688" bIns="13970" numCol="1" spcCol="1270" anchor="ctr" anchorCtr="0">
          <a:noAutofit/>
        </a:bodyPr>
        <a:lstStyle/>
        <a:p>
          <a:pPr lvl="0" algn="ctr" defTabSz="466725" rtl="0">
            <a:lnSpc>
              <a:spcPct val="90000"/>
            </a:lnSpc>
            <a:spcBef>
              <a:spcPct val="0"/>
            </a:spcBef>
            <a:spcAft>
              <a:spcPct val="35000"/>
            </a:spcAft>
          </a:pPr>
          <a:r>
            <a:rPr lang="en-US" sz="1050" kern="1200" dirty="0" smtClean="0"/>
            <a:t> </a:t>
          </a:r>
          <a:r>
            <a:rPr lang="en-US" sz="1050" kern="1200" dirty="0" err="1" smtClean="0"/>
            <a:t>İç</a:t>
          </a:r>
          <a:r>
            <a:rPr lang="en-US" sz="1050" kern="1200" dirty="0" smtClean="0"/>
            <a:t> </a:t>
          </a:r>
          <a:r>
            <a:rPr lang="en-US" sz="1050" kern="1200" dirty="0" err="1" smtClean="0"/>
            <a:t>kontrol</a:t>
          </a:r>
          <a:r>
            <a:rPr lang="en-US" sz="1050" kern="1200" dirty="0" smtClean="0"/>
            <a:t> </a:t>
          </a:r>
          <a:r>
            <a:rPr lang="en-US" sz="1050" kern="1200" dirty="0" err="1" smtClean="0"/>
            <a:t>sisteminin</a:t>
          </a:r>
          <a:r>
            <a:rPr lang="en-US" sz="1050" kern="1200" dirty="0" smtClean="0"/>
            <a:t> </a:t>
          </a:r>
          <a:r>
            <a:rPr lang="en-US" sz="1050" kern="1200" dirty="0" err="1" smtClean="0"/>
            <a:t>kurulması</a:t>
          </a:r>
          <a:r>
            <a:rPr lang="en-US" sz="1050" kern="1200" dirty="0" smtClean="0"/>
            <a:t>, </a:t>
          </a:r>
          <a:r>
            <a:rPr lang="en-US" sz="1050" kern="1200" dirty="0" err="1" smtClean="0"/>
            <a:t>standartların</a:t>
          </a:r>
          <a:r>
            <a:rPr lang="en-US" sz="1050" kern="1200" dirty="0" smtClean="0"/>
            <a:t> </a:t>
          </a:r>
          <a:r>
            <a:rPr lang="en-US" sz="1050" kern="1200" dirty="0" err="1" smtClean="0"/>
            <a:t>uygulanması</a:t>
          </a:r>
          <a:r>
            <a:rPr lang="en-US" sz="1050" kern="1200" dirty="0" smtClean="0"/>
            <a:t> </a:t>
          </a:r>
          <a:r>
            <a:rPr lang="en-US" sz="1050" kern="1200" dirty="0" err="1" smtClean="0"/>
            <a:t>ve</a:t>
          </a:r>
          <a:r>
            <a:rPr lang="en-US" sz="1050" kern="1200" dirty="0" smtClean="0"/>
            <a:t> </a:t>
          </a:r>
          <a:r>
            <a:rPr lang="en-US" sz="1050" kern="1200" dirty="0" err="1" smtClean="0"/>
            <a:t>geliştirilmesi</a:t>
          </a:r>
          <a:r>
            <a:rPr lang="en-US" sz="1050" kern="1200" dirty="0" smtClean="0"/>
            <a:t> </a:t>
          </a:r>
          <a:r>
            <a:rPr lang="en-US" sz="1050" kern="1200" dirty="0" err="1" smtClean="0"/>
            <a:t>konularında</a:t>
          </a:r>
          <a:r>
            <a:rPr lang="en-US" sz="1050" kern="1200" dirty="0" smtClean="0"/>
            <a:t> </a:t>
          </a:r>
          <a:r>
            <a:rPr lang="en-US" sz="1050" kern="1200" dirty="0" err="1" smtClean="0"/>
            <a:t>çalışmalar</a:t>
          </a:r>
          <a:r>
            <a:rPr lang="en-US" sz="1050" kern="1200" dirty="0" smtClean="0"/>
            <a:t> </a:t>
          </a:r>
          <a:r>
            <a:rPr lang="en-US" sz="1050" kern="1200" dirty="0" err="1" smtClean="0"/>
            <a:t>yapmak</a:t>
          </a:r>
          <a:r>
            <a:rPr lang="en-US" sz="1050" kern="1200" dirty="0" smtClean="0"/>
            <a:t>.</a:t>
          </a:r>
          <a:endParaRPr lang="tr-TR" sz="1050" kern="1200" dirty="0"/>
        </a:p>
      </dsp:txBody>
      <dsp:txXfrm>
        <a:off x="839052" y="489164"/>
        <a:ext cx="1396501" cy="1396501"/>
      </dsp:txXfrm>
    </dsp:sp>
    <dsp:sp modelId="{3EB654E3-08F5-4AE9-867B-0025923A9327}">
      <dsp:nvSpPr>
        <dsp:cNvPr id="0" name=""/>
        <dsp:cNvSpPr/>
      </dsp:nvSpPr>
      <dsp:spPr>
        <a:xfrm>
          <a:off x="1747425" y="2261472"/>
          <a:ext cx="1974951" cy="197495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8688" tIns="11430" rIns="108688" bIns="11430" numCol="1" spcCol="1270" anchor="ctr" anchorCtr="0">
          <a:noAutofit/>
        </a:bodyPr>
        <a:lstStyle/>
        <a:p>
          <a:pPr lvl="0" algn="ctr" defTabSz="400050" rtl="0">
            <a:lnSpc>
              <a:spcPct val="90000"/>
            </a:lnSpc>
            <a:spcBef>
              <a:spcPct val="0"/>
            </a:spcBef>
            <a:spcAft>
              <a:spcPct val="35000"/>
            </a:spcAft>
          </a:pPr>
          <a:r>
            <a:rPr lang="en-US" sz="900" kern="1200" dirty="0" smtClean="0"/>
            <a:t> </a:t>
          </a:r>
          <a:r>
            <a:rPr lang="en-US" sz="900" kern="1200" dirty="0" err="1" smtClean="0"/>
            <a:t>Harcama</a:t>
          </a:r>
          <a:r>
            <a:rPr lang="en-US" sz="900" kern="1200" dirty="0" smtClean="0"/>
            <a:t> </a:t>
          </a:r>
          <a:r>
            <a:rPr lang="en-US" sz="900" kern="1200" dirty="0" err="1" smtClean="0"/>
            <a:t>birimleri</a:t>
          </a:r>
          <a:r>
            <a:rPr lang="en-US" sz="900" kern="1200" dirty="0" smtClean="0"/>
            <a:t> </a:t>
          </a:r>
          <a:r>
            <a:rPr lang="en-US" sz="900" kern="1200" dirty="0" err="1" smtClean="0"/>
            <a:t>ve</a:t>
          </a:r>
          <a:r>
            <a:rPr lang="en-US" sz="900" kern="1200" dirty="0" smtClean="0"/>
            <a:t> </a:t>
          </a:r>
          <a:r>
            <a:rPr lang="en-US" sz="900" kern="1200" dirty="0" err="1" smtClean="0"/>
            <a:t>Strateji</a:t>
          </a:r>
          <a:r>
            <a:rPr lang="en-US" sz="900" kern="1200" dirty="0" smtClean="0"/>
            <a:t> </a:t>
          </a:r>
          <a:r>
            <a:rPr lang="en-US" sz="900" kern="1200" dirty="0" err="1" smtClean="0"/>
            <a:t>Geliştirme</a:t>
          </a:r>
          <a:r>
            <a:rPr lang="en-US" sz="900" kern="1200" dirty="0" smtClean="0"/>
            <a:t> </a:t>
          </a:r>
          <a:r>
            <a:rPr lang="en-US" sz="900" kern="1200" dirty="0" err="1" smtClean="0"/>
            <a:t>Daire</a:t>
          </a:r>
          <a:r>
            <a:rPr lang="en-US" sz="900" kern="1200" dirty="0" smtClean="0"/>
            <a:t> </a:t>
          </a:r>
          <a:r>
            <a:rPr lang="en-US" sz="900" kern="1200" dirty="0" err="1" smtClean="0"/>
            <a:t>Başkanlığı</a:t>
          </a:r>
          <a:r>
            <a:rPr lang="en-US" sz="900" kern="1200" dirty="0" smtClean="0"/>
            <a:t> </a:t>
          </a:r>
          <a:r>
            <a:rPr lang="en-US" sz="900" kern="1200" dirty="0" err="1" smtClean="0"/>
            <a:t>tarafından</a:t>
          </a:r>
          <a:r>
            <a:rPr lang="en-US" sz="900" kern="1200" dirty="0" smtClean="0"/>
            <a:t> </a:t>
          </a:r>
          <a:r>
            <a:rPr lang="en-US" sz="900" kern="1200" dirty="0" err="1" smtClean="0"/>
            <a:t>idarenin</a:t>
          </a:r>
          <a:r>
            <a:rPr lang="en-US" sz="900" kern="1200" dirty="0" smtClean="0"/>
            <a:t> </a:t>
          </a:r>
          <a:r>
            <a:rPr lang="en-US" sz="900" kern="1200" dirty="0" err="1" smtClean="0"/>
            <a:t>bütçesini</a:t>
          </a:r>
          <a:r>
            <a:rPr lang="en-US" sz="900" kern="1200" dirty="0" smtClean="0"/>
            <a:t>, </a:t>
          </a:r>
          <a:r>
            <a:rPr lang="en-US" sz="900" kern="1200" dirty="0" err="1" smtClean="0"/>
            <a:t>bütçe</a:t>
          </a:r>
          <a:r>
            <a:rPr lang="en-US" sz="900" kern="1200" dirty="0" smtClean="0"/>
            <a:t> </a:t>
          </a:r>
          <a:r>
            <a:rPr lang="en-US" sz="900" kern="1200" dirty="0" err="1" smtClean="0"/>
            <a:t>tertibini</a:t>
          </a:r>
          <a:r>
            <a:rPr lang="en-US" sz="900" kern="1200" dirty="0" smtClean="0"/>
            <a:t>, </a:t>
          </a:r>
          <a:r>
            <a:rPr lang="en-US" sz="900" kern="1200" dirty="0" err="1" smtClean="0"/>
            <a:t>kullanılabilir</a:t>
          </a:r>
          <a:r>
            <a:rPr lang="en-US" sz="900" kern="1200" dirty="0" smtClean="0"/>
            <a:t> </a:t>
          </a:r>
          <a:r>
            <a:rPr lang="en-US" sz="900" kern="1200" dirty="0" err="1" smtClean="0"/>
            <a:t>ödenek</a:t>
          </a:r>
          <a:r>
            <a:rPr lang="en-US" sz="900" kern="1200" dirty="0" smtClean="0"/>
            <a:t> </a:t>
          </a:r>
          <a:r>
            <a:rPr lang="en-US" sz="900" kern="1200" dirty="0" err="1" smtClean="0"/>
            <a:t>tutarını</a:t>
          </a:r>
          <a:r>
            <a:rPr lang="en-US" sz="900" kern="1200" dirty="0" smtClean="0"/>
            <a:t>, </a:t>
          </a:r>
          <a:r>
            <a:rPr lang="en-US" sz="900" kern="1200" dirty="0" err="1" smtClean="0"/>
            <a:t>ayrıntılı</a:t>
          </a:r>
          <a:r>
            <a:rPr lang="en-US" sz="900" kern="1200" dirty="0" smtClean="0"/>
            <a:t> </a:t>
          </a:r>
          <a:r>
            <a:rPr lang="en-US" sz="900" kern="1200" dirty="0" err="1" smtClean="0"/>
            <a:t>harcama</a:t>
          </a:r>
          <a:r>
            <a:rPr lang="en-US" sz="900" kern="1200" dirty="0" smtClean="0"/>
            <a:t> </a:t>
          </a:r>
          <a:r>
            <a:rPr lang="en-US" sz="900" kern="1200" dirty="0" err="1" smtClean="0"/>
            <a:t>ve</a:t>
          </a:r>
          <a:r>
            <a:rPr lang="en-US" sz="900" kern="1200" dirty="0" smtClean="0"/>
            <a:t> </a:t>
          </a:r>
          <a:r>
            <a:rPr lang="en-US" sz="900" kern="1200" dirty="0" err="1" smtClean="0"/>
            <a:t>finansman</a:t>
          </a:r>
          <a:r>
            <a:rPr lang="en-US" sz="900" kern="1200" dirty="0" smtClean="0"/>
            <a:t> </a:t>
          </a:r>
          <a:r>
            <a:rPr lang="en-US" sz="900" kern="1200" dirty="0" err="1" smtClean="0"/>
            <a:t>programını</a:t>
          </a:r>
          <a:r>
            <a:rPr lang="en-US" sz="900" kern="1200" dirty="0" smtClean="0"/>
            <a:t>, </a:t>
          </a:r>
          <a:r>
            <a:rPr lang="en-US" sz="900" kern="1200" dirty="0" err="1" smtClean="0"/>
            <a:t>merkezi</a:t>
          </a:r>
          <a:r>
            <a:rPr lang="en-US" sz="900" kern="1200" dirty="0" smtClean="0"/>
            <a:t> </a:t>
          </a:r>
          <a:r>
            <a:rPr lang="en-US" sz="900" kern="1200" dirty="0" err="1" smtClean="0"/>
            <a:t>yönetim</a:t>
          </a:r>
          <a:r>
            <a:rPr lang="en-US" sz="900" kern="1200" dirty="0" smtClean="0"/>
            <a:t> </a:t>
          </a:r>
          <a:r>
            <a:rPr lang="en-US" sz="900" kern="1200" dirty="0" err="1" smtClean="0"/>
            <a:t>bütçe</a:t>
          </a:r>
          <a:r>
            <a:rPr lang="en-US" sz="900" kern="1200" dirty="0" smtClean="0"/>
            <a:t> </a:t>
          </a:r>
          <a:r>
            <a:rPr lang="en-US" sz="900" kern="1200" dirty="0" err="1" smtClean="0"/>
            <a:t>kanunu</a:t>
          </a:r>
          <a:r>
            <a:rPr lang="en-US" sz="900" kern="1200" dirty="0" smtClean="0"/>
            <a:t> </a:t>
          </a:r>
          <a:r>
            <a:rPr lang="en-US" sz="900" kern="1200" dirty="0" err="1" smtClean="0"/>
            <a:t>ve</a:t>
          </a:r>
          <a:r>
            <a:rPr lang="en-US" sz="900" kern="1200" dirty="0" smtClean="0"/>
            <a:t> </a:t>
          </a:r>
          <a:r>
            <a:rPr lang="en-US" sz="900" kern="1200" dirty="0" err="1" smtClean="0"/>
            <a:t>diğer</a:t>
          </a:r>
          <a:r>
            <a:rPr lang="en-US" sz="900" kern="1200" dirty="0" smtClean="0"/>
            <a:t> </a:t>
          </a:r>
          <a:r>
            <a:rPr lang="en-US" sz="900" kern="1200" dirty="0" err="1" smtClean="0"/>
            <a:t>mali</a:t>
          </a:r>
          <a:r>
            <a:rPr lang="en-US" sz="900" kern="1200" dirty="0" smtClean="0"/>
            <a:t> </a:t>
          </a:r>
          <a:r>
            <a:rPr lang="en-US" sz="900" kern="1200" dirty="0" err="1" smtClean="0"/>
            <a:t>mevzuat</a:t>
          </a:r>
          <a:r>
            <a:rPr lang="en-US" sz="900" kern="1200" dirty="0" smtClean="0"/>
            <a:t> </a:t>
          </a:r>
          <a:r>
            <a:rPr lang="en-US" sz="900" kern="1200" dirty="0" err="1" smtClean="0"/>
            <a:t>hükümlerine</a:t>
          </a:r>
          <a:r>
            <a:rPr lang="en-US" sz="900" kern="1200" dirty="0" smtClean="0"/>
            <a:t> </a:t>
          </a:r>
          <a:r>
            <a:rPr lang="en-US" sz="900" kern="1200" dirty="0" err="1" smtClean="0"/>
            <a:t>uygunluk</a:t>
          </a:r>
          <a:r>
            <a:rPr lang="en-US" sz="900" kern="1200" dirty="0" smtClean="0"/>
            <a:t> </a:t>
          </a:r>
          <a:r>
            <a:rPr lang="en-US" sz="900" kern="1200" dirty="0" err="1" smtClean="0"/>
            <a:t>yönlerinden</a:t>
          </a:r>
          <a:r>
            <a:rPr lang="en-US" sz="900" kern="1200" dirty="0" smtClean="0"/>
            <a:t> </a:t>
          </a:r>
          <a:r>
            <a:rPr lang="en-US" sz="900" kern="1200" dirty="0" err="1" smtClean="0"/>
            <a:t>kontrol</a:t>
          </a:r>
          <a:r>
            <a:rPr lang="en-US" sz="900" kern="1200" dirty="0" smtClean="0"/>
            <a:t> </a:t>
          </a:r>
          <a:r>
            <a:rPr lang="en-US" sz="900" kern="1200" dirty="0" err="1" smtClean="0"/>
            <a:t>etmek</a:t>
          </a:r>
          <a:r>
            <a:rPr lang="en-US" sz="900" kern="1200" dirty="0" smtClean="0"/>
            <a:t>.</a:t>
          </a:r>
          <a:endParaRPr lang="tr-TR" sz="900" kern="1200" dirty="0"/>
        </a:p>
      </dsp:txBody>
      <dsp:txXfrm>
        <a:off x="2036650" y="2550697"/>
        <a:ext cx="1396501" cy="1396501"/>
      </dsp:txXfrm>
    </dsp:sp>
    <dsp:sp modelId="{847C9E91-6034-493C-B019-1A7FAF1BC54F}">
      <dsp:nvSpPr>
        <dsp:cNvPr id="0" name=""/>
        <dsp:cNvSpPr/>
      </dsp:nvSpPr>
      <dsp:spPr>
        <a:xfrm>
          <a:off x="3328405" y="249786"/>
          <a:ext cx="1974951" cy="197495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8688" tIns="17780" rIns="108688" bIns="17780" numCol="1" spcCol="1270" anchor="ctr" anchorCtr="0">
          <a:noAutofit/>
        </a:bodyPr>
        <a:lstStyle/>
        <a:p>
          <a:pPr lvl="0" algn="ctr" defTabSz="622300" rtl="0">
            <a:lnSpc>
              <a:spcPct val="90000"/>
            </a:lnSpc>
            <a:spcBef>
              <a:spcPct val="0"/>
            </a:spcBef>
            <a:spcAft>
              <a:spcPct val="35000"/>
            </a:spcAft>
          </a:pPr>
          <a:r>
            <a:rPr lang="en-US" sz="1400" kern="1200" dirty="0" err="1" smtClean="0"/>
            <a:t>Ödenek</a:t>
          </a:r>
          <a:r>
            <a:rPr lang="en-US" sz="1400" kern="1200" dirty="0" smtClean="0"/>
            <a:t> </a:t>
          </a:r>
          <a:r>
            <a:rPr lang="en-US" sz="1400" kern="1200" dirty="0" err="1" smtClean="0"/>
            <a:t>gönderme</a:t>
          </a:r>
          <a:r>
            <a:rPr lang="en-US" sz="1400" kern="1200" dirty="0" smtClean="0"/>
            <a:t> </a:t>
          </a:r>
          <a:r>
            <a:rPr lang="en-US" sz="1400" kern="1200" dirty="0" err="1" smtClean="0"/>
            <a:t>belgesi</a:t>
          </a:r>
          <a:r>
            <a:rPr lang="en-US" sz="1400" kern="1200" dirty="0" smtClean="0"/>
            <a:t> </a:t>
          </a:r>
          <a:r>
            <a:rPr lang="en-US" sz="1400" kern="1200" dirty="0" err="1" smtClean="0"/>
            <a:t>düzenleyerek</a:t>
          </a:r>
          <a:r>
            <a:rPr lang="en-US" sz="1400" kern="1200" dirty="0" smtClean="0"/>
            <a:t> </a:t>
          </a:r>
          <a:r>
            <a:rPr lang="en-US" sz="1400" kern="1200" dirty="0" err="1" smtClean="0"/>
            <a:t>ilgili</a:t>
          </a:r>
          <a:r>
            <a:rPr lang="en-US" sz="1400" kern="1200" dirty="0" smtClean="0"/>
            <a:t> </a:t>
          </a:r>
          <a:r>
            <a:rPr lang="en-US" sz="1400" kern="1200" dirty="0" err="1" smtClean="0"/>
            <a:t>birimlere</a:t>
          </a:r>
          <a:r>
            <a:rPr lang="en-US" sz="1400" kern="1200" dirty="0" smtClean="0"/>
            <a:t> </a:t>
          </a:r>
          <a:r>
            <a:rPr lang="en-US" sz="1400" kern="1200" dirty="0" err="1" smtClean="0"/>
            <a:t>gönderilmesini</a:t>
          </a:r>
          <a:r>
            <a:rPr lang="en-US" sz="1400" kern="1200" dirty="0" smtClean="0"/>
            <a:t> </a:t>
          </a:r>
          <a:r>
            <a:rPr lang="en-US" sz="1400" kern="1200" dirty="0" err="1" smtClean="0"/>
            <a:t>sağlamak</a:t>
          </a:r>
          <a:r>
            <a:rPr lang="en-US" sz="1400" kern="1200" dirty="0" smtClean="0"/>
            <a:t>.</a:t>
          </a:r>
          <a:endParaRPr lang="tr-TR" sz="1400" kern="1200" dirty="0"/>
        </a:p>
      </dsp:txBody>
      <dsp:txXfrm>
        <a:off x="3617630" y="539011"/>
        <a:ext cx="1396501" cy="1396501"/>
      </dsp:txXfrm>
    </dsp:sp>
    <dsp:sp modelId="{B12EB6DD-F85D-4E1A-AFC9-FB5483D6A05B}">
      <dsp:nvSpPr>
        <dsp:cNvPr id="0" name=""/>
        <dsp:cNvSpPr/>
      </dsp:nvSpPr>
      <dsp:spPr>
        <a:xfrm>
          <a:off x="4731517" y="2070296"/>
          <a:ext cx="1974951" cy="197495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8688" tIns="16510" rIns="108688" bIns="16510" numCol="1" spcCol="1270" anchor="ctr" anchorCtr="0">
          <a:noAutofit/>
        </a:bodyPr>
        <a:lstStyle/>
        <a:p>
          <a:pPr lvl="0" algn="ctr" defTabSz="577850" rtl="0">
            <a:lnSpc>
              <a:spcPct val="90000"/>
            </a:lnSpc>
            <a:spcBef>
              <a:spcPct val="0"/>
            </a:spcBef>
            <a:spcAft>
              <a:spcPct val="35000"/>
            </a:spcAft>
          </a:pPr>
          <a:r>
            <a:rPr lang="en-US" sz="1300" kern="1200" dirty="0" err="1" smtClean="0"/>
            <a:t>İdarenin</a:t>
          </a:r>
          <a:r>
            <a:rPr lang="en-US" sz="1300" kern="1200" dirty="0" smtClean="0"/>
            <a:t> </a:t>
          </a:r>
          <a:r>
            <a:rPr lang="en-US" sz="1300" kern="1200" dirty="0" err="1" smtClean="0"/>
            <a:t>görev</a:t>
          </a:r>
          <a:r>
            <a:rPr lang="en-US" sz="1300" kern="1200" dirty="0" smtClean="0"/>
            <a:t> </a:t>
          </a:r>
          <a:r>
            <a:rPr lang="en-US" sz="1300" kern="1200" dirty="0" err="1" smtClean="0"/>
            <a:t>alanına</a:t>
          </a:r>
          <a:r>
            <a:rPr lang="en-US" sz="1300" kern="1200" dirty="0" smtClean="0"/>
            <a:t> </a:t>
          </a:r>
          <a:r>
            <a:rPr lang="en-US" sz="1300" kern="1200" dirty="0" err="1" smtClean="0"/>
            <a:t>ilişkin</a:t>
          </a:r>
          <a:r>
            <a:rPr lang="en-US" sz="1300" kern="1200" dirty="0" smtClean="0"/>
            <a:t> </a:t>
          </a:r>
          <a:r>
            <a:rPr lang="en-US" sz="1300" kern="1200" dirty="0" err="1" smtClean="0"/>
            <a:t>konularda</a:t>
          </a:r>
          <a:r>
            <a:rPr lang="en-US" sz="1300" kern="1200" dirty="0" smtClean="0"/>
            <a:t> </a:t>
          </a:r>
          <a:r>
            <a:rPr lang="en-US" sz="1300" kern="1200" dirty="0" err="1" smtClean="0"/>
            <a:t>standartlar</a:t>
          </a:r>
          <a:r>
            <a:rPr lang="en-US" sz="1300" kern="1200" dirty="0" smtClean="0"/>
            <a:t> </a:t>
          </a:r>
          <a:r>
            <a:rPr lang="en-US" sz="1300" kern="1200" dirty="0" err="1" smtClean="0"/>
            <a:t>hazırlamak</a:t>
          </a:r>
          <a:r>
            <a:rPr lang="en-US" sz="1300" kern="1200" dirty="0" smtClean="0"/>
            <a:t>.</a:t>
          </a:r>
          <a:endParaRPr lang="tr-TR" sz="1300" kern="1200" dirty="0"/>
        </a:p>
      </dsp:txBody>
      <dsp:txXfrm>
        <a:off x="5020742" y="2359521"/>
        <a:ext cx="1396501" cy="1396501"/>
      </dsp:txXfrm>
    </dsp:sp>
    <dsp:sp modelId="{16D2BEFB-3422-4AC5-8E35-8D7548021BDE}">
      <dsp:nvSpPr>
        <dsp:cNvPr id="0" name=""/>
        <dsp:cNvSpPr/>
      </dsp:nvSpPr>
      <dsp:spPr>
        <a:xfrm>
          <a:off x="6204669" y="191604"/>
          <a:ext cx="1974951" cy="197495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8688" tIns="16510" rIns="108688" bIns="16510" numCol="1" spcCol="1270" anchor="ctr" anchorCtr="0">
          <a:noAutofit/>
        </a:bodyPr>
        <a:lstStyle/>
        <a:p>
          <a:pPr lvl="0" algn="ctr" defTabSz="577850" rtl="0">
            <a:lnSpc>
              <a:spcPct val="90000"/>
            </a:lnSpc>
            <a:spcBef>
              <a:spcPct val="0"/>
            </a:spcBef>
            <a:spcAft>
              <a:spcPct val="35000"/>
            </a:spcAft>
          </a:pPr>
          <a:r>
            <a:rPr lang="en-US" sz="1300" kern="1200" dirty="0" smtClean="0"/>
            <a:t> Mali </a:t>
          </a:r>
          <a:r>
            <a:rPr lang="en-US" sz="1300" kern="1200" dirty="0" err="1" smtClean="0"/>
            <a:t>konularda</a:t>
          </a:r>
          <a:r>
            <a:rPr lang="en-US" sz="1300" kern="1200" dirty="0" smtClean="0"/>
            <a:t> </a:t>
          </a:r>
          <a:r>
            <a:rPr lang="en-US" sz="1300" kern="1200" dirty="0" err="1" smtClean="0"/>
            <a:t>Daire</a:t>
          </a:r>
          <a:r>
            <a:rPr lang="en-US" sz="1300" kern="1200" dirty="0" smtClean="0"/>
            <a:t> </a:t>
          </a:r>
          <a:r>
            <a:rPr lang="en-US" sz="1300" kern="1200" dirty="0" err="1" smtClean="0"/>
            <a:t>Başkanı</a:t>
          </a:r>
          <a:r>
            <a:rPr lang="en-US" sz="1300" kern="1200" dirty="0" smtClean="0"/>
            <a:t> </a:t>
          </a:r>
          <a:r>
            <a:rPr lang="en-US" sz="1300" kern="1200" dirty="0" err="1" smtClean="0"/>
            <a:t>tarafından</a:t>
          </a:r>
          <a:r>
            <a:rPr lang="en-US" sz="1300" kern="1200" dirty="0" smtClean="0"/>
            <a:t> </a:t>
          </a:r>
          <a:r>
            <a:rPr lang="en-US" sz="1300" kern="1200" dirty="0" err="1" smtClean="0"/>
            <a:t>verilecek</a:t>
          </a:r>
          <a:r>
            <a:rPr lang="en-US" sz="1300" kern="1200" dirty="0" smtClean="0"/>
            <a:t> </a:t>
          </a:r>
          <a:r>
            <a:rPr lang="en-US" sz="1300" kern="1200" dirty="0" err="1" smtClean="0"/>
            <a:t>diğer</a:t>
          </a:r>
          <a:r>
            <a:rPr lang="en-US" sz="1300" kern="1200" dirty="0" smtClean="0"/>
            <a:t> </a:t>
          </a:r>
          <a:r>
            <a:rPr lang="en-US" sz="1300" kern="1200" dirty="0" err="1" smtClean="0"/>
            <a:t>görevleri</a:t>
          </a:r>
          <a:r>
            <a:rPr lang="en-US" sz="1300" kern="1200" dirty="0" smtClean="0"/>
            <a:t> </a:t>
          </a:r>
          <a:r>
            <a:rPr lang="en-US" sz="1300" kern="1200" dirty="0" err="1" smtClean="0"/>
            <a:t>yapmak</a:t>
          </a:r>
          <a:r>
            <a:rPr lang="en-US" sz="1300" kern="1200" dirty="0" smtClean="0"/>
            <a:t>.</a:t>
          </a:r>
          <a:endParaRPr lang="tr-TR" sz="1300" kern="1200" dirty="0"/>
        </a:p>
      </dsp:txBody>
      <dsp:txXfrm>
        <a:off x="6493894" y="480829"/>
        <a:ext cx="1396501" cy="1396501"/>
      </dsp:txXfrm>
    </dsp:sp>
    <dsp:sp modelId="{9C53919D-3393-4CD7-9CFB-9FE2B47A457F}">
      <dsp:nvSpPr>
        <dsp:cNvPr id="0" name=""/>
        <dsp:cNvSpPr/>
      </dsp:nvSpPr>
      <dsp:spPr>
        <a:xfrm>
          <a:off x="7335226" y="2120164"/>
          <a:ext cx="1974951" cy="197495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8688" tIns="16510" rIns="108688" bIns="16510" numCol="1" spcCol="1270" anchor="ctr" anchorCtr="0">
          <a:noAutofit/>
        </a:bodyPr>
        <a:lstStyle/>
        <a:p>
          <a:pPr lvl="0" algn="ctr" defTabSz="577850" rtl="0">
            <a:lnSpc>
              <a:spcPct val="90000"/>
            </a:lnSpc>
            <a:spcBef>
              <a:spcPct val="0"/>
            </a:spcBef>
            <a:spcAft>
              <a:spcPct val="35000"/>
            </a:spcAft>
          </a:pPr>
          <a:r>
            <a:rPr lang="en-US" sz="1300" kern="1200" dirty="0" smtClean="0"/>
            <a:t> </a:t>
          </a:r>
          <a:r>
            <a:rPr lang="en-US" sz="1300" kern="1200" dirty="0" err="1" smtClean="0"/>
            <a:t>Amaçlar</a:t>
          </a:r>
          <a:r>
            <a:rPr lang="en-US" sz="1300" kern="1200" dirty="0" smtClean="0"/>
            <a:t> </a:t>
          </a:r>
          <a:r>
            <a:rPr lang="en-US" sz="1300" kern="1200" dirty="0" err="1" smtClean="0"/>
            <a:t>ve</a:t>
          </a:r>
          <a:r>
            <a:rPr lang="en-US" sz="1300" kern="1200" dirty="0" smtClean="0"/>
            <a:t> </a:t>
          </a:r>
          <a:r>
            <a:rPr lang="en-US" sz="1300" kern="1200" dirty="0" err="1" smtClean="0"/>
            <a:t>sonuçlar</a:t>
          </a:r>
          <a:r>
            <a:rPr lang="en-US" sz="1300" kern="1200" dirty="0" smtClean="0"/>
            <a:t> </a:t>
          </a:r>
          <a:r>
            <a:rPr lang="en-US" sz="1300" kern="1200" dirty="0" err="1" smtClean="0"/>
            <a:t>arasındaki</a:t>
          </a:r>
          <a:r>
            <a:rPr lang="en-US" sz="1300" kern="1200" dirty="0" smtClean="0"/>
            <a:t> </a:t>
          </a:r>
          <a:r>
            <a:rPr lang="en-US" sz="1300" kern="1200" dirty="0" err="1" smtClean="0"/>
            <a:t>farklılığı</a:t>
          </a:r>
          <a:r>
            <a:rPr lang="en-US" sz="1300" kern="1200" dirty="0" smtClean="0"/>
            <a:t> </a:t>
          </a:r>
          <a:r>
            <a:rPr lang="en-US" sz="1300" kern="1200" dirty="0" err="1" smtClean="0"/>
            <a:t>giderici</a:t>
          </a:r>
          <a:r>
            <a:rPr lang="en-US" sz="1300" kern="1200" dirty="0" smtClean="0"/>
            <a:t> </a:t>
          </a:r>
          <a:r>
            <a:rPr lang="en-US" sz="1300" kern="1200" dirty="0" err="1" smtClean="0"/>
            <a:t>ve</a:t>
          </a:r>
          <a:r>
            <a:rPr lang="en-US" sz="1300" kern="1200" dirty="0" smtClean="0"/>
            <a:t> </a:t>
          </a:r>
          <a:r>
            <a:rPr lang="en-US" sz="1300" kern="1200" dirty="0" err="1" smtClean="0"/>
            <a:t>etkililiği</a:t>
          </a:r>
          <a:r>
            <a:rPr lang="en-US" sz="1300" kern="1200" dirty="0" smtClean="0"/>
            <a:t> </a:t>
          </a:r>
          <a:r>
            <a:rPr lang="en-US" sz="1300" kern="1200" dirty="0" err="1" smtClean="0"/>
            <a:t>artırıcı</a:t>
          </a:r>
          <a:r>
            <a:rPr lang="en-US" sz="1300" kern="1200" dirty="0" smtClean="0"/>
            <a:t> </a:t>
          </a:r>
          <a:r>
            <a:rPr lang="en-US" sz="1300" kern="1200" dirty="0" err="1" smtClean="0"/>
            <a:t>tedbirler</a:t>
          </a:r>
          <a:r>
            <a:rPr lang="en-US" sz="1300" kern="1200" dirty="0" smtClean="0"/>
            <a:t> </a:t>
          </a:r>
          <a:r>
            <a:rPr lang="en-US" sz="1300" kern="1200" dirty="0" err="1" smtClean="0"/>
            <a:t>önermek</a:t>
          </a:r>
          <a:r>
            <a:rPr lang="en-US" sz="1300" kern="1200" dirty="0" smtClean="0"/>
            <a:t>.</a:t>
          </a:r>
          <a:endParaRPr lang="tr-TR" sz="1300" kern="1200" dirty="0"/>
        </a:p>
      </dsp:txBody>
      <dsp:txXfrm>
        <a:off x="7624451" y="2409389"/>
        <a:ext cx="1396501" cy="139650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60C6D7-E542-46C8-8012-CEEE2A6BAB9B}">
      <dsp:nvSpPr>
        <dsp:cNvPr id="0" name=""/>
        <dsp:cNvSpPr/>
      </dsp:nvSpPr>
      <dsp:spPr>
        <a:xfrm>
          <a:off x="0" y="230"/>
          <a:ext cx="7049349" cy="375336"/>
        </a:xfrm>
        <a:prstGeom prst="roundRect">
          <a:avLst/>
        </a:prstGeom>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6350" cap="flat" cmpd="sng" algn="ctr">
          <a:solidFill>
            <a:schemeClr val="accent6"/>
          </a:solidFill>
          <a:prstDash val="solid"/>
          <a:miter lim="800000"/>
        </a:ln>
        <a:effectLst/>
        <a:scene3d>
          <a:camera prst="orthographicFront"/>
          <a:lightRig rig="flat" dir="t"/>
        </a:scene3d>
        <a:sp3d/>
      </dsp:spPr>
      <dsp:style>
        <a:lnRef idx="1">
          <a:schemeClr val="accent6"/>
        </a:lnRef>
        <a:fillRef idx="2">
          <a:schemeClr val="accent6"/>
        </a:fillRef>
        <a:effectRef idx="1">
          <a:schemeClr val="accent6"/>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0" kern="1200" dirty="0" err="1" smtClean="0"/>
            <a:t>İç</a:t>
          </a:r>
          <a:r>
            <a:rPr lang="en-US" sz="2400" b="0" kern="1200" dirty="0" smtClean="0"/>
            <a:t> </a:t>
          </a:r>
          <a:r>
            <a:rPr lang="en-US" sz="2400" b="0" kern="1200" dirty="0" err="1" smtClean="0"/>
            <a:t>Kontrol</a:t>
          </a:r>
          <a:r>
            <a:rPr lang="en-US" sz="2400" b="0" kern="1200" dirty="0" smtClean="0"/>
            <a:t> </a:t>
          </a:r>
          <a:r>
            <a:rPr lang="en-US" sz="2400" b="0" kern="1200" dirty="0" err="1" smtClean="0"/>
            <a:t>ve</a:t>
          </a:r>
          <a:r>
            <a:rPr lang="en-US" sz="2400" b="0" kern="1200" dirty="0" smtClean="0"/>
            <a:t> </a:t>
          </a:r>
          <a:r>
            <a:rPr lang="en-US" sz="2400" b="0" kern="1200" dirty="0" err="1" smtClean="0"/>
            <a:t>Ön</a:t>
          </a:r>
          <a:r>
            <a:rPr lang="en-US" sz="2400" b="0" kern="1200" dirty="0" smtClean="0"/>
            <a:t> Mali </a:t>
          </a:r>
          <a:r>
            <a:rPr lang="en-US" sz="2400" b="0" kern="1200" dirty="0" err="1" smtClean="0"/>
            <a:t>Kontrol</a:t>
          </a:r>
          <a:r>
            <a:rPr lang="en-US" sz="2400" b="0" kern="1200" dirty="0" smtClean="0"/>
            <a:t> </a:t>
          </a:r>
          <a:r>
            <a:rPr lang="en-US" sz="2400" b="0" kern="1200" dirty="0" err="1" smtClean="0"/>
            <a:t>Müdürlüğü</a:t>
          </a:r>
          <a:endParaRPr lang="tr-TR" sz="2400" b="0" kern="1200" dirty="0"/>
        </a:p>
      </dsp:txBody>
      <dsp:txXfrm>
        <a:off x="18322" y="18552"/>
        <a:ext cx="7012705" cy="33869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C3412-CE4A-4452-BA53-563B2F963875}">
      <dsp:nvSpPr>
        <dsp:cNvPr id="0" name=""/>
        <dsp:cNvSpPr/>
      </dsp:nvSpPr>
      <dsp:spPr>
        <a:xfrm>
          <a:off x="735844" y="0"/>
          <a:ext cx="8339575" cy="4768865"/>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A74C16D4-44D3-4149-AC73-40857A6A5EF5}">
      <dsp:nvSpPr>
        <dsp:cNvPr id="0" name=""/>
        <dsp:cNvSpPr/>
      </dsp:nvSpPr>
      <dsp:spPr>
        <a:xfrm>
          <a:off x="2694"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 Ulusal kalkınma programlarına dayanarak hazırlanan program çerçevesinde orta ve uzun vadeli strateji ve politikalarını belirlemek.</a:t>
          </a:r>
          <a:endParaRPr lang="tr-TR" sz="1300" kern="1200"/>
        </a:p>
      </dsp:txBody>
      <dsp:txXfrm>
        <a:off x="79283" y="1507248"/>
        <a:ext cx="1415762" cy="1754368"/>
      </dsp:txXfrm>
    </dsp:sp>
    <dsp:sp modelId="{E7B0DDA0-6DF0-4743-AB41-4354E72AE838}">
      <dsp:nvSpPr>
        <dsp:cNvPr id="0" name=""/>
        <dsp:cNvSpPr/>
      </dsp:nvSpPr>
      <dsp:spPr>
        <a:xfrm>
          <a:off x="1650081"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 Amaç ve hedefleri oluşturmak üzere çalışmalar yapmak.</a:t>
          </a:r>
          <a:endParaRPr lang="tr-TR" sz="1300" kern="1200"/>
        </a:p>
      </dsp:txBody>
      <dsp:txXfrm>
        <a:off x="1726670" y="1507248"/>
        <a:ext cx="1415762" cy="1754368"/>
      </dsp:txXfrm>
    </dsp:sp>
    <dsp:sp modelId="{BCC3A73E-2171-4E66-AE27-E66F2218DDD2}">
      <dsp:nvSpPr>
        <dsp:cNvPr id="0" name=""/>
        <dsp:cNvSpPr/>
      </dsp:nvSpPr>
      <dsp:spPr>
        <a:xfrm>
          <a:off x="3297468"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 Birim faaliyet raporlarını esas alarak idarenin faaliyet raporunu hazırlamak.</a:t>
          </a:r>
          <a:endParaRPr lang="tr-TR" sz="1300" kern="1200"/>
        </a:p>
      </dsp:txBody>
      <dsp:txXfrm>
        <a:off x="3374057" y="1507248"/>
        <a:ext cx="1415762" cy="1754368"/>
      </dsp:txXfrm>
    </dsp:sp>
    <dsp:sp modelId="{CD87DAE2-057E-4DBC-A979-09483F10AFB3}">
      <dsp:nvSpPr>
        <dsp:cNvPr id="0" name=""/>
        <dsp:cNvSpPr/>
      </dsp:nvSpPr>
      <dsp:spPr>
        <a:xfrm>
          <a:off x="4944856"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►Stratejik planlama çalışmalarına yönelik bir hazırlık programı oluşturmak.</a:t>
          </a:r>
          <a:endParaRPr lang="tr-TR" sz="1300" kern="1200"/>
        </a:p>
      </dsp:txBody>
      <dsp:txXfrm>
        <a:off x="5021445" y="1507248"/>
        <a:ext cx="1415762" cy="1754368"/>
      </dsp:txXfrm>
    </dsp:sp>
    <dsp:sp modelId="{4BF4C4E6-CFE2-41D0-891D-00744678200F}">
      <dsp:nvSpPr>
        <dsp:cNvPr id="0" name=""/>
        <dsp:cNvSpPr/>
      </dsp:nvSpPr>
      <dsp:spPr>
        <a:xfrm>
          <a:off x="6592243"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►Stratejik planlama çalışmalarını koordine etmek ve bu çalışmalarla ilgili destek ve danışmanlık hizmetlerini yürütmek.</a:t>
          </a:r>
          <a:endParaRPr lang="tr-TR" sz="1300" kern="1200"/>
        </a:p>
      </dsp:txBody>
      <dsp:txXfrm>
        <a:off x="6668832" y="1507248"/>
        <a:ext cx="1415762" cy="1754368"/>
      </dsp:txXfrm>
    </dsp:sp>
    <dsp:sp modelId="{A3854651-D714-4181-9853-A38C206F60B8}">
      <dsp:nvSpPr>
        <dsp:cNvPr id="0" name=""/>
        <dsp:cNvSpPr/>
      </dsp:nvSpPr>
      <dsp:spPr>
        <a:xfrm>
          <a:off x="8239630"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►İdarenin görev alanına giren konularda performans ve kalite ölçütlerini belirlemek ve geliştirmek.</a:t>
          </a:r>
          <a:endParaRPr lang="tr-TR" sz="1300" kern="1200"/>
        </a:p>
      </dsp:txBody>
      <dsp:txXfrm>
        <a:off x="8316219" y="1507248"/>
        <a:ext cx="1415762" cy="175436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C76D04-D462-467D-9F0F-A17F17E0B3C6}">
      <dsp:nvSpPr>
        <dsp:cNvPr id="0" name=""/>
        <dsp:cNvSpPr/>
      </dsp:nvSpPr>
      <dsp:spPr>
        <a:xfrm>
          <a:off x="728430" y="0"/>
          <a:ext cx="8255549" cy="510824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613423FD-22C9-4959-B3EE-BB87ED7D6161}">
      <dsp:nvSpPr>
        <dsp:cNvPr id="0" name=""/>
        <dsp:cNvSpPr/>
      </dsp:nvSpPr>
      <dsp:spPr>
        <a:xfrm>
          <a:off x="2667"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►İdarenin görev alanına giren konularda, hizmetleri etkileyecek dış faktörleri incelemek ve yeni hizmet fırsatları belirlemek.</a:t>
          </a:r>
          <a:endParaRPr lang="tr-TR" sz="1400" kern="1200"/>
        </a:p>
      </dsp:txBody>
      <dsp:txXfrm>
        <a:off x="78485" y="1608292"/>
        <a:ext cx="1401496" cy="1891662"/>
      </dsp:txXfrm>
    </dsp:sp>
    <dsp:sp modelId="{C1971820-9093-421B-97EB-A04CAF010AD0}">
      <dsp:nvSpPr>
        <dsp:cNvPr id="0" name=""/>
        <dsp:cNvSpPr/>
      </dsp:nvSpPr>
      <dsp:spPr>
        <a:xfrm>
          <a:off x="1633456"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►Kurum içi kapasite araştırması yapmak.</a:t>
          </a:r>
          <a:endParaRPr lang="tr-TR" sz="1400" kern="1200"/>
        </a:p>
      </dsp:txBody>
      <dsp:txXfrm>
        <a:off x="1709274" y="1608292"/>
        <a:ext cx="1401496" cy="1891662"/>
      </dsp:txXfrm>
    </dsp:sp>
    <dsp:sp modelId="{61BDE0F0-0F9F-43E3-A71F-CB15BA4B5FE4}">
      <dsp:nvSpPr>
        <dsp:cNvPr id="0" name=""/>
        <dsp:cNvSpPr/>
      </dsp:nvSpPr>
      <dsp:spPr>
        <a:xfrm>
          <a:off x="3264245"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►Hizmetlerin etkililiğini ve tatmin düzeyini analiz etmek ve genel araştırmalar yapmak.</a:t>
          </a:r>
          <a:endParaRPr lang="tr-TR" sz="1400" kern="1200"/>
        </a:p>
      </dsp:txBody>
      <dsp:txXfrm>
        <a:off x="3340063" y="1608292"/>
        <a:ext cx="1401496" cy="1891662"/>
      </dsp:txXfrm>
    </dsp:sp>
    <dsp:sp modelId="{6BF1C136-E13A-4D41-888E-6159E6552D83}">
      <dsp:nvSpPr>
        <dsp:cNvPr id="0" name=""/>
        <dsp:cNvSpPr/>
      </dsp:nvSpPr>
      <dsp:spPr>
        <a:xfrm>
          <a:off x="4895033"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►Yeni hizmet fırsatları belirlemek etkililik ve verimliliği önleyen tehditlere karşı tedbir almak.</a:t>
          </a:r>
          <a:endParaRPr lang="tr-TR" sz="1400" kern="1200"/>
        </a:p>
      </dsp:txBody>
      <dsp:txXfrm>
        <a:off x="4970851" y="1608292"/>
        <a:ext cx="1401496" cy="1891662"/>
      </dsp:txXfrm>
    </dsp:sp>
    <dsp:sp modelId="{96A66353-11D8-49E9-A19B-DE0B97B04E1A}">
      <dsp:nvSpPr>
        <dsp:cNvPr id="0" name=""/>
        <dsp:cNvSpPr/>
      </dsp:nvSpPr>
      <dsp:spPr>
        <a:xfrm>
          <a:off x="6525822"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►İdare faaliyetleriyle ilgili veri toplamak ve analiz etmek.</a:t>
          </a:r>
          <a:endParaRPr lang="tr-TR" sz="1400" kern="1200"/>
        </a:p>
      </dsp:txBody>
      <dsp:txXfrm>
        <a:off x="6601640" y="1608292"/>
        <a:ext cx="1401496" cy="1891662"/>
      </dsp:txXfrm>
    </dsp:sp>
    <dsp:sp modelId="{5C024CE9-4C2F-4A8A-AC47-92534EDA8460}">
      <dsp:nvSpPr>
        <dsp:cNvPr id="0" name=""/>
        <dsp:cNvSpPr/>
      </dsp:nvSpPr>
      <dsp:spPr>
        <a:xfrm>
          <a:off x="8156611"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►İdare faaliyetlerinin stratejik plan, performans programı ve bütçeye uygunluğunu izlemek ve değerlendirmek.</a:t>
          </a:r>
          <a:endParaRPr lang="tr-TR" sz="1400" kern="1200"/>
        </a:p>
      </dsp:txBody>
      <dsp:txXfrm>
        <a:off x="8232429" y="1608292"/>
        <a:ext cx="1401496" cy="189166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64ACAA-31D6-4234-AEC3-B6EAB04542FE}">
      <dsp:nvSpPr>
        <dsp:cNvPr id="0" name=""/>
        <dsp:cNvSpPr/>
      </dsp:nvSpPr>
      <dsp:spPr>
        <a:xfrm>
          <a:off x="0" y="46798"/>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►Mali istatistikleri ve Bütçe kesin hesabını hazırlamak.</a:t>
          </a:r>
          <a:endParaRPr lang="tr-TR" sz="1900" kern="1200"/>
        </a:p>
      </dsp:txBody>
      <dsp:txXfrm>
        <a:off x="36845" y="83643"/>
        <a:ext cx="9778764" cy="681087"/>
      </dsp:txXfrm>
    </dsp:sp>
    <dsp:sp modelId="{5C6014F3-3D4A-4925-A8A1-62CAE4570D58}">
      <dsp:nvSpPr>
        <dsp:cNvPr id="0" name=""/>
        <dsp:cNvSpPr/>
      </dsp:nvSpPr>
      <dsp:spPr>
        <a:xfrm>
          <a:off x="0" y="856296"/>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►Gelirlerin tahakkuku ve kişilerden alacaklara ilişkin takip ve tahsilatı sağlamak.</a:t>
          </a:r>
          <a:endParaRPr lang="tr-TR" sz="1900" kern="1200"/>
        </a:p>
      </dsp:txBody>
      <dsp:txXfrm>
        <a:off x="36845" y="893141"/>
        <a:ext cx="9778764" cy="681087"/>
      </dsp:txXfrm>
    </dsp:sp>
    <dsp:sp modelId="{404254DD-703B-4C03-8C0F-CE8F1DF00950}">
      <dsp:nvSpPr>
        <dsp:cNvPr id="0" name=""/>
        <dsp:cNvSpPr/>
      </dsp:nvSpPr>
      <dsp:spPr>
        <a:xfrm>
          <a:off x="0" y="1665794"/>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►Gelirlerin tahsili, giderlerin hak sahiplerine ödenmesini sağlamak.</a:t>
          </a:r>
          <a:endParaRPr lang="tr-TR" sz="1900" kern="1200"/>
        </a:p>
      </dsp:txBody>
      <dsp:txXfrm>
        <a:off x="36845" y="1702639"/>
        <a:ext cx="9778764" cy="681087"/>
      </dsp:txXfrm>
    </dsp:sp>
    <dsp:sp modelId="{42376CC3-1E31-4639-9550-8D4DE9FF4401}">
      <dsp:nvSpPr>
        <dsp:cNvPr id="0" name=""/>
        <dsp:cNvSpPr/>
      </dsp:nvSpPr>
      <dsp:spPr>
        <a:xfrm>
          <a:off x="0" y="2475291"/>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►Muhasebe hizmetlerini yürütmek.</a:t>
          </a:r>
          <a:endParaRPr lang="tr-TR" sz="1900" kern="1200"/>
        </a:p>
      </dsp:txBody>
      <dsp:txXfrm>
        <a:off x="36845" y="2512136"/>
        <a:ext cx="9778764" cy="681087"/>
      </dsp:txXfrm>
    </dsp:sp>
    <dsp:sp modelId="{005542D1-4616-4B6F-BE03-D9AF1B6B05D5}">
      <dsp:nvSpPr>
        <dsp:cNvPr id="0" name=""/>
        <dsp:cNvSpPr/>
      </dsp:nvSpPr>
      <dsp:spPr>
        <a:xfrm>
          <a:off x="0" y="3284789"/>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►İdarenin  mülkiyetinde  veya  kullanımında  bulunan  taşınır  ve  taşınmazlarına  ilişkin	icmal cetvelleri düzenlemek.</a:t>
          </a:r>
          <a:endParaRPr lang="tr-TR" sz="1900" kern="1200"/>
        </a:p>
      </dsp:txBody>
      <dsp:txXfrm>
        <a:off x="36845" y="3321634"/>
        <a:ext cx="9778764" cy="681087"/>
      </dsp:txXfrm>
    </dsp:sp>
    <dsp:sp modelId="{16D02A84-09AD-4A87-BC36-394E17154591}">
      <dsp:nvSpPr>
        <dsp:cNvPr id="0" name=""/>
        <dsp:cNvSpPr/>
      </dsp:nvSpPr>
      <dsp:spPr>
        <a:xfrm>
          <a:off x="0" y="4094287"/>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►Harcama Birimlerinden gelen taşınır hesap cetvellerini konsolide ederek idarenin taşınır kesin hesap cetveli ile taşınır hesabı icmal cetvelini üst yönetici adına hazırlamak.</a:t>
          </a:r>
          <a:endParaRPr lang="tr-TR" sz="1900" kern="1200"/>
        </a:p>
      </dsp:txBody>
      <dsp:txXfrm>
        <a:off x="36845" y="4131132"/>
        <a:ext cx="9778764" cy="68108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3BCAD7-C0E1-43BF-B62C-4DED2A128A63}">
      <dsp:nvSpPr>
        <dsp:cNvPr id="0" name=""/>
        <dsp:cNvSpPr/>
      </dsp:nvSpPr>
      <dsp:spPr>
        <a:xfrm>
          <a:off x="2661" y="560943"/>
          <a:ext cx="3939321" cy="3939321"/>
        </a:xfrm>
        <a:prstGeom prst="ellipse">
          <a:avLst/>
        </a:prstGeom>
        <a:gradFill rotWithShape="0">
          <a:gsLst>
            <a:gs pos="0">
              <a:schemeClr val="accent1">
                <a:shade val="80000"/>
                <a:hueOff val="0"/>
                <a:satOff val="0"/>
                <a:lumOff val="0"/>
                <a:alphaOff val="0"/>
                <a:lumMod val="110000"/>
                <a:satMod val="105000"/>
                <a:tint val="67000"/>
              </a:schemeClr>
            </a:gs>
            <a:gs pos="50000">
              <a:schemeClr val="accent1">
                <a:shade val="80000"/>
                <a:hueOff val="0"/>
                <a:satOff val="0"/>
                <a:lumOff val="0"/>
                <a:alphaOff val="0"/>
                <a:lumMod val="105000"/>
                <a:satMod val="103000"/>
                <a:tint val="73000"/>
              </a:schemeClr>
            </a:gs>
            <a:gs pos="100000">
              <a:schemeClr val="accent1">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lvl="0" algn="ctr" defTabSz="577850" rtl="0">
            <a:lnSpc>
              <a:spcPct val="90000"/>
            </a:lnSpc>
            <a:spcBef>
              <a:spcPct val="0"/>
            </a:spcBef>
            <a:spcAft>
              <a:spcPct val="35000"/>
            </a:spcAft>
          </a:pPr>
          <a:r>
            <a:rPr lang="en-US" sz="1300" kern="1200" smtClean="0"/>
            <a:t>►</a:t>
          </a:r>
          <a:r>
            <a:rPr lang="tr-TR" sz="1300" kern="1200" smtClean="0"/>
            <a:t>Harcama brimlerimizin talebi üzerine Üniversitemizde yapılan </a:t>
          </a:r>
          <a:r>
            <a:rPr lang="en-US" sz="1300" kern="1200" smtClean="0"/>
            <a:t>ihale</a:t>
          </a:r>
          <a:r>
            <a:rPr lang="tr-TR" sz="1300" kern="1200" smtClean="0"/>
            <a:t>lere</a:t>
          </a:r>
          <a:r>
            <a:rPr lang="en-US" sz="1300" kern="1200" smtClean="0"/>
            <a:t> komisyon</a:t>
          </a:r>
          <a:r>
            <a:rPr lang="tr-TR" sz="1300" kern="1200" smtClean="0"/>
            <a:t> </a:t>
          </a:r>
          <a:r>
            <a:rPr lang="en-US" sz="1300" kern="1200" smtClean="0"/>
            <a:t>üye</a:t>
          </a:r>
          <a:r>
            <a:rPr lang="tr-TR" sz="1300" kern="1200" smtClean="0"/>
            <a:t>si</a:t>
          </a:r>
          <a:r>
            <a:rPr lang="en-US" sz="1300" kern="1200" smtClean="0"/>
            <a:t> verilmektedir.</a:t>
          </a:r>
          <a:endParaRPr lang="tr-TR" sz="1300" kern="1200"/>
        </a:p>
      </dsp:txBody>
      <dsp:txXfrm>
        <a:off x="579561" y="1137843"/>
        <a:ext cx="2785521" cy="2785521"/>
      </dsp:txXfrm>
    </dsp:sp>
    <dsp:sp modelId="{3B0087D0-45CB-41EA-B99F-70BD92D3C943}">
      <dsp:nvSpPr>
        <dsp:cNvPr id="0" name=""/>
        <dsp:cNvSpPr/>
      </dsp:nvSpPr>
      <dsp:spPr>
        <a:xfrm>
          <a:off x="3634669" y="4268"/>
          <a:ext cx="2454479" cy="1329520"/>
        </a:xfrm>
        <a:prstGeom prst="rightArrow">
          <a:avLst>
            <a:gd name="adj1" fmla="val 60000"/>
            <a:gd name="adj2" fmla="val 50000"/>
          </a:avLst>
        </a:prstGeom>
        <a:gradFill rotWithShape="0">
          <a:gsLst>
            <a:gs pos="0">
              <a:schemeClr val="accent1">
                <a:shade val="90000"/>
                <a:hueOff val="0"/>
                <a:satOff val="0"/>
                <a:lumOff val="0"/>
                <a:alphaOff val="0"/>
                <a:lumMod val="110000"/>
                <a:satMod val="105000"/>
                <a:tint val="67000"/>
              </a:schemeClr>
            </a:gs>
            <a:gs pos="50000">
              <a:schemeClr val="accent1">
                <a:shade val="90000"/>
                <a:hueOff val="0"/>
                <a:satOff val="0"/>
                <a:lumOff val="0"/>
                <a:alphaOff val="0"/>
                <a:lumMod val="105000"/>
                <a:satMod val="103000"/>
                <a:tint val="73000"/>
              </a:schemeClr>
            </a:gs>
            <a:gs pos="100000">
              <a:schemeClr val="accent1">
                <a:shade val="9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tr-TR" sz="1100" kern="1200"/>
        </a:p>
      </dsp:txBody>
      <dsp:txXfrm>
        <a:off x="3634669" y="270172"/>
        <a:ext cx="2055623" cy="797712"/>
      </dsp:txXfrm>
    </dsp:sp>
    <dsp:sp modelId="{D1DCB548-D9EB-482E-A6DC-CCA3AAF6DFDA}">
      <dsp:nvSpPr>
        <dsp:cNvPr id="0" name=""/>
        <dsp:cNvSpPr/>
      </dsp:nvSpPr>
      <dsp:spPr>
        <a:xfrm>
          <a:off x="5920767" y="560943"/>
          <a:ext cx="3939321" cy="3939321"/>
        </a:xfrm>
        <a:prstGeom prst="ellipse">
          <a:avLst/>
        </a:prstGeom>
        <a:gradFill rotWithShape="0">
          <a:gsLst>
            <a:gs pos="0">
              <a:schemeClr val="accent1">
                <a:shade val="80000"/>
                <a:hueOff val="271263"/>
                <a:satOff val="5175"/>
                <a:lumOff val="22855"/>
                <a:alphaOff val="0"/>
                <a:lumMod val="110000"/>
                <a:satMod val="105000"/>
                <a:tint val="67000"/>
              </a:schemeClr>
            </a:gs>
            <a:gs pos="50000">
              <a:schemeClr val="accent1">
                <a:shade val="80000"/>
                <a:hueOff val="271263"/>
                <a:satOff val="5175"/>
                <a:lumOff val="22855"/>
                <a:alphaOff val="0"/>
                <a:lumMod val="105000"/>
                <a:satMod val="103000"/>
                <a:tint val="73000"/>
              </a:schemeClr>
            </a:gs>
            <a:gs pos="100000">
              <a:schemeClr val="accent1">
                <a:shade val="80000"/>
                <a:hueOff val="271263"/>
                <a:satOff val="5175"/>
                <a:lumOff val="2285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lvl="0" algn="ctr" defTabSz="577850" rtl="0">
            <a:lnSpc>
              <a:spcPct val="90000"/>
            </a:lnSpc>
            <a:spcBef>
              <a:spcPct val="0"/>
            </a:spcBef>
            <a:spcAft>
              <a:spcPct val="35000"/>
            </a:spcAft>
          </a:pPr>
          <a:r>
            <a:rPr lang="en-US" sz="1300" kern="1200" dirty="0" smtClean="0"/>
            <a:t>►</a:t>
          </a:r>
          <a:r>
            <a:rPr lang="en-US" sz="1300" kern="1200" dirty="0" err="1" smtClean="0"/>
            <a:t>Muhasebe</a:t>
          </a:r>
          <a:r>
            <a:rPr lang="en-US" sz="1300" kern="1200" dirty="0" smtClean="0"/>
            <a:t> </a:t>
          </a:r>
          <a:r>
            <a:rPr lang="en-US" sz="1300" kern="1200" dirty="0" err="1" smtClean="0"/>
            <a:t>Birimimizce</a:t>
          </a:r>
          <a:r>
            <a:rPr lang="en-US" sz="1300" kern="1200" dirty="0" smtClean="0"/>
            <a:t>, </a:t>
          </a:r>
          <a:r>
            <a:rPr lang="en-US" sz="1300" kern="1200" dirty="0" err="1" smtClean="0"/>
            <a:t>harcama</a:t>
          </a:r>
          <a:r>
            <a:rPr lang="en-US" sz="1300" kern="1200" dirty="0" smtClean="0"/>
            <a:t> </a:t>
          </a:r>
          <a:r>
            <a:rPr lang="en-US" sz="1300" kern="1200" dirty="0" err="1" smtClean="0"/>
            <a:t>birimlerinden</a:t>
          </a:r>
          <a:r>
            <a:rPr lang="en-US" sz="1300" kern="1200" dirty="0" smtClean="0"/>
            <a:t> </a:t>
          </a:r>
          <a:r>
            <a:rPr lang="en-US" sz="1300" kern="1200" dirty="0" err="1" smtClean="0"/>
            <a:t>gelen</a:t>
          </a:r>
          <a:r>
            <a:rPr lang="en-US" sz="1300" kern="1200" dirty="0" smtClean="0"/>
            <a:t> her </a:t>
          </a:r>
          <a:r>
            <a:rPr lang="en-US" sz="1300" kern="1200" dirty="0" err="1" smtClean="0"/>
            <a:t>türlü</a:t>
          </a:r>
          <a:r>
            <a:rPr lang="en-US" sz="1300" kern="1200" dirty="0" smtClean="0"/>
            <a:t> </a:t>
          </a:r>
          <a:r>
            <a:rPr lang="en-US" sz="1300" kern="1200" dirty="0" err="1" smtClean="0"/>
            <a:t>personel</a:t>
          </a:r>
          <a:r>
            <a:rPr lang="en-US" sz="1300" kern="1200" dirty="0" smtClean="0"/>
            <a:t> </a:t>
          </a:r>
          <a:r>
            <a:rPr lang="en-US" sz="1300" kern="1200" dirty="0" err="1" smtClean="0"/>
            <a:t>istihkakı</a:t>
          </a:r>
          <a:r>
            <a:rPr lang="en-US" sz="1300" kern="1200" dirty="0" smtClean="0"/>
            <a:t> (</a:t>
          </a:r>
          <a:r>
            <a:rPr lang="en-US" sz="1300" kern="1200" dirty="0" err="1" smtClean="0"/>
            <a:t>maaş</a:t>
          </a:r>
          <a:r>
            <a:rPr lang="en-US" sz="1300" kern="1200" dirty="0" smtClean="0"/>
            <a:t>, </a:t>
          </a:r>
          <a:r>
            <a:rPr lang="en-US" sz="1300" kern="1200" dirty="0" err="1" smtClean="0"/>
            <a:t>ek</a:t>
          </a:r>
          <a:r>
            <a:rPr lang="en-US" sz="1300" kern="1200" dirty="0" smtClean="0"/>
            <a:t> </a:t>
          </a:r>
          <a:r>
            <a:rPr lang="en-US" sz="1300" kern="1200" dirty="0" err="1" smtClean="0"/>
            <a:t>ders</a:t>
          </a:r>
          <a:r>
            <a:rPr lang="en-US" sz="1300" kern="1200" dirty="0" smtClean="0"/>
            <a:t>, </a:t>
          </a:r>
          <a:r>
            <a:rPr lang="en-US" sz="1300" kern="1200" dirty="0" err="1" smtClean="0"/>
            <a:t>harcırah</a:t>
          </a:r>
          <a:r>
            <a:rPr lang="en-US" sz="1300" kern="1200" dirty="0" smtClean="0"/>
            <a:t>, </a:t>
          </a:r>
          <a:r>
            <a:rPr lang="en-US" sz="1300" kern="1200" dirty="0" err="1" smtClean="0"/>
            <a:t>avans</a:t>
          </a:r>
          <a:r>
            <a:rPr lang="en-US" sz="1300" kern="1200" dirty="0" smtClean="0"/>
            <a:t> vb.) </a:t>
          </a:r>
          <a:r>
            <a:rPr lang="en-US" sz="1300" kern="1200" dirty="0" err="1" smtClean="0"/>
            <a:t>müteahhit</a:t>
          </a:r>
          <a:r>
            <a:rPr lang="en-US" sz="1300" kern="1200" dirty="0" smtClean="0"/>
            <a:t> </a:t>
          </a:r>
          <a:r>
            <a:rPr lang="en-US" sz="1300" kern="1200" dirty="0" err="1" smtClean="0"/>
            <a:t>hakedişleri</a:t>
          </a:r>
          <a:r>
            <a:rPr lang="en-US" sz="1300" kern="1200" dirty="0" smtClean="0"/>
            <a:t>, </a:t>
          </a:r>
          <a:r>
            <a:rPr lang="en-US" sz="1300" kern="1200" dirty="0" err="1" smtClean="0"/>
            <a:t>mamul</a:t>
          </a:r>
          <a:r>
            <a:rPr lang="en-US" sz="1300" kern="1200" dirty="0" smtClean="0"/>
            <a:t> mal </a:t>
          </a:r>
          <a:r>
            <a:rPr lang="en-US" sz="1300" kern="1200" dirty="0" err="1" smtClean="0"/>
            <a:t>ve</a:t>
          </a:r>
          <a:r>
            <a:rPr lang="en-US" sz="1300" kern="1200" dirty="0" smtClean="0"/>
            <a:t> </a:t>
          </a:r>
          <a:r>
            <a:rPr lang="en-US" sz="1300" kern="1200" dirty="0" err="1" smtClean="0"/>
            <a:t>hizmet</a:t>
          </a:r>
          <a:r>
            <a:rPr lang="en-US" sz="1300" kern="1200" dirty="0" smtClean="0"/>
            <a:t> </a:t>
          </a:r>
          <a:r>
            <a:rPr lang="en-US" sz="1300" kern="1200" dirty="0" err="1" smtClean="0"/>
            <a:t>bedelleri</a:t>
          </a:r>
          <a:r>
            <a:rPr lang="en-US" sz="1300" kern="1200" dirty="0" smtClean="0"/>
            <a:t>, </a:t>
          </a:r>
          <a:r>
            <a:rPr lang="en-US" sz="1300" kern="1200" dirty="0" err="1" smtClean="0"/>
            <a:t>sosyal</a:t>
          </a:r>
          <a:r>
            <a:rPr lang="en-US" sz="1300" kern="1200" dirty="0" smtClean="0"/>
            <a:t> </a:t>
          </a:r>
          <a:r>
            <a:rPr lang="en-US" sz="1300" kern="1200" dirty="0" err="1" smtClean="0"/>
            <a:t>güvenlik</a:t>
          </a:r>
          <a:r>
            <a:rPr lang="en-US" sz="1300" kern="1200" dirty="0" smtClean="0"/>
            <a:t> </a:t>
          </a:r>
          <a:r>
            <a:rPr lang="en-US" sz="1300" kern="1200" dirty="0" err="1" smtClean="0"/>
            <a:t>primi</a:t>
          </a:r>
          <a:r>
            <a:rPr lang="en-US" sz="1300" kern="1200" dirty="0" smtClean="0"/>
            <a:t> </a:t>
          </a:r>
          <a:r>
            <a:rPr lang="en-US" sz="1300" kern="1200" dirty="0" err="1" smtClean="0"/>
            <a:t>kesintileri</a:t>
          </a:r>
          <a:r>
            <a:rPr lang="en-US" sz="1300" kern="1200" dirty="0" smtClean="0"/>
            <a:t>, </a:t>
          </a:r>
          <a:r>
            <a:rPr lang="en-US" sz="1300" kern="1200" dirty="0" err="1" smtClean="0"/>
            <a:t>Vergi</a:t>
          </a:r>
          <a:r>
            <a:rPr lang="en-US" sz="1300" kern="1200" dirty="0" smtClean="0"/>
            <a:t> </a:t>
          </a:r>
          <a:r>
            <a:rPr lang="en-US" sz="1300" kern="1200" dirty="0" err="1" smtClean="0"/>
            <a:t>Dairesine</a:t>
          </a:r>
          <a:r>
            <a:rPr lang="en-US" sz="1300" kern="1200" dirty="0" smtClean="0"/>
            <a:t> </a:t>
          </a:r>
          <a:r>
            <a:rPr lang="en-US" sz="1300" kern="1200" dirty="0" err="1" smtClean="0"/>
            <a:t>beyanname</a:t>
          </a:r>
          <a:r>
            <a:rPr lang="en-US" sz="1300" kern="1200" dirty="0" smtClean="0"/>
            <a:t> </a:t>
          </a:r>
          <a:r>
            <a:rPr lang="en-US" sz="1300" kern="1200" dirty="0" err="1" smtClean="0"/>
            <a:t>vermek</a:t>
          </a:r>
          <a:r>
            <a:rPr lang="en-US" sz="1300" kern="1200" dirty="0" smtClean="0"/>
            <a:t> </a:t>
          </a:r>
          <a:r>
            <a:rPr lang="en-US" sz="1300" kern="1200" dirty="0" err="1" smtClean="0"/>
            <a:t>suretiyle</a:t>
          </a:r>
          <a:r>
            <a:rPr lang="en-US" sz="1300" kern="1200" dirty="0" smtClean="0"/>
            <a:t> </a:t>
          </a:r>
          <a:r>
            <a:rPr lang="en-US" sz="1300" kern="1200" dirty="0" err="1" smtClean="0"/>
            <a:t>Gelir</a:t>
          </a:r>
          <a:r>
            <a:rPr lang="en-US" sz="1300" kern="1200" dirty="0" smtClean="0"/>
            <a:t> </a:t>
          </a:r>
          <a:r>
            <a:rPr lang="en-US" sz="1300" kern="1200" dirty="0" err="1" smtClean="0"/>
            <a:t>Vergisi</a:t>
          </a:r>
          <a:r>
            <a:rPr lang="en-US" sz="1300" kern="1200" dirty="0" smtClean="0"/>
            <a:t>, </a:t>
          </a:r>
          <a:r>
            <a:rPr lang="en-US" sz="1300" kern="1200" dirty="0" err="1" smtClean="0"/>
            <a:t>Damga</a:t>
          </a:r>
          <a:r>
            <a:rPr lang="en-US" sz="1300" kern="1200" dirty="0" smtClean="0"/>
            <a:t> </a:t>
          </a:r>
          <a:r>
            <a:rPr lang="en-US" sz="1300" kern="1200" dirty="0" err="1" smtClean="0"/>
            <a:t>Vergisi</a:t>
          </a:r>
          <a:r>
            <a:rPr lang="en-US" sz="1300" kern="1200" dirty="0" smtClean="0"/>
            <a:t>, KDV </a:t>
          </a:r>
          <a:r>
            <a:rPr lang="en-US" sz="1300" kern="1200" dirty="0" err="1" smtClean="0"/>
            <a:t>tevkifatı</a:t>
          </a:r>
          <a:r>
            <a:rPr lang="en-US" sz="1300" kern="1200" dirty="0" smtClean="0"/>
            <a:t>, </a:t>
          </a:r>
          <a:r>
            <a:rPr lang="en-US" sz="1300" kern="1200" dirty="0" err="1" smtClean="0"/>
            <a:t>Emekli</a:t>
          </a:r>
          <a:r>
            <a:rPr lang="en-US" sz="1300" kern="1200" dirty="0" smtClean="0"/>
            <a:t> </a:t>
          </a:r>
          <a:r>
            <a:rPr lang="en-US" sz="1300" kern="1200" dirty="0" err="1" smtClean="0"/>
            <a:t>Sandığı</a:t>
          </a:r>
          <a:r>
            <a:rPr lang="en-US" sz="1300" kern="1200" dirty="0" smtClean="0"/>
            <a:t> </a:t>
          </a:r>
          <a:r>
            <a:rPr lang="en-US" sz="1300" kern="1200" dirty="0" err="1" smtClean="0"/>
            <a:t>kesintileri</a:t>
          </a:r>
          <a:r>
            <a:rPr lang="en-US" sz="1300" kern="1200" dirty="0" smtClean="0"/>
            <a:t>, </a:t>
          </a:r>
          <a:r>
            <a:rPr lang="en-US" sz="1300" kern="1200" dirty="0" err="1" smtClean="0"/>
            <a:t>personel</a:t>
          </a:r>
          <a:r>
            <a:rPr lang="en-US" sz="1300" kern="1200" dirty="0" smtClean="0"/>
            <a:t> </a:t>
          </a:r>
          <a:r>
            <a:rPr lang="en-US" sz="1300" kern="1200" dirty="0" err="1" smtClean="0"/>
            <a:t>ücretlerinden</a:t>
          </a:r>
          <a:r>
            <a:rPr lang="en-US" sz="1300" kern="1200" dirty="0" smtClean="0"/>
            <a:t> </a:t>
          </a:r>
          <a:r>
            <a:rPr lang="en-US" sz="1300" kern="1200" dirty="0" err="1" smtClean="0"/>
            <a:t>yapılan</a:t>
          </a:r>
          <a:r>
            <a:rPr lang="en-US" sz="1300" kern="1200" dirty="0" smtClean="0"/>
            <a:t> </a:t>
          </a:r>
          <a:r>
            <a:rPr lang="en-US" sz="1300" kern="1200" dirty="0" err="1" smtClean="0"/>
            <a:t>icra</a:t>
          </a:r>
          <a:r>
            <a:rPr lang="en-US" sz="1300" kern="1200" dirty="0" smtClean="0"/>
            <a:t> </a:t>
          </a:r>
          <a:r>
            <a:rPr lang="en-US" sz="1300" kern="1200" dirty="0" err="1" smtClean="0"/>
            <a:t>kesintileri</a:t>
          </a:r>
          <a:r>
            <a:rPr lang="en-US" sz="1300" kern="1200" dirty="0" smtClean="0"/>
            <a:t>, TÜBİTAK </a:t>
          </a:r>
          <a:r>
            <a:rPr lang="en-US" sz="1300" kern="1200" dirty="0" err="1" smtClean="0"/>
            <a:t>Projeleri</a:t>
          </a:r>
          <a:r>
            <a:rPr lang="en-US" sz="1300" kern="1200" dirty="0" smtClean="0"/>
            <a:t>, </a:t>
          </a:r>
          <a:r>
            <a:rPr lang="en-US" sz="1300" kern="1200" dirty="0" err="1" smtClean="0"/>
            <a:t>Bilimsel</a:t>
          </a:r>
          <a:r>
            <a:rPr lang="en-US" sz="1300" kern="1200" dirty="0" smtClean="0"/>
            <a:t> </a:t>
          </a:r>
          <a:r>
            <a:rPr lang="en-US" sz="1300" kern="1200" dirty="0" err="1" smtClean="0"/>
            <a:t>Araştırma</a:t>
          </a:r>
          <a:r>
            <a:rPr lang="en-US" sz="1300" kern="1200" dirty="0" smtClean="0"/>
            <a:t> </a:t>
          </a:r>
          <a:r>
            <a:rPr lang="en-US" sz="1300" kern="1200" dirty="0" err="1" smtClean="0"/>
            <a:t>Projeleri</a:t>
          </a:r>
          <a:r>
            <a:rPr lang="en-US" sz="1300" kern="1200" dirty="0" smtClean="0"/>
            <a:t>, Erasmus </a:t>
          </a:r>
          <a:r>
            <a:rPr lang="en-US" sz="1300" kern="1200" dirty="0" err="1" smtClean="0"/>
            <a:t>Programı</a:t>
          </a:r>
          <a:r>
            <a:rPr lang="en-US" sz="1300" kern="1200" dirty="0" smtClean="0"/>
            <a:t>, </a:t>
          </a:r>
          <a:r>
            <a:rPr lang="en-US" sz="1300" kern="1200" dirty="0" err="1" smtClean="0"/>
            <a:t>Mevlana</a:t>
          </a:r>
          <a:r>
            <a:rPr lang="en-US" sz="1300" kern="1200" dirty="0" smtClean="0"/>
            <a:t> </a:t>
          </a:r>
          <a:r>
            <a:rPr lang="en-US" sz="1300" kern="1200" dirty="0" err="1" smtClean="0"/>
            <a:t>Değişim</a:t>
          </a:r>
          <a:r>
            <a:rPr lang="en-US" sz="1300" kern="1200" dirty="0" smtClean="0"/>
            <a:t> </a:t>
          </a:r>
          <a:r>
            <a:rPr lang="en-US" sz="1300" kern="1200" dirty="0" err="1" smtClean="0"/>
            <a:t>Programı</a:t>
          </a:r>
          <a:r>
            <a:rPr lang="en-US" sz="1300" kern="1200" dirty="0" smtClean="0"/>
            <a:t>, Farabi </a:t>
          </a:r>
          <a:r>
            <a:rPr lang="en-US" sz="1300" kern="1200" dirty="0" err="1" smtClean="0"/>
            <a:t>Değişim</a:t>
          </a:r>
          <a:r>
            <a:rPr lang="en-US" sz="1300" kern="1200" dirty="0" smtClean="0"/>
            <a:t> </a:t>
          </a:r>
          <a:r>
            <a:rPr lang="en-US" sz="1300" kern="1200" dirty="0" err="1" smtClean="0"/>
            <a:t>Programı</a:t>
          </a:r>
          <a:r>
            <a:rPr lang="en-US" sz="1300" kern="1200" dirty="0" smtClean="0"/>
            <a:t>, </a:t>
          </a:r>
          <a:r>
            <a:rPr lang="en-US" sz="1300" kern="1200" dirty="0" err="1" smtClean="0"/>
            <a:t>Avrupa</a:t>
          </a:r>
          <a:r>
            <a:rPr lang="en-US" sz="1300" kern="1200" dirty="0" smtClean="0"/>
            <a:t> </a:t>
          </a:r>
          <a:r>
            <a:rPr lang="en-US" sz="1300" kern="1200" dirty="0" err="1" smtClean="0"/>
            <a:t>Birliği</a:t>
          </a:r>
          <a:r>
            <a:rPr lang="en-US" sz="1300" kern="1200" dirty="0" smtClean="0"/>
            <a:t> </a:t>
          </a:r>
          <a:r>
            <a:rPr lang="en-US" sz="1300" kern="1200" dirty="0" err="1" smtClean="0"/>
            <a:t>Hibeleri</a:t>
          </a:r>
          <a:r>
            <a:rPr lang="en-US" sz="1300" kern="1200" dirty="0" smtClean="0"/>
            <a:t>, </a:t>
          </a:r>
          <a:r>
            <a:rPr lang="en-US" sz="1300" kern="1200" dirty="0" err="1" smtClean="0"/>
            <a:t>elektrik</a:t>
          </a:r>
          <a:r>
            <a:rPr lang="en-US" sz="1300" kern="1200" dirty="0" smtClean="0"/>
            <a:t>, </a:t>
          </a:r>
          <a:r>
            <a:rPr lang="en-US" sz="1300" kern="1200" dirty="0" err="1" smtClean="0"/>
            <a:t>su</a:t>
          </a:r>
          <a:r>
            <a:rPr lang="en-US" sz="1300" kern="1200" dirty="0" smtClean="0"/>
            <a:t> </a:t>
          </a:r>
          <a:r>
            <a:rPr lang="en-US" sz="1300" kern="1200" dirty="0" err="1" smtClean="0"/>
            <a:t>ve</a:t>
          </a:r>
          <a:r>
            <a:rPr lang="en-US" sz="1300" kern="1200" dirty="0" smtClean="0"/>
            <a:t> </a:t>
          </a:r>
          <a:r>
            <a:rPr lang="en-US" sz="1300" kern="1200" dirty="0" err="1" smtClean="0"/>
            <a:t>haberleşme</a:t>
          </a:r>
          <a:r>
            <a:rPr lang="en-US" sz="1300" kern="1200" dirty="0" smtClean="0"/>
            <a:t> </a:t>
          </a:r>
          <a:r>
            <a:rPr lang="en-US" sz="1300" kern="1200" dirty="0" err="1" smtClean="0"/>
            <a:t>ücretleri</a:t>
          </a:r>
          <a:r>
            <a:rPr lang="en-US" sz="1300" kern="1200" dirty="0" smtClean="0"/>
            <a:t> </a:t>
          </a:r>
          <a:r>
            <a:rPr lang="en-US" sz="1300" kern="1200" dirty="0" err="1" smtClean="0"/>
            <a:t>giderleri</a:t>
          </a:r>
          <a:r>
            <a:rPr lang="en-US" sz="1300" kern="1200" dirty="0" smtClean="0"/>
            <a:t> </a:t>
          </a:r>
          <a:r>
            <a:rPr lang="en-US" sz="1300" kern="1200" dirty="0" err="1" smtClean="0"/>
            <a:t>ödenmektedir</a:t>
          </a:r>
          <a:r>
            <a:rPr lang="en-US" sz="1300" kern="1200" dirty="0" smtClean="0"/>
            <a:t>.</a:t>
          </a:r>
          <a:endParaRPr lang="tr-TR" sz="1300" kern="1200" dirty="0"/>
        </a:p>
      </dsp:txBody>
      <dsp:txXfrm>
        <a:off x="6497667" y="1137843"/>
        <a:ext cx="2785521" cy="2785521"/>
      </dsp:txXfrm>
    </dsp:sp>
    <dsp:sp modelId="{EC3BBE6D-D626-4AC2-8B59-74FAAFA29E54}">
      <dsp:nvSpPr>
        <dsp:cNvPr id="0" name=""/>
        <dsp:cNvSpPr/>
      </dsp:nvSpPr>
      <dsp:spPr>
        <a:xfrm rot="10800000">
          <a:off x="3773602" y="3727419"/>
          <a:ext cx="2454479" cy="1329520"/>
        </a:xfrm>
        <a:prstGeom prst="rightArrow">
          <a:avLst>
            <a:gd name="adj1" fmla="val 60000"/>
            <a:gd name="adj2" fmla="val 50000"/>
          </a:avLst>
        </a:prstGeom>
        <a:gradFill rotWithShape="0">
          <a:gsLst>
            <a:gs pos="0">
              <a:schemeClr val="accent1">
                <a:shade val="90000"/>
                <a:hueOff val="271295"/>
                <a:satOff val="-626"/>
                <a:lumOff val="19871"/>
                <a:alphaOff val="0"/>
                <a:lumMod val="110000"/>
                <a:satMod val="105000"/>
                <a:tint val="67000"/>
              </a:schemeClr>
            </a:gs>
            <a:gs pos="50000">
              <a:schemeClr val="accent1">
                <a:shade val="90000"/>
                <a:hueOff val="271295"/>
                <a:satOff val="-626"/>
                <a:lumOff val="19871"/>
                <a:alphaOff val="0"/>
                <a:lumMod val="105000"/>
                <a:satMod val="103000"/>
                <a:tint val="73000"/>
              </a:schemeClr>
            </a:gs>
            <a:gs pos="100000">
              <a:schemeClr val="accent1">
                <a:shade val="90000"/>
                <a:hueOff val="271295"/>
                <a:satOff val="-626"/>
                <a:lumOff val="19871"/>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tr-TR" sz="1100" kern="1200"/>
        </a:p>
      </dsp:txBody>
      <dsp:txXfrm rot="10800000">
        <a:off x="4172458" y="3993323"/>
        <a:ext cx="2055623" cy="79771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CC1381-892F-4F7B-AE98-057CF98D5C5D}">
      <dsp:nvSpPr>
        <dsp:cNvPr id="0" name=""/>
        <dsp:cNvSpPr/>
      </dsp:nvSpPr>
      <dsp:spPr>
        <a:xfrm>
          <a:off x="0" y="1537650"/>
          <a:ext cx="9728886" cy="2050200"/>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B99758-C668-471C-8F0F-CF061C83C1E9}">
      <dsp:nvSpPr>
        <dsp:cNvPr id="0" name=""/>
        <dsp:cNvSpPr/>
      </dsp:nvSpPr>
      <dsp:spPr>
        <a:xfrm>
          <a:off x="4275" y="0"/>
          <a:ext cx="2821756" cy="205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lvl="0" algn="just" defTabSz="533400" rtl="0">
            <a:lnSpc>
              <a:spcPct val="90000"/>
            </a:lnSpc>
            <a:spcBef>
              <a:spcPct val="0"/>
            </a:spcBef>
            <a:spcAft>
              <a:spcPct val="35000"/>
            </a:spcAft>
          </a:pPr>
          <a:r>
            <a:rPr lang="en-US" sz="1200" kern="1200" dirty="0" smtClean="0"/>
            <a:t>►</a:t>
          </a:r>
          <a:r>
            <a:rPr lang="en-US" sz="1200" kern="1200" dirty="0" err="1" smtClean="0"/>
            <a:t>Ödeme</a:t>
          </a:r>
          <a:r>
            <a:rPr lang="en-US" sz="1200" kern="1200" dirty="0" smtClean="0"/>
            <a:t> </a:t>
          </a:r>
          <a:r>
            <a:rPr lang="en-US" sz="1200" kern="1200" dirty="0" err="1" smtClean="0"/>
            <a:t>emri</a:t>
          </a:r>
          <a:r>
            <a:rPr lang="en-US" sz="1200" kern="1200" dirty="0" smtClean="0"/>
            <a:t> </a:t>
          </a:r>
          <a:r>
            <a:rPr lang="en-US" sz="1200" kern="1200" dirty="0" err="1" smtClean="0"/>
            <a:t>belgeleri</a:t>
          </a:r>
          <a:r>
            <a:rPr lang="en-US" sz="1200" kern="1200" dirty="0" smtClean="0"/>
            <a:t>, </a:t>
          </a:r>
          <a:r>
            <a:rPr lang="en-US" sz="1200" kern="1200" dirty="0" err="1" smtClean="0"/>
            <a:t>muhasebe</a:t>
          </a:r>
          <a:r>
            <a:rPr lang="en-US" sz="1200" kern="1200" dirty="0" smtClean="0"/>
            <a:t> </a:t>
          </a:r>
          <a:r>
            <a:rPr lang="en-US" sz="1200" kern="1200" dirty="0" err="1" smtClean="0"/>
            <a:t>birimine</a:t>
          </a:r>
          <a:r>
            <a:rPr lang="en-US" sz="1200" kern="1200" dirty="0" smtClean="0"/>
            <a:t> </a:t>
          </a:r>
          <a:r>
            <a:rPr lang="en-US" sz="1200" kern="1200" dirty="0" err="1" smtClean="0"/>
            <a:t>geliş</a:t>
          </a:r>
          <a:r>
            <a:rPr lang="en-US" sz="1200" kern="1200" dirty="0" smtClean="0"/>
            <a:t> </a:t>
          </a:r>
          <a:r>
            <a:rPr lang="en-US" sz="1200" kern="1200" dirty="0" err="1" smtClean="0"/>
            <a:t>tarihinden</a:t>
          </a:r>
          <a:r>
            <a:rPr lang="en-US" sz="1200" kern="1200" dirty="0" smtClean="0"/>
            <a:t> </a:t>
          </a:r>
          <a:r>
            <a:rPr lang="en-US" sz="1200" kern="1200" dirty="0" err="1" smtClean="0"/>
            <a:t>itibaren</a:t>
          </a:r>
          <a:r>
            <a:rPr lang="en-US" sz="1200" kern="1200" dirty="0" smtClean="0"/>
            <a:t> </a:t>
          </a:r>
          <a:r>
            <a:rPr lang="en-US" sz="1200" kern="1200" dirty="0" err="1" smtClean="0"/>
            <a:t>incelenerek</a:t>
          </a:r>
          <a:r>
            <a:rPr lang="en-US" sz="1200" kern="1200" dirty="0" smtClean="0"/>
            <a:t> </a:t>
          </a:r>
          <a:r>
            <a:rPr lang="en-US" sz="1200" kern="1200" dirty="0" err="1" smtClean="0"/>
            <a:t>uygun</a:t>
          </a:r>
          <a:r>
            <a:rPr lang="en-US" sz="1200" kern="1200" dirty="0" smtClean="0"/>
            <a:t> </a:t>
          </a:r>
          <a:r>
            <a:rPr lang="en-US" sz="1200" kern="1200" dirty="0" err="1" smtClean="0"/>
            <a:t>olanlar</a:t>
          </a:r>
          <a:r>
            <a:rPr lang="en-US" sz="1200" kern="1200" dirty="0" smtClean="0"/>
            <a:t> </a:t>
          </a:r>
          <a:r>
            <a:rPr lang="en-US" sz="1200" kern="1200" dirty="0" err="1" smtClean="0"/>
            <a:t>muhasebeleştirilerek</a:t>
          </a:r>
          <a:r>
            <a:rPr lang="en-US" sz="1200" kern="1200" dirty="0" smtClean="0"/>
            <a:t> </a:t>
          </a:r>
          <a:r>
            <a:rPr lang="en-US" sz="1200" kern="1200" dirty="0" err="1" smtClean="0"/>
            <a:t>tutarları</a:t>
          </a:r>
          <a:r>
            <a:rPr lang="en-US" sz="1200" kern="1200" dirty="0" smtClean="0"/>
            <a:t> </a:t>
          </a:r>
          <a:r>
            <a:rPr lang="en-US" sz="1200" kern="1200" dirty="0" err="1" smtClean="0"/>
            <a:t>hak</a:t>
          </a:r>
          <a:r>
            <a:rPr lang="en-US" sz="1200" kern="1200" dirty="0" smtClean="0"/>
            <a:t> </a:t>
          </a:r>
          <a:r>
            <a:rPr lang="en-US" sz="1200" kern="1200" dirty="0" err="1" smtClean="0"/>
            <a:t>sahiplerinin</a:t>
          </a:r>
          <a:r>
            <a:rPr lang="en-US" sz="1200" kern="1200" dirty="0" smtClean="0"/>
            <a:t> </a:t>
          </a:r>
          <a:r>
            <a:rPr lang="en-US" sz="1200" kern="1200" dirty="0" err="1" smtClean="0"/>
            <a:t>banka</a:t>
          </a:r>
          <a:r>
            <a:rPr lang="en-US" sz="1200" kern="1200" dirty="0" smtClean="0"/>
            <a:t> </a:t>
          </a:r>
          <a:r>
            <a:rPr lang="en-US" sz="1200" kern="1200" dirty="0" err="1" smtClean="0"/>
            <a:t>hesabına</a:t>
          </a:r>
          <a:r>
            <a:rPr lang="en-US" sz="1200" kern="1200" dirty="0" smtClean="0"/>
            <a:t> </a:t>
          </a:r>
          <a:r>
            <a:rPr lang="en-US" sz="1200" kern="1200" dirty="0" err="1" smtClean="0"/>
            <a:t>yatırılır</a:t>
          </a:r>
          <a:r>
            <a:rPr lang="en-US" sz="1200" kern="1200" dirty="0" smtClean="0"/>
            <a:t>. </a:t>
          </a:r>
          <a:r>
            <a:rPr lang="en-US" sz="1200" kern="1200" dirty="0" err="1" smtClean="0"/>
            <a:t>Eksik</a:t>
          </a:r>
          <a:r>
            <a:rPr lang="en-US" sz="1200" kern="1200" dirty="0" smtClean="0"/>
            <a:t> </a:t>
          </a:r>
          <a:r>
            <a:rPr lang="en-US" sz="1200" kern="1200" dirty="0" err="1" smtClean="0"/>
            <a:t>veya</a:t>
          </a:r>
          <a:r>
            <a:rPr lang="en-US" sz="1200" kern="1200" dirty="0" smtClean="0"/>
            <a:t> </a:t>
          </a:r>
          <a:r>
            <a:rPr lang="en-US" sz="1200" kern="1200" dirty="0" err="1" smtClean="0"/>
            <a:t>hatalı</a:t>
          </a:r>
          <a:r>
            <a:rPr lang="en-US" sz="1200" kern="1200" dirty="0" smtClean="0"/>
            <a:t> </a:t>
          </a:r>
          <a:r>
            <a:rPr lang="en-US" sz="1200" kern="1200" dirty="0" err="1" smtClean="0"/>
            <a:t>ödeme</a:t>
          </a:r>
          <a:r>
            <a:rPr lang="en-US" sz="1200" kern="1200" dirty="0" smtClean="0"/>
            <a:t>  </a:t>
          </a:r>
          <a:r>
            <a:rPr lang="en-US" sz="1200" kern="1200" dirty="0" err="1" smtClean="0"/>
            <a:t>emri</a:t>
          </a:r>
          <a:r>
            <a:rPr lang="en-US" sz="1200" kern="1200" dirty="0" smtClean="0"/>
            <a:t> </a:t>
          </a:r>
          <a:r>
            <a:rPr lang="en-US" sz="1200" kern="1200" dirty="0" err="1" smtClean="0"/>
            <a:t>belgesi</a:t>
          </a:r>
          <a:r>
            <a:rPr lang="en-US" sz="1200" kern="1200" dirty="0" smtClean="0"/>
            <a:t> </a:t>
          </a:r>
          <a:r>
            <a:rPr lang="en-US" sz="1200" kern="1200" dirty="0" err="1" smtClean="0"/>
            <a:t>ve</a:t>
          </a:r>
          <a:r>
            <a:rPr lang="en-US" sz="1200" kern="1200" dirty="0" smtClean="0"/>
            <a:t> </a:t>
          </a:r>
          <a:r>
            <a:rPr lang="en-US" sz="1200" kern="1200" dirty="0" err="1" smtClean="0"/>
            <a:t>eki</a:t>
          </a:r>
          <a:r>
            <a:rPr lang="en-US" sz="1200" kern="1200" dirty="0" smtClean="0"/>
            <a:t> </a:t>
          </a:r>
          <a:r>
            <a:rPr lang="en-US" sz="1200" kern="1200" dirty="0" err="1" smtClean="0"/>
            <a:t>belgeler</a:t>
          </a:r>
          <a:r>
            <a:rPr lang="en-US" sz="1200" kern="1200" dirty="0" smtClean="0"/>
            <a:t>, </a:t>
          </a:r>
          <a:r>
            <a:rPr lang="en-US" sz="1200" kern="1200" dirty="0" err="1" smtClean="0"/>
            <a:t>düzeltilmek</a:t>
          </a:r>
          <a:r>
            <a:rPr lang="en-US" sz="1200" kern="1200" dirty="0" smtClean="0"/>
            <a:t> </a:t>
          </a:r>
          <a:r>
            <a:rPr lang="en-US" sz="1200" kern="1200" dirty="0" err="1" smtClean="0"/>
            <a:t>veya</a:t>
          </a:r>
          <a:r>
            <a:rPr lang="en-US" sz="1200" kern="1200" dirty="0" smtClean="0"/>
            <a:t> </a:t>
          </a:r>
          <a:r>
            <a:rPr lang="en-US" sz="1200" kern="1200" dirty="0" err="1" smtClean="0"/>
            <a:t>tamamlanmak</a:t>
          </a:r>
          <a:r>
            <a:rPr lang="en-US" sz="1200" kern="1200" dirty="0" smtClean="0"/>
            <a:t> </a:t>
          </a:r>
          <a:r>
            <a:rPr lang="en-US" sz="1200" kern="1200" dirty="0" err="1" smtClean="0"/>
            <a:t>üzere</a:t>
          </a:r>
          <a:r>
            <a:rPr lang="en-US" sz="1200" kern="1200" dirty="0" smtClean="0"/>
            <a:t> </a:t>
          </a:r>
          <a:r>
            <a:rPr lang="en-US" sz="1200" kern="1200" dirty="0" err="1" smtClean="0"/>
            <a:t>en</a:t>
          </a:r>
          <a:r>
            <a:rPr lang="en-US" sz="1200" kern="1200" dirty="0" smtClean="0"/>
            <a:t> </a:t>
          </a:r>
          <a:r>
            <a:rPr lang="en-US" sz="1200" kern="1200" dirty="0" err="1" smtClean="0"/>
            <a:t>geç</a:t>
          </a:r>
          <a:r>
            <a:rPr lang="en-US" sz="1200" kern="1200" dirty="0" smtClean="0"/>
            <a:t> </a:t>
          </a:r>
          <a:r>
            <a:rPr lang="en-US" sz="1200" kern="1200" dirty="0" err="1" smtClean="0"/>
            <a:t>hata</a:t>
          </a:r>
          <a:r>
            <a:rPr lang="en-US" sz="1200" kern="1200" dirty="0" smtClean="0"/>
            <a:t> </a:t>
          </a:r>
          <a:r>
            <a:rPr lang="en-US" sz="1200" kern="1200" dirty="0" err="1" smtClean="0"/>
            <a:t>veya</a:t>
          </a:r>
          <a:r>
            <a:rPr lang="en-US" sz="1200" kern="1200" dirty="0" smtClean="0"/>
            <a:t> </a:t>
          </a:r>
          <a:r>
            <a:rPr lang="en-US" sz="1200" kern="1200" dirty="0" err="1" smtClean="0"/>
            <a:t>eksikliğin</a:t>
          </a:r>
          <a:r>
            <a:rPr lang="en-US" sz="1200" kern="1200" dirty="0" smtClean="0"/>
            <a:t> </a:t>
          </a:r>
          <a:r>
            <a:rPr lang="en-US" sz="1200" kern="1200" dirty="0" err="1" smtClean="0"/>
            <a:t>tespit</a:t>
          </a:r>
          <a:r>
            <a:rPr lang="en-US" sz="1200" kern="1200" dirty="0" smtClean="0"/>
            <a:t> </a:t>
          </a:r>
          <a:r>
            <a:rPr lang="en-US" sz="1200" kern="1200" dirty="0" err="1" smtClean="0"/>
            <a:t>edildiği</a:t>
          </a:r>
          <a:r>
            <a:rPr lang="en-US" sz="1200" kern="1200" dirty="0" smtClean="0"/>
            <a:t> </a:t>
          </a:r>
          <a:r>
            <a:rPr lang="en-US" sz="1200" kern="1200" dirty="0" err="1" smtClean="0"/>
            <a:t>günü</a:t>
          </a:r>
          <a:r>
            <a:rPr lang="en-US" sz="1200" kern="1200" dirty="0" smtClean="0"/>
            <a:t> </a:t>
          </a:r>
          <a:r>
            <a:rPr lang="en-US" sz="1200" kern="1200" dirty="0" err="1" smtClean="0"/>
            <a:t>izleyen</a:t>
          </a:r>
          <a:r>
            <a:rPr lang="en-US" sz="1200" kern="1200" dirty="0" smtClean="0"/>
            <a:t> </a:t>
          </a:r>
          <a:r>
            <a:rPr lang="en-US" sz="1200" kern="1200" dirty="0" err="1" smtClean="0"/>
            <a:t>iş</a:t>
          </a:r>
          <a:r>
            <a:rPr lang="en-US" sz="1200" kern="1200" dirty="0" smtClean="0"/>
            <a:t> </a:t>
          </a:r>
          <a:r>
            <a:rPr lang="en-US" sz="1200" kern="1200" dirty="0" err="1" smtClean="0"/>
            <a:t>günü</a:t>
          </a:r>
          <a:r>
            <a:rPr lang="en-US" sz="1200" kern="1200" dirty="0" smtClean="0"/>
            <a:t> </a:t>
          </a:r>
          <a:r>
            <a:rPr lang="en-US" sz="1200" kern="1200" dirty="0" err="1" smtClean="0"/>
            <a:t>içerisinde</a:t>
          </a:r>
          <a:r>
            <a:rPr lang="en-US" sz="1200" kern="1200" dirty="0" smtClean="0"/>
            <a:t> </a:t>
          </a:r>
          <a:r>
            <a:rPr lang="en-US" sz="1200" kern="1200" dirty="0" err="1" smtClean="0"/>
            <a:t>gerekçeleriyle</a:t>
          </a:r>
          <a:r>
            <a:rPr lang="en-US" sz="1200" kern="1200" dirty="0" smtClean="0"/>
            <a:t> </a:t>
          </a:r>
          <a:r>
            <a:rPr lang="en-US" sz="1200" kern="1200" dirty="0" err="1" smtClean="0"/>
            <a:t>birlikte</a:t>
          </a:r>
          <a:r>
            <a:rPr lang="en-US" sz="1200" kern="1200" dirty="0" smtClean="0"/>
            <a:t> </a:t>
          </a:r>
          <a:r>
            <a:rPr lang="tr-TR" sz="1200" kern="1200" dirty="0" smtClean="0"/>
            <a:t>ilgili </a:t>
          </a:r>
          <a:r>
            <a:rPr lang="en-US" sz="1200" kern="1200" dirty="0" err="1" smtClean="0"/>
            <a:t>birime</a:t>
          </a:r>
          <a:r>
            <a:rPr lang="en-US" sz="1200" kern="1200" dirty="0" smtClean="0"/>
            <a:t> </a:t>
          </a:r>
          <a:r>
            <a:rPr lang="en-US" sz="1200" kern="1200" dirty="0" err="1" smtClean="0"/>
            <a:t>iade</a:t>
          </a:r>
          <a:r>
            <a:rPr lang="en-US" sz="1200" kern="1200" dirty="0" smtClean="0"/>
            <a:t> </a:t>
          </a:r>
          <a:r>
            <a:rPr lang="en-US" sz="1200" kern="1200" dirty="0" err="1" smtClean="0"/>
            <a:t>edilmektedir</a:t>
          </a:r>
          <a:r>
            <a:rPr lang="en-US" sz="1200" kern="1200" dirty="0" smtClean="0"/>
            <a:t>.</a:t>
          </a:r>
          <a:endParaRPr lang="tr-TR" sz="1200" kern="1200" dirty="0"/>
        </a:p>
      </dsp:txBody>
      <dsp:txXfrm>
        <a:off x="4275" y="0"/>
        <a:ext cx="2821756" cy="2050200"/>
      </dsp:txXfrm>
    </dsp:sp>
    <dsp:sp modelId="{F1753430-4273-4939-9CC7-670A1FDE3317}">
      <dsp:nvSpPr>
        <dsp:cNvPr id="0" name=""/>
        <dsp:cNvSpPr/>
      </dsp:nvSpPr>
      <dsp:spPr>
        <a:xfrm>
          <a:off x="1158878" y="2306474"/>
          <a:ext cx="512550" cy="5125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7870C6-2D33-45CA-A112-AD64B5A234E3}">
      <dsp:nvSpPr>
        <dsp:cNvPr id="0" name=""/>
        <dsp:cNvSpPr/>
      </dsp:nvSpPr>
      <dsp:spPr>
        <a:xfrm>
          <a:off x="2967120" y="3075300"/>
          <a:ext cx="2821756" cy="205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lvl="0" algn="just" defTabSz="533400" rtl="0">
            <a:lnSpc>
              <a:spcPct val="90000"/>
            </a:lnSpc>
            <a:spcBef>
              <a:spcPct val="0"/>
            </a:spcBef>
            <a:spcAft>
              <a:spcPct val="35000"/>
            </a:spcAft>
          </a:pPr>
          <a:r>
            <a:rPr lang="en-US" sz="1200" kern="1200" dirty="0" smtClean="0"/>
            <a:t>►</a:t>
          </a:r>
          <a:r>
            <a:rPr lang="en-US" sz="1200" kern="1200" dirty="0" err="1" smtClean="0"/>
            <a:t>Muhasebe</a:t>
          </a:r>
          <a:r>
            <a:rPr lang="en-US" sz="1200" kern="1200" dirty="0" smtClean="0"/>
            <a:t> </a:t>
          </a:r>
          <a:r>
            <a:rPr lang="en-US" sz="1200" kern="1200" dirty="0" err="1" smtClean="0"/>
            <a:t>Birimimizce</a:t>
          </a:r>
          <a:r>
            <a:rPr lang="en-US" sz="1200" kern="1200" dirty="0" smtClean="0"/>
            <a:t>, </a:t>
          </a:r>
          <a:r>
            <a:rPr lang="en-US" sz="1200" kern="1200" dirty="0" err="1" smtClean="0"/>
            <a:t>avans</a:t>
          </a:r>
          <a:r>
            <a:rPr lang="en-US" sz="1200" kern="1200" dirty="0" smtClean="0"/>
            <a:t> </a:t>
          </a:r>
          <a:r>
            <a:rPr lang="en-US" sz="1200" kern="1200" dirty="0" err="1" smtClean="0"/>
            <a:t>artıkları</a:t>
          </a:r>
          <a:r>
            <a:rPr lang="en-US" sz="1200" kern="1200" dirty="0" smtClean="0"/>
            <a:t>, </a:t>
          </a:r>
          <a:r>
            <a:rPr lang="en-US" sz="1200" kern="1200" dirty="0" err="1" smtClean="0"/>
            <a:t>kişi</a:t>
          </a:r>
          <a:r>
            <a:rPr lang="en-US" sz="1200" kern="1200" dirty="0" smtClean="0"/>
            <a:t> </a:t>
          </a:r>
          <a:r>
            <a:rPr lang="en-US" sz="1200" kern="1200" dirty="0" err="1" smtClean="0"/>
            <a:t>borcu</a:t>
          </a:r>
          <a:r>
            <a:rPr lang="en-US" sz="1200" kern="1200" dirty="0" smtClean="0"/>
            <a:t> </a:t>
          </a:r>
          <a:r>
            <a:rPr lang="en-US" sz="1200" kern="1200" dirty="0" err="1" smtClean="0"/>
            <a:t>tahsilâtları</a:t>
          </a:r>
          <a:r>
            <a:rPr lang="en-US" sz="1200" kern="1200" dirty="0" smtClean="0"/>
            <a:t>, </a:t>
          </a:r>
          <a:r>
            <a:rPr lang="en-US" sz="1200" kern="1200" dirty="0" err="1" smtClean="0"/>
            <a:t>Muhasebe</a:t>
          </a:r>
          <a:r>
            <a:rPr lang="en-US" sz="1200" kern="1200" dirty="0" smtClean="0"/>
            <a:t> </a:t>
          </a:r>
          <a:r>
            <a:rPr lang="en-US" sz="1200" kern="1200" dirty="0" err="1" smtClean="0"/>
            <a:t>Yetkilisi</a:t>
          </a:r>
          <a:r>
            <a:rPr lang="en-US" sz="1200" kern="1200" dirty="0" smtClean="0"/>
            <a:t> </a:t>
          </a:r>
          <a:r>
            <a:rPr lang="en-US" sz="1200" kern="1200" dirty="0" err="1" smtClean="0"/>
            <a:t>mutemetlerinde</a:t>
          </a:r>
          <a:r>
            <a:rPr lang="en-US" sz="1200" kern="1200" dirty="0" smtClean="0"/>
            <a:t> </a:t>
          </a:r>
          <a:r>
            <a:rPr lang="en-US" sz="1200" kern="1200" dirty="0" err="1" smtClean="0"/>
            <a:t>tahsil</a:t>
          </a:r>
          <a:r>
            <a:rPr lang="en-US" sz="1200" kern="1200" dirty="0" smtClean="0"/>
            <a:t> </a:t>
          </a:r>
          <a:r>
            <a:rPr lang="en-US" sz="1200" kern="1200" dirty="0" err="1" smtClean="0"/>
            <a:t>edilen</a:t>
          </a:r>
          <a:r>
            <a:rPr lang="en-US" sz="1200" kern="1200" dirty="0" smtClean="0"/>
            <a:t> her </a:t>
          </a:r>
          <a:r>
            <a:rPr lang="en-US" sz="1200" kern="1200" dirty="0" err="1" smtClean="0"/>
            <a:t>türlü</a:t>
          </a:r>
          <a:r>
            <a:rPr lang="en-US" sz="1200" kern="1200" dirty="0" smtClean="0"/>
            <a:t> </a:t>
          </a:r>
          <a:r>
            <a:rPr lang="en-US" sz="1200" kern="1200" dirty="0" err="1" smtClean="0"/>
            <a:t>gelirleri</a:t>
          </a:r>
          <a:r>
            <a:rPr lang="en-US" sz="1200" kern="1200" dirty="0" smtClean="0"/>
            <a:t>, </a:t>
          </a:r>
          <a:r>
            <a:rPr lang="en-US" sz="1200" kern="1200" dirty="0" err="1" smtClean="0"/>
            <a:t>şartname</a:t>
          </a:r>
          <a:r>
            <a:rPr lang="en-US" sz="1200" kern="1200" dirty="0" smtClean="0"/>
            <a:t> </a:t>
          </a:r>
          <a:r>
            <a:rPr lang="en-US" sz="1200" kern="1200" dirty="0" err="1" smtClean="0"/>
            <a:t>satış</a:t>
          </a:r>
          <a:r>
            <a:rPr lang="en-US" sz="1200" kern="1200" dirty="0" smtClean="0"/>
            <a:t> </a:t>
          </a:r>
          <a:r>
            <a:rPr lang="en-US" sz="1200" kern="1200" dirty="0" err="1" smtClean="0"/>
            <a:t>bedelleri</a:t>
          </a:r>
          <a:r>
            <a:rPr lang="en-US" sz="1200" kern="1200" dirty="0" smtClean="0"/>
            <a:t>, </a:t>
          </a:r>
          <a:r>
            <a:rPr lang="en-US" sz="1200" kern="1200" dirty="0" err="1" smtClean="0"/>
            <a:t>geçici</a:t>
          </a:r>
          <a:r>
            <a:rPr lang="en-US" sz="1200" kern="1200" dirty="0" smtClean="0"/>
            <a:t> </a:t>
          </a:r>
          <a:r>
            <a:rPr lang="en-US" sz="1200" kern="1200" dirty="0" err="1" smtClean="0"/>
            <a:t>ve</a:t>
          </a:r>
          <a:r>
            <a:rPr lang="en-US" sz="1200" kern="1200" dirty="0" smtClean="0"/>
            <a:t> </a:t>
          </a:r>
          <a:r>
            <a:rPr lang="en-US" sz="1200" kern="1200" dirty="0" err="1" smtClean="0"/>
            <a:t>kesin</a:t>
          </a:r>
          <a:r>
            <a:rPr lang="en-US" sz="1200" kern="1200" dirty="0" smtClean="0"/>
            <a:t> </a:t>
          </a:r>
          <a:r>
            <a:rPr lang="en-US" sz="1200" kern="1200" dirty="0" err="1" smtClean="0"/>
            <a:t>teminat</a:t>
          </a:r>
          <a:r>
            <a:rPr lang="en-US" sz="1200" kern="1200" dirty="0" smtClean="0"/>
            <a:t> </a:t>
          </a:r>
          <a:r>
            <a:rPr lang="en-US" sz="1200" kern="1200" dirty="0" err="1" smtClean="0"/>
            <a:t>sayılan</a:t>
          </a:r>
          <a:r>
            <a:rPr lang="en-US" sz="1200" kern="1200" dirty="0" smtClean="0"/>
            <a:t> her </a:t>
          </a:r>
          <a:r>
            <a:rPr lang="en-US" sz="1200" kern="1200" dirty="0" err="1" smtClean="0"/>
            <a:t>türlü</a:t>
          </a:r>
          <a:r>
            <a:rPr lang="en-US" sz="1200" kern="1200" dirty="0" smtClean="0"/>
            <a:t> </a:t>
          </a:r>
          <a:r>
            <a:rPr lang="en-US" sz="1200" kern="1200" dirty="0" err="1" smtClean="0"/>
            <a:t>kıymetli</a:t>
          </a:r>
          <a:r>
            <a:rPr lang="en-US" sz="1200" kern="1200" dirty="0" smtClean="0"/>
            <a:t> </a:t>
          </a:r>
          <a:r>
            <a:rPr lang="en-US" sz="1200" kern="1200" dirty="0" err="1" smtClean="0"/>
            <a:t>emtia</a:t>
          </a:r>
          <a:r>
            <a:rPr lang="en-US" sz="1200" kern="1200" dirty="0" smtClean="0"/>
            <a:t> </a:t>
          </a:r>
          <a:r>
            <a:rPr lang="en-US" sz="1200" kern="1200" dirty="0" err="1" smtClean="0"/>
            <a:t>ile</a:t>
          </a:r>
          <a:r>
            <a:rPr lang="en-US" sz="1200" kern="1200" dirty="0" smtClean="0"/>
            <a:t> para </a:t>
          </a:r>
          <a:r>
            <a:rPr lang="en-US" sz="1200" kern="1200" dirty="0" err="1" smtClean="0"/>
            <a:t>tahsil</a:t>
          </a:r>
          <a:r>
            <a:rPr lang="en-US" sz="1200" kern="1200" dirty="0" smtClean="0"/>
            <a:t> </a:t>
          </a:r>
          <a:r>
            <a:rPr lang="en-US" sz="1200" kern="1200" dirty="0" err="1" smtClean="0"/>
            <a:t>ve</a:t>
          </a:r>
          <a:r>
            <a:rPr lang="en-US" sz="1200" kern="1200" dirty="0" smtClean="0"/>
            <a:t> </a:t>
          </a:r>
          <a:r>
            <a:rPr lang="en-US" sz="1200" kern="1200" dirty="0" err="1" smtClean="0"/>
            <a:t>muhafaza</a:t>
          </a:r>
          <a:r>
            <a:rPr lang="en-US" sz="1200" kern="1200" dirty="0" smtClean="0"/>
            <a:t> </a:t>
          </a:r>
          <a:r>
            <a:rPr lang="en-US" sz="1200" kern="1200" dirty="0" err="1" smtClean="0"/>
            <a:t>edilmektedir</a:t>
          </a:r>
          <a:r>
            <a:rPr lang="en-US" sz="1200" kern="1200" dirty="0" smtClean="0"/>
            <a:t>.</a:t>
          </a:r>
          <a:endParaRPr lang="tr-TR" sz="1200" kern="1200" dirty="0"/>
        </a:p>
      </dsp:txBody>
      <dsp:txXfrm>
        <a:off x="2967120" y="3075300"/>
        <a:ext cx="2821756" cy="2050200"/>
      </dsp:txXfrm>
    </dsp:sp>
    <dsp:sp modelId="{F327D953-FFBB-4663-933B-469E782E595E}">
      <dsp:nvSpPr>
        <dsp:cNvPr id="0" name=""/>
        <dsp:cNvSpPr/>
      </dsp:nvSpPr>
      <dsp:spPr>
        <a:xfrm>
          <a:off x="4121723" y="2306474"/>
          <a:ext cx="512550" cy="5125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FD8CAF-A120-4D92-B6CD-2F2CC81E95C8}">
      <dsp:nvSpPr>
        <dsp:cNvPr id="0" name=""/>
        <dsp:cNvSpPr/>
      </dsp:nvSpPr>
      <dsp:spPr>
        <a:xfrm>
          <a:off x="5929965" y="0"/>
          <a:ext cx="2821756" cy="205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lvl="0" algn="just" defTabSz="533400" rtl="0">
            <a:lnSpc>
              <a:spcPct val="90000"/>
            </a:lnSpc>
            <a:spcBef>
              <a:spcPct val="0"/>
            </a:spcBef>
            <a:spcAft>
              <a:spcPct val="35000"/>
            </a:spcAft>
          </a:pPr>
          <a:r>
            <a:rPr lang="en-US" sz="1200" kern="1200" dirty="0" smtClean="0"/>
            <a:t>►Banka </a:t>
          </a:r>
          <a:r>
            <a:rPr lang="en-US" sz="1200" kern="1200" dirty="0" err="1" smtClean="0"/>
            <a:t>hesaplarımıza</a:t>
          </a:r>
          <a:r>
            <a:rPr lang="en-US" sz="1200" kern="1200" dirty="0" smtClean="0"/>
            <a:t> </a:t>
          </a:r>
          <a:r>
            <a:rPr lang="en-US" sz="1200" kern="1200" dirty="0" err="1" smtClean="0"/>
            <a:t>yatırılan</a:t>
          </a:r>
          <a:r>
            <a:rPr lang="en-US" sz="1200" kern="1200" dirty="0" smtClean="0"/>
            <a:t> her </a:t>
          </a:r>
          <a:r>
            <a:rPr lang="en-US" sz="1200" kern="1200" dirty="0" err="1" smtClean="0"/>
            <a:t>türlü</a:t>
          </a:r>
          <a:r>
            <a:rPr lang="en-US" sz="1200" kern="1200" dirty="0" smtClean="0"/>
            <a:t> para </a:t>
          </a:r>
          <a:r>
            <a:rPr lang="en-US" sz="1200" kern="1200" dirty="0" err="1" smtClean="0"/>
            <a:t>ile</a:t>
          </a:r>
          <a:r>
            <a:rPr lang="en-US" sz="1200" kern="1200" dirty="0" smtClean="0"/>
            <a:t> </a:t>
          </a:r>
          <a:r>
            <a:rPr lang="en-US" sz="1200" kern="1200" dirty="0" err="1" smtClean="0"/>
            <a:t>avans</a:t>
          </a:r>
          <a:r>
            <a:rPr lang="en-US" sz="1200" kern="1200" dirty="0" smtClean="0"/>
            <a:t> </a:t>
          </a:r>
          <a:r>
            <a:rPr lang="en-US" sz="1200" kern="1200" dirty="0" err="1" smtClean="0"/>
            <a:t>kapama</a:t>
          </a:r>
          <a:r>
            <a:rPr lang="en-US" sz="1200" kern="1200" dirty="0" smtClean="0"/>
            <a:t> </a:t>
          </a:r>
          <a:r>
            <a:rPr lang="en-US" sz="1200" kern="1200" dirty="0" err="1" smtClean="0"/>
            <a:t>işlemleri</a:t>
          </a:r>
          <a:r>
            <a:rPr lang="en-US" sz="1200" kern="1200" dirty="0" smtClean="0"/>
            <a:t> </a:t>
          </a:r>
          <a:r>
            <a:rPr lang="en-US" sz="1200" kern="1200" dirty="0" err="1" smtClean="0"/>
            <a:t>yukarıda</a:t>
          </a:r>
          <a:r>
            <a:rPr lang="en-US" sz="1200" kern="1200" dirty="0" smtClean="0"/>
            <a:t>  </a:t>
          </a:r>
          <a:r>
            <a:rPr lang="en-US" sz="1200" kern="1200" dirty="0" err="1" smtClean="0"/>
            <a:t>sayılan</a:t>
          </a:r>
          <a:r>
            <a:rPr lang="en-US" sz="1200" kern="1200" dirty="0" smtClean="0"/>
            <a:t> </a:t>
          </a:r>
          <a:r>
            <a:rPr lang="en-US" sz="1200" kern="1200" dirty="0" err="1" smtClean="0"/>
            <a:t>ödeme</a:t>
          </a:r>
          <a:r>
            <a:rPr lang="en-US" sz="1200" kern="1200" dirty="0" smtClean="0"/>
            <a:t> </a:t>
          </a:r>
          <a:r>
            <a:rPr lang="en-US" sz="1200" kern="1200" dirty="0" err="1" smtClean="0"/>
            <a:t>ve</a:t>
          </a:r>
          <a:r>
            <a:rPr lang="en-US" sz="1200" kern="1200" dirty="0" smtClean="0"/>
            <a:t> </a:t>
          </a:r>
          <a:r>
            <a:rPr lang="en-US" sz="1200" kern="1200" dirty="0" err="1" smtClean="0"/>
            <a:t>tahsilâta</a:t>
          </a:r>
          <a:r>
            <a:rPr lang="en-US" sz="1200" kern="1200" dirty="0" smtClean="0"/>
            <a:t> </a:t>
          </a:r>
          <a:r>
            <a:rPr lang="en-US" sz="1200" kern="1200" dirty="0" err="1" smtClean="0"/>
            <a:t>ilişkin</a:t>
          </a:r>
          <a:r>
            <a:rPr lang="en-US" sz="1200" kern="1200" dirty="0" smtClean="0"/>
            <a:t> </a:t>
          </a:r>
          <a:r>
            <a:rPr lang="en-US" sz="1200" kern="1200" dirty="0" err="1" smtClean="0"/>
            <a:t>muhasebeleştirme</a:t>
          </a:r>
          <a:r>
            <a:rPr lang="en-US" sz="1200" kern="1200" dirty="0" smtClean="0"/>
            <a:t> </a:t>
          </a:r>
          <a:r>
            <a:rPr lang="en-US" sz="1200" kern="1200" dirty="0" err="1" smtClean="0"/>
            <a:t>işlemleri</a:t>
          </a:r>
          <a:r>
            <a:rPr lang="en-US" sz="1200" kern="1200" dirty="0" smtClean="0"/>
            <a:t> </a:t>
          </a:r>
          <a:r>
            <a:rPr lang="en-US" sz="1200" kern="1200" dirty="0" err="1" smtClean="0"/>
            <a:t>ile</a:t>
          </a:r>
          <a:r>
            <a:rPr lang="en-US" sz="1200" kern="1200" dirty="0" smtClean="0"/>
            <a:t> </a:t>
          </a:r>
          <a:r>
            <a:rPr lang="en-US" sz="1200" kern="1200" dirty="0" err="1" smtClean="0"/>
            <a:t>ödenekli</a:t>
          </a:r>
          <a:r>
            <a:rPr lang="en-US" sz="1200" kern="1200" dirty="0" smtClean="0"/>
            <a:t> </a:t>
          </a:r>
          <a:r>
            <a:rPr lang="en-US" sz="1200" kern="1200" dirty="0" err="1" smtClean="0"/>
            <a:t>gider</a:t>
          </a:r>
          <a:r>
            <a:rPr lang="en-US" sz="1200" kern="1200" dirty="0" smtClean="0"/>
            <a:t> </a:t>
          </a:r>
          <a:r>
            <a:rPr lang="en-US" sz="1200" kern="1200" dirty="0" err="1" smtClean="0"/>
            <a:t>işlemlerinin</a:t>
          </a:r>
          <a:r>
            <a:rPr lang="en-US" sz="1200" kern="1200" dirty="0" smtClean="0"/>
            <a:t> </a:t>
          </a:r>
          <a:r>
            <a:rPr lang="en-US" sz="1200" kern="1200" dirty="0" err="1" smtClean="0"/>
            <a:t>mahsubu</a:t>
          </a:r>
          <a:r>
            <a:rPr lang="en-US" sz="1200" kern="1200" dirty="0" smtClean="0"/>
            <a:t> </a:t>
          </a:r>
          <a:r>
            <a:rPr lang="en-US" sz="1200" kern="1200" dirty="0" err="1" smtClean="0"/>
            <a:t>yapılmaktadır</a:t>
          </a:r>
          <a:r>
            <a:rPr lang="en-US" sz="1200" kern="1200" dirty="0" smtClean="0"/>
            <a:t>.</a:t>
          </a:r>
          <a:endParaRPr lang="tr-TR" sz="1200" kern="1200" dirty="0"/>
        </a:p>
      </dsp:txBody>
      <dsp:txXfrm>
        <a:off x="5929965" y="0"/>
        <a:ext cx="2821756" cy="2050200"/>
      </dsp:txXfrm>
    </dsp:sp>
    <dsp:sp modelId="{8C93D424-800F-4EC8-B276-0D170E9644B5}">
      <dsp:nvSpPr>
        <dsp:cNvPr id="0" name=""/>
        <dsp:cNvSpPr/>
      </dsp:nvSpPr>
      <dsp:spPr>
        <a:xfrm>
          <a:off x="7084568" y="2306474"/>
          <a:ext cx="512550" cy="5125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0A40EC-1455-4928-BC7C-26E7095CE2F9}">
      <dsp:nvSpPr>
        <dsp:cNvPr id="0" name=""/>
        <dsp:cNvSpPr/>
      </dsp:nvSpPr>
      <dsp:spPr>
        <a:xfrm>
          <a:off x="674884" y="13239"/>
          <a:ext cx="4840814" cy="484081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rtl="0">
            <a:lnSpc>
              <a:spcPct val="90000"/>
            </a:lnSpc>
            <a:spcBef>
              <a:spcPct val="0"/>
            </a:spcBef>
            <a:spcAft>
              <a:spcPct val="35000"/>
            </a:spcAft>
          </a:pPr>
          <a:r>
            <a:rPr lang="en-US" sz="1800" kern="1200" smtClean="0"/>
            <a:t>►Üniversitemize ait Mali Raporlar Muhasebe Birimimizce, Devlet Muhasebesi Standartları Kurulu tarafından belirlenen standartlara, kamu idarelerinin tabi olduğu muhasebe yönetmeliklerine ve muhasebe kayıtlarına uygun olarak düzenlenir ve mevzuatında belirlenen sürelerde ilgili  mercilere gönderilmektedir.</a:t>
          </a:r>
          <a:endParaRPr lang="tr-TR" sz="1800" kern="1200"/>
        </a:p>
      </dsp:txBody>
      <dsp:txXfrm>
        <a:off x="1350853" y="584075"/>
        <a:ext cx="2791100" cy="3699142"/>
      </dsp:txXfrm>
    </dsp:sp>
    <dsp:sp modelId="{6CA46A51-2C7A-42A7-9AAF-4D74A938AD64}">
      <dsp:nvSpPr>
        <dsp:cNvPr id="0" name=""/>
        <dsp:cNvSpPr/>
      </dsp:nvSpPr>
      <dsp:spPr>
        <a:xfrm>
          <a:off x="4163759" y="13239"/>
          <a:ext cx="4840814" cy="484081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rtl="0">
            <a:lnSpc>
              <a:spcPct val="90000"/>
            </a:lnSpc>
            <a:spcBef>
              <a:spcPct val="0"/>
            </a:spcBef>
            <a:spcAft>
              <a:spcPct val="35000"/>
            </a:spcAft>
          </a:pPr>
          <a:r>
            <a:rPr lang="en-US" sz="1800" kern="1200" dirty="0" err="1" smtClean="0"/>
            <a:t>Üniversitemizde</a:t>
          </a:r>
          <a:r>
            <a:rPr lang="en-US" sz="1800" kern="1200" dirty="0" smtClean="0"/>
            <a:t> </a:t>
          </a:r>
          <a:r>
            <a:rPr lang="en-US" sz="1800" kern="1200" dirty="0" err="1" smtClean="0"/>
            <a:t>harcama</a:t>
          </a:r>
          <a:r>
            <a:rPr lang="en-US" sz="1800" kern="1200" dirty="0" smtClean="0"/>
            <a:t> </a:t>
          </a:r>
          <a:r>
            <a:rPr lang="en-US" sz="1800" kern="1200" dirty="0" err="1" smtClean="0"/>
            <a:t>sonrası</a:t>
          </a:r>
          <a:r>
            <a:rPr lang="en-US" sz="1800" kern="1200" dirty="0" smtClean="0"/>
            <a:t> </a:t>
          </a:r>
          <a:r>
            <a:rPr lang="en-US" sz="1800" kern="1200" dirty="0" err="1" smtClean="0"/>
            <a:t>dış</a:t>
          </a:r>
          <a:r>
            <a:rPr lang="en-US" sz="1800" kern="1200" dirty="0" smtClean="0"/>
            <a:t> </a:t>
          </a:r>
          <a:r>
            <a:rPr lang="en-US" sz="1800" kern="1200" dirty="0" err="1" smtClean="0"/>
            <a:t>denetim</a:t>
          </a:r>
          <a:r>
            <a:rPr lang="en-US" sz="1800" kern="1200" dirty="0" smtClean="0"/>
            <a:t>, </a:t>
          </a:r>
          <a:r>
            <a:rPr lang="en-US" sz="1800" kern="1200" dirty="0" err="1" smtClean="0"/>
            <a:t>kamu</a:t>
          </a:r>
          <a:r>
            <a:rPr lang="en-US" sz="1800" kern="1200" dirty="0" smtClean="0"/>
            <a:t> </a:t>
          </a:r>
          <a:r>
            <a:rPr lang="en-US" sz="1800" kern="1200" dirty="0" err="1" smtClean="0"/>
            <a:t>idarelerinin</a:t>
          </a:r>
          <a:r>
            <a:rPr lang="en-US" sz="1800" kern="1200" dirty="0" smtClean="0"/>
            <a:t> </a:t>
          </a:r>
          <a:r>
            <a:rPr lang="en-US" sz="1800" kern="1200" dirty="0" err="1" smtClean="0"/>
            <a:t>hesap</a:t>
          </a:r>
          <a:r>
            <a:rPr lang="en-US" sz="1800" kern="1200" dirty="0" smtClean="0"/>
            <a:t> </a:t>
          </a:r>
          <a:r>
            <a:rPr lang="en-US" sz="1800" kern="1200" dirty="0" err="1" smtClean="0"/>
            <a:t>verme</a:t>
          </a:r>
          <a:r>
            <a:rPr lang="en-US" sz="1800" kern="1200" dirty="0" smtClean="0"/>
            <a:t> </a:t>
          </a:r>
          <a:r>
            <a:rPr lang="en-US" sz="1800" kern="1200" dirty="0" err="1" smtClean="0"/>
            <a:t>sorumluluğu</a:t>
          </a:r>
          <a:r>
            <a:rPr lang="en-US" sz="1800" kern="1200" dirty="0" smtClean="0"/>
            <a:t> </a:t>
          </a:r>
          <a:r>
            <a:rPr lang="en-US" sz="1800" kern="1200" dirty="0" err="1" smtClean="0"/>
            <a:t>çerçevesinde</a:t>
          </a:r>
          <a:r>
            <a:rPr lang="en-US" sz="1800" kern="1200" dirty="0" smtClean="0"/>
            <a:t> </a:t>
          </a:r>
          <a:r>
            <a:rPr lang="en-US" sz="1800" kern="1200" dirty="0" err="1" smtClean="0"/>
            <a:t>Sayıştay</a:t>
          </a:r>
          <a:r>
            <a:rPr lang="en-US" sz="1800" kern="1200" dirty="0" smtClean="0"/>
            <a:t> </a:t>
          </a:r>
          <a:r>
            <a:rPr lang="en-US" sz="1800" kern="1200" dirty="0" err="1" smtClean="0"/>
            <a:t>Başkanlığı</a:t>
          </a:r>
          <a:r>
            <a:rPr lang="en-US" sz="1800" kern="1200" dirty="0" smtClean="0"/>
            <a:t> </a:t>
          </a:r>
          <a:r>
            <a:rPr lang="en-US" sz="1800" kern="1200" dirty="0" err="1" smtClean="0"/>
            <a:t>tarafından</a:t>
          </a:r>
          <a:r>
            <a:rPr lang="en-US" sz="1800" kern="1200" dirty="0" smtClean="0"/>
            <a:t> </a:t>
          </a:r>
          <a:r>
            <a:rPr lang="en-US" sz="1800" kern="1200" dirty="0" err="1" smtClean="0"/>
            <a:t>yürütülmektedir</a:t>
          </a:r>
          <a:r>
            <a:rPr lang="en-US" sz="1800" kern="1200" dirty="0" smtClean="0"/>
            <a:t>. Bu </a:t>
          </a:r>
          <a:r>
            <a:rPr lang="en-US" sz="1800" kern="1200" dirty="0" err="1" smtClean="0"/>
            <a:t>kapsamda</a:t>
          </a:r>
          <a:r>
            <a:rPr lang="en-US" sz="1800" kern="1200" dirty="0" smtClean="0"/>
            <a:t> </a:t>
          </a:r>
          <a:r>
            <a:rPr lang="en-US" sz="1800" kern="1200" dirty="0" err="1" smtClean="0"/>
            <a:t>Üniversitenin</a:t>
          </a:r>
          <a:r>
            <a:rPr lang="en-US" sz="1800" kern="1200" dirty="0" smtClean="0"/>
            <a:t> </a:t>
          </a:r>
          <a:r>
            <a:rPr lang="en-US" sz="1800" kern="1200" dirty="0" smtClean="0"/>
            <a:t>2009</a:t>
          </a:r>
          <a:r>
            <a:rPr lang="tr-TR" sz="1800" kern="1200" dirty="0" smtClean="0"/>
            <a:t> yılı</a:t>
          </a:r>
          <a:r>
            <a:rPr lang="en-US" sz="1800" kern="1200" dirty="0" smtClean="0"/>
            <a:t> </a:t>
          </a:r>
          <a:r>
            <a:rPr lang="en-US" sz="1800" kern="1200" dirty="0" err="1" smtClean="0"/>
            <a:t>ile</a:t>
          </a:r>
          <a:r>
            <a:rPr lang="en-US" sz="1800" kern="1200" dirty="0" smtClean="0"/>
            <a:t> 2014 </a:t>
          </a:r>
          <a:r>
            <a:rPr lang="en-US" sz="1800" kern="1200" dirty="0" err="1" smtClean="0"/>
            <a:t>yılına</a:t>
          </a:r>
          <a:r>
            <a:rPr lang="en-US" sz="1800" kern="1200" dirty="0" smtClean="0"/>
            <a:t> </a:t>
          </a:r>
          <a:r>
            <a:rPr lang="en-US" sz="1800" kern="1200" dirty="0" err="1" smtClean="0"/>
            <a:t>ait</a:t>
          </a:r>
          <a:r>
            <a:rPr lang="en-US" sz="1800" kern="1200" dirty="0" smtClean="0"/>
            <a:t> </a:t>
          </a:r>
          <a:r>
            <a:rPr lang="en-US" sz="1800" kern="1200" dirty="0" err="1" smtClean="0"/>
            <a:t>ödeme</a:t>
          </a:r>
          <a:r>
            <a:rPr lang="en-US" sz="1800" kern="1200" dirty="0" smtClean="0"/>
            <a:t> </a:t>
          </a:r>
          <a:r>
            <a:rPr lang="en-US" sz="1800" kern="1200" dirty="0" err="1" smtClean="0"/>
            <a:t>evrakları</a:t>
          </a:r>
          <a:r>
            <a:rPr lang="en-US" sz="1800" kern="1200" dirty="0" smtClean="0"/>
            <a:t> </a:t>
          </a:r>
          <a:r>
            <a:rPr lang="en-US" sz="1800" kern="1200" dirty="0" err="1" smtClean="0"/>
            <a:t>dış</a:t>
          </a:r>
          <a:r>
            <a:rPr lang="en-US" sz="1800" kern="1200" dirty="0" smtClean="0"/>
            <a:t> </a:t>
          </a:r>
          <a:r>
            <a:rPr lang="en-US" sz="1800" kern="1200" dirty="0" err="1" smtClean="0"/>
            <a:t>denetim</a:t>
          </a:r>
          <a:r>
            <a:rPr lang="en-US" sz="1800" kern="1200" dirty="0" smtClean="0"/>
            <a:t> </a:t>
          </a:r>
          <a:r>
            <a:rPr lang="en-US" sz="1800" kern="1200" dirty="0" err="1" smtClean="0"/>
            <a:t>için</a:t>
          </a:r>
          <a:r>
            <a:rPr lang="en-US" sz="1800" kern="1200" dirty="0" smtClean="0"/>
            <a:t> </a:t>
          </a:r>
          <a:r>
            <a:rPr lang="en-US" sz="1800" kern="1200" dirty="0" err="1" smtClean="0"/>
            <a:t>Sayıştay</a:t>
          </a:r>
          <a:r>
            <a:rPr lang="en-US" sz="1800" kern="1200" dirty="0" smtClean="0"/>
            <a:t> </a:t>
          </a:r>
          <a:r>
            <a:rPr lang="en-US" sz="1800" kern="1200" dirty="0" err="1" smtClean="0"/>
            <a:t>Başkanlığına</a:t>
          </a:r>
          <a:r>
            <a:rPr lang="en-US" sz="1800" kern="1200" dirty="0" smtClean="0"/>
            <a:t> </a:t>
          </a:r>
          <a:r>
            <a:rPr lang="en-US" sz="1800" kern="1200" dirty="0" err="1" smtClean="0"/>
            <a:t>gönderilmiş</a:t>
          </a:r>
          <a:r>
            <a:rPr lang="en-US" sz="1800" kern="1200" dirty="0" smtClean="0"/>
            <a:t>, 2008, </a:t>
          </a:r>
          <a:r>
            <a:rPr lang="en-US" sz="1800" kern="1200" dirty="0" smtClean="0"/>
            <a:t>2010</a:t>
          </a:r>
          <a:r>
            <a:rPr lang="tr-TR" sz="1800" kern="1200" dirty="0" smtClean="0"/>
            <a:t>-2023 </a:t>
          </a:r>
          <a:r>
            <a:rPr lang="en-US" sz="1800" kern="1200" dirty="0" err="1" smtClean="0"/>
            <a:t>yıl</a:t>
          </a:r>
          <a:r>
            <a:rPr lang="tr-TR" sz="1800" kern="1200" dirty="0" err="1" smtClean="0"/>
            <a:t>larına</a:t>
          </a:r>
          <a:r>
            <a:rPr lang="en-US" sz="1800" kern="1200" dirty="0" smtClean="0"/>
            <a:t> </a:t>
          </a:r>
          <a:r>
            <a:rPr lang="en-US" sz="1800" kern="1200" dirty="0" err="1" smtClean="0"/>
            <a:t>ait</a:t>
          </a:r>
          <a:r>
            <a:rPr lang="en-US" sz="1800" kern="1200" dirty="0" smtClean="0"/>
            <a:t> </a:t>
          </a:r>
          <a:r>
            <a:rPr lang="en-US" sz="1800" kern="1200" dirty="0" err="1" smtClean="0"/>
            <a:t>belgeler</a:t>
          </a:r>
          <a:r>
            <a:rPr lang="en-US" sz="1800" kern="1200" dirty="0" smtClean="0"/>
            <a:t> </a:t>
          </a:r>
          <a:r>
            <a:rPr lang="en-US" sz="1800" kern="1200" dirty="0" err="1" smtClean="0"/>
            <a:t>ise</a:t>
          </a:r>
          <a:r>
            <a:rPr lang="en-US" sz="1800" kern="1200" dirty="0" smtClean="0"/>
            <a:t> </a:t>
          </a:r>
          <a:r>
            <a:rPr lang="en-US" sz="1800" kern="1200" dirty="0" err="1" smtClean="0"/>
            <a:t>Başkanlığımız</a:t>
          </a:r>
          <a:r>
            <a:rPr lang="tr-TR" sz="1800" kern="1200" dirty="0" smtClean="0"/>
            <a:t> arşivinde</a:t>
          </a:r>
          <a:r>
            <a:rPr lang="en-US" sz="1800" kern="1200" dirty="0" smtClean="0"/>
            <a:t> </a:t>
          </a:r>
          <a:r>
            <a:rPr lang="en-US" sz="1800" kern="1200" dirty="0" err="1" smtClean="0"/>
            <a:t>muhafaza</a:t>
          </a:r>
          <a:r>
            <a:rPr lang="en-US" sz="1800" kern="1200" dirty="0" smtClean="0"/>
            <a:t> </a:t>
          </a:r>
          <a:r>
            <a:rPr lang="en-US" sz="1800" kern="1200" dirty="0" err="1" smtClean="0"/>
            <a:t>edilmektedir</a:t>
          </a:r>
          <a:r>
            <a:rPr lang="en-US" sz="1800" kern="1200" dirty="0" smtClean="0"/>
            <a:t>.</a:t>
          </a:r>
          <a:endParaRPr lang="tr-TR" sz="1800" kern="1200" dirty="0"/>
        </a:p>
      </dsp:txBody>
      <dsp:txXfrm>
        <a:off x="5537504" y="584075"/>
        <a:ext cx="2791100" cy="369914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C1EAB-03F8-4881-999C-9BDE4D6C13DF}">
      <dsp:nvSpPr>
        <dsp:cNvPr id="0" name=""/>
        <dsp:cNvSpPr/>
      </dsp:nvSpPr>
      <dsp:spPr>
        <a:xfrm>
          <a:off x="0" y="48527"/>
          <a:ext cx="9742273" cy="3393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n-US" sz="2900" kern="1200" dirty="0" err="1" smtClean="0"/>
            <a:t>Başkanlığımız</a:t>
          </a:r>
          <a:r>
            <a:rPr lang="en-US" sz="2900" kern="1200" dirty="0" smtClean="0"/>
            <a:t> </a:t>
          </a:r>
          <a:r>
            <a:rPr lang="en-US" sz="2900" kern="1200" dirty="0" err="1" smtClean="0"/>
            <a:t>tüm</a:t>
          </a:r>
          <a:r>
            <a:rPr lang="en-US" sz="2900" kern="1200" dirty="0" smtClean="0"/>
            <a:t> </a:t>
          </a:r>
          <a:r>
            <a:rPr lang="en-US" sz="2900" kern="1200" dirty="0" err="1" smtClean="0"/>
            <a:t>bu</a:t>
          </a:r>
          <a:r>
            <a:rPr lang="en-US" sz="2900" kern="1200" dirty="0" smtClean="0"/>
            <a:t> </a:t>
          </a:r>
          <a:r>
            <a:rPr lang="en-US" sz="2900" kern="1200" dirty="0" err="1" smtClean="0"/>
            <a:t>görevleri</a:t>
          </a:r>
          <a:r>
            <a:rPr lang="en-US" sz="2900" kern="1200" dirty="0" smtClean="0"/>
            <a:t> </a:t>
          </a:r>
          <a:r>
            <a:rPr lang="en-US" sz="2900" kern="1200" dirty="0" err="1" smtClean="0"/>
            <a:t>sınırlı</a:t>
          </a:r>
          <a:r>
            <a:rPr lang="en-US" sz="2900" kern="1200" dirty="0" smtClean="0"/>
            <a:t> </a:t>
          </a:r>
          <a:r>
            <a:rPr lang="en-US" sz="2900" kern="1200" dirty="0" err="1" smtClean="0"/>
            <a:t>insan</a:t>
          </a:r>
          <a:r>
            <a:rPr lang="tr-TR" sz="2900" kern="1200" dirty="0" smtClean="0"/>
            <a:t> </a:t>
          </a:r>
          <a:r>
            <a:rPr lang="en-US" sz="2900" kern="1200" dirty="0" err="1" smtClean="0"/>
            <a:t>kaynağı</a:t>
          </a:r>
          <a:r>
            <a:rPr lang="en-US" sz="2900" kern="1200" dirty="0" smtClean="0"/>
            <a:t> </a:t>
          </a:r>
          <a:r>
            <a:rPr lang="en-US" sz="2900" kern="1200" dirty="0" err="1" smtClean="0"/>
            <a:t>ile</a:t>
          </a:r>
          <a:r>
            <a:rPr lang="en-US" sz="2900" kern="1200" dirty="0" smtClean="0"/>
            <a:t> </a:t>
          </a:r>
          <a:r>
            <a:rPr lang="en-US" sz="2900" kern="1200" dirty="0" err="1" smtClean="0"/>
            <a:t>yerine</a:t>
          </a:r>
          <a:r>
            <a:rPr lang="en-US" sz="2900" kern="1200" dirty="0" smtClean="0"/>
            <a:t> </a:t>
          </a:r>
          <a:r>
            <a:rPr lang="en-US" sz="2900" kern="1200" dirty="0" err="1" smtClean="0"/>
            <a:t>getirmek</a:t>
          </a:r>
          <a:r>
            <a:rPr lang="en-US" sz="2900" kern="1200" dirty="0" smtClean="0"/>
            <a:t> </a:t>
          </a:r>
          <a:r>
            <a:rPr lang="en-US" sz="2900" kern="1200" dirty="0" err="1" smtClean="0"/>
            <a:t>için</a:t>
          </a:r>
          <a:r>
            <a:rPr lang="en-US" sz="2900" kern="1200" dirty="0" smtClean="0"/>
            <a:t> </a:t>
          </a:r>
          <a:r>
            <a:rPr lang="en-US" sz="2900" kern="1200" dirty="0" err="1" smtClean="0"/>
            <a:t>özverili</a:t>
          </a:r>
          <a:r>
            <a:rPr lang="en-US" sz="2900" kern="1200" dirty="0" smtClean="0"/>
            <a:t> </a:t>
          </a:r>
          <a:r>
            <a:rPr lang="en-US" sz="2900" kern="1200" dirty="0" err="1" smtClean="0"/>
            <a:t>çalışmalarının</a:t>
          </a:r>
          <a:r>
            <a:rPr lang="en-US" sz="2900" kern="1200" dirty="0" smtClean="0"/>
            <a:t> </a:t>
          </a:r>
          <a:r>
            <a:rPr lang="en-US" sz="2900" kern="1200" dirty="0" err="1" smtClean="0"/>
            <a:t>yanında</a:t>
          </a:r>
          <a:r>
            <a:rPr lang="en-US" sz="2900" kern="1200" dirty="0" smtClean="0"/>
            <a:t> </a:t>
          </a:r>
          <a:r>
            <a:rPr lang="en-US" sz="2900" kern="1200" dirty="0" err="1" smtClean="0"/>
            <a:t>muhtelif</a:t>
          </a:r>
          <a:r>
            <a:rPr lang="en-US" sz="2900" kern="1200" dirty="0" smtClean="0"/>
            <a:t> </a:t>
          </a:r>
          <a:r>
            <a:rPr lang="en-US" sz="2900" kern="1200" dirty="0" err="1" smtClean="0"/>
            <a:t>dönemlerde</a:t>
          </a:r>
          <a:r>
            <a:rPr lang="en-US" sz="2900" kern="1200" dirty="0" smtClean="0"/>
            <a:t> </a:t>
          </a:r>
          <a:r>
            <a:rPr lang="en-US" sz="2900" kern="1200" dirty="0" err="1" smtClean="0"/>
            <a:t>tüm</a:t>
          </a:r>
          <a:r>
            <a:rPr lang="en-US" sz="2900" kern="1200" dirty="0" smtClean="0"/>
            <a:t> </a:t>
          </a:r>
          <a:r>
            <a:rPr lang="en-US" sz="2900" kern="1200" dirty="0" err="1" smtClean="0"/>
            <a:t>harcama</a:t>
          </a:r>
          <a:r>
            <a:rPr lang="en-US" sz="2900" kern="1200" dirty="0" smtClean="0"/>
            <a:t> </a:t>
          </a:r>
          <a:r>
            <a:rPr lang="en-US" sz="2900" kern="1200" dirty="0" err="1" smtClean="0"/>
            <a:t>birimlerimize</a:t>
          </a:r>
          <a:r>
            <a:rPr lang="en-US" sz="2900" kern="1200" dirty="0" smtClean="0"/>
            <a:t> </a:t>
          </a:r>
          <a:r>
            <a:rPr lang="en-US" sz="2900" kern="1200" dirty="0" err="1" smtClean="0"/>
            <a:t>yönelik</a:t>
          </a:r>
          <a:r>
            <a:rPr lang="en-US" sz="2900" kern="1200" dirty="0" smtClean="0"/>
            <a:t> </a:t>
          </a:r>
          <a:r>
            <a:rPr lang="en-US" sz="2900" kern="1200" dirty="0" err="1" smtClean="0"/>
            <a:t>uygulamalar</a:t>
          </a:r>
          <a:r>
            <a:rPr lang="en-US" sz="2900" kern="1200" dirty="0" smtClean="0"/>
            <a:t> </a:t>
          </a:r>
          <a:r>
            <a:rPr lang="en-US" sz="2900" kern="1200" dirty="0" err="1" smtClean="0"/>
            <a:t>ile</a:t>
          </a:r>
          <a:r>
            <a:rPr lang="en-US" sz="2900" kern="1200" dirty="0" smtClean="0"/>
            <a:t> </a:t>
          </a:r>
          <a:r>
            <a:rPr lang="en-US" sz="2900" kern="1200" dirty="0" err="1" smtClean="0"/>
            <a:t>ilgili</a:t>
          </a:r>
          <a:r>
            <a:rPr lang="en-US" sz="2900" kern="1200" dirty="0" smtClean="0"/>
            <a:t> </a:t>
          </a:r>
          <a:r>
            <a:rPr lang="en-US" sz="2900" kern="1200" dirty="0" err="1" smtClean="0"/>
            <a:t>eğitim</a:t>
          </a:r>
          <a:r>
            <a:rPr lang="tr-TR" sz="2900" kern="1200" dirty="0" smtClean="0"/>
            <a:t> ve bilgilendirme</a:t>
          </a:r>
          <a:r>
            <a:rPr lang="en-US" sz="2900" kern="1200" dirty="0" smtClean="0"/>
            <a:t> </a:t>
          </a:r>
          <a:r>
            <a:rPr lang="en-US" sz="2900" kern="1200" dirty="0" err="1" smtClean="0"/>
            <a:t>faaliyetleri</a:t>
          </a:r>
          <a:r>
            <a:rPr lang="en-US" sz="2900" kern="1200" dirty="0" smtClean="0"/>
            <a:t> </a:t>
          </a:r>
          <a:r>
            <a:rPr lang="en-US" sz="2900" kern="1200" dirty="0" err="1" smtClean="0"/>
            <a:t>düzenlemektedir</a:t>
          </a:r>
          <a:r>
            <a:rPr lang="en-US" sz="2900" kern="1200" dirty="0" smtClean="0"/>
            <a:t>. </a:t>
          </a:r>
          <a:r>
            <a:rPr lang="en-US" sz="2900" kern="1200" dirty="0" err="1" smtClean="0"/>
            <a:t>Yıllık</a:t>
          </a:r>
          <a:r>
            <a:rPr lang="en-US" sz="2900" kern="1200" dirty="0" smtClean="0"/>
            <a:t> </a:t>
          </a:r>
          <a:r>
            <a:rPr lang="en-US" sz="2900" kern="1200" dirty="0" err="1" smtClean="0"/>
            <a:t>iş</a:t>
          </a:r>
          <a:r>
            <a:rPr lang="en-US" sz="2900" kern="1200" dirty="0" smtClean="0"/>
            <a:t> </a:t>
          </a:r>
          <a:r>
            <a:rPr lang="en-US" sz="2900" kern="1200" dirty="0" err="1" smtClean="0"/>
            <a:t>takvimine</a:t>
          </a:r>
          <a:r>
            <a:rPr lang="en-US" sz="2900" kern="1200" dirty="0" smtClean="0"/>
            <a:t> </a:t>
          </a:r>
          <a:r>
            <a:rPr lang="en-US" sz="2900" kern="1200" dirty="0" err="1" smtClean="0"/>
            <a:t>uygun</a:t>
          </a:r>
          <a:r>
            <a:rPr lang="en-US" sz="2900" kern="1200" dirty="0" smtClean="0"/>
            <a:t> </a:t>
          </a:r>
          <a:r>
            <a:rPr lang="en-US" sz="2900" kern="1200" dirty="0" err="1" smtClean="0"/>
            <a:t>olarak</a:t>
          </a:r>
          <a:r>
            <a:rPr lang="en-US" sz="2900" kern="1200" dirty="0" smtClean="0"/>
            <a:t> </a:t>
          </a:r>
          <a:r>
            <a:rPr lang="en-US" sz="2900" kern="1200" dirty="0" err="1" smtClean="0"/>
            <a:t>Başkanlığımız</a:t>
          </a:r>
          <a:r>
            <a:rPr lang="en-US" sz="2900" kern="1200" dirty="0" smtClean="0"/>
            <a:t> </a:t>
          </a:r>
          <a:r>
            <a:rPr lang="en-US" sz="2900" kern="1200" dirty="0" err="1" smtClean="0"/>
            <a:t>hizmet</a:t>
          </a:r>
          <a:r>
            <a:rPr lang="en-US" sz="2900" kern="1200" dirty="0" smtClean="0"/>
            <a:t> </a:t>
          </a:r>
          <a:r>
            <a:rPr lang="en-US" sz="2900" kern="1200" dirty="0" err="1" smtClean="0"/>
            <a:t>envanteri</a:t>
          </a:r>
          <a:r>
            <a:rPr lang="en-US" sz="2900" kern="1200" dirty="0" smtClean="0"/>
            <a:t> </a:t>
          </a:r>
          <a:r>
            <a:rPr lang="en-US" sz="2900" kern="1200" dirty="0" err="1" smtClean="0"/>
            <a:t>ve</a:t>
          </a:r>
          <a:r>
            <a:rPr lang="en-US" sz="2900" kern="1200" dirty="0" smtClean="0"/>
            <a:t> </a:t>
          </a:r>
          <a:r>
            <a:rPr lang="en-US" sz="2900" kern="1200" dirty="0" err="1" smtClean="0"/>
            <a:t>kamu</a:t>
          </a:r>
          <a:r>
            <a:rPr lang="en-US" sz="2900" kern="1200" dirty="0" smtClean="0"/>
            <a:t> </a:t>
          </a:r>
          <a:r>
            <a:rPr lang="en-US" sz="2900" kern="1200" dirty="0" err="1" smtClean="0"/>
            <a:t>hizmet</a:t>
          </a:r>
          <a:r>
            <a:rPr lang="en-US" sz="2900" kern="1200" dirty="0" smtClean="0"/>
            <a:t> </a:t>
          </a:r>
          <a:r>
            <a:rPr lang="en-US" sz="2900" kern="1200" dirty="0" err="1" smtClean="0"/>
            <a:t>standartları</a:t>
          </a:r>
          <a:r>
            <a:rPr lang="en-US" sz="2900" kern="1200" dirty="0" smtClean="0"/>
            <a:t> </a:t>
          </a:r>
          <a:r>
            <a:rPr lang="en-US" sz="2900" kern="1200" dirty="0" err="1" smtClean="0"/>
            <a:t>hazırlanmış</a:t>
          </a:r>
          <a:r>
            <a:rPr lang="en-US" sz="2900" kern="1200" dirty="0" smtClean="0"/>
            <a:t> </a:t>
          </a:r>
          <a:r>
            <a:rPr lang="en-US" sz="2900" kern="1200" dirty="0" err="1" smtClean="0"/>
            <a:t>ve</a:t>
          </a:r>
          <a:r>
            <a:rPr lang="en-US" sz="2900" kern="1200" dirty="0" smtClean="0"/>
            <a:t> web </a:t>
          </a:r>
          <a:r>
            <a:rPr lang="en-US" sz="2900" kern="1200" dirty="0" err="1" smtClean="0"/>
            <a:t>sayfamızda</a:t>
          </a:r>
          <a:r>
            <a:rPr lang="en-US" sz="2900" kern="1200" dirty="0" smtClean="0"/>
            <a:t> </a:t>
          </a:r>
          <a:r>
            <a:rPr lang="en-US" sz="2900" kern="1200" dirty="0" err="1" smtClean="0"/>
            <a:t>yayınlanmıştır</a:t>
          </a:r>
          <a:r>
            <a:rPr lang="en-US" sz="2900" kern="1200" dirty="0" smtClean="0"/>
            <a:t>.</a:t>
          </a:r>
          <a:endParaRPr lang="tr-TR" sz="2900" kern="1200" dirty="0"/>
        </a:p>
      </dsp:txBody>
      <dsp:txXfrm>
        <a:off x="165633" y="214160"/>
        <a:ext cx="9411007" cy="306173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1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A74F50D-4C71-4493-88EA-026F12632384}" type="datetimeFigureOut">
              <a:rPr lang="tr-TR" smtClean="0"/>
              <a:pPr/>
              <a:t>11.12.2024</a:t>
            </a:fld>
            <a:endParaRPr lang="tr-TR"/>
          </a:p>
        </p:txBody>
      </p:sp>
      <p:sp>
        <p:nvSpPr>
          <p:cNvPr id="4" name="Altbilgi Yer Tutucusu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7EA8CA8C-081A-4EFD-A26C-B646A3E93AF5}" type="slidenum">
              <a:rPr lang="tr-TR" smtClean="0"/>
              <a:pPr/>
              <a:t>‹#›</a:t>
            </a:fld>
            <a:endParaRPr lang="tr-TR"/>
          </a:p>
        </p:txBody>
      </p:sp>
    </p:spTree>
    <p:extLst>
      <p:ext uri="{BB962C8B-B14F-4D97-AF65-F5344CB8AC3E}">
        <p14:creationId xmlns:p14="http://schemas.microsoft.com/office/powerpoint/2010/main" val="2025495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0949DE8-3168-4BCB-BD42-879DC10D6FCA}" type="datetimeFigureOut">
              <a:rPr lang="tr-TR" smtClean="0"/>
              <a:pPr/>
              <a:t>11.12.2024</a:t>
            </a:fld>
            <a:endParaRPr lang="tr-TR"/>
          </a:p>
        </p:txBody>
      </p:sp>
      <p:sp>
        <p:nvSpPr>
          <p:cNvPr id="4" name="Slayt Görüntüsü Yer Tutucus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24B3923-F87B-4B0E-8411-C3F5FF96311E}" type="slidenum">
              <a:rPr lang="tr-TR" smtClean="0"/>
              <a:pPr/>
              <a:t>‹#›</a:t>
            </a:fld>
            <a:endParaRPr lang="tr-TR"/>
          </a:p>
        </p:txBody>
      </p:sp>
    </p:spTree>
    <p:extLst>
      <p:ext uri="{BB962C8B-B14F-4D97-AF65-F5344CB8AC3E}">
        <p14:creationId xmlns:p14="http://schemas.microsoft.com/office/powerpoint/2010/main" val="3928032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0EE1412E-D9E5-419E-876A-F830527D6F5D}" type="slidenum">
              <a:rPr lang="tr-TR" smtClean="0"/>
              <a:pPr/>
              <a:t>21</a:t>
            </a:fld>
            <a:endParaRPr lang="tr-TR"/>
          </a:p>
        </p:txBody>
      </p:sp>
    </p:spTree>
    <p:extLst>
      <p:ext uri="{BB962C8B-B14F-4D97-AF65-F5344CB8AC3E}">
        <p14:creationId xmlns:p14="http://schemas.microsoft.com/office/powerpoint/2010/main" val="103905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11.12.2024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package" Target="../embeddings/Microsoft_Word_Belgesi.doc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2.emf"/></Relationships>
</file>

<file path=ppt/slides/_rels/slide14.xml.rels><?xml version="1.0" encoding="UTF-8" standalone="yes"?>
<Relationships xmlns="http://schemas.openxmlformats.org/package/2006/relationships"><Relationship Id="rId3" Type="http://schemas.openxmlformats.org/officeDocument/2006/relationships/package" Target="../embeddings/Microsoft_Word_Belgesi1.docx"/><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13.emf"/></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13.xml"/><Relationship Id="rId3" Type="http://schemas.openxmlformats.org/officeDocument/2006/relationships/diagramLayout" Target="../diagrams/layout12.xml"/><Relationship Id="rId7" Type="http://schemas.openxmlformats.org/officeDocument/2006/relationships/diagramData" Target="../diagrams/data13.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graphicFrame>
        <p:nvGraphicFramePr>
          <p:cNvPr id="3" name="Diyagram 2"/>
          <p:cNvGraphicFramePr/>
          <p:nvPr>
            <p:extLst>
              <p:ext uri="{D42A27DB-BD31-4B8C-83A1-F6EECF244321}">
                <p14:modId xmlns:p14="http://schemas.microsoft.com/office/powerpoint/2010/main" val="1705172169"/>
              </p:ext>
            </p:extLst>
          </p:nvPr>
        </p:nvGraphicFramePr>
        <p:xfrm>
          <a:off x="1637607" y="3233651"/>
          <a:ext cx="8844742" cy="42893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6546010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yagram 3"/>
          <p:cNvGraphicFramePr/>
          <p:nvPr>
            <p:extLst>
              <p:ext uri="{D42A27DB-BD31-4B8C-83A1-F6EECF244321}">
                <p14:modId xmlns:p14="http://schemas.microsoft.com/office/powerpoint/2010/main" val="905865028"/>
              </p:ext>
            </p:extLst>
          </p:nvPr>
        </p:nvGraphicFramePr>
        <p:xfrm>
          <a:off x="1981200" y="488953"/>
          <a:ext cx="8229600" cy="6997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İçerik Yer Tutucusu"/>
          <p:cNvSpPr>
            <a:spLocks noGrp="1"/>
          </p:cNvSpPr>
          <p:nvPr>
            <p:ph idx="1"/>
          </p:nvPr>
        </p:nvSpPr>
        <p:spPr>
          <a:xfrm>
            <a:off x="854099" y="1768000"/>
            <a:ext cx="10359771" cy="2679310"/>
          </a:xfrm>
          <a:prstGeom prst="flowChartAlternateProcess">
            <a:avLst/>
          </a:prstGeom>
          <a:solidFill>
            <a:schemeClr val="accent2">
              <a:lumMod val="20000"/>
              <a:lumOff val="80000"/>
            </a:schemeClr>
          </a:solidFill>
          <a:scene3d>
            <a:camera prst="perspectiveFront"/>
            <a:lightRig rig="threePt" dir="t"/>
          </a:scene3d>
        </p:spPr>
        <p:txBody>
          <a:bodyPr>
            <a:normAutofit/>
          </a:bodyPr>
          <a:lstStyle/>
          <a:p>
            <a:pPr algn="just"/>
            <a:endParaRPr lang="tr-TR" dirty="0" smtClean="0">
              <a:ln w="0"/>
              <a:solidFill>
                <a:schemeClr val="accent1"/>
              </a:solidFill>
              <a:effectLst>
                <a:outerShdw blurRad="38100" dist="25400" dir="5400000" algn="ctr" rotWithShape="0">
                  <a:srgbClr val="6E747A">
                    <a:alpha val="43000"/>
                  </a:srgbClr>
                </a:outerShdw>
              </a:effectLst>
            </a:endParaRPr>
          </a:p>
          <a:p>
            <a:pPr algn="just"/>
            <a:r>
              <a:rPr lang="en-US" dirty="0" err="1" smtClean="0">
                <a:ln w="0"/>
                <a:solidFill>
                  <a:schemeClr val="accent1"/>
                </a:solidFill>
                <a:effectLst>
                  <a:outerShdw blurRad="38100" dist="25400" dir="5400000" algn="ctr" rotWithShape="0">
                    <a:srgbClr val="6E747A">
                      <a:alpha val="43000"/>
                    </a:srgbClr>
                  </a:outerShdw>
                </a:effectLst>
              </a:rPr>
              <a:t>Başkanlığımız</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Strateji</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Geliştirme</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Birimlerinin</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Çalışma</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Usul</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ve</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Esasları</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Hakkında</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Yönetmelik</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ile</a:t>
            </a:r>
            <a:r>
              <a:rPr lang="en-US" dirty="0">
                <a:ln w="0"/>
                <a:solidFill>
                  <a:schemeClr val="accent1"/>
                </a:solidFill>
                <a:effectLst>
                  <a:outerShdw blurRad="38100" dist="25400" dir="5400000" algn="ctr" rotWithShape="0">
                    <a:srgbClr val="6E747A">
                      <a:alpha val="43000"/>
                    </a:srgbClr>
                  </a:outerShdw>
                </a:effectLst>
              </a:rPr>
              <a:t> 5018 </a:t>
            </a:r>
            <a:r>
              <a:rPr lang="en-US" dirty="0" err="1">
                <a:ln w="0"/>
                <a:solidFill>
                  <a:schemeClr val="accent1"/>
                </a:solidFill>
                <a:effectLst>
                  <a:outerShdw blurRad="38100" dist="25400" dir="5400000" algn="ctr" rotWithShape="0">
                    <a:srgbClr val="6E747A">
                      <a:alpha val="43000"/>
                    </a:srgbClr>
                  </a:outerShdw>
                </a:effectLst>
              </a:rPr>
              <a:t>sayılı</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Kamu</a:t>
            </a:r>
            <a:r>
              <a:rPr lang="en-US" dirty="0">
                <a:ln w="0"/>
                <a:solidFill>
                  <a:schemeClr val="accent1"/>
                </a:solidFill>
                <a:effectLst>
                  <a:outerShdw blurRad="38100" dist="25400" dir="5400000" algn="ctr" rotWithShape="0">
                    <a:srgbClr val="6E747A">
                      <a:alpha val="43000"/>
                    </a:srgbClr>
                  </a:outerShdw>
                </a:effectLst>
              </a:rPr>
              <a:t> Mali </a:t>
            </a:r>
            <a:r>
              <a:rPr lang="en-US" dirty="0" err="1">
                <a:ln w="0"/>
                <a:solidFill>
                  <a:schemeClr val="accent1"/>
                </a:solidFill>
                <a:effectLst>
                  <a:outerShdw blurRad="38100" dist="25400" dir="5400000" algn="ctr" rotWithShape="0">
                    <a:srgbClr val="6E747A">
                      <a:alpha val="43000"/>
                    </a:srgbClr>
                  </a:outerShdw>
                </a:effectLst>
              </a:rPr>
              <a:t>Yönetimi</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ve</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Kontrol</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Kanununun</a:t>
            </a:r>
            <a:r>
              <a:rPr lang="en-US" dirty="0">
                <a:ln w="0"/>
                <a:solidFill>
                  <a:schemeClr val="accent1"/>
                </a:solidFill>
                <a:effectLst>
                  <a:outerShdw blurRad="38100" dist="25400" dir="5400000" algn="ctr" rotWithShape="0">
                    <a:srgbClr val="6E747A">
                      <a:alpha val="43000"/>
                    </a:srgbClr>
                  </a:outerShdw>
                </a:effectLst>
              </a:rPr>
              <a:t> 60'ıncı </a:t>
            </a:r>
            <a:r>
              <a:rPr lang="en-US" dirty="0" err="1">
                <a:ln w="0"/>
                <a:solidFill>
                  <a:schemeClr val="accent1"/>
                </a:solidFill>
                <a:effectLst>
                  <a:outerShdw blurRad="38100" dist="25400" dir="5400000" algn="ctr" rotWithShape="0">
                    <a:srgbClr val="6E747A">
                      <a:alpha val="43000"/>
                    </a:srgbClr>
                  </a:outerShdw>
                </a:effectLst>
              </a:rPr>
              <a:t>ve</a:t>
            </a:r>
            <a:r>
              <a:rPr lang="en-US" dirty="0">
                <a:ln w="0"/>
                <a:solidFill>
                  <a:schemeClr val="accent1"/>
                </a:solidFill>
                <a:effectLst>
                  <a:outerShdw blurRad="38100" dist="25400" dir="5400000" algn="ctr" rotWithShape="0">
                    <a:srgbClr val="6E747A">
                      <a:alpha val="43000"/>
                    </a:srgbClr>
                  </a:outerShdw>
                </a:effectLst>
              </a:rPr>
              <a:t> 5436 </a:t>
            </a:r>
            <a:r>
              <a:rPr lang="en-US" dirty="0" err="1">
                <a:ln w="0"/>
                <a:solidFill>
                  <a:schemeClr val="accent1"/>
                </a:solidFill>
                <a:effectLst>
                  <a:outerShdw blurRad="38100" dist="25400" dir="5400000" algn="ctr" rotWithShape="0">
                    <a:srgbClr val="6E747A">
                      <a:alpha val="43000"/>
                    </a:srgbClr>
                  </a:outerShdw>
                </a:effectLst>
              </a:rPr>
              <a:t>sayılı</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kanunun</a:t>
            </a:r>
            <a:r>
              <a:rPr lang="en-US" dirty="0">
                <a:ln w="0"/>
                <a:solidFill>
                  <a:schemeClr val="accent1"/>
                </a:solidFill>
                <a:effectLst>
                  <a:outerShdw blurRad="38100" dist="25400" dir="5400000" algn="ctr" rotWithShape="0">
                    <a:srgbClr val="6E747A">
                      <a:alpha val="43000"/>
                    </a:srgbClr>
                  </a:outerShdw>
                </a:effectLst>
              </a:rPr>
              <a:t> 15'inci </a:t>
            </a:r>
            <a:r>
              <a:rPr lang="en-US" dirty="0" err="1">
                <a:ln w="0"/>
                <a:solidFill>
                  <a:schemeClr val="accent1"/>
                </a:solidFill>
                <a:effectLst>
                  <a:outerShdw blurRad="38100" dist="25400" dir="5400000" algn="ctr" rotWithShape="0">
                    <a:srgbClr val="6E747A">
                      <a:alpha val="43000"/>
                    </a:srgbClr>
                  </a:outerShdw>
                </a:effectLst>
              </a:rPr>
              <a:t>maddesi</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kapsamında</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mali</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hizmetler</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birimi</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olarak</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görev</a:t>
            </a:r>
            <a:r>
              <a:rPr lang="en-US" dirty="0">
                <a:ln w="0"/>
                <a:solidFill>
                  <a:schemeClr val="accent1"/>
                </a:solidFill>
                <a:effectLst>
                  <a:outerShdw blurRad="38100" dist="25400" dir="5400000" algn="ctr" rotWithShape="0">
                    <a:srgbClr val="6E747A">
                      <a:alpha val="43000"/>
                    </a:srgbClr>
                  </a:outerShdw>
                </a:effectLst>
              </a:rPr>
              <a:t> </a:t>
            </a:r>
            <a:r>
              <a:rPr lang="en-US" dirty="0" err="1">
                <a:ln w="0"/>
                <a:solidFill>
                  <a:schemeClr val="accent1"/>
                </a:solidFill>
                <a:effectLst>
                  <a:outerShdw blurRad="38100" dist="25400" dir="5400000" algn="ctr" rotWithShape="0">
                    <a:srgbClr val="6E747A">
                      <a:alpha val="43000"/>
                    </a:srgbClr>
                  </a:outerShdw>
                </a:effectLst>
              </a:rPr>
              <a:t>yapmaktadır</a:t>
            </a:r>
            <a:r>
              <a:rPr lang="en-US" dirty="0" smtClean="0">
                <a:ln w="0"/>
                <a:solidFill>
                  <a:schemeClr val="accent1"/>
                </a:solidFill>
                <a:effectLst>
                  <a:outerShdw blurRad="38100" dist="25400" dir="5400000" algn="ctr" rotWithShape="0">
                    <a:srgbClr val="6E747A">
                      <a:alpha val="43000"/>
                    </a:srgbClr>
                  </a:outerShdw>
                </a:effectLst>
              </a:rPr>
              <a:t>.</a:t>
            </a:r>
            <a:endParaRPr lang="tr-TR" dirty="0">
              <a:ln w="0"/>
              <a:solidFill>
                <a:schemeClr val="accent1"/>
              </a:solidFill>
              <a:effectLst>
                <a:outerShdw blurRad="38100" dist="25400" dir="5400000" algn="ctr" rotWithShape="0">
                  <a:srgbClr val="6E747A">
                    <a:alpha val="43000"/>
                  </a:srgbClr>
                </a:outerShdw>
              </a:effectLst>
            </a:endParaRPr>
          </a:p>
          <a:p>
            <a:endParaRPr lang="tr-TR" dirty="0" smtClean="0">
              <a:ln w="0"/>
              <a:solidFill>
                <a:schemeClr val="accent1"/>
              </a:solidFill>
              <a:effectLst>
                <a:outerShdw blurRad="38100" dist="25400" dir="5400000" algn="ctr" rotWithShape="0">
                  <a:srgbClr val="6E747A">
                    <a:alpha val="43000"/>
                  </a:srgbClr>
                </a:outerShdw>
              </a:effectLst>
            </a:endParaRPr>
          </a:p>
          <a:p>
            <a:endParaRPr lang="tr-TR" dirty="0">
              <a:ln w="0"/>
              <a:solidFill>
                <a:schemeClr val="accent1"/>
              </a:solidFill>
              <a:effectLst>
                <a:outerShdw blurRad="38100" dist="25400" dir="5400000" algn="ctr" rotWithShape="0">
                  <a:srgbClr val="6E747A">
                    <a:alpha val="43000"/>
                  </a:srgbClr>
                </a:outerShdw>
              </a:effectLst>
            </a:endParaRPr>
          </a:p>
          <a:p>
            <a:endParaRPr lang="tr-TR" dirty="0" smtClean="0">
              <a:ln w="0"/>
              <a:solidFill>
                <a:schemeClr val="accent1"/>
              </a:solidFill>
              <a:effectLst>
                <a:outerShdw blurRad="38100" dist="25400" dir="5400000" algn="ctr" rotWithShape="0">
                  <a:srgbClr val="6E747A">
                    <a:alpha val="43000"/>
                  </a:srgbClr>
                </a:outerShdw>
              </a:effectLst>
            </a:endParaRPr>
          </a:p>
          <a:p>
            <a:endParaRPr lang="tr-TR" dirty="0">
              <a:ln w="0"/>
              <a:solidFill>
                <a:schemeClr val="accent1"/>
              </a:solidFill>
              <a:effectLst>
                <a:outerShdw blurRad="38100" dist="25400" dir="5400000" algn="ctr" rotWithShape="0">
                  <a:srgbClr val="6E747A">
                    <a:alpha val="43000"/>
                  </a:srgbClr>
                </a:outerShdw>
              </a:effectLst>
            </a:endParaRPr>
          </a:p>
          <a:p>
            <a:endParaRPr lang="tr-TR"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515910380"/>
      </p:ext>
    </p:extLst>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90064"/>
            <a:ext cx="8339051" cy="906722"/>
          </a:xfrm>
        </p:spPr>
        <p:txBody>
          <a:bodyPr/>
          <a:lstStyle/>
          <a:p>
            <a:pPr algn="ctr"/>
            <a:r>
              <a:rPr lang="tr-TR" dirty="0" smtClean="0"/>
              <a:t>MİSYON &amp; VİZYON</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964363790"/>
              </p:ext>
            </p:extLst>
          </p:nvPr>
        </p:nvGraphicFramePr>
        <p:xfrm>
          <a:off x="755073" y="147649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61065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29542" y="598515"/>
            <a:ext cx="6724996" cy="401591"/>
          </a:xfrm>
        </p:spPr>
        <p:txBody>
          <a:bodyPr>
            <a:normAutofit fontScale="90000"/>
          </a:bodyPr>
          <a:lstStyle/>
          <a:p>
            <a:pPr lvl="0" algn="ctr"/>
            <a:r>
              <a:rPr lang="en-US" sz="3600" b="1" dirty="0" err="1"/>
              <a:t>Yetki</a:t>
            </a:r>
            <a:r>
              <a:rPr lang="en-US" sz="3600" b="1" dirty="0"/>
              <a:t>, </a:t>
            </a:r>
            <a:r>
              <a:rPr lang="en-US" sz="3600" b="1" dirty="0" err="1"/>
              <a:t>Görev</a:t>
            </a:r>
            <a:r>
              <a:rPr lang="en-US" sz="3600" b="1" dirty="0"/>
              <a:t> </a:t>
            </a:r>
            <a:r>
              <a:rPr lang="en-US" sz="3600" b="1" dirty="0" err="1"/>
              <a:t>ve</a:t>
            </a:r>
            <a:r>
              <a:rPr lang="en-US" sz="3600" b="1" dirty="0"/>
              <a:t> </a:t>
            </a:r>
            <a:r>
              <a:rPr lang="en-US" sz="3600" b="1" dirty="0" err="1" smtClean="0"/>
              <a:t>Sorumluluklar</a:t>
            </a:r>
            <a:endParaRPr lang="tr-TR" sz="3600" dirty="0"/>
          </a:p>
        </p:txBody>
      </p:sp>
      <p:graphicFrame>
        <p:nvGraphicFramePr>
          <p:cNvPr id="6" name="İçerik Yer Tutucusu 5"/>
          <p:cNvGraphicFramePr>
            <a:graphicFrameLocks noGrp="1"/>
          </p:cNvGraphicFramePr>
          <p:nvPr>
            <p:ph idx="1"/>
            <p:extLst>
              <p:ext uri="{D42A27DB-BD31-4B8C-83A1-F6EECF244321}">
                <p14:modId xmlns:p14="http://schemas.microsoft.com/office/powerpoint/2010/main" val="921543401"/>
              </p:ext>
            </p:extLst>
          </p:nvPr>
        </p:nvGraphicFramePr>
        <p:xfrm>
          <a:off x="1301578" y="1221971"/>
          <a:ext cx="8499127" cy="4621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7447804"/>
      </p:ext>
    </p:extLst>
  </p:cSld>
  <p:clrMapOvr>
    <a:masterClrMapping/>
  </p:clrMapOvr>
  <p:transition spd="slow">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İçerik Yer Tutucusu 2"/>
          <p:cNvGraphicFramePr>
            <a:graphicFrameLocks noGrp="1"/>
          </p:cNvGraphicFramePr>
          <p:nvPr>
            <p:ph idx="1"/>
            <p:extLst>
              <p:ext uri="{D42A27DB-BD31-4B8C-83A1-F6EECF244321}">
                <p14:modId xmlns:p14="http://schemas.microsoft.com/office/powerpoint/2010/main" val="1159206685"/>
              </p:ext>
            </p:extLst>
          </p:nvPr>
        </p:nvGraphicFramePr>
        <p:xfrm>
          <a:off x="1301578" y="785795"/>
          <a:ext cx="8909222" cy="53403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1 Başlık"/>
          <p:cNvSpPr>
            <a:spLocks noGrp="1"/>
          </p:cNvSpPr>
          <p:nvPr>
            <p:ph type="title"/>
          </p:nvPr>
        </p:nvSpPr>
        <p:spPr>
          <a:xfrm>
            <a:off x="1529542" y="598515"/>
            <a:ext cx="6724996" cy="401591"/>
          </a:xfrm>
        </p:spPr>
        <p:txBody>
          <a:bodyPr>
            <a:normAutofit fontScale="90000"/>
          </a:bodyPr>
          <a:lstStyle/>
          <a:p>
            <a:pPr lvl="0" algn="ctr"/>
            <a:r>
              <a:rPr lang="en-US" sz="3600" b="1" dirty="0" err="1"/>
              <a:t>Yetki</a:t>
            </a:r>
            <a:r>
              <a:rPr lang="en-US" sz="3600" b="1" dirty="0"/>
              <a:t>, </a:t>
            </a:r>
            <a:r>
              <a:rPr lang="en-US" sz="3600" b="1" dirty="0" err="1"/>
              <a:t>Görev</a:t>
            </a:r>
            <a:r>
              <a:rPr lang="en-US" sz="3600" b="1" dirty="0"/>
              <a:t> </a:t>
            </a:r>
            <a:r>
              <a:rPr lang="en-US" sz="3600" b="1" dirty="0" err="1"/>
              <a:t>ve</a:t>
            </a:r>
            <a:r>
              <a:rPr lang="en-US" sz="3600" b="1" dirty="0"/>
              <a:t> </a:t>
            </a:r>
            <a:r>
              <a:rPr lang="en-US" sz="3600" b="1" dirty="0" err="1" smtClean="0"/>
              <a:t>Sorumluluklar</a:t>
            </a:r>
            <a:endParaRPr lang="tr-TR" sz="3600" dirty="0"/>
          </a:p>
        </p:txBody>
      </p:sp>
    </p:spTree>
    <p:extLst>
      <p:ext uri="{BB962C8B-B14F-4D97-AF65-F5344CB8AC3E}">
        <p14:creationId xmlns:p14="http://schemas.microsoft.com/office/powerpoint/2010/main" val="116031753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1076274449"/>
              </p:ext>
            </p:extLst>
          </p:nvPr>
        </p:nvGraphicFramePr>
        <p:xfrm>
          <a:off x="1326292" y="1142984"/>
          <a:ext cx="9147744" cy="5181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1 Başlık"/>
          <p:cNvSpPr>
            <a:spLocks noGrp="1"/>
          </p:cNvSpPr>
          <p:nvPr>
            <p:ph type="title"/>
          </p:nvPr>
        </p:nvSpPr>
        <p:spPr>
          <a:xfrm>
            <a:off x="1529542" y="598515"/>
            <a:ext cx="6724996" cy="401591"/>
          </a:xfrm>
        </p:spPr>
        <p:txBody>
          <a:bodyPr>
            <a:normAutofit fontScale="90000"/>
          </a:bodyPr>
          <a:lstStyle/>
          <a:p>
            <a:pPr lvl="0" algn="ctr"/>
            <a:r>
              <a:rPr lang="en-US" sz="3600" b="1" dirty="0" err="1"/>
              <a:t>Yetki</a:t>
            </a:r>
            <a:r>
              <a:rPr lang="en-US" sz="3600" b="1" dirty="0"/>
              <a:t>, </a:t>
            </a:r>
            <a:r>
              <a:rPr lang="en-US" sz="3600" b="1" dirty="0" err="1"/>
              <a:t>Görev</a:t>
            </a:r>
            <a:r>
              <a:rPr lang="en-US" sz="3600" b="1" dirty="0"/>
              <a:t> </a:t>
            </a:r>
            <a:r>
              <a:rPr lang="en-US" sz="3600" b="1" dirty="0" err="1"/>
              <a:t>ve</a:t>
            </a:r>
            <a:r>
              <a:rPr lang="en-US" sz="3600" b="1" dirty="0"/>
              <a:t> </a:t>
            </a:r>
            <a:r>
              <a:rPr lang="en-US" sz="3600" b="1" dirty="0" err="1" smtClean="0"/>
              <a:t>Sorumluluklar</a:t>
            </a:r>
            <a:endParaRPr lang="tr-TR" sz="3600" dirty="0"/>
          </a:p>
        </p:txBody>
      </p:sp>
    </p:spTree>
    <p:extLst>
      <p:ext uri="{BB962C8B-B14F-4D97-AF65-F5344CB8AC3E}">
        <p14:creationId xmlns:p14="http://schemas.microsoft.com/office/powerpoint/2010/main" val="3279350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2402375970"/>
              </p:ext>
            </p:extLst>
          </p:nvPr>
        </p:nvGraphicFramePr>
        <p:xfrm>
          <a:off x="1301578" y="1357298"/>
          <a:ext cx="8952056" cy="438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1 Başlık"/>
          <p:cNvSpPr>
            <a:spLocks noGrp="1"/>
          </p:cNvSpPr>
          <p:nvPr>
            <p:ph type="title"/>
          </p:nvPr>
        </p:nvSpPr>
        <p:spPr>
          <a:xfrm>
            <a:off x="1529542" y="598515"/>
            <a:ext cx="6724996" cy="401591"/>
          </a:xfrm>
        </p:spPr>
        <p:txBody>
          <a:bodyPr>
            <a:normAutofit fontScale="90000"/>
          </a:bodyPr>
          <a:lstStyle/>
          <a:p>
            <a:pPr lvl="0" algn="ctr"/>
            <a:r>
              <a:rPr lang="en-US" sz="3600" b="1" dirty="0" err="1"/>
              <a:t>Yetki</a:t>
            </a:r>
            <a:r>
              <a:rPr lang="en-US" sz="3600" b="1" dirty="0"/>
              <a:t>, </a:t>
            </a:r>
            <a:r>
              <a:rPr lang="en-US" sz="3600" b="1" dirty="0" err="1"/>
              <a:t>Görev</a:t>
            </a:r>
            <a:r>
              <a:rPr lang="en-US" sz="3600" b="1" dirty="0"/>
              <a:t> </a:t>
            </a:r>
            <a:r>
              <a:rPr lang="en-US" sz="3600" b="1" dirty="0" err="1"/>
              <a:t>ve</a:t>
            </a:r>
            <a:r>
              <a:rPr lang="en-US" sz="3600" b="1" dirty="0"/>
              <a:t> </a:t>
            </a:r>
            <a:r>
              <a:rPr lang="en-US" sz="3600" b="1" dirty="0" err="1" smtClean="0"/>
              <a:t>Sorumluluklar</a:t>
            </a:r>
            <a:endParaRPr lang="tr-TR" sz="3600" dirty="0"/>
          </a:p>
        </p:txBody>
      </p:sp>
    </p:spTree>
    <p:extLst>
      <p:ext uri="{BB962C8B-B14F-4D97-AF65-F5344CB8AC3E}">
        <p14:creationId xmlns:p14="http://schemas.microsoft.com/office/powerpoint/2010/main" val="60873135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yagram 1"/>
          <p:cNvGraphicFramePr/>
          <p:nvPr>
            <p:extLst>
              <p:ext uri="{D42A27DB-BD31-4B8C-83A1-F6EECF244321}">
                <p14:modId xmlns:p14="http://schemas.microsoft.com/office/powerpoint/2010/main" val="1681964967"/>
              </p:ext>
            </p:extLst>
          </p:nvPr>
        </p:nvGraphicFramePr>
        <p:xfrm>
          <a:off x="1845276" y="164147"/>
          <a:ext cx="7237129" cy="65297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ikdörtgen 2"/>
          <p:cNvSpPr/>
          <p:nvPr/>
        </p:nvSpPr>
        <p:spPr>
          <a:xfrm>
            <a:off x="1845276" y="164147"/>
            <a:ext cx="1993557" cy="4366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Organizasyon Şeması</a:t>
            </a:r>
            <a:endParaRPr lang="tr-TR" dirty="0"/>
          </a:p>
        </p:txBody>
      </p:sp>
    </p:spTree>
    <p:extLst>
      <p:ext uri="{BB962C8B-B14F-4D97-AF65-F5344CB8AC3E}">
        <p14:creationId xmlns:p14="http://schemas.microsoft.com/office/powerpoint/2010/main" val="9687289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502131" y="532014"/>
            <a:ext cx="6533804" cy="590204"/>
          </a:xfrm>
          <a:solidFill>
            <a:schemeClr val="accent4">
              <a:lumMod val="40000"/>
              <a:lumOff val="60000"/>
            </a:schemeClr>
          </a:solidFill>
        </p:spPr>
        <p:txBody>
          <a:bodyPr>
            <a:normAutofit fontScale="90000"/>
          </a:bodyPr>
          <a:lstStyle/>
          <a:p>
            <a:pPr algn="ctr"/>
            <a:r>
              <a:rPr lang="tr-TR" b="1" dirty="0" smtClean="0"/>
              <a:t>Yönetim</a:t>
            </a:r>
            <a:endParaRPr lang="tr-TR" b="1" dirty="0"/>
          </a:p>
        </p:txBody>
      </p:sp>
      <p:pic>
        <p:nvPicPr>
          <p:cNvPr id="9218" name="Picture 2" descr="C:\Users\Bilgisayar\Desktop\başkan 1.PNG"/>
          <p:cNvPicPr>
            <a:picLocks noChangeAspect="1" noChangeArrowheads="1"/>
          </p:cNvPicPr>
          <p:nvPr/>
        </p:nvPicPr>
        <p:blipFill>
          <a:blip r:embed="rId2" cstate="print"/>
          <a:srcRect/>
          <a:stretch>
            <a:fillRect/>
          </a:stretch>
        </p:blipFill>
        <p:spPr bwMode="auto">
          <a:xfrm>
            <a:off x="4455522" y="1137382"/>
            <a:ext cx="2689418" cy="1896764"/>
          </a:xfrm>
          <a:prstGeom prst="rect">
            <a:avLst/>
          </a:prstGeom>
          <a:noFill/>
        </p:spPr>
      </p:pic>
      <p:pic>
        <p:nvPicPr>
          <p:cNvPr id="9219" name="Picture 3" descr="C:\Users\Bilgisayar\Desktop\fa.PNG"/>
          <p:cNvPicPr>
            <a:picLocks noChangeAspect="1" noChangeArrowheads="1"/>
          </p:cNvPicPr>
          <p:nvPr/>
        </p:nvPicPr>
        <p:blipFill>
          <a:blip r:embed="rId3" cstate="print"/>
          <a:srcRect/>
          <a:stretch>
            <a:fillRect/>
          </a:stretch>
        </p:blipFill>
        <p:spPr bwMode="auto">
          <a:xfrm>
            <a:off x="1143387" y="3408234"/>
            <a:ext cx="1657478" cy="2088276"/>
          </a:xfrm>
          <a:prstGeom prst="rect">
            <a:avLst/>
          </a:prstGeom>
          <a:noFill/>
        </p:spPr>
      </p:pic>
      <p:pic>
        <p:nvPicPr>
          <p:cNvPr id="9220" name="Picture 4" descr="C:\Users\Bilgisayar\Desktop\wdwad.PNG"/>
          <p:cNvPicPr>
            <a:picLocks noChangeAspect="1" noChangeArrowheads="1"/>
          </p:cNvPicPr>
          <p:nvPr/>
        </p:nvPicPr>
        <p:blipFill>
          <a:blip r:embed="rId4" cstate="print"/>
          <a:srcRect/>
          <a:stretch>
            <a:fillRect/>
          </a:stretch>
        </p:blipFill>
        <p:spPr bwMode="auto">
          <a:xfrm>
            <a:off x="3336324" y="3401712"/>
            <a:ext cx="1558496" cy="1916867"/>
          </a:xfrm>
          <a:prstGeom prst="rect">
            <a:avLst/>
          </a:prstGeom>
          <a:noFill/>
        </p:spPr>
      </p:pic>
      <p:pic>
        <p:nvPicPr>
          <p:cNvPr id="9221" name="Picture 5" descr="C:\Users\Bilgisayar\Desktop\wafg.PNG"/>
          <p:cNvPicPr>
            <a:picLocks noChangeAspect="1" noChangeArrowheads="1"/>
          </p:cNvPicPr>
          <p:nvPr/>
        </p:nvPicPr>
        <p:blipFill>
          <a:blip r:embed="rId5" cstate="print"/>
          <a:srcRect/>
          <a:stretch>
            <a:fillRect/>
          </a:stretch>
        </p:blipFill>
        <p:spPr bwMode="auto">
          <a:xfrm>
            <a:off x="7274010" y="3423508"/>
            <a:ext cx="1581665" cy="1919205"/>
          </a:xfrm>
          <a:prstGeom prst="rect">
            <a:avLst/>
          </a:prstGeom>
          <a:noFill/>
        </p:spPr>
      </p:pic>
      <p:pic>
        <p:nvPicPr>
          <p:cNvPr id="9222" name="Picture 6" descr="C:\Users\Bilgisayar\Desktop\bngcn.PNG"/>
          <p:cNvPicPr>
            <a:picLocks noChangeAspect="1" noChangeArrowheads="1"/>
          </p:cNvPicPr>
          <p:nvPr/>
        </p:nvPicPr>
        <p:blipFill>
          <a:blip r:embed="rId6" cstate="print"/>
          <a:srcRect/>
          <a:stretch>
            <a:fillRect/>
          </a:stretch>
        </p:blipFill>
        <p:spPr bwMode="auto">
          <a:xfrm>
            <a:off x="5214551" y="3431318"/>
            <a:ext cx="1891699" cy="1812142"/>
          </a:xfrm>
          <a:prstGeom prst="rect">
            <a:avLst/>
          </a:prstGeom>
          <a:noFill/>
        </p:spPr>
      </p:pic>
    </p:spTree>
    <p:extLst>
      <p:ext uri="{BB962C8B-B14F-4D97-AF65-F5344CB8AC3E}">
        <p14:creationId xmlns:p14="http://schemas.microsoft.com/office/powerpoint/2010/main" val="24699914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40612" y="357166"/>
            <a:ext cx="8307237" cy="954049"/>
          </a:xfrm>
        </p:spPr>
        <p:txBody>
          <a:bodyPr>
            <a:normAutofit/>
          </a:bodyPr>
          <a:lstStyle/>
          <a:p>
            <a:pPr algn="ctr"/>
            <a:r>
              <a:rPr lang="tr-TR" sz="2800" b="1" dirty="0" smtClean="0"/>
              <a:t>Başkanlığımız Personelleri</a:t>
            </a:r>
            <a:endParaRPr lang="tr-TR" sz="2800" b="1" dirty="0"/>
          </a:p>
        </p:txBody>
      </p:sp>
      <p:pic>
        <p:nvPicPr>
          <p:cNvPr id="3" name="Picture 1" descr="C:\Users\Bilgisayar\Desktop\11.PNG"/>
          <p:cNvPicPr>
            <a:picLocks noChangeAspect="1" noChangeArrowheads="1"/>
          </p:cNvPicPr>
          <p:nvPr/>
        </p:nvPicPr>
        <p:blipFill>
          <a:blip r:embed="rId2" cstate="print"/>
          <a:srcRect/>
          <a:stretch>
            <a:fillRect/>
          </a:stretch>
        </p:blipFill>
        <p:spPr bwMode="auto">
          <a:xfrm>
            <a:off x="1084353" y="1179041"/>
            <a:ext cx="3949139" cy="4496830"/>
          </a:xfrm>
          <a:prstGeom prst="rect">
            <a:avLst/>
          </a:prstGeom>
          <a:noFill/>
        </p:spPr>
      </p:pic>
      <p:pic>
        <p:nvPicPr>
          <p:cNvPr id="8194" name="Picture 2" descr="C:\Users\Bilgisayar\Desktop\3323.PNG"/>
          <p:cNvPicPr>
            <a:picLocks noChangeAspect="1" noChangeArrowheads="1"/>
          </p:cNvPicPr>
          <p:nvPr/>
        </p:nvPicPr>
        <p:blipFill>
          <a:blip r:embed="rId3" cstate="print"/>
          <a:srcRect/>
          <a:stretch>
            <a:fillRect/>
          </a:stretch>
        </p:blipFill>
        <p:spPr bwMode="auto">
          <a:xfrm>
            <a:off x="5033319" y="1207831"/>
            <a:ext cx="3349710" cy="4399762"/>
          </a:xfrm>
          <a:prstGeom prst="rect">
            <a:avLst/>
          </a:prstGeom>
          <a:noFill/>
        </p:spPr>
      </p:pic>
      <p:pic>
        <p:nvPicPr>
          <p:cNvPr id="8195" name="Picture 3" descr="C:\Users\Bilgisayar\Desktop\222.PNG"/>
          <p:cNvPicPr>
            <a:picLocks noChangeAspect="1" noChangeArrowheads="1"/>
          </p:cNvPicPr>
          <p:nvPr/>
        </p:nvPicPr>
        <p:blipFill>
          <a:blip r:embed="rId4" cstate="print"/>
          <a:srcRect/>
          <a:stretch>
            <a:fillRect/>
          </a:stretch>
        </p:blipFill>
        <p:spPr bwMode="auto">
          <a:xfrm>
            <a:off x="8443783" y="1188225"/>
            <a:ext cx="1491050" cy="2138040"/>
          </a:xfrm>
          <a:prstGeom prst="rect">
            <a:avLst/>
          </a:prstGeom>
          <a:noFill/>
        </p:spPr>
      </p:pic>
    </p:spTree>
    <p:extLst>
      <p:ext uri="{BB962C8B-B14F-4D97-AF65-F5344CB8AC3E}">
        <p14:creationId xmlns:p14="http://schemas.microsoft.com/office/powerpoint/2010/main" val="37608225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1997115924"/>
              </p:ext>
            </p:extLst>
          </p:nvPr>
        </p:nvGraphicFramePr>
        <p:xfrm>
          <a:off x="1039875" y="1345721"/>
          <a:ext cx="9445925" cy="45202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911393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3022600" y="22240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tr-TR"/>
          </a:p>
        </p:txBody>
      </p:sp>
      <p:sp>
        <p:nvSpPr>
          <p:cNvPr id="5" name="Rectangle 7"/>
          <p:cNvSpPr>
            <a:spLocks noChangeArrowheads="1"/>
          </p:cNvSpPr>
          <p:nvPr/>
        </p:nvSpPr>
        <p:spPr bwMode="auto">
          <a:xfrm>
            <a:off x="3022600" y="26812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tr-TR"/>
          </a:p>
        </p:txBody>
      </p:sp>
      <p:pic>
        <p:nvPicPr>
          <p:cNvPr id="6" name="Resim 5"/>
          <p:cNvPicPr>
            <a:picLocks noChangeAspect="1"/>
          </p:cNvPicPr>
          <p:nvPr/>
        </p:nvPicPr>
        <p:blipFill>
          <a:blip r:embed="rId2" cstate="print"/>
          <a:stretch>
            <a:fillRect/>
          </a:stretch>
        </p:blipFill>
        <p:spPr>
          <a:xfrm>
            <a:off x="1210393" y="938019"/>
            <a:ext cx="9407302" cy="5149049"/>
          </a:xfrm>
          <a:prstGeom prst="rect">
            <a:avLst/>
          </a:prstGeom>
        </p:spPr>
      </p:pic>
      <p:sp>
        <p:nvSpPr>
          <p:cNvPr id="2" name="Metin kutusu 1"/>
          <p:cNvSpPr txBox="1"/>
          <p:nvPr/>
        </p:nvSpPr>
        <p:spPr>
          <a:xfrm>
            <a:off x="2667000" y="584200"/>
            <a:ext cx="5833533" cy="523220"/>
          </a:xfrm>
          <a:prstGeom prst="rect">
            <a:avLst/>
          </a:prstGeom>
          <a:noFill/>
        </p:spPr>
        <p:txBody>
          <a:bodyPr wrap="square" rtlCol="0">
            <a:spAutoFit/>
          </a:bodyPr>
          <a:lstStyle/>
          <a:p>
            <a:pPr algn="ctr"/>
            <a:r>
              <a:rPr lang="tr-TR" sz="2800" dirty="0" smtClean="0"/>
              <a:t>Kullanılan Programlar</a:t>
            </a:r>
            <a:endParaRPr lang="tr-TR" sz="2800" dirty="0"/>
          </a:p>
        </p:txBody>
      </p:sp>
    </p:spTree>
    <p:extLst>
      <p:ext uri="{BB962C8B-B14F-4D97-AF65-F5344CB8AC3E}">
        <p14:creationId xmlns:p14="http://schemas.microsoft.com/office/powerpoint/2010/main" val="14520210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Nesne 4"/>
          <p:cNvGraphicFramePr>
            <a:graphicFrameLocks noChangeAspect="1"/>
          </p:cNvGraphicFramePr>
          <p:nvPr>
            <p:extLst>
              <p:ext uri="{D42A27DB-BD31-4B8C-83A1-F6EECF244321}">
                <p14:modId xmlns:p14="http://schemas.microsoft.com/office/powerpoint/2010/main" val="271607704"/>
              </p:ext>
            </p:extLst>
          </p:nvPr>
        </p:nvGraphicFramePr>
        <p:xfrm>
          <a:off x="1123950" y="1470025"/>
          <a:ext cx="9705975" cy="4111625"/>
        </p:xfrm>
        <a:graphic>
          <a:graphicData uri="http://schemas.openxmlformats.org/presentationml/2006/ole">
            <mc:AlternateContent xmlns:mc="http://schemas.openxmlformats.org/markup-compatibility/2006">
              <mc:Choice xmlns:v="urn:schemas-microsoft-com:vml" Requires="v">
                <p:oleObj spid="_x0000_s4175" name="Belge" r:id="rId3" imgW="5775241" imgH="3914393" progId="Word.Document.12">
                  <p:embed/>
                </p:oleObj>
              </mc:Choice>
              <mc:Fallback>
                <p:oleObj name="Belge" r:id="rId3" imgW="5775241" imgH="3914393" progId="Word.Document.12">
                  <p:embed/>
                  <p:pic>
                    <p:nvPicPr>
                      <p:cNvPr id="0" name="Picture 7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3950" y="1470025"/>
                        <a:ext cx="9705975" cy="4111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7389915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Nesne 1"/>
          <p:cNvGraphicFramePr>
            <a:graphicFrameLocks noChangeAspect="1"/>
          </p:cNvGraphicFramePr>
          <p:nvPr>
            <p:extLst>
              <p:ext uri="{D42A27DB-BD31-4B8C-83A1-F6EECF244321}">
                <p14:modId xmlns:p14="http://schemas.microsoft.com/office/powerpoint/2010/main" val="1005228329"/>
              </p:ext>
            </p:extLst>
          </p:nvPr>
        </p:nvGraphicFramePr>
        <p:xfrm>
          <a:off x="1609725" y="1458913"/>
          <a:ext cx="9144000" cy="3937000"/>
        </p:xfrm>
        <a:graphic>
          <a:graphicData uri="http://schemas.openxmlformats.org/presentationml/2006/ole">
            <mc:AlternateContent xmlns:mc="http://schemas.openxmlformats.org/markup-compatibility/2006">
              <mc:Choice xmlns:v="urn:schemas-microsoft-com:vml" Requires="v">
                <p:oleObj spid="_x0000_s5187" name="Belge" r:id="rId3" imgW="5775241" imgH="3937470" progId="Word.Document.12">
                  <p:embed/>
                </p:oleObj>
              </mc:Choice>
              <mc:Fallback>
                <p:oleObj name="Belge" r:id="rId3" imgW="5775241" imgH="3937470" progId="Word.Document.12">
                  <p:embed/>
                  <p:pic>
                    <p:nvPicPr>
                      <p:cNvPr id="0" name="Picture 6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9725" y="1458913"/>
                        <a:ext cx="9144000" cy="3937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916988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45920" y="508958"/>
            <a:ext cx="7679235" cy="562588"/>
          </a:xfrm>
        </p:spPr>
        <p:txBody>
          <a:bodyPr>
            <a:noAutofit/>
          </a:bodyPr>
          <a:lstStyle/>
          <a:p>
            <a:pPr algn="ctr"/>
            <a:r>
              <a:rPr lang="en-US" sz="2800" b="1" dirty="0" err="1"/>
              <a:t>Bütçe</a:t>
            </a:r>
            <a:r>
              <a:rPr lang="en-US" sz="2800" b="1" dirty="0"/>
              <a:t> </a:t>
            </a:r>
            <a:r>
              <a:rPr lang="en-US" sz="2800" b="1" dirty="0" err="1"/>
              <a:t>ve</a:t>
            </a:r>
            <a:r>
              <a:rPr lang="en-US" sz="2800" b="1" dirty="0"/>
              <a:t> </a:t>
            </a:r>
            <a:r>
              <a:rPr lang="en-US" sz="2800" b="1" dirty="0" err="1"/>
              <a:t>Performans</a:t>
            </a:r>
            <a:r>
              <a:rPr lang="en-US" sz="2800" b="1" dirty="0"/>
              <a:t> Program </a:t>
            </a:r>
            <a:r>
              <a:rPr lang="tr-TR" sz="2800" b="1" dirty="0" smtClean="0"/>
              <a:t>Şube </a:t>
            </a:r>
            <a:r>
              <a:rPr lang="en-US" sz="2800" b="1" dirty="0" err="1" smtClean="0"/>
              <a:t>Müdürlüğü</a:t>
            </a:r>
            <a:endParaRPr lang="tr-TR" sz="2800" b="1"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49294416"/>
              </p:ext>
            </p:extLst>
          </p:nvPr>
        </p:nvGraphicFramePr>
        <p:xfrm>
          <a:off x="1413162" y="1172095"/>
          <a:ext cx="7356765" cy="4879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1811828"/>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2486878173"/>
              </p:ext>
            </p:extLst>
          </p:nvPr>
        </p:nvGraphicFramePr>
        <p:xfrm>
          <a:off x="1079157" y="1043796"/>
          <a:ext cx="8563607" cy="508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1 Başlık"/>
          <p:cNvSpPr>
            <a:spLocks noGrp="1"/>
          </p:cNvSpPr>
          <p:nvPr>
            <p:ph type="title"/>
          </p:nvPr>
        </p:nvSpPr>
        <p:spPr>
          <a:xfrm>
            <a:off x="1645920" y="508958"/>
            <a:ext cx="7679235" cy="562588"/>
          </a:xfrm>
        </p:spPr>
        <p:txBody>
          <a:bodyPr>
            <a:noAutofit/>
          </a:bodyPr>
          <a:lstStyle/>
          <a:p>
            <a:pPr algn="ctr"/>
            <a:r>
              <a:rPr lang="en-US" sz="2800" b="1" dirty="0" err="1"/>
              <a:t>Bütçe</a:t>
            </a:r>
            <a:r>
              <a:rPr lang="en-US" sz="2800" b="1" dirty="0"/>
              <a:t> </a:t>
            </a:r>
            <a:r>
              <a:rPr lang="en-US" sz="2800" b="1" dirty="0" err="1"/>
              <a:t>ve</a:t>
            </a:r>
            <a:r>
              <a:rPr lang="en-US" sz="2800" b="1" dirty="0"/>
              <a:t> </a:t>
            </a:r>
            <a:r>
              <a:rPr lang="en-US" sz="2800" b="1" dirty="0" err="1"/>
              <a:t>Performans</a:t>
            </a:r>
            <a:r>
              <a:rPr lang="en-US" sz="2800" b="1" dirty="0"/>
              <a:t> </a:t>
            </a:r>
            <a:r>
              <a:rPr lang="en-US" sz="2800" b="1" dirty="0" smtClean="0"/>
              <a:t>Program</a:t>
            </a:r>
            <a:r>
              <a:rPr lang="tr-TR" sz="2800" b="1" dirty="0" smtClean="0"/>
              <a:t> Şube</a:t>
            </a:r>
            <a:r>
              <a:rPr lang="en-US" sz="2800" b="1" dirty="0" smtClean="0"/>
              <a:t> </a:t>
            </a:r>
            <a:r>
              <a:rPr lang="en-US" sz="2800" b="1" dirty="0" err="1" smtClean="0"/>
              <a:t>Müdürlüğü</a:t>
            </a:r>
            <a:endParaRPr lang="tr-TR" sz="2800" b="1" dirty="0"/>
          </a:p>
        </p:txBody>
      </p:sp>
    </p:spTree>
    <p:extLst>
      <p:ext uri="{BB962C8B-B14F-4D97-AF65-F5344CB8AC3E}">
        <p14:creationId xmlns:p14="http://schemas.microsoft.com/office/powerpoint/2010/main" val="172971464"/>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1769284530"/>
              </p:ext>
            </p:extLst>
          </p:nvPr>
        </p:nvGraphicFramePr>
        <p:xfrm>
          <a:off x="1079157" y="1159591"/>
          <a:ext cx="9877167" cy="47688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Diyagram 3"/>
          <p:cNvGraphicFramePr/>
          <p:nvPr>
            <p:extLst>
              <p:ext uri="{D42A27DB-BD31-4B8C-83A1-F6EECF244321}">
                <p14:modId xmlns:p14="http://schemas.microsoft.com/office/powerpoint/2010/main" val="1286572959"/>
              </p:ext>
            </p:extLst>
          </p:nvPr>
        </p:nvGraphicFramePr>
        <p:xfrm>
          <a:off x="1870364" y="638355"/>
          <a:ext cx="7049349" cy="37579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33957934"/>
      </p:ext>
    </p:extLst>
  </p:cSld>
  <p:clrMapOvr>
    <a:masterClrMapping/>
  </p:clrMapOvr>
  <p:transition spd="med">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23975" y="595222"/>
            <a:ext cx="7630244" cy="490227"/>
          </a:xfrm>
        </p:spPr>
        <p:style>
          <a:lnRef idx="1">
            <a:schemeClr val="accent4"/>
          </a:lnRef>
          <a:fillRef idx="2">
            <a:schemeClr val="accent4"/>
          </a:fillRef>
          <a:effectRef idx="1">
            <a:schemeClr val="accent4"/>
          </a:effectRef>
          <a:fontRef idx="minor">
            <a:schemeClr val="dk1"/>
          </a:fontRef>
        </p:style>
        <p:txBody>
          <a:bodyPr>
            <a:normAutofit fontScale="90000"/>
          </a:bodyPr>
          <a:lstStyle/>
          <a:p>
            <a:r>
              <a:rPr lang="en-US" sz="2800" b="1" dirty="0" err="1">
                <a:solidFill>
                  <a:schemeClr val="accent1">
                    <a:lumMod val="50000"/>
                  </a:schemeClr>
                </a:solidFill>
              </a:rPr>
              <a:t>Stratejik</a:t>
            </a:r>
            <a:r>
              <a:rPr lang="en-US" sz="2800" b="1" dirty="0">
                <a:solidFill>
                  <a:schemeClr val="accent1">
                    <a:lumMod val="50000"/>
                  </a:schemeClr>
                </a:solidFill>
              </a:rPr>
              <a:t>  </a:t>
            </a:r>
            <a:r>
              <a:rPr lang="en-US" sz="2800" b="1" dirty="0" err="1">
                <a:solidFill>
                  <a:schemeClr val="accent1">
                    <a:lumMod val="50000"/>
                  </a:schemeClr>
                </a:solidFill>
              </a:rPr>
              <a:t>Planlama</a:t>
            </a:r>
            <a:r>
              <a:rPr lang="en-US" sz="2800" b="1" dirty="0">
                <a:solidFill>
                  <a:schemeClr val="accent1">
                    <a:lumMod val="50000"/>
                  </a:schemeClr>
                </a:solidFill>
              </a:rPr>
              <a:t> </a:t>
            </a:r>
            <a:r>
              <a:rPr lang="en-US" sz="2800" b="1" dirty="0" err="1">
                <a:solidFill>
                  <a:schemeClr val="accent1">
                    <a:lumMod val="50000"/>
                  </a:schemeClr>
                </a:solidFill>
              </a:rPr>
              <a:t>ve</a:t>
            </a:r>
            <a:r>
              <a:rPr lang="en-US" sz="2800" b="1" dirty="0">
                <a:solidFill>
                  <a:schemeClr val="accent1">
                    <a:lumMod val="50000"/>
                  </a:schemeClr>
                </a:solidFill>
              </a:rPr>
              <a:t>  </a:t>
            </a:r>
            <a:r>
              <a:rPr lang="en-US" sz="2800" b="1" dirty="0" err="1">
                <a:solidFill>
                  <a:schemeClr val="accent1">
                    <a:lumMod val="50000"/>
                  </a:schemeClr>
                </a:solidFill>
              </a:rPr>
              <a:t>Yönetim</a:t>
            </a:r>
            <a:r>
              <a:rPr lang="en-US" sz="2800" b="1" dirty="0">
                <a:solidFill>
                  <a:schemeClr val="accent1">
                    <a:lumMod val="50000"/>
                  </a:schemeClr>
                </a:solidFill>
              </a:rPr>
              <a:t> </a:t>
            </a:r>
            <a:r>
              <a:rPr lang="en-US" sz="2800" b="1" dirty="0" err="1">
                <a:solidFill>
                  <a:schemeClr val="accent1">
                    <a:lumMod val="50000"/>
                  </a:schemeClr>
                </a:solidFill>
              </a:rPr>
              <a:t>Bilgi</a:t>
            </a:r>
            <a:r>
              <a:rPr lang="en-US" sz="2800" b="1" dirty="0">
                <a:solidFill>
                  <a:schemeClr val="accent1">
                    <a:lumMod val="50000"/>
                  </a:schemeClr>
                </a:solidFill>
              </a:rPr>
              <a:t> </a:t>
            </a:r>
            <a:r>
              <a:rPr lang="en-US" sz="2800" b="1" dirty="0" err="1">
                <a:solidFill>
                  <a:schemeClr val="accent1">
                    <a:lumMod val="50000"/>
                  </a:schemeClr>
                </a:solidFill>
              </a:rPr>
              <a:t>Sistemi</a:t>
            </a:r>
            <a:r>
              <a:rPr lang="en-US" sz="2800" b="1" dirty="0">
                <a:solidFill>
                  <a:schemeClr val="accent1">
                    <a:lumMod val="50000"/>
                  </a:schemeClr>
                </a:solidFill>
              </a:rPr>
              <a:t> </a:t>
            </a:r>
            <a:r>
              <a:rPr lang="en-US" sz="2800" b="1" dirty="0" err="1">
                <a:solidFill>
                  <a:schemeClr val="accent1">
                    <a:lumMod val="50000"/>
                  </a:schemeClr>
                </a:solidFill>
              </a:rPr>
              <a:t>Müdürlüğü</a:t>
            </a:r>
            <a:endParaRPr lang="tr-TR" sz="2800" b="1" dirty="0">
              <a:solidFill>
                <a:schemeClr val="accent1">
                  <a:lumMod val="50000"/>
                </a:schemeClr>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965825685"/>
              </p:ext>
            </p:extLst>
          </p:nvPr>
        </p:nvGraphicFramePr>
        <p:xfrm>
          <a:off x="1095632" y="1085450"/>
          <a:ext cx="9811265" cy="47688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0284132"/>
      </p:ext>
    </p:extLst>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58502450"/>
              </p:ext>
            </p:extLst>
          </p:nvPr>
        </p:nvGraphicFramePr>
        <p:xfrm>
          <a:off x="1112107" y="1017917"/>
          <a:ext cx="9712411" cy="51082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0023247"/>
      </p:ext>
    </p:extLst>
  </p:cSld>
  <p:clrMapOvr>
    <a:masterClrMapping/>
  </p:clrMapOvr>
  <p:transition spd="slow">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23358" y="612474"/>
            <a:ext cx="7504982" cy="414069"/>
          </a:xfrm>
        </p:spPr>
        <p:txBody>
          <a:bodyPr>
            <a:normAutofit fontScale="90000"/>
          </a:bodyPr>
          <a:lstStyle/>
          <a:p>
            <a:pPr algn="ctr"/>
            <a:r>
              <a:rPr lang="en-US" sz="2800" b="1" dirty="0" err="1">
                <a:solidFill>
                  <a:schemeClr val="accent1">
                    <a:lumMod val="50000"/>
                  </a:schemeClr>
                </a:solidFill>
              </a:rPr>
              <a:t>Muhasebe</a:t>
            </a:r>
            <a:r>
              <a:rPr lang="en-US" sz="2800" b="1" dirty="0">
                <a:solidFill>
                  <a:schemeClr val="accent1">
                    <a:lumMod val="50000"/>
                  </a:schemeClr>
                </a:solidFill>
              </a:rPr>
              <a:t>, </a:t>
            </a:r>
            <a:r>
              <a:rPr lang="en-US" sz="2800" b="1" dirty="0" err="1">
                <a:solidFill>
                  <a:schemeClr val="accent1">
                    <a:lumMod val="50000"/>
                  </a:schemeClr>
                </a:solidFill>
              </a:rPr>
              <a:t>Kesin</a:t>
            </a:r>
            <a:r>
              <a:rPr lang="en-US" sz="2800" b="1" dirty="0">
                <a:solidFill>
                  <a:schemeClr val="accent1">
                    <a:lumMod val="50000"/>
                  </a:schemeClr>
                </a:solidFill>
              </a:rPr>
              <a:t> </a:t>
            </a:r>
            <a:r>
              <a:rPr lang="en-US" sz="2800" b="1" dirty="0" err="1">
                <a:solidFill>
                  <a:schemeClr val="accent1">
                    <a:lumMod val="50000"/>
                  </a:schemeClr>
                </a:solidFill>
              </a:rPr>
              <a:t>Hesap</a:t>
            </a:r>
            <a:r>
              <a:rPr lang="en-US" sz="2800" b="1" dirty="0">
                <a:solidFill>
                  <a:schemeClr val="accent1">
                    <a:lumMod val="50000"/>
                  </a:schemeClr>
                </a:solidFill>
              </a:rPr>
              <a:t> </a:t>
            </a:r>
            <a:r>
              <a:rPr lang="en-US" sz="2800" b="1" dirty="0" err="1">
                <a:solidFill>
                  <a:schemeClr val="accent1">
                    <a:lumMod val="50000"/>
                  </a:schemeClr>
                </a:solidFill>
              </a:rPr>
              <a:t>ve</a:t>
            </a:r>
            <a:r>
              <a:rPr lang="en-US" sz="2800" b="1" dirty="0">
                <a:solidFill>
                  <a:schemeClr val="accent1">
                    <a:lumMod val="50000"/>
                  </a:schemeClr>
                </a:solidFill>
              </a:rPr>
              <a:t> </a:t>
            </a:r>
            <a:r>
              <a:rPr lang="en-US" sz="2800" b="1" dirty="0" err="1">
                <a:solidFill>
                  <a:schemeClr val="accent1">
                    <a:lumMod val="50000"/>
                  </a:schemeClr>
                </a:solidFill>
              </a:rPr>
              <a:t>Raporlama</a:t>
            </a:r>
            <a:r>
              <a:rPr lang="en-US" sz="2800" b="1" dirty="0">
                <a:solidFill>
                  <a:schemeClr val="accent1">
                    <a:lumMod val="50000"/>
                  </a:schemeClr>
                </a:solidFill>
              </a:rPr>
              <a:t> </a:t>
            </a:r>
            <a:r>
              <a:rPr lang="en-US" sz="2800" b="1" dirty="0" err="1">
                <a:solidFill>
                  <a:schemeClr val="accent1">
                    <a:lumMod val="50000"/>
                  </a:schemeClr>
                </a:solidFill>
              </a:rPr>
              <a:t>Müdürlüğü</a:t>
            </a:r>
            <a:endParaRPr lang="tr-TR" sz="2800" b="1" dirty="0">
              <a:solidFill>
                <a:schemeClr val="accent1">
                  <a:lumMod val="50000"/>
                </a:schemeClr>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20574436"/>
              </p:ext>
            </p:extLst>
          </p:nvPr>
        </p:nvGraphicFramePr>
        <p:xfrm>
          <a:off x="1079158" y="1140411"/>
          <a:ext cx="9852454" cy="48958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9493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20174" y="655608"/>
            <a:ext cx="7099538" cy="353683"/>
          </a:xfrm>
        </p:spPr>
        <p:style>
          <a:lnRef idx="2">
            <a:schemeClr val="accent4"/>
          </a:lnRef>
          <a:fillRef idx="1">
            <a:schemeClr val="lt1"/>
          </a:fillRef>
          <a:effectRef idx="0">
            <a:schemeClr val="accent4"/>
          </a:effectRef>
          <a:fontRef idx="minor">
            <a:schemeClr val="dk1"/>
          </a:fontRef>
        </p:style>
        <p:txBody>
          <a:bodyPr>
            <a:noAutofit/>
          </a:bodyPr>
          <a:lstStyle/>
          <a:p>
            <a:pPr algn="ctr"/>
            <a:r>
              <a:rPr lang="en-US" sz="2000" b="1" dirty="0" err="1" smtClean="0">
                <a:solidFill>
                  <a:schemeClr val="accent1">
                    <a:lumMod val="50000"/>
                  </a:schemeClr>
                </a:solidFill>
              </a:rPr>
              <a:t>Başkanlığımızda</a:t>
            </a:r>
            <a:r>
              <a:rPr lang="en-US" sz="2000" b="1" dirty="0" smtClean="0">
                <a:solidFill>
                  <a:schemeClr val="accent1">
                    <a:lumMod val="50000"/>
                  </a:schemeClr>
                </a:solidFill>
              </a:rPr>
              <a:t> </a:t>
            </a:r>
            <a:r>
              <a:rPr lang="tr-TR" sz="2000" b="1" dirty="0" smtClean="0">
                <a:solidFill>
                  <a:schemeClr val="accent1">
                    <a:lumMod val="50000"/>
                  </a:schemeClr>
                </a:solidFill>
              </a:rPr>
              <a:t>Yürütülen Diğer Görevler</a:t>
            </a:r>
            <a:endParaRPr lang="tr-TR" sz="2000" b="1" dirty="0">
              <a:solidFill>
                <a:schemeClr val="accent1">
                  <a:lumMod val="50000"/>
                </a:schemeClr>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649631891"/>
              </p:ext>
            </p:extLst>
          </p:nvPr>
        </p:nvGraphicFramePr>
        <p:xfrm>
          <a:off x="1085335" y="1092456"/>
          <a:ext cx="9862751" cy="50612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39727684"/>
      </p:ext>
    </p:extLst>
  </p:cSld>
  <p:clrMapOvr>
    <a:masterClrMapping/>
  </p:clrMapOvr>
  <p:transition spd="slow">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2097423715"/>
              </p:ext>
            </p:extLst>
          </p:nvPr>
        </p:nvGraphicFramePr>
        <p:xfrm>
          <a:off x="1070919" y="1000664"/>
          <a:ext cx="9728886" cy="5125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Metin kutusu 3"/>
          <p:cNvSpPr txBox="1"/>
          <p:nvPr/>
        </p:nvSpPr>
        <p:spPr>
          <a:xfrm>
            <a:off x="2834641" y="631332"/>
            <a:ext cx="4137095" cy="369332"/>
          </a:xfrm>
          <a:prstGeom prst="rect">
            <a:avLst/>
          </a:prstGeom>
          <a:noFill/>
        </p:spPr>
        <p:txBody>
          <a:bodyPr wrap="none" rtlCol="0">
            <a:spAutoFit/>
          </a:bodyPr>
          <a:lstStyle/>
          <a:p>
            <a:r>
              <a:rPr lang="en-US" b="1" dirty="0" err="1">
                <a:solidFill>
                  <a:schemeClr val="accent1">
                    <a:lumMod val="50000"/>
                  </a:schemeClr>
                </a:solidFill>
              </a:rPr>
              <a:t>Başkanlığımızda</a:t>
            </a:r>
            <a:r>
              <a:rPr lang="en-US" b="1" dirty="0">
                <a:solidFill>
                  <a:schemeClr val="accent1">
                    <a:lumMod val="50000"/>
                  </a:schemeClr>
                </a:solidFill>
              </a:rPr>
              <a:t> </a:t>
            </a:r>
            <a:r>
              <a:rPr lang="tr-TR" b="1" dirty="0">
                <a:solidFill>
                  <a:schemeClr val="accent1">
                    <a:lumMod val="50000"/>
                  </a:schemeClr>
                </a:solidFill>
              </a:rPr>
              <a:t>Yürütülen Diğer Görevler</a:t>
            </a:r>
            <a:endParaRPr lang="tr-TR" dirty="0"/>
          </a:p>
        </p:txBody>
      </p:sp>
    </p:spTree>
    <p:extLst>
      <p:ext uri="{BB962C8B-B14F-4D97-AF65-F5344CB8AC3E}">
        <p14:creationId xmlns:p14="http://schemas.microsoft.com/office/powerpoint/2010/main" val="3704528808"/>
      </p:ext>
    </p:extLst>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4286580589"/>
              </p:ext>
            </p:extLst>
          </p:nvPr>
        </p:nvGraphicFramePr>
        <p:xfrm>
          <a:off x="1120346" y="1095357"/>
          <a:ext cx="9679459" cy="48672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Metin kutusu 3"/>
          <p:cNvSpPr txBox="1"/>
          <p:nvPr/>
        </p:nvSpPr>
        <p:spPr>
          <a:xfrm>
            <a:off x="3034145" y="631768"/>
            <a:ext cx="4137095" cy="369332"/>
          </a:xfrm>
          <a:prstGeom prst="rect">
            <a:avLst/>
          </a:prstGeom>
          <a:noFill/>
        </p:spPr>
        <p:txBody>
          <a:bodyPr wrap="none" rtlCol="0">
            <a:spAutoFit/>
          </a:bodyPr>
          <a:lstStyle/>
          <a:p>
            <a:r>
              <a:rPr lang="en-US" b="1" dirty="0" err="1">
                <a:solidFill>
                  <a:schemeClr val="accent1">
                    <a:lumMod val="50000"/>
                  </a:schemeClr>
                </a:solidFill>
              </a:rPr>
              <a:t>Başkanlığımızda</a:t>
            </a:r>
            <a:r>
              <a:rPr lang="en-US" b="1" dirty="0">
                <a:solidFill>
                  <a:schemeClr val="accent1">
                    <a:lumMod val="50000"/>
                  </a:schemeClr>
                </a:solidFill>
              </a:rPr>
              <a:t> </a:t>
            </a:r>
            <a:r>
              <a:rPr lang="tr-TR" b="1" dirty="0">
                <a:solidFill>
                  <a:schemeClr val="accent1">
                    <a:lumMod val="50000"/>
                  </a:schemeClr>
                </a:solidFill>
              </a:rPr>
              <a:t>Yürütülen Diğer Görevler</a:t>
            </a:r>
            <a:endParaRPr lang="tr-TR" dirty="0"/>
          </a:p>
        </p:txBody>
      </p:sp>
    </p:spTree>
    <p:extLst>
      <p:ext uri="{BB962C8B-B14F-4D97-AF65-F5344CB8AC3E}">
        <p14:creationId xmlns:p14="http://schemas.microsoft.com/office/powerpoint/2010/main" val="14116952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2665955673"/>
              </p:ext>
            </p:extLst>
          </p:nvPr>
        </p:nvGraphicFramePr>
        <p:xfrm>
          <a:off x="1106958" y="1532238"/>
          <a:ext cx="9742273" cy="34900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41033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33498" y="0"/>
            <a:ext cx="9782176" cy="1009650"/>
          </a:xfrm>
          <a:solidFill>
            <a:srgbClr val="EEC416"/>
          </a:solidFill>
        </p:spPr>
        <p:txBody>
          <a:bodyPr>
            <a:normAutofit/>
          </a:bodyPr>
          <a:lstStyle/>
          <a:p>
            <a:pPr algn="ctr"/>
            <a:r>
              <a:rPr lang="tr-TR" sz="3600" dirty="0"/>
              <a:t>BAŞKANLIĞIMIZ AMAÇ VE HEDEFLERİ</a:t>
            </a:r>
          </a:p>
        </p:txBody>
      </p:sp>
      <p:graphicFrame>
        <p:nvGraphicFramePr>
          <p:cNvPr id="4" name="3 İçerik Yer Tutucusu"/>
          <p:cNvGraphicFramePr>
            <a:graphicFrameLocks noGrp="1"/>
          </p:cNvGraphicFramePr>
          <p:nvPr>
            <p:ph idx="1"/>
            <p:extLst>
              <p:ext uri="{D42A27DB-BD31-4B8C-83A1-F6EECF244321}">
                <p14:modId xmlns:p14="http://schemas.microsoft.com/office/powerpoint/2010/main" val="3603197028"/>
              </p:ext>
            </p:extLst>
          </p:nvPr>
        </p:nvGraphicFramePr>
        <p:xfrm>
          <a:off x="1053412" y="102974"/>
          <a:ext cx="9782176" cy="5943593"/>
        </p:xfrm>
        <a:graphic>
          <a:graphicData uri="http://schemas.openxmlformats.org/drawingml/2006/table">
            <a:tbl>
              <a:tblPr firstRow="1" bandRow="1">
                <a:tableStyleId>{5C22544A-7EE6-4342-B048-85BDC9FD1C3A}</a:tableStyleId>
              </a:tblPr>
              <a:tblGrid>
                <a:gridCol w="2943227">
                  <a:extLst>
                    <a:ext uri="{9D8B030D-6E8A-4147-A177-3AD203B41FA5}">
                      <a16:colId xmlns:a16="http://schemas.microsoft.com/office/drawing/2014/main" val="20000"/>
                    </a:ext>
                  </a:extLst>
                </a:gridCol>
                <a:gridCol w="6838949">
                  <a:extLst>
                    <a:ext uri="{9D8B030D-6E8A-4147-A177-3AD203B41FA5}">
                      <a16:colId xmlns:a16="http://schemas.microsoft.com/office/drawing/2014/main" val="20001"/>
                    </a:ext>
                  </a:extLst>
                </a:gridCol>
              </a:tblGrid>
              <a:tr h="5589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srgbClr val="FF0000"/>
                          </a:solidFill>
                          <a:latin typeface="Times New Roman"/>
                          <a:ea typeface="Times New Roman"/>
                        </a:rPr>
                        <a:t>Stratejik</a:t>
                      </a:r>
                      <a:r>
                        <a:rPr lang="en-US" sz="1200" b="1" dirty="0" smtClean="0">
                          <a:solidFill>
                            <a:srgbClr val="FF0000"/>
                          </a:solidFill>
                          <a:latin typeface="Times New Roman"/>
                          <a:ea typeface="Times New Roman"/>
                        </a:rPr>
                        <a:t> </a:t>
                      </a:r>
                      <a:r>
                        <a:rPr lang="en-US" sz="1200" b="1" dirty="0" err="1" smtClean="0">
                          <a:solidFill>
                            <a:srgbClr val="FF0000"/>
                          </a:solidFill>
                          <a:latin typeface="Times New Roman"/>
                          <a:ea typeface="Times New Roman"/>
                        </a:rPr>
                        <a:t>Amaçlar</a:t>
                      </a:r>
                      <a:endParaRPr lang="tr-TR" sz="1200" dirty="0" smtClean="0">
                        <a:latin typeface="Times New Roman"/>
                        <a:ea typeface="Times New Roman"/>
                      </a:endParaRPr>
                    </a:p>
                    <a:p>
                      <a:endParaRPr lang="tr-TR" sz="1200" dirty="0"/>
                    </a:p>
                  </a:txBody>
                  <a:tcPr/>
                </a:tc>
                <a:tc>
                  <a:txBody>
                    <a:bodyPr/>
                    <a:lstStyle/>
                    <a:p>
                      <a:r>
                        <a:rPr lang="en-US" sz="1200" b="1" dirty="0" err="1" smtClean="0">
                          <a:solidFill>
                            <a:srgbClr val="FF0000"/>
                          </a:solidFill>
                          <a:latin typeface="Times New Roman"/>
                          <a:ea typeface="Times New Roman"/>
                        </a:rPr>
                        <a:t>Stratejik</a:t>
                      </a:r>
                      <a:r>
                        <a:rPr lang="en-US" sz="1200" b="1" dirty="0" smtClean="0">
                          <a:solidFill>
                            <a:srgbClr val="FF0000"/>
                          </a:solidFill>
                          <a:latin typeface="Times New Roman"/>
                          <a:ea typeface="Times New Roman"/>
                        </a:rPr>
                        <a:t> </a:t>
                      </a:r>
                      <a:r>
                        <a:rPr lang="en-US" sz="1200" b="1" dirty="0" err="1" smtClean="0">
                          <a:solidFill>
                            <a:srgbClr val="FF0000"/>
                          </a:solidFill>
                          <a:latin typeface="Times New Roman"/>
                          <a:ea typeface="Times New Roman"/>
                        </a:rPr>
                        <a:t>Hedefler</a:t>
                      </a:r>
                      <a:endParaRPr lang="tr-TR" sz="1200" dirty="0"/>
                    </a:p>
                  </a:txBody>
                  <a:tcPr/>
                </a:tc>
                <a:extLst>
                  <a:ext uri="{0D108BD9-81ED-4DB2-BD59-A6C34878D82A}">
                    <a16:rowId xmlns:a16="http://schemas.microsoft.com/office/drawing/2014/main" val="10000"/>
                  </a:ext>
                </a:extLst>
              </a:tr>
              <a:tr h="10770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solidFill>
                            <a:srgbClr val="C00000"/>
                          </a:solidFill>
                          <a:latin typeface="Times New Roman"/>
                          <a:ea typeface="Times New Roman"/>
                        </a:rPr>
                        <a:t>Amaç-1 : </a:t>
                      </a:r>
                      <a:r>
                        <a:rPr lang="en-US" sz="1200" b="1" dirty="0" err="1" smtClean="0">
                          <a:latin typeface="Times New Roman"/>
                          <a:ea typeface="Times New Roman"/>
                        </a:rPr>
                        <a:t>Rekabetçi</a:t>
                      </a:r>
                      <a:r>
                        <a:rPr lang="en-US" sz="1200" b="1" dirty="0" smtClean="0">
                          <a:latin typeface="Times New Roman"/>
                          <a:ea typeface="Times New Roman"/>
                        </a:rPr>
                        <a:t>, </a:t>
                      </a:r>
                      <a:r>
                        <a:rPr lang="en-US" sz="1200" b="1" dirty="0" err="1" smtClean="0">
                          <a:latin typeface="Times New Roman"/>
                          <a:ea typeface="Times New Roman"/>
                        </a:rPr>
                        <a:t>yenilikçi</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nitelikli</a:t>
                      </a:r>
                      <a:r>
                        <a:rPr lang="en-US" sz="1200" b="1" dirty="0" smtClean="0">
                          <a:latin typeface="Times New Roman"/>
                          <a:ea typeface="Times New Roman"/>
                        </a:rPr>
                        <a:t> </a:t>
                      </a:r>
                      <a:r>
                        <a:rPr lang="en-US" sz="1200" b="1" dirty="0" err="1" smtClean="0">
                          <a:latin typeface="Times New Roman"/>
                          <a:ea typeface="Times New Roman"/>
                        </a:rPr>
                        <a:t>eğitim</a:t>
                      </a:r>
                      <a:r>
                        <a:rPr lang="en-US" sz="1200" b="1" dirty="0" smtClean="0">
                          <a:latin typeface="Times New Roman"/>
                          <a:ea typeface="Times New Roman"/>
                        </a:rPr>
                        <a:t> </a:t>
                      </a:r>
                      <a:r>
                        <a:rPr lang="en-US" sz="1200" b="1" dirty="0" err="1" smtClean="0">
                          <a:latin typeface="Times New Roman"/>
                          <a:ea typeface="Times New Roman"/>
                        </a:rPr>
                        <a:t>hizmeti</a:t>
                      </a:r>
                      <a:r>
                        <a:rPr lang="en-US" sz="1200" b="1" dirty="0" smtClean="0">
                          <a:latin typeface="Times New Roman"/>
                          <a:ea typeface="Times New Roman"/>
                        </a:rPr>
                        <a:t> </a:t>
                      </a:r>
                      <a:r>
                        <a:rPr lang="en-US" sz="1200" b="1" dirty="0" err="1" smtClean="0">
                          <a:latin typeface="Times New Roman"/>
                          <a:ea typeface="Times New Roman"/>
                        </a:rPr>
                        <a:t>sunmak</a:t>
                      </a:r>
                      <a:r>
                        <a:rPr lang="tr-TR" sz="1200" b="1" dirty="0" smtClean="0">
                          <a:latin typeface="Times New Roman"/>
                          <a:ea typeface="Times New Roman"/>
                        </a:rPr>
                        <a:t>.</a:t>
                      </a:r>
                      <a:endParaRPr lang="tr-TR" sz="1200" dirty="0"/>
                    </a:p>
                  </a:txBody>
                  <a:tcPr/>
                </a:tc>
                <a:tc>
                  <a:txBody>
                    <a:bodyPr/>
                    <a:lstStyle/>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1-1: </a:t>
                      </a:r>
                      <a:r>
                        <a:rPr lang="en-US" sz="1200" dirty="0" err="1" smtClean="0">
                          <a:latin typeface="Times New Roman"/>
                          <a:ea typeface="Times New Roman"/>
                        </a:rPr>
                        <a:t>İdari</a:t>
                      </a:r>
                      <a:r>
                        <a:rPr lang="en-US" sz="1200" dirty="0" smtClean="0">
                          <a:latin typeface="Times New Roman"/>
                          <a:ea typeface="Times New Roman"/>
                        </a:rPr>
                        <a:t> </a:t>
                      </a:r>
                      <a:r>
                        <a:rPr lang="en-US" sz="1200" dirty="0" err="1" smtClean="0">
                          <a:latin typeface="Times New Roman"/>
                          <a:ea typeface="Times New Roman"/>
                        </a:rPr>
                        <a:t>personel</a:t>
                      </a:r>
                      <a:r>
                        <a:rPr lang="en-US" sz="1200" dirty="0" smtClean="0">
                          <a:latin typeface="Times New Roman"/>
                          <a:ea typeface="Times New Roman"/>
                        </a:rPr>
                        <a:t> </a:t>
                      </a:r>
                      <a:r>
                        <a:rPr lang="en-US" sz="1200" dirty="0" err="1" smtClean="0">
                          <a:latin typeface="Times New Roman"/>
                          <a:ea typeface="Times New Roman"/>
                        </a:rPr>
                        <a:t>eğitiminin</a:t>
                      </a:r>
                      <a:r>
                        <a:rPr lang="en-US" sz="1200" dirty="0" smtClean="0">
                          <a:latin typeface="Times New Roman"/>
                          <a:ea typeface="Times New Roman"/>
                        </a:rPr>
                        <a:t> </a:t>
                      </a:r>
                      <a:r>
                        <a:rPr lang="en-US" sz="1200" dirty="0" err="1" smtClean="0">
                          <a:latin typeface="Times New Roman"/>
                          <a:ea typeface="Times New Roman"/>
                        </a:rPr>
                        <a:t>güncel</a:t>
                      </a:r>
                      <a:r>
                        <a:rPr lang="en-US" sz="1200" dirty="0" smtClean="0">
                          <a:latin typeface="Times New Roman"/>
                          <a:ea typeface="Times New Roman"/>
                        </a:rPr>
                        <a:t> </a:t>
                      </a:r>
                      <a:r>
                        <a:rPr lang="en-US" sz="1200" dirty="0" err="1" smtClean="0">
                          <a:latin typeface="Times New Roman"/>
                          <a:ea typeface="Times New Roman"/>
                        </a:rPr>
                        <a:t>gelişmelere</a:t>
                      </a:r>
                      <a:r>
                        <a:rPr lang="en-US" sz="1200" dirty="0" smtClean="0">
                          <a:latin typeface="Times New Roman"/>
                          <a:ea typeface="Times New Roman"/>
                        </a:rPr>
                        <a:t> </a:t>
                      </a:r>
                      <a:r>
                        <a:rPr lang="en-US" sz="1200" dirty="0" err="1" smtClean="0">
                          <a:latin typeface="Times New Roman"/>
                          <a:ea typeface="Times New Roman"/>
                        </a:rPr>
                        <a:t>uygun</a:t>
                      </a:r>
                      <a:r>
                        <a:rPr lang="en-US" sz="1200" dirty="0" smtClean="0">
                          <a:latin typeface="Times New Roman"/>
                          <a:ea typeface="Times New Roman"/>
                        </a:rPr>
                        <a:t> </a:t>
                      </a:r>
                      <a:r>
                        <a:rPr lang="en-US" sz="1200" dirty="0" err="1" smtClean="0">
                          <a:latin typeface="Times New Roman"/>
                          <a:ea typeface="Times New Roman"/>
                        </a:rPr>
                        <a:t>olarak</a:t>
                      </a:r>
                      <a:r>
                        <a:rPr lang="en-US" sz="1200" dirty="0" smtClean="0">
                          <a:latin typeface="Times New Roman"/>
                          <a:ea typeface="Times New Roman"/>
                        </a:rPr>
                        <a:t> </a:t>
                      </a:r>
                      <a:r>
                        <a:rPr lang="en-US" sz="1200" dirty="0" err="1" smtClean="0">
                          <a:latin typeface="Times New Roman"/>
                          <a:ea typeface="Times New Roman"/>
                        </a:rPr>
                        <a:t>sağlanması</a:t>
                      </a:r>
                      <a:r>
                        <a:rPr lang="en-US" sz="1200" dirty="0" smtClean="0">
                          <a:latin typeface="Times New Roman"/>
                          <a:ea typeface="Times New Roman"/>
                        </a:rPr>
                        <a:t>.</a:t>
                      </a:r>
                      <a:endParaRPr lang="tr-TR" sz="1200" dirty="0" smtClean="0">
                        <a:latin typeface="Times New Roman"/>
                        <a:ea typeface="Times New Roman"/>
                      </a:endParaRPr>
                    </a:p>
                    <a:p>
                      <a:pPr marL="40640">
                        <a:spcBef>
                          <a:spcPts val="5"/>
                        </a:spcBef>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1-2: </a:t>
                      </a:r>
                      <a:r>
                        <a:rPr lang="en-US" sz="1200" dirty="0" err="1" smtClean="0">
                          <a:latin typeface="Times New Roman"/>
                          <a:ea typeface="Times New Roman"/>
                        </a:rPr>
                        <a:t>Başkanlığımız</a:t>
                      </a:r>
                      <a:r>
                        <a:rPr lang="en-US" sz="1200" dirty="0" smtClean="0">
                          <a:latin typeface="Times New Roman"/>
                          <a:ea typeface="Times New Roman"/>
                        </a:rPr>
                        <a:t> </a:t>
                      </a:r>
                      <a:r>
                        <a:rPr lang="en-US" sz="1200" dirty="0" err="1" smtClean="0">
                          <a:latin typeface="Times New Roman"/>
                          <a:ea typeface="Times New Roman"/>
                        </a:rPr>
                        <a:t>çalışanları</a:t>
                      </a:r>
                      <a:r>
                        <a:rPr lang="en-US" sz="1200" dirty="0" smtClean="0">
                          <a:latin typeface="Times New Roman"/>
                          <a:ea typeface="Times New Roman"/>
                        </a:rPr>
                        <a:t> </a:t>
                      </a:r>
                      <a:r>
                        <a:rPr lang="en-US" sz="1200" dirty="0" err="1" smtClean="0">
                          <a:latin typeface="Times New Roman"/>
                          <a:ea typeface="Times New Roman"/>
                        </a:rPr>
                        <a:t>arasındaki</a:t>
                      </a:r>
                      <a:r>
                        <a:rPr lang="en-US" sz="1200" dirty="0" smtClean="0">
                          <a:latin typeface="Times New Roman"/>
                          <a:ea typeface="Times New Roman"/>
                        </a:rPr>
                        <a:t> </a:t>
                      </a:r>
                      <a:r>
                        <a:rPr lang="en-US" sz="1200" dirty="0" err="1" smtClean="0">
                          <a:latin typeface="Times New Roman"/>
                          <a:ea typeface="Times New Roman"/>
                        </a:rPr>
                        <a:t>ilişkilerin</a:t>
                      </a:r>
                      <a:r>
                        <a:rPr lang="en-US" sz="1200" dirty="0" smtClean="0">
                          <a:latin typeface="Times New Roman"/>
                          <a:ea typeface="Times New Roman"/>
                        </a:rPr>
                        <a:t> </a:t>
                      </a:r>
                      <a:r>
                        <a:rPr lang="en-US" sz="1200" dirty="0" err="1" smtClean="0">
                          <a:latin typeface="Times New Roman"/>
                          <a:ea typeface="Times New Roman"/>
                        </a:rPr>
                        <a:t>geliştirmesi</a:t>
                      </a:r>
                      <a:r>
                        <a:rPr lang="en-US" sz="1200" dirty="0" smtClean="0">
                          <a:latin typeface="Times New Roman"/>
                          <a:ea typeface="Times New Roman"/>
                        </a:rPr>
                        <a:t>.</a:t>
                      </a:r>
                      <a:endParaRPr lang="tr-TR" sz="1200" dirty="0" smtClean="0">
                        <a:latin typeface="Times New Roman"/>
                        <a:ea typeface="Times New Roman"/>
                      </a:endParaRPr>
                    </a:p>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1-3: </a:t>
                      </a:r>
                      <a:r>
                        <a:rPr lang="en-US" sz="1200" dirty="0" err="1" smtClean="0">
                          <a:latin typeface="Times New Roman"/>
                          <a:ea typeface="Times New Roman"/>
                        </a:rPr>
                        <a:t>Çalışanların</a:t>
                      </a:r>
                      <a:r>
                        <a:rPr lang="en-US" sz="1200" dirty="0" smtClean="0">
                          <a:latin typeface="Times New Roman"/>
                          <a:ea typeface="Times New Roman"/>
                        </a:rPr>
                        <a:t> </a:t>
                      </a:r>
                      <a:r>
                        <a:rPr lang="en-US" sz="1200" dirty="0" err="1" smtClean="0">
                          <a:latin typeface="Times New Roman"/>
                          <a:ea typeface="Times New Roman"/>
                        </a:rPr>
                        <a:t>performansının</a:t>
                      </a:r>
                      <a:r>
                        <a:rPr lang="en-US" sz="1200" dirty="0" smtClean="0">
                          <a:latin typeface="Times New Roman"/>
                          <a:ea typeface="Times New Roman"/>
                        </a:rPr>
                        <a:t> </a:t>
                      </a:r>
                      <a:r>
                        <a:rPr lang="en-US" sz="1200" dirty="0" err="1" smtClean="0">
                          <a:latin typeface="Times New Roman"/>
                          <a:ea typeface="Times New Roman"/>
                        </a:rPr>
                        <a:t>artırılması</a:t>
                      </a:r>
                      <a:r>
                        <a:rPr lang="en-US" sz="1200" dirty="0" smtClean="0">
                          <a:latin typeface="Times New Roman"/>
                          <a:ea typeface="Times New Roman"/>
                        </a:rPr>
                        <a:t>.</a:t>
                      </a:r>
                      <a:endParaRPr lang="tr-TR" sz="1200" dirty="0" smtClean="0">
                        <a:latin typeface="Times New Roman"/>
                        <a:ea typeface="Times New Roman"/>
                      </a:endParaRPr>
                    </a:p>
                    <a:p>
                      <a:endParaRPr lang="tr-TR" sz="1200" dirty="0"/>
                    </a:p>
                  </a:txBody>
                  <a:tcPr/>
                </a:tc>
                <a:extLst>
                  <a:ext uri="{0D108BD9-81ED-4DB2-BD59-A6C34878D82A}">
                    <a16:rowId xmlns:a16="http://schemas.microsoft.com/office/drawing/2014/main" val="10001"/>
                  </a:ext>
                </a:extLst>
              </a:tr>
              <a:tr h="10770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solidFill>
                            <a:srgbClr val="C00000"/>
                          </a:solidFill>
                          <a:latin typeface="Times New Roman"/>
                          <a:ea typeface="Times New Roman"/>
                        </a:rPr>
                        <a:t>Amaç-2: </a:t>
                      </a:r>
                      <a:r>
                        <a:rPr lang="en-US" sz="1200" b="1" dirty="0" err="1" smtClean="0">
                          <a:latin typeface="Times New Roman"/>
                          <a:ea typeface="Times New Roman"/>
                        </a:rPr>
                        <a:t>Araştırma</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geliştirme</a:t>
                      </a:r>
                      <a:r>
                        <a:rPr lang="en-US" sz="1200" b="1" dirty="0" smtClean="0">
                          <a:latin typeface="Times New Roman"/>
                          <a:ea typeface="Times New Roman"/>
                        </a:rPr>
                        <a:t> </a:t>
                      </a:r>
                      <a:r>
                        <a:rPr lang="en-US" sz="1200" b="1" dirty="0" err="1" smtClean="0">
                          <a:latin typeface="Times New Roman"/>
                          <a:ea typeface="Times New Roman"/>
                        </a:rPr>
                        <a:t>faaliyetleri</a:t>
                      </a:r>
                      <a:r>
                        <a:rPr lang="en-US" sz="1200" b="1" dirty="0" smtClean="0">
                          <a:latin typeface="Times New Roman"/>
                          <a:ea typeface="Times New Roman"/>
                        </a:rPr>
                        <a:t> </a:t>
                      </a:r>
                      <a:r>
                        <a:rPr lang="en-US" sz="1200" b="1" dirty="0" err="1" smtClean="0">
                          <a:latin typeface="Times New Roman"/>
                          <a:ea typeface="Times New Roman"/>
                        </a:rPr>
                        <a:t>ile</a:t>
                      </a:r>
                      <a:r>
                        <a:rPr lang="en-US" sz="1200" b="1" dirty="0" smtClean="0">
                          <a:latin typeface="Times New Roman"/>
                          <a:ea typeface="Times New Roman"/>
                        </a:rPr>
                        <a:t> </a:t>
                      </a:r>
                      <a:r>
                        <a:rPr lang="en-US" sz="1200" b="1" dirty="0" err="1" smtClean="0">
                          <a:latin typeface="Times New Roman"/>
                          <a:ea typeface="Times New Roman"/>
                        </a:rPr>
                        <a:t>paydaşlarının</a:t>
                      </a:r>
                      <a:r>
                        <a:rPr lang="en-US" sz="1200" b="1" dirty="0" smtClean="0">
                          <a:latin typeface="Times New Roman"/>
                          <a:ea typeface="Times New Roman"/>
                        </a:rPr>
                        <a:t> </a:t>
                      </a:r>
                      <a:r>
                        <a:rPr lang="en-US" sz="1200" b="1" dirty="0" err="1" smtClean="0">
                          <a:latin typeface="Times New Roman"/>
                          <a:ea typeface="Times New Roman"/>
                        </a:rPr>
                        <a:t>beklentilerini</a:t>
                      </a:r>
                      <a:r>
                        <a:rPr lang="en-US" sz="1200" b="1" dirty="0" smtClean="0">
                          <a:latin typeface="Times New Roman"/>
                          <a:ea typeface="Times New Roman"/>
                        </a:rPr>
                        <a:t> </a:t>
                      </a:r>
                      <a:r>
                        <a:rPr lang="en-US" sz="1200" b="1" dirty="0" err="1" smtClean="0">
                          <a:latin typeface="Times New Roman"/>
                          <a:ea typeface="Times New Roman"/>
                        </a:rPr>
                        <a:t>karşılayan</a:t>
                      </a:r>
                      <a:r>
                        <a:rPr lang="en-US" sz="1200" b="1" dirty="0" smtClean="0">
                          <a:latin typeface="Times New Roman"/>
                          <a:ea typeface="Times New Roman"/>
                        </a:rPr>
                        <a:t> </a:t>
                      </a:r>
                      <a:r>
                        <a:rPr lang="en-US" sz="1200" b="1" dirty="0" err="1" smtClean="0">
                          <a:latin typeface="Times New Roman"/>
                          <a:ea typeface="Times New Roman"/>
                        </a:rPr>
                        <a:t>bir</a:t>
                      </a:r>
                      <a:r>
                        <a:rPr lang="en-US" sz="1200" b="1" dirty="0" smtClean="0">
                          <a:latin typeface="Times New Roman"/>
                          <a:ea typeface="Times New Roman"/>
                        </a:rPr>
                        <a:t> </a:t>
                      </a:r>
                      <a:r>
                        <a:rPr lang="en-US" sz="1200" b="1" dirty="0" err="1" smtClean="0">
                          <a:latin typeface="Times New Roman"/>
                          <a:ea typeface="Times New Roman"/>
                        </a:rPr>
                        <a:t>üniversite</a:t>
                      </a:r>
                      <a:r>
                        <a:rPr lang="en-US" sz="1200" b="1" dirty="0" smtClean="0">
                          <a:latin typeface="Times New Roman"/>
                          <a:ea typeface="Times New Roman"/>
                        </a:rPr>
                        <a:t> </a:t>
                      </a:r>
                      <a:r>
                        <a:rPr lang="en-US" sz="1200" b="1" dirty="0" err="1" smtClean="0">
                          <a:latin typeface="Times New Roman"/>
                          <a:ea typeface="Times New Roman"/>
                        </a:rPr>
                        <a:t>olmak</a:t>
                      </a:r>
                      <a:r>
                        <a:rPr lang="en-US" sz="1200" b="1" dirty="0" smtClean="0">
                          <a:latin typeface="Times New Roman"/>
                          <a:ea typeface="Times New Roman"/>
                        </a:rPr>
                        <a:t>.</a:t>
                      </a:r>
                      <a:endParaRPr lang="tr-TR" sz="1200" dirty="0" smtClean="0">
                        <a:latin typeface="Times New Roman"/>
                        <a:ea typeface="Times New Roman"/>
                      </a:endParaRPr>
                    </a:p>
                    <a:p>
                      <a:endParaRPr lang="tr-TR" sz="1200" dirty="0"/>
                    </a:p>
                  </a:txBody>
                  <a:tcPr/>
                </a:tc>
                <a:tc>
                  <a:txBody>
                    <a:bodyPr/>
                    <a:lstStyle/>
                    <a:p>
                      <a:pPr marL="40640" marR="69215">
                        <a:spcBef>
                          <a:spcPts val="735"/>
                        </a:spcBef>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2-1: </a:t>
                      </a:r>
                      <a:r>
                        <a:rPr lang="en-US" sz="1200" dirty="0" err="1" smtClean="0">
                          <a:latin typeface="Times New Roman"/>
                          <a:ea typeface="Times New Roman"/>
                        </a:rPr>
                        <a:t>Çalışanlar</a:t>
                      </a:r>
                      <a:r>
                        <a:rPr lang="en-US" sz="1200" dirty="0" smtClean="0">
                          <a:latin typeface="Times New Roman"/>
                          <a:ea typeface="Times New Roman"/>
                        </a:rPr>
                        <a:t> </a:t>
                      </a:r>
                      <a:r>
                        <a:rPr lang="en-US" sz="1200" dirty="0" err="1" smtClean="0">
                          <a:latin typeface="Times New Roman"/>
                          <a:ea typeface="Times New Roman"/>
                        </a:rPr>
                        <a:t>için</a:t>
                      </a:r>
                      <a:r>
                        <a:rPr lang="en-US" sz="1200" dirty="0" smtClean="0">
                          <a:latin typeface="Times New Roman"/>
                          <a:ea typeface="Times New Roman"/>
                        </a:rPr>
                        <a:t> </a:t>
                      </a:r>
                      <a:r>
                        <a:rPr lang="en-US" sz="1200" dirty="0" err="1" smtClean="0">
                          <a:latin typeface="Times New Roman"/>
                          <a:ea typeface="Times New Roman"/>
                        </a:rPr>
                        <a:t>performansa</a:t>
                      </a:r>
                      <a:r>
                        <a:rPr lang="en-US" sz="1200" dirty="0" smtClean="0">
                          <a:latin typeface="Times New Roman"/>
                          <a:ea typeface="Times New Roman"/>
                        </a:rPr>
                        <a:t> </a:t>
                      </a:r>
                      <a:r>
                        <a:rPr lang="en-US" sz="1200" dirty="0" err="1" smtClean="0">
                          <a:latin typeface="Times New Roman"/>
                          <a:ea typeface="Times New Roman"/>
                        </a:rPr>
                        <a:t>dayalı</a:t>
                      </a:r>
                      <a:r>
                        <a:rPr lang="en-US" sz="1200" dirty="0" smtClean="0">
                          <a:latin typeface="Times New Roman"/>
                          <a:ea typeface="Times New Roman"/>
                        </a:rPr>
                        <a:t> </a:t>
                      </a:r>
                      <a:r>
                        <a:rPr lang="en-US" sz="1200" dirty="0" err="1" smtClean="0">
                          <a:latin typeface="Times New Roman"/>
                          <a:ea typeface="Times New Roman"/>
                        </a:rPr>
                        <a:t>ödüllendirme</a:t>
                      </a:r>
                      <a:r>
                        <a:rPr lang="en-US" sz="1200" dirty="0" smtClean="0">
                          <a:latin typeface="Times New Roman"/>
                          <a:ea typeface="Times New Roman"/>
                        </a:rPr>
                        <a:t> </a:t>
                      </a:r>
                      <a:r>
                        <a:rPr lang="en-US" sz="1200" dirty="0" err="1" smtClean="0">
                          <a:latin typeface="Times New Roman"/>
                          <a:ea typeface="Times New Roman"/>
                        </a:rPr>
                        <a:t>sisteminin</a:t>
                      </a:r>
                      <a:r>
                        <a:rPr lang="en-US" sz="1200" dirty="0" smtClean="0">
                          <a:latin typeface="Times New Roman"/>
                          <a:ea typeface="Times New Roman"/>
                        </a:rPr>
                        <a:t> </a:t>
                      </a:r>
                      <a:r>
                        <a:rPr lang="en-US" sz="1200" dirty="0" err="1" smtClean="0">
                          <a:latin typeface="Times New Roman"/>
                          <a:ea typeface="Times New Roman"/>
                        </a:rPr>
                        <a:t>oluşturulması</a:t>
                      </a:r>
                      <a:r>
                        <a:rPr lang="en-US" sz="1200" dirty="0" smtClean="0">
                          <a:latin typeface="Times New Roman"/>
                          <a:ea typeface="Times New Roman"/>
                        </a:rPr>
                        <a:t>.</a:t>
                      </a:r>
                      <a:endParaRPr lang="tr-TR" sz="1200" dirty="0" smtClean="0">
                        <a:latin typeface="Times New Roman"/>
                        <a:ea typeface="Times New Roman"/>
                      </a:endParaRPr>
                    </a:p>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2-2 : </a:t>
                      </a:r>
                      <a:r>
                        <a:rPr lang="en-US" sz="1200" dirty="0" err="1" smtClean="0">
                          <a:latin typeface="Times New Roman"/>
                          <a:ea typeface="Times New Roman"/>
                        </a:rPr>
                        <a:t>Çalışanların</a:t>
                      </a:r>
                      <a:r>
                        <a:rPr lang="en-US" sz="1200" dirty="0" smtClean="0">
                          <a:latin typeface="Times New Roman"/>
                          <a:ea typeface="Times New Roman"/>
                        </a:rPr>
                        <a:t> </a:t>
                      </a:r>
                      <a:r>
                        <a:rPr lang="en-US" sz="1200" dirty="0" err="1" smtClean="0">
                          <a:latin typeface="Times New Roman"/>
                          <a:ea typeface="Times New Roman"/>
                        </a:rPr>
                        <a:t>sosyal</a:t>
                      </a:r>
                      <a:r>
                        <a:rPr lang="en-US" sz="1200" dirty="0" smtClean="0">
                          <a:latin typeface="Times New Roman"/>
                          <a:ea typeface="Times New Roman"/>
                        </a:rPr>
                        <a:t> </a:t>
                      </a:r>
                      <a:r>
                        <a:rPr lang="en-US" sz="1200" dirty="0" err="1" smtClean="0">
                          <a:latin typeface="Times New Roman"/>
                          <a:ea typeface="Times New Roman"/>
                        </a:rPr>
                        <a:t>etkileşimlerini</a:t>
                      </a:r>
                      <a:r>
                        <a:rPr lang="en-US" sz="1200" dirty="0" smtClean="0">
                          <a:latin typeface="Times New Roman"/>
                          <a:ea typeface="Times New Roman"/>
                        </a:rPr>
                        <a:t> </a:t>
                      </a:r>
                      <a:r>
                        <a:rPr lang="en-US" sz="1200" dirty="0" err="1" smtClean="0">
                          <a:latin typeface="Times New Roman"/>
                          <a:ea typeface="Times New Roman"/>
                        </a:rPr>
                        <a:t>artırmaya</a:t>
                      </a:r>
                      <a:r>
                        <a:rPr lang="en-US" sz="1200" dirty="0" smtClean="0">
                          <a:latin typeface="Times New Roman"/>
                          <a:ea typeface="Times New Roman"/>
                        </a:rPr>
                        <a:t> </a:t>
                      </a:r>
                      <a:r>
                        <a:rPr lang="en-US" sz="1200" dirty="0" err="1" smtClean="0">
                          <a:latin typeface="Times New Roman"/>
                          <a:ea typeface="Times New Roman"/>
                        </a:rPr>
                        <a:t>yönelik</a:t>
                      </a:r>
                      <a:r>
                        <a:rPr lang="en-US" sz="1200" dirty="0" smtClean="0">
                          <a:latin typeface="Times New Roman"/>
                          <a:ea typeface="Times New Roman"/>
                        </a:rPr>
                        <a:t> </a:t>
                      </a:r>
                      <a:r>
                        <a:rPr lang="en-US" sz="1200" dirty="0" err="1" smtClean="0">
                          <a:latin typeface="Times New Roman"/>
                          <a:ea typeface="Times New Roman"/>
                        </a:rPr>
                        <a:t>etkinlikler</a:t>
                      </a:r>
                      <a:r>
                        <a:rPr lang="en-US" sz="1200" dirty="0" smtClean="0">
                          <a:latin typeface="Times New Roman"/>
                          <a:ea typeface="Times New Roman"/>
                        </a:rPr>
                        <a:t> </a:t>
                      </a:r>
                      <a:r>
                        <a:rPr lang="en-US" sz="1200" dirty="0" err="1" smtClean="0">
                          <a:latin typeface="Times New Roman"/>
                          <a:ea typeface="Times New Roman"/>
                        </a:rPr>
                        <a:t>düzenlenmesi</a:t>
                      </a:r>
                      <a:r>
                        <a:rPr lang="en-US" sz="1200" dirty="0" smtClean="0">
                          <a:latin typeface="Times New Roman"/>
                          <a:ea typeface="Times New Roman"/>
                        </a:rPr>
                        <a:t>.</a:t>
                      </a:r>
                      <a:endParaRPr lang="tr-TR" sz="1200" dirty="0" smtClean="0">
                        <a:latin typeface="Times New Roman"/>
                        <a:ea typeface="Times New Roman"/>
                      </a:endParaRPr>
                    </a:p>
                    <a:p>
                      <a:endParaRPr lang="tr-TR" sz="1200" dirty="0"/>
                    </a:p>
                  </a:txBody>
                  <a:tcPr/>
                </a:tc>
                <a:extLst>
                  <a:ext uri="{0D108BD9-81ED-4DB2-BD59-A6C34878D82A}">
                    <a16:rowId xmlns:a16="http://schemas.microsoft.com/office/drawing/2014/main" val="10002"/>
                  </a:ext>
                </a:extLst>
              </a:tr>
              <a:tr h="10770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srgbClr val="C00000"/>
                          </a:solidFill>
                          <a:latin typeface="Times New Roman"/>
                          <a:ea typeface="Times New Roman"/>
                        </a:rPr>
                        <a:t>Amaç</a:t>
                      </a:r>
                      <a:r>
                        <a:rPr lang="en-US" sz="1200" b="1" dirty="0" smtClean="0">
                          <a:solidFill>
                            <a:srgbClr val="C00000"/>
                          </a:solidFill>
                          <a:latin typeface="Times New Roman"/>
                          <a:ea typeface="Times New Roman"/>
                        </a:rPr>
                        <a:t> 3: </a:t>
                      </a:r>
                      <a:r>
                        <a:rPr lang="en-US" sz="1200" b="1" dirty="0" err="1" smtClean="0">
                          <a:latin typeface="Times New Roman"/>
                          <a:ea typeface="Times New Roman"/>
                        </a:rPr>
                        <a:t>Başta</a:t>
                      </a:r>
                      <a:r>
                        <a:rPr lang="en-US" sz="1200" b="1" dirty="0" smtClean="0">
                          <a:latin typeface="Times New Roman"/>
                          <a:ea typeface="Times New Roman"/>
                        </a:rPr>
                        <a:t> Siirt </a:t>
                      </a:r>
                      <a:r>
                        <a:rPr lang="en-US" sz="1200" b="1" dirty="0" err="1" smtClean="0">
                          <a:latin typeface="Times New Roman"/>
                          <a:ea typeface="Times New Roman"/>
                        </a:rPr>
                        <a:t>ili</a:t>
                      </a:r>
                      <a:r>
                        <a:rPr lang="en-US" sz="1200" b="1" dirty="0" smtClean="0">
                          <a:latin typeface="Times New Roman"/>
                          <a:ea typeface="Times New Roman"/>
                        </a:rPr>
                        <a:t> </a:t>
                      </a:r>
                      <a:r>
                        <a:rPr lang="en-US" sz="1200" b="1" dirty="0" err="1" smtClean="0">
                          <a:latin typeface="Times New Roman"/>
                          <a:ea typeface="Times New Roman"/>
                        </a:rPr>
                        <a:t>olmak</a:t>
                      </a:r>
                      <a:r>
                        <a:rPr lang="en-US" sz="1200" b="1" dirty="0" smtClean="0">
                          <a:latin typeface="Times New Roman"/>
                          <a:ea typeface="Times New Roman"/>
                        </a:rPr>
                        <a:t> </a:t>
                      </a:r>
                      <a:r>
                        <a:rPr lang="en-US" sz="1200" b="1" dirty="0" err="1" smtClean="0">
                          <a:latin typeface="Times New Roman"/>
                          <a:ea typeface="Times New Roman"/>
                        </a:rPr>
                        <a:t>üzere</a:t>
                      </a:r>
                      <a:r>
                        <a:rPr lang="en-US" sz="1200" b="1" dirty="0" smtClean="0">
                          <a:latin typeface="Times New Roman"/>
                          <a:ea typeface="Times New Roman"/>
                        </a:rPr>
                        <a:t> </a:t>
                      </a:r>
                      <a:r>
                        <a:rPr lang="en-US" sz="1200" b="1" dirty="0" err="1" smtClean="0">
                          <a:latin typeface="Times New Roman"/>
                          <a:ea typeface="Times New Roman"/>
                        </a:rPr>
                        <a:t>bölgenin</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ülkenin</a:t>
                      </a:r>
                      <a:r>
                        <a:rPr lang="en-US" sz="1200" b="1" dirty="0" smtClean="0">
                          <a:latin typeface="Times New Roman"/>
                          <a:ea typeface="Times New Roman"/>
                        </a:rPr>
                        <a:t> </a:t>
                      </a:r>
                      <a:r>
                        <a:rPr lang="en-US" sz="1200" b="1" dirty="0" err="1" smtClean="0">
                          <a:latin typeface="Times New Roman"/>
                          <a:ea typeface="Times New Roman"/>
                        </a:rPr>
                        <a:t>tarım</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hayvancılık</a:t>
                      </a:r>
                      <a:r>
                        <a:rPr lang="en-US" sz="1200" b="1" dirty="0" smtClean="0">
                          <a:latin typeface="Times New Roman"/>
                          <a:ea typeface="Times New Roman"/>
                        </a:rPr>
                        <a:t> </a:t>
                      </a:r>
                      <a:r>
                        <a:rPr lang="en-US" sz="1200" b="1" dirty="0" err="1" smtClean="0">
                          <a:latin typeface="Times New Roman"/>
                          <a:ea typeface="Times New Roman"/>
                        </a:rPr>
                        <a:t>alanında</a:t>
                      </a:r>
                      <a:r>
                        <a:rPr lang="en-US" sz="1200" b="1" dirty="0" smtClean="0">
                          <a:latin typeface="Times New Roman"/>
                          <a:ea typeface="Times New Roman"/>
                        </a:rPr>
                        <a:t> </a:t>
                      </a:r>
                      <a:r>
                        <a:rPr lang="en-US" sz="1200" b="1" dirty="0" err="1" smtClean="0">
                          <a:latin typeface="Times New Roman"/>
                          <a:ea typeface="Times New Roman"/>
                        </a:rPr>
                        <a:t>gelişmesine</a:t>
                      </a:r>
                      <a:r>
                        <a:rPr lang="en-US" sz="1200" b="1" dirty="0" smtClean="0">
                          <a:latin typeface="Times New Roman"/>
                          <a:ea typeface="Times New Roman"/>
                        </a:rPr>
                        <a:t> </a:t>
                      </a:r>
                      <a:r>
                        <a:rPr lang="en-US" sz="1200" b="1" dirty="0" err="1" smtClean="0">
                          <a:latin typeface="Times New Roman"/>
                          <a:ea typeface="Times New Roman"/>
                        </a:rPr>
                        <a:t>katkı</a:t>
                      </a:r>
                      <a:r>
                        <a:rPr lang="en-US" sz="1200" b="1" dirty="0" smtClean="0">
                          <a:latin typeface="Times New Roman"/>
                          <a:ea typeface="Times New Roman"/>
                        </a:rPr>
                        <a:t> </a:t>
                      </a:r>
                      <a:r>
                        <a:rPr lang="en-US" sz="1200" b="1" dirty="0" err="1" smtClean="0">
                          <a:latin typeface="Times New Roman"/>
                          <a:ea typeface="Times New Roman"/>
                        </a:rPr>
                        <a:t>sağlamak</a:t>
                      </a:r>
                      <a:r>
                        <a:rPr lang="en-US" sz="1200" b="1" dirty="0" smtClean="0">
                          <a:latin typeface="Times New Roman"/>
                          <a:ea typeface="Times New Roman"/>
                        </a:rPr>
                        <a:t>.</a:t>
                      </a:r>
                      <a:endParaRPr lang="tr-TR" sz="1200" dirty="0" smtClean="0">
                        <a:latin typeface="Times New Roman"/>
                        <a:ea typeface="Times New Roman"/>
                      </a:endParaRPr>
                    </a:p>
                    <a:p>
                      <a:endParaRPr lang="tr-TR" sz="1200" dirty="0"/>
                    </a:p>
                  </a:txBody>
                  <a:tcPr/>
                </a:tc>
                <a:tc>
                  <a:txBody>
                    <a:bodyPr/>
                    <a:lstStyle/>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3-1: </a:t>
                      </a:r>
                      <a:r>
                        <a:rPr lang="en-US" sz="1200" dirty="0" err="1" smtClean="0">
                          <a:latin typeface="Times New Roman"/>
                          <a:ea typeface="Times New Roman"/>
                        </a:rPr>
                        <a:t>Birim</a:t>
                      </a:r>
                      <a:r>
                        <a:rPr lang="en-US" sz="1200" dirty="0" smtClean="0">
                          <a:latin typeface="Times New Roman"/>
                          <a:ea typeface="Times New Roman"/>
                        </a:rPr>
                        <a:t> </a:t>
                      </a:r>
                      <a:r>
                        <a:rPr lang="en-US" sz="1200" dirty="0" err="1" smtClean="0">
                          <a:latin typeface="Times New Roman"/>
                          <a:ea typeface="Times New Roman"/>
                        </a:rPr>
                        <a:t>çalışma</a:t>
                      </a:r>
                      <a:r>
                        <a:rPr lang="en-US" sz="1200" dirty="0" smtClean="0">
                          <a:latin typeface="Times New Roman"/>
                          <a:ea typeface="Times New Roman"/>
                        </a:rPr>
                        <a:t> </a:t>
                      </a:r>
                      <a:r>
                        <a:rPr lang="en-US" sz="1200" dirty="0" err="1" smtClean="0">
                          <a:latin typeface="Times New Roman"/>
                          <a:ea typeface="Times New Roman"/>
                        </a:rPr>
                        <a:t>yönerge</a:t>
                      </a:r>
                      <a:r>
                        <a:rPr lang="en-US" sz="1200" dirty="0" smtClean="0">
                          <a:latin typeface="Times New Roman"/>
                          <a:ea typeface="Times New Roman"/>
                        </a:rPr>
                        <a:t> </a:t>
                      </a:r>
                      <a:r>
                        <a:rPr lang="en-US" sz="1200" dirty="0" err="1" smtClean="0">
                          <a:latin typeface="Times New Roman"/>
                          <a:ea typeface="Times New Roman"/>
                        </a:rPr>
                        <a:t>ve</a:t>
                      </a:r>
                      <a:r>
                        <a:rPr lang="en-US" sz="1200" dirty="0" smtClean="0">
                          <a:latin typeface="Times New Roman"/>
                          <a:ea typeface="Times New Roman"/>
                        </a:rPr>
                        <a:t> </a:t>
                      </a:r>
                      <a:r>
                        <a:rPr lang="en-US" sz="1200" dirty="0" err="1" smtClean="0">
                          <a:latin typeface="Times New Roman"/>
                          <a:ea typeface="Times New Roman"/>
                        </a:rPr>
                        <a:t>planlarının</a:t>
                      </a:r>
                      <a:r>
                        <a:rPr lang="en-US" sz="1200" dirty="0" smtClean="0">
                          <a:latin typeface="Times New Roman"/>
                          <a:ea typeface="Times New Roman"/>
                        </a:rPr>
                        <a:t> </a:t>
                      </a:r>
                      <a:r>
                        <a:rPr lang="en-US" sz="1200" dirty="0" err="1" smtClean="0">
                          <a:latin typeface="Times New Roman"/>
                          <a:ea typeface="Times New Roman"/>
                        </a:rPr>
                        <a:t>hazırlanması</a:t>
                      </a:r>
                      <a:r>
                        <a:rPr lang="en-US" sz="1200" dirty="0" smtClean="0">
                          <a:latin typeface="Times New Roman"/>
                          <a:ea typeface="Times New Roman"/>
                        </a:rPr>
                        <a:t>.</a:t>
                      </a:r>
                      <a:endParaRPr lang="tr-TR" sz="1200" dirty="0" smtClean="0">
                        <a:latin typeface="Times New Roman"/>
                        <a:ea typeface="Times New Roman"/>
                      </a:endParaRPr>
                    </a:p>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3-2: </a:t>
                      </a:r>
                      <a:r>
                        <a:rPr lang="en-US" sz="1200" dirty="0" err="1" smtClean="0">
                          <a:latin typeface="Times New Roman"/>
                          <a:ea typeface="Times New Roman"/>
                        </a:rPr>
                        <a:t>Çalışanların</a:t>
                      </a:r>
                      <a:r>
                        <a:rPr lang="en-US" sz="1200" dirty="0" smtClean="0">
                          <a:latin typeface="Times New Roman"/>
                          <a:ea typeface="Times New Roman"/>
                        </a:rPr>
                        <a:t> </a:t>
                      </a:r>
                      <a:r>
                        <a:rPr lang="en-US" sz="1200" dirty="0" err="1" smtClean="0">
                          <a:latin typeface="Times New Roman"/>
                          <a:ea typeface="Times New Roman"/>
                        </a:rPr>
                        <a:t>görev</a:t>
                      </a:r>
                      <a:r>
                        <a:rPr lang="en-US" sz="1200" dirty="0" smtClean="0">
                          <a:latin typeface="Times New Roman"/>
                          <a:ea typeface="Times New Roman"/>
                        </a:rPr>
                        <a:t> </a:t>
                      </a:r>
                      <a:r>
                        <a:rPr lang="en-US" sz="1200" dirty="0" err="1" smtClean="0">
                          <a:latin typeface="Times New Roman"/>
                          <a:ea typeface="Times New Roman"/>
                        </a:rPr>
                        <a:t>tanımları</a:t>
                      </a:r>
                      <a:r>
                        <a:rPr lang="en-US" sz="1200" dirty="0" smtClean="0">
                          <a:latin typeface="Times New Roman"/>
                          <a:ea typeface="Times New Roman"/>
                        </a:rPr>
                        <a:t> </a:t>
                      </a:r>
                      <a:r>
                        <a:rPr lang="en-US" sz="1200" dirty="0" err="1" smtClean="0">
                          <a:latin typeface="Times New Roman"/>
                          <a:ea typeface="Times New Roman"/>
                        </a:rPr>
                        <a:t>yetki</a:t>
                      </a:r>
                      <a:r>
                        <a:rPr lang="en-US" sz="1200" dirty="0" smtClean="0">
                          <a:latin typeface="Times New Roman"/>
                          <a:ea typeface="Times New Roman"/>
                        </a:rPr>
                        <a:t> </a:t>
                      </a:r>
                      <a:r>
                        <a:rPr lang="en-US" sz="1200" dirty="0" err="1" smtClean="0">
                          <a:latin typeface="Times New Roman"/>
                          <a:ea typeface="Times New Roman"/>
                        </a:rPr>
                        <a:t>ve</a:t>
                      </a:r>
                      <a:r>
                        <a:rPr lang="en-US" sz="1200" dirty="0" smtClean="0">
                          <a:latin typeface="Times New Roman"/>
                          <a:ea typeface="Times New Roman"/>
                        </a:rPr>
                        <a:t> </a:t>
                      </a:r>
                      <a:r>
                        <a:rPr lang="en-US" sz="1200" dirty="0" err="1" smtClean="0">
                          <a:latin typeface="Times New Roman"/>
                          <a:ea typeface="Times New Roman"/>
                        </a:rPr>
                        <a:t>sorumluluklarının</a:t>
                      </a:r>
                      <a:r>
                        <a:rPr lang="en-US" sz="1200" dirty="0" smtClean="0">
                          <a:latin typeface="Times New Roman"/>
                          <a:ea typeface="Times New Roman"/>
                        </a:rPr>
                        <a:t> </a:t>
                      </a:r>
                      <a:r>
                        <a:rPr lang="en-US" sz="1200" dirty="0" err="1" smtClean="0">
                          <a:latin typeface="Times New Roman"/>
                          <a:ea typeface="Times New Roman"/>
                        </a:rPr>
                        <a:t>güncellenmesi</a:t>
                      </a:r>
                      <a:r>
                        <a:rPr lang="en-US" sz="1200" dirty="0" smtClean="0">
                          <a:latin typeface="Times New Roman"/>
                          <a:ea typeface="Times New Roman"/>
                        </a:rPr>
                        <a:t>.</a:t>
                      </a:r>
                      <a:endParaRPr lang="tr-TR" sz="1200" dirty="0" smtClean="0">
                        <a:latin typeface="Times New Roman"/>
                        <a:ea typeface="Times New Roman"/>
                      </a:endParaRPr>
                    </a:p>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3-3: </a:t>
                      </a:r>
                      <a:r>
                        <a:rPr lang="en-US" sz="1200" dirty="0" err="1" smtClean="0">
                          <a:latin typeface="Times New Roman"/>
                          <a:ea typeface="Times New Roman"/>
                        </a:rPr>
                        <a:t>Birim</a:t>
                      </a:r>
                      <a:r>
                        <a:rPr lang="en-US" sz="1200" dirty="0" smtClean="0">
                          <a:latin typeface="Times New Roman"/>
                          <a:ea typeface="Times New Roman"/>
                        </a:rPr>
                        <a:t> web </a:t>
                      </a:r>
                      <a:r>
                        <a:rPr lang="en-US" sz="1200" dirty="0" err="1" smtClean="0">
                          <a:latin typeface="Times New Roman"/>
                          <a:ea typeface="Times New Roman"/>
                        </a:rPr>
                        <a:t>sayfasında</a:t>
                      </a:r>
                      <a:r>
                        <a:rPr lang="en-US" sz="1200" dirty="0" smtClean="0">
                          <a:latin typeface="Times New Roman"/>
                          <a:ea typeface="Times New Roman"/>
                        </a:rPr>
                        <a:t> </a:t>
                      </a:r>
                      <a:r>
                        <a:rPr lang="en-US" sz="1200" dirty="0" err="1" smtClean="0">
                          <a:latin typeface="Times New Roman"/>
                          <a:ea typeface="Times New Roman"/>
                        </a:rPr>
                        <a:t>gerekli</a:t>
                      </a:r>
                      <a:r>
                        <a:rPr lang="en-US" sz="1200" dirty="0" smtClean="0">
                          <a:latin typeface="Times New Roman"/>
                          <a:ea typeface="Times New Roman"/>
                        </a:rPr>
                        <a:t> </a:t>
                      </a:r>
                      <a:r>
                        <a:rPr lang="en-US" sz="1200" dirty="0" err="1" smtClean="0">
                          <a:latin typeface="Times New Roman"/>
                          <a:ea typeface="Times New Roman"/>
                        </a:rPr>
                        <a:t>döküman</a:t>
                      </a:r>
                      <a:r>
                        <a:rPr lang="en-US" sz="1200" dirty="0" smtClean="0">
                          <a:latin typeface="Times New Roman"/>
                          <a:ea typeface="Times New Roman"/>
                        </a:rPr>
                        <a:t> </a:t>
                      </a:r>
                      <a:r>
                        <a:rPr lang="en-US" sz="1200" dirty="0" err="1" smtClean="0">
                          <a:latin typeface="Times New Roman"/>
                          <a:ea typeface="Times New Roman"/>
                        </a:rPr>
                        <a:t>ve</a:t>
                      </a:r>
                      <a:r>
                        <a:rPr lang="en-US" sz="1200" dirty="0" smtClean="0">
                          <a:latin typeface="Times New Roman"/>
                          <a:ea typeface="Times New Roman"/>
                        </a:rPr>
                        <a:t> </a:t>
                      </a:r>
                      <a:r>
                        <a:rPr lang="en-US" sz="1200" dirty="0" err="1" smtClean="0">
                          <a:latin typeface="Times New Roman"/>
                          <a:ea typeface="Times New Roman"/>
                        </a:rPr>
                        <a:t>güncel</a:t>
                      </a:r>
                      <a:r>
                        <a:rPr lang="en-US" sz="1200" dirty="0" smtClean="0">
                          <a:latin typeface="Times New Roman"/>
                          <a:ea typeface="Times New Roman"/>
                        </a:rPr>
                        <a:t> </a:t>
                      </a:r>
                      <a:r>
                        <a:rPr lang="en-US" sz="1200" dirty="0" err="1" smtClean="0">
                          <a:latin typeface="Times New Roman"/>
                          <a:ea typeface="Times New Roman"/>
                        </a:rPr>
                        <a:t>bilgilerin</a:t>
                      </a:r>
                      <a:r>
                        <a:rPr lang="en-US" sz="1200" dirty="0" smtClean="0">
                          <a:latin typeface="Times New Roman"/>
                          <a:ea typeface="Times New Roman"/>
                        </a:rPr>
                        <a:t> </a:t>
                      </a:r>
                      <a:r>
                        <a:rPr lang="en-US" sz="1200" dirty="0" err="1" smtClean="0">
                          <a:latin typeface="Times New Roman"/>
                          <a:ea typeface="Times New Roman"/>
                        </a:rPr>
                        <a:t>yayınlanması</a:t>
                      </a:r>
                      <a:r>
                        <a:rPr lang="en-US" sz="1200" dirty="0" smtClean="0">
                          <a:latin typeface="Times New Roman"/>
                          <a:ea typeface="Times New Roman"/>
                        </a:rPr>
                        <a:t> </a:t>
                      </a:r>
                      <a:r>
                        <a:rPr lang="en-US" sz="1200" dirty="0" err="1" smtClean="0">
                          <a:latin typeface="Times New Roman"/>
                          <a:ea typeface="Times New Roman"/>
                        </a:rPr>
                        <a:t>ve</a:t>
                      </a:r>
                      <a:r>
                        <a:rPr lang="en-US" sz="1200" dirty="0" smtClean="0">
                          <a:latin typeface="Times New Roman"/>
                          <a:ea typeface="Times New Roman"/>
                        </a:rPr>
                        <a:t> </a:t>
                      </a:r>
                      <a:r>
                        <a:rPr lang="en-US" sz="1200" dirty="0" err="1" smtClean="0">
                          <a:latin typeface="Times New Roman"/>
                          <a:ea typeface="Times New Roman"/>
                        </a:rPr>
                        <a:t>güncel</a:t>
                      </a:r>
                      <a:r>
                        <a:rPr lang="en-US" sz="1200" dirty="0" smtClean="0">
                          <a:latin typeface="Times New Roman"/>
                          <a:ea typeface="Times New Roman"/>
                        </a:rPr>
                        <a:t> </a:t>
                      </a:r>
                      <a:r>
                        <a:rPr lang="en-US" sz="1200" dirty="0" err="1" smtClean="0">
                          <a:latin typeface="Times New Roman"/>
                          <a:ea typeface="Times New Roman"/>
                        </a:rPr>
                        <a:t>tutulması</a:t>
                      </a:r>
                      <a:r>
                        <a:rPr lang="en-US" sz="1200" dirty="0" smtClean="0">
                          <a:latin typeface="Times New Roman"/>
                          <a:ea typeface="Times New Roman"/>
                        </a:rPr>
                        <a:t>.</a:t>
                      </a:r>
                      <a:endParaRPr lang="tr-TR" sz="1200" dirty="0">
                        <a:latin typeface="Times New Roman"/>
                        <a:ea typeface="Times New Roman"/>
                      </a:endParaRPr>
                    </a:p>
                  </a:txBody>
                  <a:tcPr/>
                </a:tc>
                <a:extLst>
                  <a:ext uri="{0D108BD9-81ED-4DB2-BD59-A6C34878D82A}">
                    <a16:rowId xmlns:a16="http://schemas.microsoft.com/office/drawing/2014/main" val="10003"/>
                  </a:ext>
                </a:extLst>
              </a:tr>
              <a:tr h="96468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srgbClr val="C00000"/>
                          </a:solidFill>
                          <a:latin typeface="Times New Roman"/>
                          <a:ea typeface="Times New Roman"/>
                        </a:rPr>
                        <a:t>Amaç</a:t>
                      </a:r>
                      <a:r>
                        <a:rPr lang="en-US" sz="1200" b="1" dirty="0" smtClean="0">
                          <a:solidFill>
                            <a:srgbClr val="C00000"/>
                          </a:solidFill>
                          <a:latin typeface="Times New Roman"/>
                          <a:ea typeface="Times New Roman"/>
                        </a:rPr>
                        <a:t> 4: </a:t>
                      </a:r>
                      <a:r>
                        <a:rPr lang="en-US" sz="1200" b="1" dirty="0" smtClean="0">
                          <a:latin typeface="Times New Roman"/>
                          <a:ea typeface="Times New Roman"/>
                        </a:rPr>
                        <a:t>Eğitim-</a:t>
                      </a:r>
                      <a:r>
                        <a:rPr lang="en-US" sz="1200" b="1" dirty="0" err="1" smtClean="0">
                          <a:latin typeface="Times New Roman"/>
                          <a:ea typeface="Times New Roman"/>
                        </a:rPr>
                        <a:t>öğretim</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Ar-Ge</a:t>
                      </a:r>
                      <a:r>
                        <a:rPr lang="en-US" sz="1200" b="1" dirty="0" smtClean="0">
                          <a:latin typeface="Times New Roman"/>
                          <a:ea typeface="Times New Roman"/>
                        </a:rPr>
                        <a:t> </a:t>
                      </a:r>
                      <a:r>
                        <a:rPr lang="en-US" sz="1200" b="1" dirty="0" err="1" smtClean="0">
                          <a:latin typeface="Times New Roman"/>
                          <a:ea typeface="Times New Roman"/>
                        </a:rPr>
                        <a:t>alanları</a:t>
                      </a:r>
                      <a:r>
                        <a:rPr lang="en-US" sz="1200" b="1" dirty="0" smtClean="0">
                          <a:latin typeface="Times New Roman"/>
                          <a:ea typeface="Times New Roman"/>
                        </a:rPr>
                        <a:t> </a:t>
                      </a:r>
                      <a:r>
                        <a:rPr lang="en-US" sz="1200" b="1" dirty="0" err="1" smtClean="0">
                          <a:latin typeface="Times New Roman"/>
                          <a:ea typeface="Times New Roman"/>
                        </a:rPr>
                        <a:t>başta</a:t>
                      </a:r>
                      <a:r>
                        <a:rPr lang="en-US" sz="1200" b="1" dirty="0" smtClean="0">
                          <a:latin typeface="Times New Roman"/>
                          <a:ea typeface="Times New Roman"/>
                        </a:rPr>
                        <a:t> </a:t>
                      </a:r>
                      <a:r>
                        <a:rPr lang="en-US" sz="1200" b="1" dirty="0" err="1" smtClean="0">
                          <a:latin typeface="Times New Roman"/>
                          <a:ea typeface="Times New Roman"/>
                        </a:rPr>
                        <a:t>olmak</a:t>
                      </a:r>
                      <a:r>
                        <a:rPr lang="en-US" sz="1200" b="1" dirty="0" smtClean="0">
                          <a:latin typeface="Times New Roman"/>
                          <a:ea typeface="Times New Roman"/>
                        </a:rPr>
                        <a:t> </a:t>
                      </a:r>
                      <a:r>
                        <a:rPr lang="en-US" sz="1200" b="1" dirty="0" err="1" smtClean="0">
                          <a:latin typeface="Times New Roman"/>
                          <a:ea typeface="Times New Roman"/>
                        </a:rPr>
                        <a:t>üzere</a:t>
                      </a:r>
                      <a:r>
                        <a:rPr lang="en-US" sz="1200" b="1" dirty="0" smtClean="0">
                          <a:latin typeface="Times New Roman"/>
                          <a:ea typeface="Times New Roman"/>
                        </a:rPr>
                        <a:t>, </a:t>
                      </a:r>
                      <a:r>
                        <a:rPr lang="en-US" sz="1200" b="1" dirty="0" err="1" smtClean="0">
                          <a:latin typeface="Times New Roman"/>
                          <a:ea typeface="Times New Roman"/>
                        </a:rPr>
                        <a:t>yürüttüğü</a:t>
                      </a:r>
                      <a:r>
                        <a:rPr lang="en-US" sz="1200" b="1" dirty="0" smtClean="0">
                          <a:latin typeface="Times New Roman"/>
                          <a:ea typeface="Times New Roman"/>
                        </a:rPr>
                        <a:t> </a:t>
                      </a:r>
                      <a:r>
                        <a:rPr lang="en-US" sz="1200" b="1" dirty="0" err="1" smtClean="0">
                          <a:latin typeface="Times New Roman"/>
                          <a:ea typeface="Times New Roman"/>
                        </a:rPr>
                        <a:t>tüm</a:t>
                      </a:r>
                      <a:r>
                        <a:rPr lang="en-US" sz="1200" b="1" dirty="0" smtClean="0">
                          <a:latin typeface="Times New Roman"/>
                          <a:ea typeface="Times New Roman"/>
                        </a:rPr>
                        <a:t> </a:t>
                      </a:r>
                      <a:r>
                        <a:rPr lang="en-US" sz="1200" b="1" dirty="0" err="1" smtClean="0">
                          <a:latin typeface="Times New Roman"/>
                          <a:ea typeface="Times New Roman"/>
                        </a:rPr>
                        <a:t>faaliyetlerle</a:t>
                      </a:r>
                      <a:r>
                        <a:rPr lang="en-US" sz="1200" b="1" dirty="0" smtClean="0">
                          <a:latin typeface="Times New Roman"/>
                          <a:ea typeface="Times New Roman"/>
                        </a:rPr>
                        <a:t> </a:t>
                      </a:r>
                      <a:r>
                        <a:rPr lang="en-US" sz="1200" b="1" dirty="0" err="1" smtClean="0">
                          <a:latin typeface="Times New Roman"/>
                          <a:ea typeface="Times New Roman"/>
                        </a:rPr>
                        <a:t>bölgenin</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ülkenin</a:t>
                      </a:r>
                      <a:r>
                        <a:rPr lang="en-US" sz="1200" b="1" dirty="0" smtClean="0">
                          <a:latin typeface="Times New Roman"/>
                          <a:ea typeface="Times New Roman"/>
                        </a:rPr>
                        <a:t> </a:t>
                      </a:r>
                      <a:r>
                        <a:rPr lang="en-US" sz="1200" b="1" dirty="0" err="1" smtClean="0">
                          <a:latin typeface="Times New Roman"/>
                          <a:ea typeface="Times New Roman"/>
                        </a:rPr>
                        <a:t>ekonomik</a:t>
                      </a:r>
                      <a:r>
                        <a:rPr lang="en-US" sz="1200" b="1" dirty="0" smtClean="0">
                          <a:latin typeface="Times New Roman"/>
                          <a:ea typeface="Times New Roman"/>
                        </a:rPr>
                        <a:t>, </a:t>
                      </a:r>
                      <a:r>
                        <a:rPr lang="en-US" sz="1200" b="1" dirty="0" err="1" smtClean="0">
                          <a:latin typeface="Times New Roman"/>
                          <a:ea typeface="Times New Roman"/>
                        </a:rPr>
                        <a:t>sosyal</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kültürel</a:t>
                      </a:r>
                      <a:r>
                        <a:rPr lang="en-US" sz="1200" b="1" dirty="0" smtClean="0">
                          <a:latin typeface="Times New Roman"/>
                          <a:ea typeface="Times New Roman"/>
                        </a:rPr>
                        <a:t> </a:t>
                      </a:r>
                      <a:r>
                        <a:rPr lang="en-US" sz="1200" b="1" dirty="0" err="1" smtClean="0">
                          <a:latin typeface="Times New Roman"/>
                          <a:ea typeface="Times New Roman"/>
                        </a:rPr>
                        <a:t>gelişimine</a:t>
                      </a:r>
                      <a:r>
                        <a:rPr lang="en-US" sz="1200" b="1" dirty="0" smtClean="0">
                          <a:latin typeface="Times New Roman"/>
                          <a:ea typeface="Times New Roman"/>
                        </a:rPr>
                        <a:t> </a:t>
                      </a:r>
                      <a:r>
                        <a:rPr lang="en-US" sz="1200" b="1" dirty="0" err="1" smtClean="0">
                          <a:latin typeface="Times New Roman"/>
                          <a:ea typeface="Times New Roman"/>
                        </a:rPr>
                        <a:t>katkı</a:t>
                      </a:r>
                      <a:r>
                        <a:rPr lang="en-US" sz="1200" b="1" dirty="0" smtClean="0">
                          <a:latin typeface="Times New Roman"/>
                          <a:ea typeface="Times New Roman"/>
                        </a:rPr>
                        <a:t> </a:t>
                      </a:r>
                      <a:r>
                        <a:rPr lang="en-US" sz="1200" b="1" dirty="0" err="1" smtClean="0">
                          <a:latin typeface="Times New Roman"/>
                          <a:ea typeface="Times New Roman"/>
                        </a:rPr>
                        <a:t>sağlamak</a:t>
                      </a:r>
                      <a:r>
                        <a:rPr lang="en-US" sz="1200" b="1" dirty="0" smtClean="0">
                          <a:latin typeface="Times New Roman"/>
                          <a:ea typeface="Times New Roman"/>
                        </a:rPr>
                        <a:t>.</a:t>
                      </a:r>
                      <a:endParaRPr lang="tr-TR" sz="1200" dirty="0" smtClean="0">
                        <a:latin typeface="Times New Roman"/>
                        <a:ea typeface="Times New Roman"/>
                      </a:endParaRPr>
                    </a:p>
                    <a:p>
                      <a:endParaRPr lang="tr-TR" sz="1200" dirty="0"/>
                    </a:p>
                  </a:txBody>
                  <a:tcPr/>
                </a:tc>
                <a:tc>
                  <a:txBody>
                    <a:bodyPr/>
                    <a:lstStyle/>
                    <a:p>
                      <a:pPr marL="40640">
                        <a:spcAft>
                          <a:spcPts val="0"/>
                        </a:spcAft>
                      </a:pPr>
                      <a:r>
                        <a:rPr lang="en-US" sz="1200" b="1" dirty="0" err="1" smtClean="0">
                          <a:solidFill>
                            <a:srgbClr val="C00000"/>
                          </a:solidFill>
                          <a:latin typeface="Times New Roman" pitchFamily="18" charset="0"/>
                          <a:ea typeface="Times New Roman"/>
                          <a:cs typeface="Times New Roman" pitchFamily="18" charset="0"/>
                        </a:rPr>
                        <a:t>Hedef</a:t>
                      </a:r>
                      <a:r>
                        <a:rPr lang="en-US" sz="1200" b="1" dirty="0" smtClean="0">
                          <a:solidFill>
                            <a:srgbClr val="C00000"/>
                          </a:solidFill>
                          <a:latin typeface="Times New Roman" pitchFamily="18" charset="0"/>
                          <a:ea typeface="Times New Roman"/>
                          <a:cs typeface="Times New Roman" pitchFamily="18" charset="0"/>
                        </a:rPr>
                        <a:t>  </a:t>
                      </a:r>
                      <a:r>
                        <a:rPr lang="tr-TR" sz="1200" b="1" dirty="0" smtClean="0">
                          <a:solidFill>
                            <a:srgbClr val="C00000"/>
                          </a:solidFill>
                          <a:latin typeface="Times New Roman" pitchFamily="18" charset="0"/>
                          <a:ea typeface="Times New Roman"/>
                          <a:cs typeface="Times New Roman" pitchFamily="18" charset="0"/>
                        </a:rPr>
                        <a:t>4</a:t>
                      </a:r>
                      <a:r>
                        <a:rPr lang="en-US" sz="1200" b="1" dirty="0" smtClean="0">
                          <a:solidFill>
                            <a:srgbClr val="C00000"/>
                          </a:solidFill>
                          <a:latin typeface="Times New Roman" pitchFamily="18" charset="0"/>
                          <a:ea typeface="Times New Roman"/>
                          <a:cs typeface="Times New Roman" pitchFamily="18" charset="0"/>
                        </a:rPr>
                        <a:t>-1: </a:t>
                      </a:r>
                      <a:r>
                        <a:rPr lang="en-US" sz="1200" dirty="0" err="1" smtClean="0">
                          <a:latin typeface="Times New Roman" pitchFamily="18" charset="0"/>
                          <a:ea typeface="Times New Roman"/>
                          <a:cs typeface="Times New Roman" pitchFamily="18" charset="0"/>
                        </a:rPr>
                        <a:t>Danışmanlık</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faaliyetleri</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kapsamında</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çalışmalar</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yapılması</a:t>
                      </a:r>
                      <a:r>
                        <a:rPr lang="en-US" sz="1200" dirty="0" smtClean="0">
                          <a:latin typeface="Times New Roman" pitchFamily="18" charset="0"/>
                          <a:ea typeface="Times New Roman"/>
                          <a:cs typeface="Times New Roman" pitchFamily="18" charset="0"/>
                        </a:rPr>
                        <a:t>.</a:t>
                      </a:r>
                      <a:endParaRPr lang="tr-TR" sz="1200" dirty="0" smtClean="0">
                        <a:latin typeface="Times New Roman" pitchFamily="18" charset="0"/>
                        <a:ea typeface="Times New Roman"/>
                        <a:cs typeface="Times New Roman" pitchFamily="18" charset="0"/>
                      </a:endParaRPr>
                    </a:p>
                    <a:p>
                      <a:pPr marL="40640">
                        <a:spcAft>
                          <a:spcPts val="0"/>
                        </a:spcAft>
                      </a:pPr>
                      <a:r>
                        <a:rPr lang="en-US" sz="1200" b="1" dirty="0" err="1" smtClean="0">
                          <a:solidFill>
                            <a:srgbClr val="C00000"/>
                          </a:solidFill>
                          <a:latin typeface="Times New Roman" pitchFamily="18" charset="0"/>
                          <a:ea typeface="Times New Roman"/>
                          <a:cs typeface="Times New Roman" pitchFamily="18" charset="0"/>
                        </a:rPr>
                        <a:t>Hedef</a:t>
                      </a:r>
                      <a:r>
                        <a:rPr lang="tr-TR" sz="1200" b="1" dirty="0" smtClean="0">
                          <a:solidFill>
                            <a:srgbClr val="C00000"/>
                          </a:solidFill>
                          <a:latin typeface="Times New Roman" pitchFamily="18" charset="0"/>
                          <a:ea typeface="Times New Roman"/>
                          <a:cs typeface="Times New Roman" pitchFamily="18" charset="0"/>
                        </a:rPr>
                        <a:t> </a:t>
                      </a:r>
                      <a:r>
                        <a:rPr lang="en-US" sz="1200" b="1" dirty="0" smtClean="0">
                          <a:solidFill>
                            <a:srgbClr val="C00000"/>
                          </a:solidFill>
                          <a:latin typeface="Times New Roman" pitchFamily="18" charset="0"/>
                          <a:ea typeface="Times New Roman"/>
                          <a:cs typeface="Times New Roman" pitchFamily="18" charset="0"/>
                        </a:rPr>
                        <a:t> </a:t>
                      </a:r>
                      <a:r>
                        <a:rPr lang="tr-TR" sz="1200" b="1" dirty="0" smtClean="0">
                          <a:solidFill>
                            <a:srgbClr val="C00000"/>
                          </a:solidFill>
                          <a:latin typeface="Times New Roman" pitchFamily="18" charset="0"/>
                          <a:ea typeface="Times New Roman"/>
                          <a:cs typeface="Times New Roman" pitchFamily="18" charset="0"/>
                        </a:rPr>
                        <a:t>4</a:t>
                      </a:r>
                      <a:r>
                        <a:rPr lang="en-US" sz="1200" b="1" dirty="0" smtClean="0">
                          <a:solidFill>
                            <a:srgbClr val="C00000"/>
                          </a:solidFill>
                          <a:latin typeface="Times New Roman" pitchFamily="18" charset="0"/>
                          <a:ea typeface="Times New Roman"/>
                          <a:cs typeface="Times New Roman" pitchFamily="18" charset="0"/>
                        </a:rPr>
                        <a:t>-2: </a:t>
                      </a:r>
                      <a:r>
                        <a:rPr lang="en-US" sz="1200" dirty="0" err="1" smtClean="0">
                          <a:latin typeface="Times New Roman" pitchFamily="18" charset="0"/>
                          <a:ea typeface="Times New Roman"/>
                          <a:cs typeface="Times New Roman" pitchFamily="18" charset="0"/>
                        </a:rPr>
                        <a:t>Kurumsal</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yapılanma</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bağlamında</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değerlendirme</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ve</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kalite</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sistemine</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yönelik</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çalışmalar</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geliştirilmesi</a:t>
                      </a:r>
                      <a:r>
                        <a:rPr lang="en-US" sz="1200" dirty="0" smtClean="0">
                          <a:latin typeface="Times New Roman" pitchFamily="18" charset="0"/>
                          <a:ea typeface="Times New Roman"/>
                          <a:cs typeface="Times New Roman" pitchFamily="18" charset="0"/>
                        </a:rPr>
                        <a:t>.</a:t>
                      </a:r>
                      <a:endParaRPr lang="tr-TR" sz="1200" dirty="0" smtClean="0">
                        <a:latin typeface="Times New Roman" pitchFamily="18" charset="0"/>
                        <a:ea typeface="Times New Roman"/>
                        <a:cs typeface="Times New Roman" pitchFamily="18" charset="0"/>
                      </a:endParaRPr>
                    </a:p>
                    <a:p>
                      <a:endParaRPr lang="tr-TR" sz="1200"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964686">
                <a:tc>
                  <a:txBody>
                    <a:bodyPr/>
                    <a:lstStyle/>
                    <a:p>
                      <a:r>
                        <a:rPr lang="tr-TR" sz="1200" b="1" kern="1200" dirty="0" smtClean="0">
                          <a:solidFill>
                            <a:srgbClr val="C00000"/>
                          </a:solidFill>
                          <a:latin typeface="Times New Roman"/>
                          <a:ea typeface="Times New Roman"/>
                          <a:cs typeface="+mn-cs"/>
                        </a:rPr>
                        <a:t>Amaç 5:  </a:t>
                      </a:r>
                      <a:r>
                        <a:rPr lang="tr-TR" sz="1200" b="1" kern="1200" dirty="0" smtClean="0">
                          <a:solidFill>
                            <a:schemeClr val="tx1"/>
                          </a:solidFill>
                          <a:latin typeface="Times New Roman"/>
                          <a:ea typeface="Times New Roman"/>
                          <a:cs typeface="+mn-cs"/>
                        </a:rPr>
                        <a:t>Kurumsal kapasiteyi geliştirerek etkinlik ve verimliliği artırmak.</a:t>
                      </a:r>
                      <a:endParaRPr lang="tr-TR" sz="1200" b="1" kern="1200" dirty="0">
                        <a:solidFill>
                          <a:schemeClr val="tx1"/>
                        </a:solidFill>
                        <a:latin typeface="Times New Roman"/>
                        <a:ea typeface="Times New Roman"/>
                        <a:cs typeface="+mn-cs"/>
                      </a:endParaRPr>
                    </a:p>
                  </a:txBody>
                  <a:tcPr/>
                </a:tc>
                <a:tc>
                  <a:txBody>
                    <a:bodyPr/>
                    <a:lstStyle/>
                    <a:p>
                      <a:r>
                        <a:rPr lang="tr-TR" sz="1200" dirty="0" smtClean="0">
                          <a:latin typeface="Times New Roman" pitchFamily="18" charset="0"/>
                          <a:cs typeface="Times New Roman" pitchFamily="18" charset="0"/>
                        </a:rPr>
                        <a:t>Yükseköğretim ekosistemi içerisindeki değişimleri, küresel eğilimleri, ulusal hedefleri ve paydaş beklentilerini dikkate alarak tüm birimlerimizin kurumsal kapasitesini geliştirmek.</a:t>
                      </a:r>
                      <a:endParaRPr lang="tr-TR" sz="1200" dirty="0">
                        <a:latin typeface="Times New Roman" pitchFamily="18" charset="0"/>
                        <a:cs typeface="Times New Roman" pitchFamily="18"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5812732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2943225" y="725100"/>
            <a:ext cx="90987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ko-KR" sz="1200" b="1" i="0" u="none" strike="noStrike" cap="none" normalizeH="0" baseline="0" dirty="0" err="1" smtClean="0">
                <a:ln>
                  <a:noFill/>
                </a:ln>
                <a:solidFill>
                  <a:schemeClr val="accent1">
                    <a:lumMod val="50000"/>
                  </a:schemeClr>
                </a:solidFill>
                <a:effectLst/>
                <a:latin typeface="Arial" panose="020B0604020202020204" pitchFamily="34" charset="0"/>
                <a:ea typeface="Times New Roman" panose="02020603050405020304" pitchFamily="18" charset="0"/>
              </a:rPr>
              <a:t>Üniversitesitemiz</a:t>
            </a:r>
            <a:r>
              <a:rPr kumimoji="0" lang="en-GB" altLang="ko-KR" sz="1200" b="1" i="0" u="none" strike="noStrike" cap="none" normalizeH="0" baseline="0" dirty="0" smtClean="0">
                <a:ln>
                  <a:noFill/>
                </a:ln>
                <a:solidFill>
                  <a:schemeClr val="accent1">
                    <a:lumMod val="50000"/>
                  </a:schemeClr>
                </a:solidFill>
                <a:effectLst/>
                <a:latin typeface="Arial" panose="020B0604020202020204" pitchFamily="34" charset="0"/>
                <a:ea typeface="Times New Roman" panose="02020603050405020304" pitchFamily="18" charset="0"/>
              </a:rPr>
              <a:t> 20</a:t>
            </a:r>
            <a:r>
              <a:rPr kumimoji="0" lang="tr-TR" altLang="ko-KR" sz="1200" b="1" i="0" u="none" strike="noStrike" cap="none" normalizeH="0" baseline="0" dirty="0" smtClean="0">
                <a:ln>
                  <a:noFill/>
                </a:ln>
                <a:solidFill>
                  <a:schemeClr val="accent1">
                    <a:lumMod val="50000"/>
                  </a:schemeClr>
                </a:solidFill>
                <a:effectLst/>
                <a:latin typeface="Arial" panose="020B0604020202020204" pitchFamily="34" charset="0"/>
                <a:ea typeface="Times New Roman" panose="02020603050405020304" pitchFamily="18" charset="0"/>
              </a:rPr>
              <a:t>23</a:t>
            </a:r>
            <a:r>
              <a:rPr kumimoji="0" lang="en-GB" altLang="ko-KR" sz="1200" b="1" i="0" u="none" strike="noStrike" cap="none" normalizeH="0" baseline="0" dirty="0" smtClean="0">
                <a:ln>
                  <a:noFill/>
                </a:ln>
                <a:solidFill>
                  <a:schemeClr val="accent1">
                    <a:lumMod val="50000"/>
                  </a:schemeClr>
                </a:solidFill>
                <a:effectLst/>
                <a:latin typeface="Arial" panose="020B0604020202020204" pitchFamily="34" charset="0"/>
                <a:ea typeface="Times New Roman" panose="02020603050405020304" pitchFamily="18" charset="0"/>
              </a:rPr>
              <a:t> </a:t>
            </a:r>
            <a:r>
              <a:rPr kumimoji="0" lang="en-GB" altLang="ko-KR" sz="1200" b="1" i="0" u="none" strike="noStrike" cap="none" normalizeH="0" baseline="0" dirty="0" err="1" smtClean="0">
                <a:ln>
                  <a:noFill/>
                </a:ln>
                <a:solidFill>
                  <a:schemeClr val="accent1">
                    <a:lumMod val="50000"/>
                  </a:schemeClr>
                </a:solidFill>
                <a:effectLst/>
                <a:latin typeface="Arial" panose="020B0604020202020204" pitchFamily="34" charset="0"/>
                <a:ea typeface="Times New Roman" panose="02020603050405020304" pitchFamily="18" charset="0"/>
              </a:rPr>
              <a:t>Yılı</a:t>
            </a:r>
            <a:r>
              <a:rPr kumimoji="0" lang="en-GB" altLang="ko-KR" sz="1200" b="1" i="0" u="none" strike="noStrike" cap="none" normalizeH="0" baseline="0" dirty="0" smtClean="0">
                <a:ln>
                  <a:noFill/>
                </a:ln>
                <a:solidFill>
                  <a:schemeClr val="accent1">
                    <a:lumMod val="50000"/>
                  </a:schemeClr>
                </a:solidFill>
                <a:effectLst/>
                <a:latin typeface="Arial" panose="020B0604020202020204" pitchFamily="34" charset="0"/>
                <a:ea typeface="Times New Roman" panose="02020603050405020304" pitchFamily="18" charset="0"/>
              </a:rPr>
              <a:t> </a:t>
            </a:r>
            <a:r>
              <a:rPr kumimoji="0" lang="en-GB" altLang="ko-KR" sz="1200" b="1" i="0" u="none" strike="noStrike" cap="none" normalizeH="0" baseline="0" dirty="0" err="1" smtClean="0">
                <a:ln>
                  <a:noFill/>
                </a:ln>
                <a:solidFill>
                  <a:schemeClr val="accent1">
                    <a:lumMod val="50000"/>
                  </a:schemeClr>
                </a:solidFill>
                <a:effectLst/>
                <a:latin typeface="Arial" panose="020B0604020202020204" pitchFamily="34" charset="0"/>
                <a:ea typeface="Times New Roman" panose="02020603050405020304" pitchFamily="18" charset="0"/>
              </a:rPr>
              <a:t>Başlıca</a:t>
            </a:r>
            <a:r>
              <a:rPr kumimoji="0" lang="en-GB" altLang="ko-KR" sz="1200" b="1" i="0" u="none" strike="noStrike" cap="none" normalizeH="0" baseline="0" dirty="0" smtClean="0">
                <a:ln>
                  <a:noFill/>
                </a:ln>
                <a:solidFill>
                  <a:schemeClr val="accent1">
                    <a:lumMod val="50000"/>
                  </a:schemeClr>
                </a:solidFill>
                <a:effectLst/>
                <a:latin typeface="Arial" panose="020B0604020202020204" pitchFamily="34" charset="0"/>
                <a:ea typeface="Times New Roman" panose="02020603050405020304" pitchFamily="18" charset="0"/>
              </a:rPr>
              <a:t> </a:t>
            </a:r>
            <a:r>
              <a:rPr kumimoji="0" lang="en-GB" altLang="ko-KR" sz="1200" b="1" i="0" u="none" strike="noStrike" cap="none" normalizeH="0" baseline="0" dirty="0" err="1" smtClean="0">
                <a:ln>
                  <a:noFill/>
                </a:ln>
                <a:solidFill>
                  <a:schemeClr val="accent1">
                    <a:lumMod val="50000"/>
                  </a:schemeClr>
                </a:solidFill>
                <a:effectLst/>
                <a:latin typeface="Arial" panose="020B0604020202020204" pitchFamily="34" charset="0"/>
                <a:ea typeface="Times New Roman" panose="02020603050405020304" pitchFamily="18" charset="0"/>
              </a:rPr>
              <a:t>Harcama</a:t>
            </a:r>
            <a:r>
              <a:rPr kumimoji="0" lang="en-GB" altLang="ko-KR" sz="1200" b="1" i="0" u="none" strike="noStrike" cap="none" normalizeH="0" baseline="0" dirty="0" smtClean="0">
                <a:ln>
                  <a:noFill/>
                </a:ln>
                <a:solidFill>
                  <a:schemeClr val="accent1">
                    <a:lumMod val="50000"/>
                  </a:schemeClr>
                </a:solidFill>
                <a:effectLst/>
                <a:latin typeface="Arial" panose="020B0604020202020204" pitchFamily="34" charset="0"/>
                <a:ea typeface="Times New Roman" panose="02020603050405020304" pitchFamily="18" charset="0"/>
              </a:rPr>
              <a:t> </a:t>
            </a:r>
            <a:r>
              <a:rPr kumimoji="0" lang="en-GB" altLang="ko-KR" sz="1200" b="1" i="0" u="none" strike="noStrike" cap="none" normalizeH="0" baseline="0" dirty="0" err="1" smtClean="0">
                <a:ln>
                  <a:noFill/>
                </a:ln>
                <a:solidFill>
                  <a:schemeClr val="accent1">
                    <a:lumMod val="50000"/>
                  </a:schemeClr>
                </a:solidFill>
                <a:effectLst/>
                <a:latin typeface="Arial" panose="020B0604020202020204" pitchFamily="34" charset="0"/>
                <a:ea typeface="Times New Roman" panose="02020603050405020304" pitchFamily="18" charset="0"/>
              </a:rPr>
              <a:t>Kalemleri</a:t>
            </a:r>
            <a:r>
              <a:rPr kumimoji="0" lang="en-GB" altLang="ko-KR" sz="1200" b="1" i="0" u="none" strike="noStrike" cap="none" normalizeH="0" baseline="0" dirty="0" smtClean="0">
                <a:ln>
                  <a:noFill/>
                </a:ln>
                <a:solidFill>
                  <a:schemeClr val="accent1">
                    <a:lumMod val="50000"/>
                  </a:schemeClr>
                </a:solidFill>
                <a:effectLst/>
                <a:latin typeface="Arial" panose="020B0604020202020204" pitchFamily="34" charset="0"/>
                <a:ea typeface="Times New Roman" panose="02020603050405020304" pitchFamily="18" charset="0"/>
              </a:rPr>
              <a:t> </a:t>
            </a:r>
            <a:r>
              <a:rPr kumimoji="0" lang="en-GB" altLang="ko-KR" sz="1200" b="1" i="0" u="none" strike="noStrike" cap="none" normalizeH="0" baseline="0" dirty="0" err="1" smtClean="0">
                <a:ln>
                  <a:noFill/>
                </a:ln>
                <a:solidFill>
                  <a:schemeClr val="accent1">
                    <a:lumMod val="50000"/>
                  </a:schemeClr>
                </a:solidFill>
                <a:effectLst/>
                <a:latin typeface="Arial" panose="020B0604020202020204" pitchFamily="34" charset="0"/>
                <a:ea typeface="Times New Roman" panose="02020603050405020304" pitchFamily="18" charset="0"/>
              </a:rPr>
              <a:t>ve</a:t>
            </a:r>
            <a:r>
              <a:rPr kumimoji="0" lang="en-GB" altLang="ko-KR" sz="1200" b="1" i="0" u="none" strike="noStrike" cap="none" normalizeH="0" baseline="0" dirty="0" smtClean="0">
                <a:ln>
                  <a:noFill/>
                </a:ln>
                <a:solidFill>
                  <a:schemeClr val="accent1">
                    <a:lumMod val="50000"/>
                  </a:schemeClr>
                </a:solidFill>
                <a:effectLst/>
                <a:latin typeface="Arial" panose="020B0604020202020204" pitchFamily="34" charset="0"/>
                <a:ea typeface="Times New Roman" panose="02020603050405020304" pitchFamily="18" charset="0"/>
              </a:rPr>
              <a:t> </a:t>
            </a:r>
            <a:r>
              <a:rPr kumimoji="0" lang="en-GB" altLang="ko-KR" sz="1200" b="1" i="0" u="none" strike="noStrike" cap="none" normalizeH="0" baseline="0" dirty="0" err="1" smtClean="0">
                <a:ln>
                  <a:noFill/>
                </a:ln>
                <a:solidFill>
                  <a:schemeClr val="accent1">
                    <a:lumMod val="50000"/>
                  </a:schemeClr>
                </a:solidFill>
                <a:effectLst/>
                <a:latin typeface="Arial" panose="020B0604020202020204" pitchFamily="34" charset="0"/>
                <a:ea typeface="Times New Roman" panose="02020603050405020304" pitchFamily="18" charset="0"/>
              </a:rPr>
              <a:t>Miktarı</a:t>
            </a:r>
            <a:r>
              <a:rPr kumimoji="0" lang="en-GB" altLang="ko-KR" sz="1200" b="1" i="0" u="none" strike="noStrike" cap="none" normalizeH="0" baseline="0" dirty="0" smtClean="0">
                <a:ln>
                  <a:noFill/>
                </a:ln>
                <a:solidFill>
                  <a:schemeClr val="accent1">
                    <a:lumMod val="50000"/>
                  </a:schemeClr>
                </a:solidFill>
                <a:effectLst/>
                <a:latin typeface="Arial" panose="020B0604020202020204" pitchFamily="34" charset="0"/>
                <a:ea typeface="Times New Roman" panose="02020603050405020304" pitchFamily="18" charset="0"/>
              </a:rPr>
              <a:t> </a:t>
            </a:r>
            <a:r>
              <a:rPr kumimoji="0" lang="en-GB" altLang="ko-KR" sz="1200" b="1" i="0" u="none" strike="noStrike" cap="none" normalizeH="0" baseline="0" dirty="0" err="1" smtClean="0">
                <a:ln>
                  <a:noFill/>
                </a:ln>
                <a:solidFill>
                  <a:schemeClr val="accent1">
                    <a:lumMod val="50000"/>
                  </a:schemeClr>
                </a:solidFill>
                <a:effectLst/>
                <a:latin typeface="Arial" panose="020B0604020202020204" pitchFamily="34" charset="0"/>
                <a:ea typeface="Times New Roman" panose="02020603050405020304" pitchFamily="18" charset="0"/>
              </a:rPr>
              <a:t>Belirtir</a:t>
            </a:r>
            <a:r>
              <a:rPr kumimoji="0" lang="en-GB" altLang="ko-KR" sz="1200" b="1" i="0" u="none" strike="noStrike" cap="none" normalizeH="0" baseline="0" dirty="0" smtClean="0">
                <a:ln>
                  <a:noFill/>
                </a:ln>
                <a:solidFill>
                  <a:schemeClr val="accent1">
                    <a:lumMod val="50000"/>
                  </a:schemeClr>
                </a:solidFill>
                <a:effectLst/>
                <a:latin typeface="Arial" panose="020B0604020202020204" pitchFamily="34" charset="0"/>
                <a:ea typeface="Times New Roman" panose="02020603050405020304" pitchFamily="18" charset="0"/>
              </a:rPr>
              <a:t> </a:t>
            </a:r>
            <a:r>
              <a:rPr kumimoji="0" lang="en-GB" altLang="ko-KR" sz="1200" b="1" i="0" u="none" strike="noStrike" cap="none" normalizeH="0" baseline="0" dirty="0" err="1" smtClean="0">
                <a:ln>
                  <a:noFill/>
                </a:ln>
                <a:solidFill>
                  <a:schemeClr val="accent1">
                    <a:lumMod val="50000"/>
                  </a:schemeClr>
                </a:solidFill>
                <a:effectLst/>
                <a:latin typeface="Arial" panose="020B0604020202020204" pitchFamily="34" charset="0"/>
                <a:ea typeface="Times New Roman" panose="02020603050405020304" pitchFamily="18" charset="0"/>
              </a:rPr>
              <a:t>Tablo</a:t>
            </a:r>
            <a:endParaRPr kumimoji="0" lang="en-GB" altLang="ko-KR" sz="1800" b="1" i="0" u="none" strike="noStrike" cap="none" normalizeH="0" baseline="0" dirty="0" smtClean="0">
              <a:ln>
                <a:noFill/>
              </a:ln>
              <a:solidFill>
                <a:schemeClr val="accent1">
                  <a:lumMod val="50000"/>
                </a:schemeClr>
              </a:solidFill>
              <a:effectLst/>
              <a:latin typeface="Arial" panose="020B0604020202020204" pitchFamily="34" charset="0"/>
            </a:endParaRPr>
          </a:p>
        </p:txBody>
      </p:sp>
      <p:graphicFrame>
        <p:nvGraphicFramePr>
          <p:cNvPr id="4" name="3 Tablo"/>
          <p:cNvGraphicFramePr>
            <a:graphicFrameLocks noGrp="1"/>
          </p:cNvGraphicFramePr>
          <p:nvPr>
            <p:extLst>
              <p:ext uri="{D42A27DB-BD31-4B8C-83A1-F6EECF244321}">
                <p14:modId xmlns:p14="http://schemas.microsoft.com/office/powerpoint/2010/main" val="1135333986"/>
              </p:ext>
            </p:extLst>
          </p:nvPr>
        </p:nvGraphicFramePr>
        <p:xfrm>
          <a:off x="1455351" y="1271784"/>
          <a:ext cx="8128000" cy="772160"/>
        </p:xfrm>
        <a:graphic>
          <a:graphicData uri="http://schemas.openxmlformats.org/drawingml/2006/table">
            <a:tbl>
              <a:tblPr/>
              <a:tblGrid>
                <a:gridCol w="1880819">
                  <a:extLst>
                    <a:ext uri="{9D8B030D-6E8A-4147-A177-3AD203B41FA5}">
                      <a16:colId xmlns:a16="http://schemas.microsoft.com/office/drawing/2014/main" val="20000"/>
                    </a:ext>
                  </a:extLst>
                </a:gridCol>
                <a:gridCol w="1742643">
                  <a:extLst>
                    <a:ext uri="{9D8B030D-6E8A-4147-A177-3AD203B41FA5}">
                      <a16:colId xmlns:a16="http://schemas.microsoft.com/office/drawing/2014/main" val="20001"/>
                    </a:ext>
                  </a:extLst>
                </a:gridCol>
                <a:gridCol w="2186432">
                  <a:extLst>
                    <a:ext uri="{9D8B030D-6E8A-4147-A177-3AD203B41FA5}">
                      <a16:colId xmlns:a16="http://schemas.microsoft.com/office/drawing/2014/main" val="20002"/>
                    </a:ext>
                  </a:extLst>
                </a:gridCol>
                <a:gridCol w="2318106">
                  <a:extLst>
                    <a:ext uri="{9D8B030D-6E8A-4147-A177-3AD203B41FA5}">
                      <a16:colId xmlns:a16="http://schemas.microsoft.com/office/drawing/2014/main" val="20003"/>
                    </a:ext>
                  </a:extLst>
                </a:gridCol>
              </a:tblGrid>
              <a:tr h="507365">
                <a:tc>
                  <a:txBody>
                    <a:bodyPr/>
                    <a:lstStyle/>
                    <a:p>
                      <a:pPr>
                        <a:spcAft>
                          <a:spcPts val="0"/>
                        </a:spcAft>
                      </a:pPr>
                      <a:r>
                        <a:rPr lang="en-US" sz="1100" b="1">
                          <a:solidFill>
                            <a:srgbClr val="FFFFFF"/>
                          </a:solidFill>
                          <a:latin typeface="Times New Roman"/>
                          <a:ea typeface="Times New Roman"/>
                        </a:rPr>
                        <a:t>BÜTÇE YILI</a:t>
                      </a:r>
                      <a:endParaRPr lang="tr-TR" sz="1100">
                        <a:latin typeface="Times New Roman"/>
                        <a:ea typeface="Times New Roman"/>
                      </a:endParaRPr>
                    </a:p>
                  </a:txBody>
                  <a:tcPr marL="68580" marR="68580" marT="0" marB="0">
                    <a:lnL w="12700" cap="flat" cmpd="sng" algn="ctr">
                      <a:solidFill>
                        <a:srgbClr val="5B9BD5"/>
                      </a:solidFill>
                      <a:prstDash val="solid"/>
                      <a:round/>
                      <a:headEnd type="none" w="med" len="med"/>
                      <a:tailEnd type="none" w="med" len="med"/>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28575" cap="flat" cmpd="dbl" algn="ctr">
                      <a:solidFill>
                        <a:srgbClr val="5B9BD5"/>
                      </a:solidFill>
                      <a:prstDash val="solid"/>
                      <a:round/>
                      <a:headEnd type="none" w="med" len="med"/>
                      <a:tailEnd type="none" w="med" len="med"/>
                    </a:lnB>
                    <a:solidFill>
                      <a:srgbClr val="5B9BD5"/>
                    </a:solidFill>
                  </a:tcPr>
                </a:tc>
                <a:tc>
                  <a:txBody>
                    <a:bodyPr/>
                    <a:lstStyle/>
                    <a:p>
                      <a:pPr>
                        <a:spcAft>
                          <a:spcPts val="0"/>
                        </a:spcAft>
                      </a:pPr>
                      <a:r>
                        <a:rPr lang="en-US" sz="1100" b="1" dirty="0">
                          <a:solidFill>
                            <a:srgbClr val="FFFFFF"/>
                          </a:solidFill>
                          <a:latin typeface="Times New Roman"/>
                          <a:ea typeface="Times New Roman"/>
                        </a:rPr>
                        <a:t>YEDEKTEN </a:t>
                      </a:r>
                      <a:endParaRPr lang="tr-TR" sz="1100" dirty="0">
                        <a:latin typeface="Times New Roman"/>
                        <a:ea typeface="Times New Roman"/>
                      </a:endParaRPr>
                    </a:p>
                    <a:p>
                      <a:pPr>
                        <a:spcAft>
                          <a:spcPts val="0"/>
                        </a:spcAft>
                      </a:pPr>
                      <a:r>
                        <a:rPr lang="en-US" sz="1100" b="1" dirty="0">
                          <a:solidFill>
                            <a:srgbClr val="FFFFFF"/>
                          </a:solidFill>
                          <a:latin typeface="Times New Roman"/>
                          <a:ea typeface="Times New Roman"/>
                        </a:rPr>
                        <a:t>AKTARMA</a:t>
                      </a:r>
                      <a:endParaRPr lang="tr-TR" sz="1100" dirty="0">
                        <a:latin typeface="Times New Roman"/>
                        <a:ea typeface="Times New Roman"/>
                      </a:endParaRPr>
                    </a:p>
                  </a:txBody>
                  <a:tcPr marL="68580" marR="68580" marT="0" marB="0">
                    <a:lnL w="12700" cap="flat" cmpd="sng" algn="ctr">
                      <a:solidFill>
                        <a:srgbClr val="5B9BD5"/>
                      </a:solidFill>
                      <a:prstDash val="solid"/>
                      <a:round/>
                      <a:headEnd type="none" w="med" len="med"/>
                      <a:tailEnd type="none" w="med" len="med"/>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28575" cap="flat" cmpd="dbl" algn="ctr">
                      <a:solidFill>
                        <a:srgbClr val="5B9BD5"/>
                      </a:solidFill>
                      <a:prstDash val="solid"/>
                      <a:round/>
                      <a:headEnd type="none" w="med" len="med"/>
                      <a:tailEnd type="none" w="med" len="med"/>
                    </a:lnB>
                    <a:solidFill>
                      <a:srgbClr val="5B9BD5"/>
                    </a:solidFill>
                  </a:tcPr>
                </a:tc>
                <a:tc>
                  <a:txBody>
                    <a:bodyPr/>
                    <a:lstStyle/>
                    <a:p>
                      <a:pPr>
                        <a:spcAft>
                          <a:spcPts val="0"/>
                        </a:spcAft>
                      </a:pPr>
                      <a:r>
                        <a:rPr lang="en-US" sz="1100" b="1">
                          <a:solidFill>
                            <a:srgbClr val="FFFFFF"/>
                          </a:solidFill>
                          <a:latin typeface="Times New Roman"/>
                          <a:ea typeface="Times New Roman"/>
                        </a:rPr>
                        <a:t>GEL</a:t>
                      </a:r>
                      <a:r>
                        <a:rPr lang="en-US" sz="1100" b="1">
                          <a:solidFill>
                            <a:srgbClr val="FFFFFF"/>
                          </a:solidFill>
                          <a:latin typeface="Calibri"/>
                          <a:ea typeface="Times New Roman"/>
                          <a:cs typeface="Calibri"/>
                        </a:rPr>
                        <a:t>İ</a:t>
                      </a:r>
                      <a:r>
                        <a:rPr lang="en-US" sz="1100" b="1">
                          <a:solidFill>
                            <a:srgbClr val="FFFFFF"/>
                          </a:solidFill>
                          <a:latin typeface="Times New Roman"/>
                          <a:ea typeface="Times New Roman"/>
                        </a:rPr>
                        <a:t>R FAZLASI </a:t>
                      </a:r>
                      <a:endParaRPr lang="tr-TR" sz="1100">
                        <a:latin typeface="Times New Roman"/>
                        <a:ea typeface="Times New Roman"/>
                      </a:endParaRPr>
                    </a:p>
                    <a:p>
                      <a:pPr>
                        <a:spcAft>
                          <a:spcPts val="0"/>
                        </a:spcAft>
                      </a:pPr>
                      <a:r>
                        <a:rPr lang="en-US" sz="1100" b="1">
                          <a:solidFill>
                            <a:srgbClr val="FFFFFF"/>
                          </a:solidFill>
                          <a:latin typeface="Times New Roman"/>
                          <a:ea typeface="Times New Roman"/>
                        </a:rPr>
                        <a:t>KARŞILI</a:t>
                      </a:r>
                      <a:r>
                        <a:rPr lang="en-US" sz="1100" b="1">
                          <a:solidFill>
                            <a:srgbClr val="FFFFFF"/>
                          </a:solidFill>
                          <a:latin typeface="Calibri"/>
                          <a:ea typeface="Times New Roman"/>
                          <a:cs typeface="Calibri"/>
                        </a:rPr>
                        <a:t>Ğ</a:t>
                      </a:r>
                      <a:r>
                        <a:rPr lang="en-US" sz="1100" b="1">
                          <a:solidFill>
                            <a:srgbClr val="FFFFFF"/>
                          </a:solidFill>
                          <a:latin typeface="Times New Roman"/>
                          <a:ea typeface="Times New Roman"/>
                        </a:rPr>
                        <a:t>I </a:t>
                      </a:r>
                      <a:r>
                        <a:rPr lang="en-US" sz="1100" b="1">
                          <a:solidFill>
                            <a:srgbClr val="FFFFFF"/>
                          </a:solidFill>
                          <a:latin typeface="Gill Sans MT"/>
                          <a:ea typeface="Times New Roman"/>
                          <a:cs typeface="Gill Sans MT"/>
                        </a:rPr>
                        <a:t>Ö</a:t>
                      </a:r>
                      <a:r>
                        <a:rPr lang="en-US" sz="1100" b="1">
                          <a:solidFill>
                            <a:srgbClr val="FFFFFF"/>
                          </a:solidFill>
                          <a:latin typeface="Times New Roman"/>
                          <a:ea typeface="Times New Roman"/>
                        </a:rPr>
                        <a:t>DENEK KAYDI</a:t>
                      </a:r>
                      <a:endParaRPr lang="tr-TR" sz="1100">
                        <a:latin typeface="Times New Roman"/>
                        <a:ea typeface="Times New Roman"/>
                      </a:endParaRPr>
                    </a:p>
                  </a:txBody>
                  <a:tcPr marL="68580" marR="68580" marT="0" marB="0">
                    <a:lnL w="12700" cap="flat" cmpd="sng" algn="ctr">
                      <a:solidFill>
                        <a:srgbClr val="5B9BD5"/>
                      </a:solidFill>
                      <a:prstDash val="solid"/>
                      <a:round/>
                      <a:headEnd type="none" w="med" len="med"/>
                      <a:tailEnd type="none" w="med" len="med"/>
                    </a:lnL>
                    <a:lnR>
                      <a:noFill/>
                    </a:lnR>
                    <a:lnT w="12700" cap="flat" cmpd="sng" algn="ctr">
                      <a:solidFill>
                        <a:srgbClr val="5B9BD5"/>
                      </a:solidFill>
                      <a:prstDash val="solid"/>
                      <a:round/>
                      <a:headEnd type="none" w="med" len="med"/>
                      <a:tailEnd type="none" w="med" len="med"/>
                    </a:lnT>
                    <a:lnB w="28575" cap="flat" cmpd="dbl" algn="ctr">
                      <a:solidFill>
                        <a:srgbClr val="5B9BD5"/>
                      </a:solidFill>
                      <a:prstDash val="solid"/>
                      <a:round/>
                      <a:headEnd type="none" w="med" len="med"/>
                      <a:tailEnd type="none" w="med" len="med"/>
                    </a:lnB>
                    <a:solidFill>
                      <a:srgbClr val="5B9BD5"/>
                    </a:solidFill>
                  </a:tcPr>
                </a:tc>
                <a:tc>
                  <a:txBody>
                    <a:bodyPr/>
                    <a:lstStyle/>
                    <a:p>
                      <a:pPr>
                        <a:spcAft>
                          <a:spcPts val="0"/>
                        </a:spcAft>
                      </a:pPr>
                      <a:r>
                        <a:rPr lang="en-US" sz="1100" b="1">
                          <a:solidFill>
                            <a:srgbClr val="FFFFFF"/>
                          </a:solidFill>
                          <a:latin typeface="Times New Roman"/>
                          <a:ea typeface="Times New Roman"/>
                        </a:rPr>
                        <a:t>L</a:t>
                      </a:r>
                      <a:r>
                        <a:rPr lang="en-US" sz="1100" b="1">
                          <a:solidFill>
                            <a:srgbClr val="FFFFFF"/>
                          </a:solidFill>
                          <a:latin typeface="Calibri"/>
                          <a:ea typeface="Times New Roman"/>
                          <a:cs typeface="Calibri"/>
                        </a:rPr>
                        <a:t>İ</a:t>
                      </a:r>
                      <a:r>
                        <a:rPr lang="en-US" sz="1100" b="1">
                          <a:solidFill>
                            <a:srgbClr val="FFFFFF"/>
                          </a:solidFill>
                          <a:latin typeface="Times New Roman"/>
                          <a:ea typeface="Times New Roman"/>
                        </a:rPr>
                        <a:t>K</a:t>
                      </a:r>
                      <a:r>
                        <a:rPr lang="en-US" sz="1100" b="1">
                          <a:solidFill>
                            <a:srgbClr val="FFFFFF"/>
                          </a:solidFill>
                          <a:latin typeface="Calibri"/>
                          <a:ea typeface="Times New Roman"/>
                          <a:cs typeface="Calibri"/>
                        </a:rPr>
                        <a:t>İ</a:t>
                      </a:r>
                      <a:r>
                        <a:rPr lang="en-US" sz="1100" b="1">
                          <a:solidFill>
                            <a:srgbClr val="FFFFFF"/>
                          </a:solidFill>
                          <a:latin typeface="Times New Roman"/>
                          <a:ea typeface="Times New Roman"/>
                        </a:rPr>
                        <a:t>T KAR</a:t>
                      </a:r>
                      <a:r>
                        <a:rPr lang="en-US" sz="1100" b="1">
                          <a:solidFill>
                            <a:srgbClr val="FFFFFF"/>
                          </a:solidFill>
                          <a:latin typeface="Gill Sans MT"/>
                          <a:ea typeface="Times New Roman"/>
                          <a:cs typeface="Gill Sans MT"/>
                        </a:rPr>
                        <a:t>Ş</a:t>
                      </a:r>
                      <a:r>
                        <a:rPr lang="en-US" sz="1100" b="1">
                          <a:solidFill>
                            <a:srgbClr val="FFFFFF"/>
                          </a:solidFill>
                          <a:latin typeface="Times New Roman"/>
                          <a:ea typeface="Times New Roman"/>
                        </a:rPr>
                        <a:t>ILI</a:t>
                      </a:r>
                      <a:r>
                        <a:rPr lang="en-US" sz="1100" b="1">
                          <a:solidFill>
                            <a:srgbClr val="FFFFFF"/>
                          </a:solidFill>
                          <a:latin typeface="Calibri"/>
                          <a:ea typeface="Times New Roman"/>
                          <a:cs typeface="Calibri"/>
                        </a:rPr>
                        <a:t>Ğ</a:t>
                      </a:r>
                      <a:r>
                        <a:rPr lang="en-US" sz="1100" b="1">
                          <a:solidFill>
                            <a:srgbClr val="FFFFFF"/>
                          </a:solidFill>
                          <a:latin typeface="Times New Roman"/>
                          <a:ea typeface="Times New Roman"/>
                        </a:rPr>
                        <a:t>I </a:t>
                      </a:r>
                      <a:endParaRPr lang="tr-TR" sz="1100">
                        <a:latin typeface="Times New Roman"/>
                        <a:ea typeface="Times New Roman"/>
                      </a:endParaRPr>
                    </a:p>
                    <a:p>
                      <a:pPr>
                        <a:spcAft>
                          <a:spcPts val="0"/>
                        </a:spcAft>
                      </a:pPr>
                      <a:r>
                        <a:rPr lang="en-US" sz="1100" b="1">
                          <a:solidFill>
                            <a:srgbClr val="FFFFFF"/>
                          </a:solidFill>
                          <a:latin typeface="Gill Sans MT"/>
                          <a:ea typeface="Times New Roman"/>
                          <a:cs typeface="Gill Sans MT"/>
                        </a:rPr>
                        <a:t>Ö</a:t>
                      </a:r>
                      <a:r>
                        <a:rPr lang="en-US" sz="1100" b="1">
                          <a:solidFill>
                            <a:srgbClr val="FFFFFF"/>
                          </a:solidFill>
                          <a:latin typeface="Times New Roman"/>
                          <a:ea typeface="Times New Roman"/>
                        </a:rPr>
                        <a:t>DENEK KAYDI</a:t>
                      </a:r>
                      <a:endParaRPr lang="tr-TR" sz="1100">
                        <a:latin typeface="Times New Roman"/>
                        <a:ea typeface="Times New Roman"/>
                      </a:endParaRPr>
                    </a:p>
                  </a:txBody>
                  <a:tcPr marL="68580" marR="68580" marT="0" marB="0">
                    <a:lnL>
                      <a:noFill/>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28575" cap="flat" cmpd="dbl" algn="ctr">
                      <a:solidFill>
                        <a:srgbClr val="5B9BD5"/>
                      </a:solidFill>
                      <a:prstDash val="solid"/>
                      <a:round/>
                      <a:headEnd type="none" w="med" len="med"/>
                      <a:tailEnd type="none" w="med" len="med"/>
                    </a:lnB>
                    <a:solidFill>
                      <a:srgbClr val="5B9BD5"/>
                    </a:solidFill>
                  </a:tcPr>
                </a:tc>
                <a:extLst>
                  <a:ext uri="{0D108BD9-81ED-4DB2-BD59-A6C34878D82A}">
                    <a16:rowId xmlns:a16="http://schemas.microsoft.com/office/drawing/2014/main" val="10000"/>
                  </a:ext>
                </a:extLst>
              </a:tr>
              <a:tr h="264795">
                <a:tc>
                  <a:txBody>
                    <a:bodyPr/>
                    <a:lstStyle/>
                    <a:p>
                      <a:pPr>
                        <a:spcAft>
                          <a:spcPts val="0"/>
                        </a:spcAft>
                      </a:pPr>
                      <a:r>
                        <a:rPr lang="en-US" sz="1100" b="1" dirty="0" smtClean="0">
                          <a:latin typeface="Times New Roman"/>
                          <a:ea typeface="Times New Roman"/>
                        </a:rPr>
                        <a:t>202</a:t>
                      </a:r>
                      <a:r>
                        <a:rPr lang="tr-TR" sz="1100" b="1" dirty="0" smtClean="0">
                          <a:latin typeface="Times New Roman"/>
                          <a:ea typeface="Times New Roman"/>
                        </a:rPr>
                        <a:t>3</a:t>
                      </a:r>
                      <a:endParaRPr lang="tr-TR" sz="1100" dirty="0">
                        <a:latin typeface="Times New Roman"/>
                        <a:ea typeface="Times New Roman"/>
                      </a:endParaRPr>
                    </a:p>
                  </a:txBody>
                  <a:tcPr marL="68580" marR="68580" marT="0" marB="0">
                    <a:lnL w="12700" cap="flat" cmpd="sng" algn="ctr">
                      <a:solidFill>
                        <a:srgbClr val="5B9BD5"/>
                      </a:solidFill>
                      <a:prstDash val="solid"/>
                      <a:round/>
                      <a:headEnd type="none" w="med" len="med"/>
                      <a:tailEnd type="none" w="med" len="med"/>
                    </a:lnL>
                    <a:lnR w="12700" cap="flat" cmpd="sng" algn="ctr">
                      <a:solidFill>
                        <a:srgbClr val="5B9BD5"/>
                      </a:solidFill>
                      <a:prstDash val="solid"/>
                      <a:round/>
                      <a:headEnd type="none" w="med" len="med"/>
                      <a:tailEnd type="none" w="med" len="med"/>
                    </a:lnR>
                    <a:lnT w="28575" cap="flat" cmpd="dbl"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tcPr>
                </a:tc>
                <a:tc>
                  <a:txBody>
                    <a:bodyPr/>
                    <a:lstStyle/>
                    <a:p>
                      <a:pPr algn="ctr">
                        <a:spcAft>
                          <a:spcPts val="0"/>
                        </a:spcAft>
                      </a:pPr>
                      <a:r>
                        <a:rPr lang="en-US" sz="1100" b="1" dirty="0">
                          <a:latin typeface="Times New Roman"/>
                          <a:ea typeface="Times New Roman"/>
                        </a:rPr>
                        <a:t>66.224.000</a:t>
                      </a:r>
                      <a:endParaRPr lang="tr-TR" sz="1100" dirty="0">
                        <a:latin typeface="Times New Roman"/>
                        <a:ea typeface="Times New Roman"/>
                      </a:endParaRPr>
                    </a:p>
                  </a:txBody>
                  <a:tcPr marL="68580" marR="68580" marT="0" marB="0">
                    <a:lnL w="12700" cap="flat" cmpd="sng" algn="ctr">
                      <a:solidFill>
                        <a:srgbClr val="5B9BD5"/>
                      </a:solidFill>
                      <a:prstDash val="solid"/>
                      <a:round/>
                      <a:headEnd type="none" w="med" len="med"/>
                      <a:tailEnd type="none" w="med" len="med"/>
                    </a:lnL>
                    <a:lnR w="12700" cap="flat" cmpd="sng" algn="ctr">
                      <a:solidFill>
                        <a:srgbClr val="5B9BD5"/>
                      </a:solidFill>
                      <a:prstDash val="solid"/>
                      <a:round/>
                      <a:headEnd type="none" w="med" len="med"/>
                      <a:tailEnd type="none" w="med" len="med"/>
                    </a:lnR>
                    <a:lnT w="28575" cap="flat" cmpd="dbl"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tcPr>
                </a:tc>
                <a:tc>
                  <a:txBody>
                    <a:bodyPr/>
                    <a:lstStyle/>
                    <a:p>
                      <a:pPr algn="ctr">
                        <a:spcAft>
                          <a:spcPts val="0"/>
                        </a:spcAft>
                      </a:pPr>
                      <a:r>
                        <a:rPr lang="en-US" sz="1100" b="1">
                          <a:latin typeface="Times New Roman"/>
                          <a:ea typeface="Times New Roman"/>
                        </a:rPr>
                        <a:t>3.913.450</a:t>
                      </a:r>
                      <a:endParaRPr lang="tr-TR" sz="1100">
                        <a:latin typeface="Times New Roman"/>
                        <a:ea typeface="Times New Roman"/>
                      </a:endParaRPr>
                    </a:p>
                  </a:txBody>
                  <a:tcPr marL="68580" marR="68580" marT="0" marB="0">
                    <a:lnL w="12700" cap="flat" cmpd="sng" algn="ctr">
                      <a:solidFill>
                        <a:srgbClr val="5B9BD5"/>
                      </a:solidFill>
                      <a:prstDash val="solid"/>
                      <a:round/>
                      <a:headEnd type="none" w="med" len="med"/>
                      <a:tailEnd type="none" w="med" len="med"/>
                    </a:lnL>
                    <a:lnR>
                      <a:noFill/>
                    </a:lnR>
                    <a:lnT w="28575" cap="flat" cmpd="dbl"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tcPr>
                </a:tc>
                <a:tc>
                  <a:txBody>
                    <a:bodyPr/>
                    <a:lstStyle/>
                    <a:p>
                      <a:pPr algn="ctr">
                        <a:spcAft>
                          <a:spcPts val="0"/>
                        </a:spcAft>
                      </a:pPr>
                      <a:r>
                        <a:rPr lang="en-US" sz="1100" b="1" dirty="0">
                          <a:latin typeface="Times New Roman"/>
                          <a:ea typeface="Times New Roman"/>
                        </a:rPr>
                        <a:t>33.482.996</a:t>
                      </a:r>
                      <a:endParaRPr lang="tr-TR" sz="1100" dirty="0">
                        <a:latin typeface="Times New Roman"/>
                        <a:ea typeface="Times New Roman"/>
                      </a:endParaRPr>
                    </a:p>
                  </a:txBody>
                  <a:tcPr marL="68580" marR="68580" marT="0" marB="0">
                    <a:lnL>
                      <a:noFill/>
                    </a:lnL>
                    <a:lnR w="12700" cap="flat" cmpd="sng" algn="ctr">
                      <a:solidFill>
                        <a:srgbClr val="5B9BD5"/>
                      </a:solidFill>
                      <a:prstDash val="solid"/>
                      <a:round/>
                      <a:headEnd type="none" w="med" len="med"/>
                      <a:tailEnd type="none" w="med" len="med"/>
                    </a:lnR>
                    <a:lnT w="28575" cap="flat" cmpd="dbl"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5" name="4 Tablo"/>
          <p:cNvGraphicFramePr>
            <a:graphicFrameLocks noGrp="1"/>
          </p:cNvGraphicFramePr>
          <p:nvPr/>
        </p:nvGraphicFramePr>
        <p:xfrm>
          <a:off x="1447114" y="2247934"/>
          <a:ext cx="8128000" cy="500380"/>
        </p:xfrm>
        <a:graphic>
          <a:graphicData uri="http://schemas.openxmlformats.org/drawingml/2006/table">
            <a:tbl>
              <a:tblPr/>
              <a:tblGrid>
                <a:gridCol w="2687117">
                  <a:extLst>
                    <a:ext uri="{9D8B030D-6E8A-4147-A177-3AD203B41FA5}">
                      <a16:colId xmlns:a16="http://schemas.microsoft.com/office/drawing/2014/main" val="20000"/>
                    </a:ext>
                  </a:extLst>
                </a:gridCol>
                <a:gridCol w="1185062">
                  <a:extLst>
                    <a:ext uri="{9D8B030D-6E8A-4147-A177-3AD203B41FA5}">
                      <a16:colId xmlns:a16="http://schemas.microsoft.com/office/drawing/2014/main" val="20001"/>
                    </a:ext>
                  </a:extLst>
                </a:gridCol>
                <a:gridCol w="1185062">
                  <a:extLst>
                    <a:ext uri="{9D8B030D-6E8A-4147-A177-3AD203B41FA5}">
                      <a16:colId xmlns:a16="http://schemas.microsoft.com/office/drawing/2014/main" val="20002"/>
                    </a:ext>
                  </a:extLst>
                </a:gridCol>
                <a:gridCol w="1183437">
                  <a:extLst>
                    <a:ext uri="{9D8B030D-6E8A-4147-A177-3AD203B41FA5}">
                      <a16:colId xmlns:a16="http://schemas.microsoft.com/office/drawing/2014/main" val="20003"/>
                    </a:ext>
                  </a:extLst>
                </a:gridCol>
                <a:gridCol w="1183437">
                  <a:extLst>
                    <a:ext uri="{9D8B030D-6E8A-4147-A177-3AD203B41FA5}">
                      <a16:colId xmlns:a16="http://schemas.microsoft.com/office/drawing/2014/main" val="20004"/>
                    </a:ext>
                  </a:extLst>
                </a:gridCol>
                <a:gridCol w="703885">
                  <a:extLst>
                    <a:ext uri="{9D8B030D-6E8A-4147-A177-3AD203B41FA5}">
                      <a16:colId xmlns:a16="http://schemas.microsoft.com/office/drawing/2014/main" val="20005"/>
                    </a:ext>
                  </a:extLst>
                </a:gridCol>
              </a:tblGrid>
              <a:tr h="249555">
                <a:tc>
                  <a:txBody>
                    <a:bodyPr/>
                    <a:lstStyle/>
                    <a:p>
                      <a:pPr algn="just">
                        <a:spcAft>
                          <a:spcPts val="0"/>
                        </a:spcAft>
                      </a:pPr>
                      <a:r>
                        <a:rPr lang="en-US" sz="1100" dirty="0" err="1">
                          <a:solidFill>
                            <a:srgbClr val="FFFFFF"/>
                          </a:solidFill>
                          <a:latin typeface="Times New Roman"/>
                          <a:ea typeface="Times New Roman"/>
                        </a:rPr>
                        <a:t>Yıllar</a:t>
                      </a:r>
                      <a:endParaRPr lang="tr-TR" sz="1100" dirty="0">
                        <a:latin typeface="Times New Roman"/>
                        <a:ea typeface="Times New Roman"/>
                      </a:endParaRPr>
                    </a:p>
                  </a:txBody>
                  <a:tcPr marL="68580" marR="68580" marT="0" marB="0">
                    <a:lnL w="12700" cap="flat" cmpd="sng" algn="ctr">
                      <a:solidFill>
                        <a:srgbClr val="5B9BD5"/>
                      </a:solidFill>
                      <a:prstDash val="solid"/>
                      <a:round/>
                      <a:headEnd type="none" w="med" len="med"/>
                      <a:tailEnd type="none" w="med" len="med"/>
                    </a:lnL>
                    <a:lnR>
                      <a:noFill/>
                    </a:lnR>
                    <a:lnT w="12700" cap="flat" cmpd="sng" algn="ctr">
                      <a:solidFill>
                        <a:srgbClr val="5B9BD5"/>
                      </a:solidFill>
                      <a:prstDash val="solid"/>
                      <a:round/>
                      <a:headEnd type="none" w="med" len="med"/>
                      <a:tailEnd type="none" w="med" len="med"/>
                    </a:lnT>
                    <a:lnB w="28575" cap="flat" cmpd="dbl" algn="ctr">
                      <a:solidFill>
                        <a:srgbClr val="5B9BD5"/>
                      </a:solidFill>
                      <a:prstDash val="solid"/>
                      <a:round/>
                      <a:headEnd type="none" w="med" len="med"/>
                      <a:tailEnd type="none" w="med" len="med"/>
                    </a:lnB>
                    <a:solidFill>
                      <a:srgbClr val="5B9BD5"/>
                    </a:solidFill>
                  </a:tcPr>
                </a:tc>
                <a:tc>
                  <a:txBody>
                    <a:bodyPr/>
                    <a:lstStyle/>
                    <a:p>
                      <a:pPr algn="just">
                        <a:spcAft>
                          <a:spcPts val="0"/>
                        </a:spcAft>
                      </a:pPr>
                      <a:r>
                        <a:rPr lang="en-US" sz="1100">
                          <a:solidFill>
                            <a:srgbClr val="FFFFFF"/>
                          </a:solidFill>
                          <a:latin typeface="Times New Roman"/>
                          <a:ea typeface="Times New Roman"/>
                        </a:rPr>
                        <a:t>2019</a:t>
                      </a:r>
                      <a:endParaRPr lang="tr-TR" sz="1100">
                        <a:latin typeface="Times New Roman"/>
                        <a:ea typeface="Times New Roman"/>
                      </a:endParaRPr>
                    </a:p>
                  </a:txBody>
                  <a:tcPr marL="68580" marR="68580" marT="0" marB="0">
                    <a:lnL>
                      <a:noFill/>
                    </a:lnL>
                    <a:lnR>
                      <a:noFill/>
                    </a:lnR>
                    <a:lnT w="12700" cap="flat" cmpd="sng" algn="ctr">
                      <a:solidFill>
                        <a:srgbClr val="5B9BD5"/>
                      </a:solidFill>
                      <a:prstDash val="solid"/>
                      <a:round/>
                      <a:headEnd type="none" w="med" len="med"/>
                      <a:tailEnd type="none" w="med" len="med"/>
                    </a:lnT>
                    <a:lnB w="28575" cap="flat" cmpd="dbl" algn="ctr">
                      <a:solidFill>
                        <a:srgbClr val="5B9BD5"/>
                      </a:solidFill>
                      <a:prstDash val="solid"/>
                      <a:round/>
                      <a:headEnd type="none" w="med" len="med"/>
                      <a:tailEnd type="none" w="med" len="med"/>
                    </a:lnB>
                    <a:solidFill>
                      <a:srgbClr val="5B9BD5"/>
                    </a:solidFill>
                  </a:tcPr>
                </a:tc>
                <a:tc>
                  <a:txBody>
                    <a:bodyPr/>
                    <a:lstStyle/>
                    <a:p>
                      <a:pPr algn="just">
                        <a:spcAft>
                          <a:spcPts val="0"/>
                        </a:spcAft>
                      </a:pPr>
                      <a:r>
                        <a:rPr lang="en-US" sz="1100">
                          <a:solidFill>
                            <a:srgbClr val="FFFFFF"/>
                          </a:solidFill>
                          <a:latin typeface="Times New Roman"/>
                          <a:ea typeface="Times New Roman"/>
                        </a:rPr>
                        <a:t>2020</a:t>
                      </a:r>
                      <a:endParaRPr lang="tr-TR" sz="1100">
                        <a:latin typeface="Times New Roman"/>
                        <a:ea typeface="Times New Roman"/>
                      </a:endParaRPr>
                    </a:p>
                  </a:txBody>
                  <a:tcPr marL="68580" marR="68580" marT="0" marB="0">
                    <a:lnL>
                      <a:noFill/>
                    </a:lnL>
                    <a:lnR>
                      <a:noFill/>
                    </a:lnR>
                    <a:lnT w="12700" cap="flat" cmpd="sng" algn="ctr">
                      <a:solidFill>
                        <a:srgbClr val="5B9BD5"/>
                      </a:solidFill>
                      <a:prstDash val="solid"/>
                      <a:round/>
                      <a:headEnd type="none" w="med" len="med"/>
                      <a:tailEnd type="none" w="med" len="med"/>
                    </a:lnT>
                    <a:lnB w="28575" cap="flat" cmpd="dbl" algn="ctr">
                      <a:solidFill>
                        <a:srgbClr val="5B9BD5"/>
                      </a:solidFill>
                      <a:prstDash val="solid"/>
                      <a:round/>
                      <a:headEnd type="none" w="med" len="med"/>
                      <a:tailEnd type="none" w="med" len="med"/>
                    </a:lnB>
                    <a:solidFill>
                      <a:srgbClr val="5B9BD5"/>
                    </a:solidFill>
                  </a:tcPr>
                </a:tc>
                <a:tc>
                  <a:txBody>
                    <a:bodyPr/>
                    <a:lstStyle/>
                    <a:p>
                      <a:pPr algn="just">
                        <a:spcAft>
                          <a:spcPts val="0"/>
                        </a:spcAft>
                      </a:pPr>
                      <a:r>
                        <a:rPr lang="en-US" sz="1100" dirty="0">
                          <a:solidFill>
                            <a:srgbClr val="FFFFFF"/>
                          </a:solidFill>
                          <a:latin typeface="Times New Roman"/>
                          <a:ea typeface="Times New Roman"/>
                        </a:rPr>
                        <a:t>2021</a:t>
                      </a:r>
                      <a:endParaRPr lang="tr-TR" sz="1100" dirty="0">
                        <a:latin typeface="Times New Roman"/>
                        <a:ea typeface="Times New Roman"/>
                      </a:endParaRPr>
                    </a:p>
                  </a:txBody>
                  <a:tcPr marL="68580" marR="68580" marT="0" marB="0">
                    <a:lnL>
                      <a:noFill/>
                    </a:lnL>
                    <a:lnR>
                      <a:noFill/>
                    </a:lnR>
                    <a:lnT w="12700" cap="flat" cmpd="sng" algn="ctr">
                      <a:solidFill>
                        <a:srgbClr val="5B9BD5"/>
                      </a:solidFill>
                      <a:prstDash val="solid"/>
                      <a:round/>
                      <a:headEnd type="none" w="med" len="med"/>
                      <a:tailEnd type="none" w="med" len="med"/>
                    </a:lnT>
                    <a:lnB w="28575" cap="flat" cmpd="dbl" algn="ctr">
                      <a:solidFill>
                        <a:srgbClr val="5B9BD5"/>
                      </a:solidFill>
                      <a:prstDash val="solid"/>
                      <a:round/>
                      <a:headEnd type="none" w="med" len="med"/>
                      <a:tailEnd type="none" w="med" len="med"/>
                    </a:lnB>
                    <a:solidFill>
                      <a:srgbClr val="5B9BD5"/>
                    </a:solidFill>
                  </a:tcPr>
                </a:tc>
                <a:tc>
                  <a:txBody>
                    <a:bodyPr/>
                    <a:lstStyle/>
                    <a:p>
                      <a:pPr algn="just">
                        <a:spcAft>
                          <a:spcPts val="0"/>
                        </a:spcAft>
                      </a:pPr>
                      <a:r>
                        <a:rPr lang="en-US" sz="1100" dirty="0">
                          <a:solidFill>
                            <a:srgbClr val="FFFFFF"/>
                          </a:solidFill>
                          <a:latin typeface="Times New Roman"/>
                          <a:ea typeface="Times New Roman"/>
                        </a:rPr>
                        <a:t>2022</a:t>
                      </a:r>
                      <a:endParaRPr lang="tr-TR" sz="1100" dirty="0">
                        <a:latin typeface="Times New Roman"/>
                        <a:ea typeface="Times New Roman"/>
                      </a:endParaRPr>
                    </a:p>
                  </a:txBody>
                  <a:tcPr marL="68580" marR="68580" marT="0" marB="0">
                    <a:lnL>
                      <a:noFill/>
                    </a:lnL>
                    <a:lnR>
                      <a:noFill/>
                    </a:lnR>
                    <a:lnT w="12700" cap="flat" cmpd="sng" algn="ctr">
                      <a:solidFill>
                        <a:srgbClr val="5B9BD5"/>
                      </a:solidFill>
                      <a:prstDash val="solid"/>
                      <a:round/>
                      <a:headEnd type="none" w="med" len="med"/>
                      <a:tailEnd type="none" w="med" len="med"/>
                    </a:lnT>
                    <a:lnB w="28575" cap="flat" cmpd="dbl" algn="ctr">
                      <a:solidFill>
                        <a:srgbClr val="5B9BD5"/>
                      </a:solidFill>
                      <a:prstDash val="solid"/>
                      <a:round/>
                      <a:headEnd type="none" w="med" len="med"/>
                      <a:tailEnd type="none" w="med" len="med"/>
                    </a:lnB>
                    <a:solidFill>
                      <a:srgbClr val="5B9BD5"/>
                    </a:solidFill>
                  </a:tcPr>
                </a:tc>
                <a:tc>
                  <a:txBody>
                    <a:bodyPr/>
                    <a:lstStyle/>
                    <a:p>
                      <a:pPr algn="just">
                        <a:spcAft>
                          <a:spcPts val="0"/>
                        </a:spcAft>
                      </a:pPr>
                      <a:r>
                        <a:rPr lang="en-US" sz="1100">
                          <a:solidFill>
                            <a:srgbClr val="FFFFFF"/>
                          </a:solidFill>
                          <a:latin typeface="Times New Roman"/>
                          <a:ea typeface="Times New Roman"/>
                        </a:rPr>
                        <a:t>2023</a:t>
                      </a:r>
                      <a:endParaRPr lang="tr-TR" sz="1100">
                        <a:latin typeface="Times New Roman"/>
                        <a:ea typeface="Times New Roman"/>
                      </a:endParaRPr>
                    </a:p>
                  </a:txBody>
                  <a:tcPr marL="68580" marR="68580" marT="0" marB="0">
                    <a:lnL>
                      <a:noFill/>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28575" cap="flat" cmpd="dbl" algn="ctr">
                      <a:solidFill>
                        <a:srgbClr val="5B9BD5"/>
                      </a:solidFill>
                      <a:prstDash val="solid"/>
                      <a:round/>
                      <a:headEnd type="none" w="med" len="med"/>
                      <a:tailEnd type="none" w="med" len="med"/>
                    </a:lnB>
                    <a:solidFill>
                      <a:srgbClr val="5B9BD5"/>
                    </a:solidFill>
                  </a:tcPr>
                </a:tc>
                <a:extLst>
                  <a:ext uri="{0D108BD9-81ED-4DB2-BD59-A6C34878D82A}">
                    <a16:rowId xmlns:a16="http://schemas.microsoft.com/office/drawing/2014/main" val="10000"/>
                  </a:ext>
                </a:extLst>
              </a:tr>
              <a:tr h="250825">
                <a:tc>
                  <a:txBody>
                    <a:bodyPr/>
                    <a:lstStyle/>
                    <a:p>
                      <a:pPr algn="just">
                        <a:spcAft>
                          <a:spcPts val="0"/>
                        </a:spcAft>
                      </a:pPr>
                      <a:r>
                        <a:rPr lang="en-US" sz="1100" dirty="0" err="1">
                          <a:latin typeface="Times New Roman"/>
                          <a:ea typeface="Times New Roman"/>
                        </a:rPr>
                        <a:t>Yevmiye</a:t>
                      </a:r>
                      <a:r>
                        <a:rPr lang="en-US" sz="1100" dirty="0">
                          <a:latin typeface="Times New Roman"/>
                          <a:ea typeface="Times New Roman"/>
                        </a:rPr>
                        <a:t> </a:t>
                      </a:r>
                      <a:r>
                        <a:rPr lang="en-US" sz="1100" dirty="0" err="1">
                          <a:latin typeface="Times New Roman"/>
                          <a:ea typeface="Times New Roman"/>
                        </a:rPr>
                        <a:t>Sayısı</a:t>
                      </a:r>
                      <a:endParaRPr lang="tr-TR" sz="1100" dirty="0">
                        <a:latin typeface="Times New Roman"/>
                        <a:ea typeface="Times New Roman"/>
                      </a:endParaRPr>
                    </a:p>
                  </a:txBody>
                  <a:tcPr marL="68580" marR="68580" marT="0" marB="0">
                    <a:lnL w="12700" cap="flat" cmpd="sng" algn="ctr">
                      <a:solidFill>
                        <a:srgbClr val="5B9BD5"/>
                      </a:solidFill>
                      <a:prstDash val="solid"/>
                      <a:round/>
                      <a:headEnd type="none" w="med" len="med"/>
                      <a:tailEnd type="none" w="med" len="med"/>
                    </a:lnL>
                    <a:lnR>
                      <a:noFill/>
                    </a:lnR>
                    <a:lnT w="28575" cap="flat" cmpd="dbl"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tcPr>
                </a:tc>
                <a:tc>
                  <a:txBody>
                    <a:bodyPr/>
                    <a:lstStyle/>
                    <a:p>
                      <a:pPr algn="just">
                        <a:spcAft>
                          <a:spcPts val="0"/>
                        </a:spcAft>
                      </a:pPr>
                      <a:r>
                        <a:rPr lang="en-US" sz="1100">
                          <a:latin typeface="Times New Roman"/>
                          <a:ea typeface="Times New Roman"/>
                        </a:rPr>
                        <a:t>7609</a:t>
                      </a:r>
                      <a:endParaRPr lang="tr-TR" sz="1100">
                        <a:latin typeface="Times New Roman"/>
                        <a:ea typeface="Times New Roman"/>
                      </a:endParaRPr>
                    </a:p>
                  </a:txBody>
                  <a:tcPr marL="68580" marR="68580" marT="0" marB="0">
                    <a:lnL>
                      <a:noFill/>
                    </a:lnL>
                    <a:lnR>
                      <a:noFill/>
                    </a:lnR>
                    <a:lnT w="28575" cap="flat" cmpd="dbl"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tcPr>
                </a:tc>
                <a:tc>
                  <a:txBody>
                    <a:bodyPr/>
                    <a:lstStyle/>
                    <a:p>
                      <a:pPr algn="just">
                        <a:spcAft>
                          <a:spcPts val="0"/>
                        </a:spcAft>
                      </a:pPr>
                      <a:r>
                        <a:rPr lang="en-US" sz="1100">
                          <a:latin typeface="Times New Roman"/>
                          <a:ea typeface="Times New Roman"/>
                        </a:rPr>
                        <a:t>6484</a:t>
                      </a:r>
                      <a:endParaRPr lang="tr-TR" sz="1100">
                        <a:latin typeface="Times New Roman"/>
                        <a:ea typeface="Times New Roman"/>
                      </a:endParaRPr>
                    </a:p>
                  </a:txBody>
                  <a:tcPr marL="68580" marR="68580" marT="0" marB="0">
                    <a:lnL>
                      <a:noFill/>
                    </a:lnL>
                    <a:lnR>
                      <a:noFill/>
                    </a:lnR>
                    <a:lnT w="28575" cap="flat" cmpd="dbl"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tcPr>
                </a:tc>
                <a:tc>
                  <a:txBody>
                    <a:bodyPr/>
                    <a:lstStyle/>
                    <a:p>
                      <a:pPr algn="just">
                        <a:spcAft>
                          <a:spcPts val="0"/>
                        </a:spcAft>
                      </a:pPr>
                      <a:r>
                        <a:rPr lang="en-US" sz="1100">
                          <a:latin typeface="Times New Roman"/>
                          <a:ea typeface="Times New Roman"/>
                        </a:rPr>
                        <a:t>7696</a:t>
                      </a:r>
                      <a:endParaRPr lang="tr-TR" sz="1100">
                        <a:latin typeface="Times New Roman"/>
                        <a:ea typeface="Times New Roman"/>
                      </a:endParaRPr>
                    </a:p>
                  </a:txBody>
                  <a:tcPr marL="68580" marR="68580" marT="0" marB="0">
                    <a:lnL>
                      <a:noFill/>
                    </a:lnL>
                    <a:lnR>
                      <a:noFill/>
                    </a:lnR>
                    <a:lnT w="28575" cap="flat" cmpd="dbl"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tcPr>
                </a:tc>
                <a:tc>
                  <a:txBody>
                    <a:bodyPr/>
                    <a:lstStyle/>
                    <a:p>
                      <a:pPr algn="just">
                        <a:spcAft>
                          <a:spcPts val="0"/>
                        </a:spcAft>
                      </a:pPr>
                      <a:r>
                        <a:rPr lang="en-US" sz="1100">
                          <a:latin typeface="Times New Roman"/>
                          <a:ea typeface="Times New Roman"/>
                        </a:rPr>
                        <a:t>9886</a:t>
                      </a:r>
                      <a:endParaRPr lang="tr-TR" sz="1100">
                        <a:latin typeface="Times New Roman"/>
                        <a:ea typeface="Times New Roman"/>
                      </a:endParaRPr>
                    </a:p>
                  </a:txBody>
                  <a:tcPr marL="68580" marR="68580" marT="0" marB="0">
                    <a:lnL>
                      <a:noFill/>
                    </a:lnL>
                    <a:lnR>
                      <a:noFill/>
                    </a:lnR>
                    <a:lnT w="28575" cap="flat" cmpd="dbl"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tcPr>
                </a:tc>
                <a:tc>
                  <a:txBody>
                    <a:bodyPr/>
                    <a:lstStyle/>
                    <a:p>
                      <a:pPr algn="just">
                        <a:spcAft>
                          <a:spcPts val="0"/>
                        </a:spcAft>
                      </a:pPr>
                      <a:r>
                        <a:rPr lang="en-US" sz="1100" dirty="0">
                          <a:latin typeface="Times New Roman"/>
                          <a:ea typeface="Times New Roman"/>
                        </a:rPr>
                        <a:t>10159</a:t>
                      </a:r>
                      <a:endParaRPr lang="tr-TR" sz="1100" dirty="0">
                        <a:latin typeface="Times New Roman"/>
                        <a:ea typeface="Times New Roman"/>
                      </a:endParaRPr>
                    </a:p>
                  </a:txBody>
                  <a:tcPr marL="68580" marR="68580" marT="0" marB="0">
                    <a:lnL>
                      <a:noFill/>
                    </a:lnL>
                    <a:lnR w="12700" cap="flat" cmpd="sng" algn="ctr">
                      <a:solidFill>
                        <a:srgbClr val="5B9BD5"/>
                      </a:solidFill>
                      <a:prstDash val="solid"/>
                      <a:round/>
                      <a:headEnd type="none" w="med" len="med"/>
                      <a:tailEnd type="none" w="med" len="med"/>
                    </a:lnR>
                    <a:lnT w="28575" cap="flat" cmpd="dbl"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90647943"/>
      </p:ext>
    </p:extLst>
  </p:cSld>
  <p:clrMapOvr>
    <a:masterClrMapping/>
  </p:clrMapOvr>
  <p:transition spd="slow">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nvGraphicFramePr>
        <p:xfrm>
          <a:off x="1252152" y="1211963"/>
          <a:ext cx="8040129" cy="4622646"/>
        </p:xfrm>
        <a:graphic>
          <a:graphicData uri="http://schemas.openxmlformats.org/drawingml/2006/table">
            <a:tbl>
              <a:tblPr/>
              <a:tblGrid>
                <a:gridCol w="1590906">
                  <a:extLst>
                    <a:ext uri="{9D8B030D-6E8A-4147-A177-3AD203B41FA5}">
                      <a16:colId xmlns:a16="http://schemas.microsoft.com/office/drawing/2014/main" val="20000"/>
                    </a:ext>
                  </a:extLst>
                </a:gridCol>
                <a:gridCol w="6449223">
                  <a:extLst>
                    <a:ext uri="{9D8B030D-6E8A-4147-A177-3AD203B41FA5}">
                      <a16:colId xmlns:a16="http://schemas.microsoft.com/office/drawing/2014/main" val="20001"/>
                    </a:ext>
                  </a:extLst>
                </a:gridCol>
              </a:tblGrid>
              <a:tr h="194659">
                <a:tc>
                  <a:txBody>
                    <a:bodyPr/>
                    <a:lstStyle/>
                    <a:p>
                      <a:pPr algn="just">
                        <a:lnSpc>
                          <a:spcPct val="107000"/>
                        </a:lnSpc>
                        <a:spcAft>
                          <a:spcPts val="0"/>
                        </a:spcAft>
                      </a:pPr>
                      <a:r>
                        <a:rPr lang="tr-TR" sz="1000" b="1" kern="150">
                          <a:solidFill>
                            <a:srgbClr val="FFFFFF"/>
                          </a:solidFill>
                          <a:latin typeface="Times New Roman"/>
                          <a:ea typeface="Arial Unicode MS"/>
                          <a:cs typeface="Times New Roman"/>
                        </a:rPr>
                        <a:t>   HİZMETİN ADI</a:t>
                      </a:r>
                      <a:endParaRPr lang="tr-TR" sz="1000" kern="150">
                        <a:latin typeface="Times New Roman"/>
                        <a:ea typeface="Arial Unicode MS"/>
                        <a:cs typeface="Mangal"/>
                      </a:endParaRPr>
                    </a:p>
                  </a:txBody>
                  <a:tcPr marL="36839" marR="368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tr-TR" sz="1000" b="1" kern="150">
                          <a:solidFill>
                            <a:srgbClr val="FFFFFF"/>
                          </a:solidFill>
                          <a:latin typeface="Times New Roman"/>
                          <a:ea typeface="Arial Unicode MS"/>
                          <a:cs typeface="Times New Roman"/>
                        </a:rPr>
                        <a:t>OCAK- ARALIK - 2023</a:t>
                      </a:r>
                      <a:endParaRPr lang="tr-TR" sz="1000" kern="150">
                        <a:latin typeface="Times New Roman"/>
                        <a:ea typeface="Arial Unicode MS"/>
                        <a:cs typeface="Mangal"/>
                      </a:endParaRPr>
                    </a:p>
                  </a:txBody>
                  <a:tcPr marL="36839" marR="368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000"/>
                  </a:ext>
                </a:extLst>
              </a:tr>
              <a:tr h="416936">
                <a:tc>
                  <a:txBody>
                    <a:bodyPr/>
                    <a:lstStyle/>
                    <a:p>
                      <a:pPr algn="just">
                        <a:lnSpc>
                          <a:spcPct val="107000"/>
                        </a:lnSpc>
                        <a:spcAft>
                          <a:spcPts val="0"/>
                        </a:spcAft>
                      </a:pPr>
                      <a:r>
                        <a:rPr lang="tr-TR" sz="1000" b="1" kern="150">
                          <a:solidFill>
                            <a:srgbClr val="FFFFFF"/>
                          </a:solidFill>
                          <a:latin typeface="Times New Roman"/>
                          <a:ea typeface="Arial Unicode MS"/>
                          <a:cs typeface="Times New Roman"/>
                        </a:rPr>
                        <a:t>KİŞİLERDEN ALACAKLAR HESABI</a:t>
                      </a:r>
                      <a:endParaRPr lang="tr-TR" sz="1000" kern="150">
                        <a:latin typeface="Times New Roman"/>
                        <a:ea typeface="Arial Unicode MS"/>
                        <a:cs typeface="Mangal"/>
                      </a:endParaRPr>
                    </a:p>
                  </a:txBody>
                  <a:tcPr marL="36839" marR="368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000" kern="150">
                          <a:latin typeface="Times New Roman"/>
                          <a:ea typeface="Arial Unicode MS"/>
                          <a:cs typeface="Times New Roman"/>
                        </a:rPr>
                        <a:t>Geçmiş yıllardan devreden ve yıl içinde açılan Kişi Borcu dosyalarına ait toplam </a:t>
                      </a:r>
                      <a:r>
                        <a:rPr lang="tr-TR" sz="1000" kern="150">
                          <a:latin typeface="Times New Roman"/>
                          <a:ea typeface="Arial Unicode MS"/>
                          <a:cs typeface="Mangal"/>
                        </a:rPr>
                        <a:t>5.724.202,20 TL </a:t>
                      </a:r>
                      <a:r>
                        <a:rPr lang="en-US" sz="1000" kern="150">
                          <a:latin typeface="Times New Roman"/>
                          <a:ea typeface="Arial Unicode MS"/>
                          <a:cs typeface="Times New Roman"/>
                        </a:rPr>
                        <a:t>tutarın </a:t>
                      </a:r>
                      <a:r>
                        <a:rPr lang="tr-TR" sz="1000" kern="150">
                          <a:latin typeface="Times New Roman"/>
                          <a:ea typeface="Arial Unicode MS"/>
                          <a:cs typeface="Mangal"/>
                        </a:rPr>
                        <a:t>2.506.513,95 TL </a:t>
                      </a:r>
                      <a:r>
                        <a:rPr lang="en-US" sz="1000" kern="150">
                          <a:latin typeface="Times New Roman"/>
                          <a:ea typeface="Arial Unicode MS"/>
                          <a:cs typeface="Times New Roman"/>
                        </a:rPr>
                        <a:t>tahsilât yapılmış olup, </a:t>
                      </a:r>
                      <a:r>
                        <a:rPr lang="tr-TR" sz="1000" kern="150">
                          <a:latin typeface="Times New Roman"/>
                          <a:ea typeface="Arial Unicode MS"/>
                          <a:cs typeface="Mangal"/>
                        </a:rPr>
                        <a:t>3.217.688,25</a:t>
                      </a:r>
                      <a:r>
                        <a:rPr lang="en-US" sz="1000" b="1" kern="150">
                          <a:latin typeface="Times New Roman"/>
                          <a:ea typeface="Arial Unicode MS"/>
                          <a:cs typeface="Times New Roman"/>
                        </a:rPr>
                        <a:t> TL </a:t>
                      </a:r>
                      <a:r>
                        <a:rPr lang="en-US" sz="1000" kern="150">
                          <a:latin typeface="Times New Roman"/>
                          <a:ea typeface="Arial Unicode MS"/>
                          <a:cs typeface="Times New Roman"/>
                        </a:rPr>
                        <a:t>kalan ise </a:t>
                      </a:r>
                      <a:r>
                        <a:rPr lang="en-US" sz="1000" b="1" kern="150">
                          <a:latin typeface="Times New Roman"/>
                          <a:ea typeface="Arial Unicode MS"/>
                          <a:cs typeface="Times New Roman"/>
                        </a:rPr>
                        <a:t>2024 </a:t>
                      </a:r>
                      <a:r>
                        <a:rPr lang="en-US" sz="1000" kern="150">
                          <a:latin typeface="Times New Roman"/>
                          <a:ea typeface="Arial Unicode MS"/>
                          <a:cs typeface="Times New Roman"/>
                        </a:rPr>
                        <a:t>yılına devretmiştir.</a:t>
                      </a:r>
                      <a:endParaRPr lang="tr-TR" sz="1000" kern="150">
                        <a:latin typeface="Times New Roman"/>
                        <a:ea typeface="Arial Unicode MS"/>
                        <a:cs typeface="Mangal"/>
                      </a:endParaRPr>
                    </a:p>
                  </a:txBody>
                  <a:tcPr marL="36839" marR="368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829411">
                <a:tc>
                  <a:txBody>
                    <a:bodyPr/>
                    <a:lstStyle/>
                    <a:p>
                      <a:pPr algn="just">
                        <a:lnSpc>
                          <a:spcPct val="107000"/>
                        </a:lnSpc>
                        <a:spcAft>
                          <a:spcPts val="0"/>
                        </a:spcAft>
                      </a:pPr>
                      <a:r>
                        <a:rPr lang="tr-TR" sz="1000" b="1" kern="150">
                          <a:solidFill>
                            <a:srgbClr val="FFFFFF"/>
                          </a:solidFill>
                          <a:latin typeface="Times New Roman"/>
                          <a:ea typeface="Arial Unicode MS"/>
                          <a:cs typeface="Times New Roman"/>
                        </a:rPr>
                        <a:t>SOSYAL GÜVENLİK KURUMU KESİNTİLERİ</a:t>
                      </a:r>
                      <a:endParaRPr lang="tr-TR" sz="1000" kern="150">
                        <a:latin typeface="Times New Roman"/>
                        <a:ea typeface="Arial Unicode MS"/>
                        <a:cs typeface="Mangal"/>
                      </a:endParaRPr>
                    </a:p>
                  </a:txBody>
                  <a:tcPr marL="36839" marR="368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marL="39370" algn="just">
                        <a:lnSpc>
                          <a:spcPct val="107000"/>
                        </a:lnSpc>
                        <a:spcAft>
                          <a:spcPts val="0"/>
                        </a:spcAft>
                      </a:pPr>
                      <a:r>
                        <a:rPr lang="en-US" sz="1000" kern="150">
                          <a:latin typeface="Times New Roman"/>
                          <a:ea typeface="Arial Unicode MS"/>
                          <a:cs typeface="Times New Roman"/>
                        </a:rPr>
                        <a:t>Üniversitemiz personelinin maaş ve ücretlerinden kesilen Sosyal Güvenlik Kurumu Kesintileri “361 Ödenecek Sosyal Güvenlik Kesintileri Hesabı” adı altında izlenmiş olup, 5510 sayılı Sosyal Sigortalar ve Genel Sağlık Sigortası Kanunu’nun Primlerin Ödenmesi başlıklı 88'inci maddesine göre; 2023 yılında toplam </a:t>
                      </a:r>
                      <a:r>
                        <a:rPr lang="tr-TR" sz="1000" kern="150">
                          <a:latin typeface="Times New Roman"/>
                          <a:ea typeface="Arial Unicode MS"/>
                          <a:cs typeface="Mangal"/>
                        </a:rPr>
                        <a:t>103.854.590,94</a:t>
                      </a:r>
                      <a:r>
                        <a:rPr lang="tr-TR" sz="1000" b="1" kern="150">
                          <a:latin typeface="Times New Roman"/>
                          <a:ea typeface="Arial Unicode MS"/>
                          <a:cs typeface="Mangal"/>
                        </a:rPr>
                        <a:t> </a:t>
                      </a:r>
                      <a:r>
                        <a:rPr lang="en-US" sz="1000" b="1" kern="150">
                          <a:latin typeface="Times New Roman"/>
                          <a:ea typeface="Arial Unicode MS"/>
                          <a:cs typeface="Times New Roman"/>
                        </a:rPr>
                        <a:t>TL </a:t>
                      </a:r>
                      <a:r>
                        <a:rPr lang="en-US" sz="1000" kern="150">
                          <a:latin typeface="Times New Roman"/>
                          <a:ea typeface="Arial Unicode MS"/>
                          <a:cs typeface="Times New Roman"/>
                        </a:rPr>
                        <a:t>SGK primi Sosyal Güvenlik Kurumu Başkanlığının ilgili banka hesabına yatırılmıştır.</a:t>
                      </a:r>
                      <a:endParaRPr lang="tr-TR" sz="1000" kern="150">
                        <a:latin typeface="Times New Roman"/>
                        <a:ea typeface="Arial Unicode MS"/>
                        <a:cs typeface="Mangal"/>
                      </a:endParaRPr>
                    </a:p>
                  </a:txBody>
                  <a:tcPr marL="36839" marR="368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967647">
                <a:tc>
                  <a:txBody>
                    <a:bodyPr/>
                    <a:lstStyle/>
                    <a:p>
                      <a:pPr algn="just">
                        <a:lnSpc>
                          <a:spcPct val="107000"/>
                        </a:lnSpc>
                        <a:spcAft>
                          <a:spcPts val="0"/>
                        </a:spcAft>
                      </a:pPr>
                      <a:r>
                        <a:rPr lang="tr-TR" sz="1000" b="1" kern="150">
                          <a:solidFill>
                            <a:srgbClr val="FFFFFF"/>
                          </a:solidFill>
                          <a:latin typeface="Times New Roman"/>
                          <a:ea typeface="Arial Unicode MS"/>
                          <a:cs typeface="Times New Roman"/>
                        </a:rPr>
                        <a:t>KEFALET KESİNTİSİ</a:t>
                      </a:r>
                      <a:endParaRPr lang="tr-TR" sz="1000" kern="150">
                        <a:latin typeface="Times New Roman"/>
                        <a:ea typeface="Arial Unicode MS"/>
                        <a:cs typeface="Mangal"/>
                      </a:endParaRPr>
                    </a:p>
                  </a:txBody>
                  <a:tcPr marL="36839" marR="368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marL="39370" algn="just">
                        <a:lnSpc>
                          <a:spcPct val="107000"/>
                        </a:lnSpc>
                        <a:spcAft>
                          <a:spcPts val="0"/>
                        </a:spcAft>
                      </a:pPr>
                      <a:r>
                        <a:rPr lang="en-US" sz="1000" kern="150">
                          <a:latin typeface="Times New Roman"/>
                          <a:ea typeface="Arial Unicode MS"/>
                          <a:cs typeface="Times New Roman"/>
                        </a:rPr>
                        <a:t>2489 sayılı Kefalet Kanunu’nun ilgili maddeleri gereğince; Üniversitemizde kefalet kesintisine tabi personelin 2023 yılı maaşından kesilen toplam </a:t>
                      </a:r>
                      <a:r>
                        <a:rPr lang="en-GB" sz="1000" b="1" kern="150">
                          <a:latin typeface="Times New Roman"/>
                          <a:ea typeface="Arial Unicode MS"/>
                          <a:cs typeface="Times New Roman"/>
                        </a:rPr>
                        <a:t>21.646,34 </a:t>
                      </a:r>
                      <a:r>
                        <a:rPr lang="en-US" sz="1000" b="1" kern="150">
                          <a:latin typeface="Times New Roman"/>
                          <a:ea typeface="Arial Unicode MS"/>
                          <a:cs typeface="Times New Roman"/>
                        </a:rPr>
                        <a:t>TL </a:t>
                      </a:r>
                      <a:r>
                        <a:rPr lang="en-US" sz="1000" kern="150">
                          <a:latin typeface="Times New Roman"/>
                          <a:ea typeface="Arial Unicode MS"/>
                          <a:cs typeface="Times New Roman"/>
                        </a:rPr>
                        <a:t>aidat “362 Fonlar ve Diğer Kamu İdareleri Adına Yapılan Tahsilatlar” hesabında izlenerek Muhasebe İşlem Fişi ile Maliye Bakanlığına bağlı Kefalet Sandığı’nın ilgili banka hesabına aktarılmıştır. Üniversitemiz kefalet kesintisine tabi göreve atanan veya kefalet kesintisine tabi görevden ayrılan personelin </a:t>
                      </a:r>
                      <a:r>
                        <a:rPr lang="en-US" sz="1000" b="1" kern="150">
                          <a:latin typeface="Times New Roman"/>
                          <a:ea typeface="Arial Unicode MS"/>
                          <a:cs typeface="Times New Roman"/>
                        </a:rPr>
                        <a:t>BKMYS’ye giriş, çıkış ve kefalet sandığıyla yazışma işlemleri </a:t>
                      </a:r>
                      <a:r>
                        <a:rPr lang="en-US" sz="1000" kern="150">
                          <a:latin typeface="Times New Roman"/>
                          <a:ea typeface="Arial Unicode MS"/>
                          <a:cs typeface="Times New Roman"/>
                        </a:rPr>
                        <a:t>yapılmıştır.</a:t>
                      </a:r>
                      <a:endParaRPr lang="tr-TR" sz="1000" kern="150">
                        <a:latin typeface="Times New Roman"/>
                        <a:ea typeface="Arial Unicode MS"/>
                        <a:cs typeface="Mangal"/>
                      </a:endParaRPr>
                    </a:p>
                  </a:txBody>
                  <a:tcPr marL="36839" marR="368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16936">
                <a:tc>
                  <a:txBody>
                    <a:bodyPr/>
                    <a:lstStyle/>
                    <a:p>
                      <a:pPr algn="just">
                        <a:lnSpc>
                          <a:spcPct val="107000"/>
                        </a:lnSpc>
                        <a:spcAft>
                          <a:spcPts val="0"/>
                        </a:spcAft>
                      </a:pPr>
                      <a:r>
                        <a:rPr lang="tr-TR" sz="1000" b="1" kern="150">
                          <a:solidFill>
                            <a:srgbClr val="FFFFFF"/>
                          </a:solidFill>
                          <a:latin typeface="Times New Roman"/>
                          <a:ea typeface="Arial Unicode MS"/>
                          <a:cs typeface="Times New Roman"/>
                        </a:rPr>
                        <a:t>SENDİKA KESİNTİSİ</a:t>
                      </a:r>
                      <a:endParaRPr lang="tr-TR" sz="1000" kern="150">
                        <a:latin typeface="Times New Roman"/>
                        <a:ea typeface="Arial Unicode MS"/>
                        <a:cs typeface="Mangal"/>
                      </a:endParaRPr>
                    </a:p>
                  </a:txBody>
                  <a:tcPr marL="36839" marR="368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000" kern="150">
                          <a:latin typeface="Times New Roman"/>
                          <a:ea typeface="Arial Unicode MS"/>
                          <a:cs typeface="Times New Roman"/>
                        </a:rPr>
                        <a:t>Üniversitemiz sendika üyesi personelin 2023 yılı maaşlarından kesilmek suretiyle tahakkuk ettirilen </a:t>
                      </a:r>
                      <a:r>
                        <a:rPr lang="tr-TR" sz="1000" kern="150">
                          <a:latin typeface="Times New Roman"/>
                          <a:ea typeface="Arial Unicode MS"/>
                          <a:cs typeface="Mangal"/>
                        </a:rPr>
                        <a:t>2.204.996,04 </a:t>
                      </a:r>
                      <a:r>
                        <a:rPr lang="en-US" sz="1000" b="1" kern="150">
                          <a:latin typeface="Times New Roman"/>
                          <a:ea typeface="Arial Unicode MS"/>
                          <a:cs typeface="Times New Roman"/>
                        </a:rPr>
                        <a:t>TL </a:t>
                      </a:r>
                      <a:r>
                        <a:rPr lang="en-US" sz="1000" kern="150">
                          <a:latin typeface="Times New Roman"/>
                          <a:ea typeface="Arial Unicode MS"/>
                          <a:cs typeface="Times New Roman"/>
                        </a:rPr>
                        <a:t>sendika aidatı emanet hesaplarında izlenerek Muhasebe İşlem Fişi ile sendikaların ilgili banka hesaplarına aktarılmıştır.</a:t>
                      </a:r>
                      <a:endParaRPr lang="tr-TR" sz="1000" kern="150">
                        <a:latin typeface="Times New Roman"/>
                        <a:ea typeface="Arial Unicode MS"/>
                        <a:cs typeface="Mangal"/>
                      </a:endParaRPr>
                    </a:p>
                  </a:txBody>
                  <a:tcPr marL="36839" marR="368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691176">
                <a:tc>
                  <a:txBody>
                    <a:bodyPr/>
                    <a:lstStyle/>
                    <a:p>
                      <a:pPr algn="just">
                        <a:lnSpc>
                          <a:spcPct val="107000"/>
                        </a:lnSpc>
                        <a:spcAft>
                          <a:spcPts val="0"/>
                        </a:spcAft>
                      </a:pPr>
                      <a:r>
                        <a:rPr lang="tr-TR" sz="1000" b="1" kern="150">
                          <a:solidFill>
                            <a:srgbClr val="FFFFFF"/>
                          </a:solidFill>
                          <a:latin typeface="Times New Roman"/>
                          <a:ea typeface="Arial Unicode MS"/>
                          <a:cs typeface="Times New Roman"/>
                        </a:rPr>
                        <a:t>İCRA VE NAFAKA KESİNTİ ÖDEMESİ</a:t>
                      </a:r>
                      <a:endParaRPr lang="tr-TR" sz="1000" kern="150">
                        <a:latin typeface="Times New Roman"/>
                        <a:ea typeface="Arial Unicode MS"/>
                        <a:cs typeface="Mangal"/>
                      </a:endParaRPr>
                    </a:p>
                  </a:txBody>
                  <a:tcPr marL="36839" marR="368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marL="39370" algn="just">
                        <a:lnSpc>
                          <a:spcPct val="107000"/>
                        </a:lnSpc>
                        <a:spcAft>
                          <a:spcPts val="0"/>
                        </a:spcAft>
                      </a:pPr>
                      <a:r>
                        <a:rPr lang="en-US" sz="1000" kern="150">
                          <a:latin typeface="Times New Roman"/>
                          <a:ea typeface="Arial Unicode MS"/>
                          <a:cs typeface="Times New Roman"/>
                        </a:rPr>
                        <a:t>İcra İflas Kanunu’nun ilgili maddeleri gereğince adlarına haciz kararı çıkarılmış  olan Üniversitemiz personelinin maaşlarından kesilen </a:t>
                      </a:r>
                      <a:r>
                        <a:rPr lang="en-US" sz="1000" b="1" kern="150">
                          <a:latin typeface="Times New Roman"/>
                          <a:ea typeface="Arial Unicode MS"/>
                          <a:cs typeface="Times New Roman"/>
                        </a:rPr>
                        <a:t>İcra ve Nafaka Dosyasına  </a:t>
                      </a:r>
                      <a:r>
                        <a:rPr lang="en-US" sz="1000" kern="150">
                          <a:latin typeface="Times New Roman"/>
                          <a:ea typeface="Arial Unicode MS"/>
                          <a:cs typeface="Times New Roman"/>
                        </a:rPr>
                        <a:t>ait toplam </a:t>
                      </a:r>
                      <a:r>
                        <a:rPr lang="tr-TR" sz="1000" kern="150">
                          <a:latin typeface="Times New Roman"/>
                          <a:ea typeface="Arial Unicode MS"/>
                          <a:cs typeface="Mangal"/>
                        </a:rPr>
                        <a:t>1.041.117,09 </a:t>
                      </a:r>
                      <a:r>
                        <a:rPr lang="en-US" sz="1000" b="1" kern="150">
                          <a:latin typeface="Times New Roman"/>
                          <a:ea typeface="Arial Unicode MS"/>
                          <a:cs typeface="Times New Roman"/>
                        </a:rPr>
                        <a:t>TL </a:t>
                      </a:r>
                      <a:r>
                        <a:rPr lang="en-US" sz="1000" kern="150">
                          <a:latin typeface="Times New Roman"/>
                          <a:ea typeface="Arial Unicode MS"/>
                          <a:cs typeface="Times New Roman"/>
                        </a:rPr>
                        <a:t>icra ve nafaka kesintisinin emanet hesabında takibi yapılarak Muhasebe İşlem Fişi ile İcra Dairelerinin ilgili banka hesaplarına ödeme işlemleri yapılmıştır.</a:t>
                      </a:r>
                      <a:endParaRPr lang="tr-TR" sz="1000" kern="150">
                        <a:latin typeface="Times New Roman"/>
                        <a:ea typeface="Arial Unicode MS"/>
                        <a:cs typeface="Mangal"/>
                      </a:endParaRPr>
                    </a:p>
                  </a:txBody>
                  <a:tcPr marL="36839" marR="368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691176">
                <a:tc>
                  <a:txBody>
                    <a:bodyPr/>
                    <a:lstStyle/>
                    <a:p>
                      <a:pPr algn="just">
                        <a:lnSpc>
                          <a:spcPct val="107000"/>
                        </a:lnSpc>
                        <a:spcAft>
                          <a:spcPts val="0"/>
                        </a:spcAft>
                      </a:pPr>
                      <a:r>
                        <a:rPr lang="tr-TR" sz="1000" kern="150">
                          <a:solidFill>
                            <a:srgbClr val="FFFFFF"/>
                          </a:solidFill>
                          <a:latin typeface="Times New Roman"/>
                          <a:ea typeface="Arial Unicode MS"/>
                          <a:cs typeface="Times New Roman"/>
                        </a:rPr>
                        <a:t>VERGİLERİN TAKİBİ, BEYANNAME DÜZENLEME İŞLEMLERİ</a:t>
                      </a:r>
                      <a:endParaRPr lang="tr-TR" sz="1000" kern="150">
                        <a:latin typeface="Times New Roman"/>
                        <a:ea typeface="Arial Unicode MS"/>
                        <a:cs typeface="Mangal"/>
                      </a:endParaRPr>
                    </a:p>
                  </a:txBody>
                  <a:tcPr marL="36839" marR="368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000" kern="150">
                          <a:latin typeface="Times New Roman"/>
                          <a:ea typeface="Arial Unicode MS"/>
                          <a:cs typeface="Times New Roman"/>
                        </a:rPr>
                        <a:t>Üniversitemiz bünyesinde çalışan personel ve hak sahiplerine yapılan ödemelerden 2023 yılında kesilen Gelir Vergisi, Damga Vergisi ve KDV tevkifatına ilişkin toplam </a:t>
                      </a:r>
                      <a:r>
                        <a:rPr lang="tr-TR" sz="1000" kern="150">
                          <a:latin typeface="Times New Roman"/>
                          <a:ea typeface="Arial Unicode MS"/>
                          <a:cs typeface="Mangal"/>
                        </a:rPr>
                        <a:t>24.970.566,46 </a:t>
                      </a:r>
                      <a:r>
                        <a:rPr lang="en-US" sz="1000" b="1" kern="150">
                          <a:latin typeface="Times New Roman"/>
                          <a:ea typeface="Arial Unicode MS"/>
                          <a:cs typeface="Times New Roman"/>
                        </a:rPr>
                        <a:t>TL</a:t>
                      </a:r>
                      <a:r>
                        <a:rPr lang="en-US" sz="1000" kern="150">
                          <a:latin typeface="Times New Roman"/>
                          <a:ea typeface="Arial Unicode MS"/>
                          <a:cs typeface="Times New Roman"/>
                        </a:rPr>
                        <a:t> 2023 yılında Gelir İdaresi Başkanlığının internet sitesinden e- beyanname programı ile düzenlenerek 36 adet Muhasebe İşlem Fişi ile muhasebeleştirilerek Siirt  Vergi Dairesinin ilgili banka hesabına yatırılmıştır.</a:t>
                      </a:r>
                      <a:endParaRPr lang="tr-TR" sz="1000" kern="150">
                        <a:latin typeface="Times New Roman"/>
                        <a:ea typeface="Arial Unicode MS"/>
                        <a:cs typeface="Mangal"/>
                      </a:endParaRPr>
                    </a:p>
                  </a:txBody>
                  <a:tcPr marL="36839" marR="368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414705">
                <a:tc>
                  <a:txBody>
                    <a:bodyPr/>
                    <a:lstStyle/>
                    <a:p>
                      <a:pPr algn="just">
                        <a:lnSpc>
                          <a:spcPct val="107000"/>
                        </a:lnSpc>
                        <a:spcAft>
                          <a:spcPts val="0"/>
                        </a:spcAft>
                      </a:pPr>
                      <a:r>
                        <a:rPr lang="tr-TR" sz="1000" b="1" kern="150">
                          <a:solidFill>
                            <a:srgbClr val="FFFFFF"/>
                          </a:solidFill>
                          <a:latin typeface="Times New Roman"/>
                          <a:ea typeface="Arial Unicode MS"/>
                          <a:cs typeface="Times New Roman"/>
                        </a:rPr>
                        <a:t>YOLLUKLAR</a:t>
                      </a:r>
                      <a:endParaRPr lang="tr-TR" sz="1000" kern="150">
                        <a:latin typeface="Times New Roman"/>
                        <a:ea typeface="Arial Unicode MS"/>
                        <a:cs typeface="Mangal"/>
                      </a:endParaRPr>
                    </a:p>
                  </a:txBody>
                  <a:tcPr marL="36839" marR="368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000" kern="150" dirty="0" err="1">
                          <a:latin typeface="Times New Roman"/>
                          <a:ea typeface="Arial Unicode MS"/>
                          <a:cs typeface="Times New Roman"/>
                        </a:rPr>
                        <a:t>Üniversitemiz</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bünyesinde</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çalışan</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akademik</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ve</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idari</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personelin</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yurtiçi</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geçiçi</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görev</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yolluğu</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sürekli</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görev</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yolluğu</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ve</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yurtdışı</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görev</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yolluğu</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ödeme</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kalemlerine</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ilişkin</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toplam</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ödeme</a:t>
                      </a:r>
                      <a:r>
                        <a:rPr lang="en-US" sz="1000" kern="150" dirty="0">
                          <a:latin typeface="Times New Roman"/>
                          <a:ea typeface="Arial Unicode MS"/>
                          <a:cs typeface="Times New Roman"/>
                        </a:rPr>
                        <a:t> </a:t>
                      </a:r>
                      <a:r>
                        <a:rPr lang="en-US" sz="1000" kern="150" dirty="0" err="1">
                          <a:latin typeface="Times New Roman"/>
                          <a:ea typeface="Arial Unicode MS"/>
                          <a:cs typeface="Times New Roman"/>
                        </a:rPr>
                        <a:t>tutarı</a:t>
                      </a:r>
                      <a:r>
                        <a:rPr lang="en-US" sz="1000" kern="150" dirty="0">
                          <a:latin typeface="Times New Roman"/>
                          <a:ea typeface="Arial Unicode MS"/>
                          <a:cs typeface="Times New Roman"/>
                        </a:rPr>
                        <a:t> </a:t>
                      </a:r>
                      <a:r>
                        <a:rPr lang="tr-TR" sz="1000" kern="150" dirty="0">
                          <a:latin typeface="Times New Roman"/>
                          <a:ea typeface="Arial Unicode MS"/>
                          <a:cs typeface="Mangal"/>
                        </a:rPr>
                        <a:t>2.747.839,50 </a:t>
                      </a:r>
                      <a:r>
                        <a:rPr lang="en-US" sz="1000" b="1" kern="150" dirty="0">
                          <a:latin typeface="Times New Roman"/>
                          <a:ea typeface="Arial Unicode MS"/>
                          <a:cs typeface="Times New Roman"/>
                        </a:rPr>
                        <a:t>TL </a:t>
                      </a:r>
                      <a:r>
                        <a:rPr lang="en-US" sz="1000" kern="150" dirty="0" err="1">
                          <a:latin typeface="Times New Roman"/>
                          <a:ea typeface="Arial Unicode MS"/>
                          <a:cs typeface="Times New Roman"/>
                        </a:rPr>
                        <a:t>olmuştur</a:t>
                      </a:r>
                      <a:r>
                        <a:rPr lang="en-US" sz="1000" kern="150" dirty="0">
                          <a:latin typeface="Times New Roman"/>
                          <a:ea typeface="Arial Unicode MS"/>
                          <a:cs typeface="Times New Roman"/>
                        </a:rPr>
                        <a:t>.</a:t>
                      </a:r>
                      <a:endParaRPr lang="tr-TR" sz="1000" kern="150" dirty="0">
                        <a:latin typeface="Times New Roman"/>
                        <a:ea typeface="Arial Unicode MS"/>
                        <a:cs typeface="Mangal"/>
                      </a:endParaRPr>
                    </a:p>
                  </a:txBody>
                  <a:tcPr marL="36839" marR="368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35386035"/>
      </p:ext>
    </p:extLst>
  </p:cSld>
  <p:clrMapOvr>
    <a:masterClrMapping/>
  </p:clrMapOvr>
  <p:transition spd="slow">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nvGraphicFramePr>
        <p:xfrm>
          <a:off x="1334530" y="1110415"/>
          <a:ext cx="9391136" cy="4310082"/>
        </p:xfrm>
        <a:graphic>
          <a:graphicData uri="http://schemas.openxmlformats.org/drawingml/2006/table">
            <a:tbl>
              <a:tblPr/>
              <a:tblGrid>
                <a:gridCol w="1858230">
                  <a:extLst>
                    <a:ext uri="{9D8B030D-6E8A-4147-A177-3AD203B41FA5}">
                      <a16:colId xmlns:a16="http://schemas.microsoft.com/office/drawing/2014/main" val="20000"/>
                    </a:ext>
                  </a:extLst>
                </a:gridCol>
                <a:gridCol w="7532906">
                  <a:extLst>
                    <a:ext uri="{9D8B030D-6E8A-4147-A177-3AD203B41FA5}">
                      <a16:colId xmlns:a16="http://schemas.microsoft.com/office/drawing/2014/main" val="20001"/>
                    </a:ext>
                  </a:extLst>
                </a:gridCol>
              </a:tblGrid>
              <a:tr h="495839">
                <a:tc>
                  <a:txBody>
                    <a:bodyPr/>
                    <a:lstStyle/>
                    <a:p>
                      <a:pPr algn="just">
                        <a:lnSpc>
                          <a:spcPct val="107000"/>
                        </a:lnSpc>
                        <a:spcAft>
                          <a:spcPts val="0"/>
                        </a:spcAft>
                      </a:pPr>
                      <a:r>
                        <a:rPr lang="tr-TR" sz="1200" b="1" kern="150" dirty="0">
                          <a:solidFill>
                            <a:srgbClr val="FFFFFF"/>
                          </a:solidFill>
                          <a:latin typeface="Times New Roman"/>
                          <a:ea typeface="Arial Unicode MS"/>
                          <a:cs typeface="Times New Roman"/>
                        </a:rPr>
                        <a:t>LOJMAN KİRA GELİRİ TAKİBİ</a:t>
                      </a:r>
                      <a:endParaRPr lang="tr-TR" sz="1200" kern="150" dirty="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a:latin typeface="Times New Roman"/>
                          <a:ea typeface="Arial Unicode MS"/>
                          <a:cs typeface="Times New Roman"/>
                        </a:rPr>
                        <a:t>Üniversitemiz öz gelirini oluşturan taşınmaz mallarından 155 </a:t>
                      </a:r>
                      <a:r>
                        <a:rPr lang="en-US" sz="1200" b="1" kern="150">
                          <a:latin typeface="Times New Roman"/>
                          <a:ea typeface="Arial Unicode MS"/>
                          <a:cs typeface="Times New Roman"/>
                        </a:rPr>
                        <a:t>adet lojmana </a:t>
                      </a:r>
                      <a:r>
                        <a:rPr lang="en-US" sz="1200" kern="150">
                          <a:latin typeface="Times New Roman"/>
                          <a:ea typeface="Arial Unicode MS"/>
                          <a:cs typeface="Times New Roman"/>
                        </a:rPr>
                        <a:t>ait kira gelirine ilişkin toplam </a:t>
                      </a:r>
                      <a:r>
                        <a:rPr lang="tr-TR" sz="1200" kern="150">
                          <a:latin typeface="Times New Roman"/>
                          <a:ea typeface="Arial Unicode MS"/>
                          <a:cs typeface="Mangal"/>
                        </a:rPr>
                        <a:t>1.407.694,00 </a:t>
                      </a:r>
                      <a:r>
                        <a:rPr lang="en-US" sz="1200" b="1" kern="150">
                          <a:latin typeface="Times New Roman"/>
                          <a:ea typeface="Arial Unicode MS"/>
                          <a:cs typeface="Times New Roman"/>
                        </a:rPr>
                        <a:t>TL </a:t>
                      </a:r>
                      <a:r>
                        <a:rPr lang="en-US" sz="1200" kern="150">
                          <a:latin typeface="Times New Roman"/>
                          <a:ea typeface="Arial Unicode MS"/>
                          <a:cs typeface="Times New Roman"/>
                        </a:rPr>
                        <a:t>2023 yılında tahsilat yapılmıştır.</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864597">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TEMİNAT MEKTUPLARI VE NAKİT TEMİNAT İŞLEMLERİ</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a:solidFill>
                            <a:srgbClr val="000000"/>
                          </a:solidFill>
                          <a:latin typeface="Times New Roman"/>
                          <a:ea typeface="Arial Unicode MS"/>
                          <a:cs typeface="Times New Roman"/>
                        </a:rPr>
                        <a:t>2023 itibariyle</a:t>
                      </a:r>
                      <a:r>
                        <a:rPr lang="en-US" sz="1200" b="1" kern="150">
                          <a:solidFill>
                            <a:srgbClr val="000000"/>
                          </a:solidFill>
                          <a:latin typeface="Times New Roman"/>
                          <a:ea typeface="Arial Unicode MS"/>
                          <a:cs typeface="Times New Roman"/>
                        </a:rPr>
                        <a:t>; </a:t>
                      </a:r>
                      <a:r>
                        <a:rPr lang="tr-TR" sz="1200" kern="150">
                          <a:latin typeface="Times New Roman"/>
                          <a:ea typeface="Arial Unicode MS"/>
                          <a:cs typeface="Mangal"/>
                        </a:rPr>
                        <a:t>161.762,00 </a:t>
                      </a:r>
                      <a:r>
                        <a:rPr lang="en-US" sz="1200" b="1" kern="150">
                          <a:solidFill>
                            <a:srgbClr val="000000"/>
                          </a:solidFill>
                          <a:latin typeface="Times New Roman"/>
                          <a:ea typeface="Arial Unicode MS"/>
                          <a:cs typeface="Times New Roman"/>
                        </a:rPr>
                        <a:t>TL </a:t>
                      </a:r>
                      <a:r>
                        <a:rPr lang="en-US" sz="1200" kern="150">
                          <a:solidFill>
                            <a:srgbClr val="000000"/>
                          </a:solidFill>
                          <a:latin typeface="Times New Roman"/>
                          <a:ea typeface="Arial Unicode MS"/>
                          <a:cs typeface="Times New Roman"/>
                        </a:rPr>
                        <a:t>Geçici Teminat Mektubu, </a:t>
                      </a:r>
                      <a:r>
                        <a:rPr lang="tr-TR" sz="1200" kern="150">
                          <a:latin typeface="Times New Roman"/>
                          <a:ea typeface="Arial Unicode MS"/>
                          <a:cs typeface="Mangal"/>
                        </a:rPr>
                        <a:t>859.565,21 </a:t>
                      </a:r>
                      <a:r>
                        <a:rPr lang="en-US" sz="1200" b="1" kern="150">
                          <a:solidFill>
                            <a:srgbClr val="000000"/>
                          </a:solidFill>
                          <a:latin typeface="Times New Roman"/>
                          <a:ea typeface="Arial Unicode MS"/>
                          <a:cs typeface="Times New Roman"/>
                        </a:rPr>
                        <a:t>TL  </a:t>
                      </a:r>
                      <a:r>
                        <a:rPr lang="en-US" sz="1200" kern="150">
                          <a:solidFill>
                            <a:srgbClr val="000000"/>
                          </a:solidFill>
                          <a:latin typeface="Times New Roman"/>
                          <a:ea typeface="Arial Unicode MS"/>
                          <a:cs typeface="Times New Roman"/>
                        </a:rPr>
                        <a:t>Kesin Nakit Teminat, </a:t>
                      </a:r>
                      <a:r>
                        <a:rPr lang="tr-TR" sz="1200" kern="150">
                          <a:latin typeface="Times New Roman"/>
                          <a:ea typeface="Arial Unicode MS"/>
                          <a:cs typeface="Mangal"/>
                        </a:rPr>
                        <a:t>26.232,60 </a:t>
                      </a:r>
                      <a:r>
                        <a:rPr lang="en-US" sz="1200" b="1" kern="150">
                          <a:solidFill>
                            <a:srgbClr val="000000"/>
                          </a:solidFill>
                          <a:latin typeface="Times New Roman"/>
                          <a:ea typeface="Arial Unicode MS"/>
                          <a:cs typeface="Times New Roman"/>
                        </a:rPr>
                        <a:t>TL </a:t>
                      </a:r>
                      <a:r>
                        <a:rPr lang="en-US" sz="1200" kern="150">
                          <a:solidFill>
                            <a:srgbClr val="000000"/>
                          </a:solidFill>
                          <a:latin typeface="Times New Roman"/>
                          <a:ea typeface="Arial Unicode MS"/>
                          <a:cs typeface="Times New Roman"/>
                        </a:rPr>
                        <a:t>Ek Kesin Teminat Mektubu olmak üzere toplam </a:t>
                      </a:r>
                      <a:r>
                        <a:rPr lang="tr-TR" sz="1200" kern="150">
                          <a:latin typeface="Times New Roman"/>
                          <a:ea typeface="Arial Unicode MS"/>
                          <a:cs typeface="Mangal"/>
                        </a:rPr>
                        <a:t>1.047.559,81 </a:t>
                      </a:r>
                      <a:r>
                        <a:rPr lang="en-US" sz="1200" b="1" kern="150">
                          <a:solidFill>
                            <a:srgbClr val="000000"/>
                          </a:solidFill>
                          <a:latin typeface="Times New Roman"/>
                          <a:ea typeface="Arial Unicode MS"/>
                          <a:cs typeface="Times New Roman"/>
                        </a:rPr>
                        <a:t>TL </a:t>
                      </a:r>
                      <a:r>
                        <a:rPr lang="en-US" sz="1200" kern="150">
                          <a:solidFill>
                            <a:srgbClr val="000000"/>
                          </a:solidFill>
                          <a:latin typeface="Times New Roman"/>
                          <a:ea typeface="Arial Unicode MS"/>
                          <a:cs typeface="Times New Roman"/>
                        </a:rPr>
                        <a:t>Kesin/Geçici/Ek Teminat </a:t>
                      </a:r>
                      <a:r>
                        <a:rPr lang="en-US" sz="1200" b="1" kern="150">
                          <a:solidFill>
                            <a:srgbClr val="000000"/>
                          </a:solidFill>
                          <a:latin typeface="Times New Roman"/>
                          <a:ea typeface="Arial Unicode MS"/>
                          <a:cs typeface="Times New Roman"/>
                        </a:rPr>
                        <a:t>BKMYS</a:t>
                      </a:r>
                      <a:r>
                        <a:rPr lang="en-US" sz="1200" kern="150">
                          <a:solidFill>
                            <a:srgbClr val="000000"/>
                          </a:solidFill>
                          <a:latin typeface="Times New Roman"/>
                          <a:ea typeface="Arial Unicode MS"/>
                          <a:cs typeface="Times New Roman"/>
                        </a:rPr>
                        <a:t> sistemine işlenmiştir. Ayrıca; değerli kağıt olarak gelen Kesin Teminat Mektubu toplamı </a:t>
                      </a:r>
                      <a:r>
                        <a:rPr lang="tr-TR" sz="1200" kern="150">
                          <a:latin typeface="Times New Roman"/>
                          <a:ea typeface="Arial Unicode MS"/>
                          <a:cs typeface="Mangal"/>
                        </a:rPr>
                        <a:t>3.876.105,68 </a:t>
                      </a:r>
                      <a:r>
                        <a:rPr lang="en-US" sz="1200" b="1" kern="150">
                          <a:solidFill>
                            <a:srgbClr val="000000"/>
                          </a:solidFill>
                          <a:latin typeface="Times New Roman"/>
                          <a:ea typeface="Arial Unicode MS"/>
                          <a:cs typeface="Times New Roman"/>
                        </a:rPr>
                        <a:t>TL </a:t>
                      </a:r>
                      <a:r>
                        <a:rPr lang="en-US" sz="1200" kern="150">
                          <a:solidFill>
                            <a:srgbClr val="000000"/>
                          </a:solidFill>
                          <a:latin typeface="Times New Roman"/>
                          <a:ea typeface="Arial Unicode MS"/>
                          <a:cs typeface="Times New Roman"/>
                        </a:rPr>
                        <a:t>olarak gerçekleştirilmiştir.</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1004302">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BANKA İŞLEMLERİ</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dirty="0" err="1">
                          <a:solidFill>
                            <a:srgbClr val="000000"/>
                          </a:solidFill>
                          <a:latin typeface="Times New Roman"/>
                          <a:ea typeface="Arial Unicode MS"/>
                          <a:cs typeface="Times New Roman"/>
                        </a:rPr>
                        <a:t>Günlük</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muhasebe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işlemlerini</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gerçekleştirmek</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amacıyla</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gönderme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emirleri</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ve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ekstrelerinin</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bankaya</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getirilip</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götürülmesi</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yeni</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hesapların</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açılıp</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kapanması</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ve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yıl</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sonu</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hesap</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işlemlerinin</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yapılması</a:t>
                      </a:r>
                      <a:r>
                        <a:rPr lang="en-US" sz="1200" kern="150" dirty="0">
                          <a:solidFill>
                            <a:srgbClr val="000000"/>
                          </a:solidFill>
                          <a:latin typeface="Times New Roman"/>
                          <a:ea typeface="Arial Unicode MS"/>
                          <a:cs typeface="Times New Roman"/>
                        </a:rPr>
                        <a:t> </a:t>
                      </a:r>
                      <a:r>
                        <a:rPr lang="en-US" sz="1200" b="1" kern="150" dirty="0">
                          <a:solidFill>
                            <a:srgbClr val="000000"/>
                          </a:solidFill>
                          <a:latin typeface="Times New Roman"/>
                          <a:ea typeface="Arial Unicode MS"/>
                          <a:cs typeface="Times New Roman"/>
                        </a:rPr>
                        <a:t>2023 </a:t>
                      </a:r>
                      <a:r>
                        <a:rPr lang="en-US" sz="1200" kern="150" dirty="0" err="1">
                          <a:solidFill>
                            <a:srgbClr val="000000"/>
                          </a:solidFill>
                          <a:latin typeface="Times New Roman"/>
                          <a:ea typeface="Arial Unicode MS"/>
                          <a:cs typeface="Times New Roman"/>
                        </a:rPr>
                        <a:t>yılı</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itibariyle</a:t>
                      </a:r>
                      <a:r>
                        <a:rPr lang="en-US" sz="1200" kern="150" dirty="0">
                          <a:solidFill>
                            <a:srgbClr val="000000"/>
                          </a:solidFill>
                          <a:latin typeface="Times New Roman"/>
                          <a:ea typeface="Arial Unicode MS"/>
                          <a:cs typeface="Times New Roman"/>
                        </a:rPr>
                        <a:t> </a:t>
                      </a:r>
                      <a:r>
                        <a:rPr lang="tr-TR" sz="1200" b="1" kern="150" dirty="0" err="1">
                          <a:solidFill>
                            <a:srgbClr val="000000"/>
                          </a:solidFill>
                          <a:latin typeface="Times New Roman"/>
                          <a:ea typeface="Arial Unicode MS"/>
                          <a:cs typeface="Times New Roman"/>
                        </a:rPr>
                        <a:t>xxx</a:t>
                      </a:r>
                      <a:r>
                        <a:rPr lang="en-US" sz="1200" b="1" kern="150" dirty="0">
                          <a:solidFill>
                            <a:srgbClr val="000000"/>
                          </a:solidFill>
                          <a:latin typeface="Times New Roman"/>
                          <a:ea typeface="Arial Unicode MS"/>
                          <a:cs typeface="Times New Roman"/>
                        </a:rPr>
                        <a:t> </a:t>
                      </a:r>
                      <a:r>
                        <a:rPr lang="en-US" sz="1200" b="1" kern="150" dirty="0" err="1">
                          <a:solidFill>
                            <a:srgbClr val="000000"/>
                          </a:solidFill>
                          <a:latin typeface="Times New Roman"/>
                          <a:ea typeface="Arial Unicode MS"/>
                          <a:cs typeface="Times New Roman"/>
                        </a:rPr>
                        <a:t>gönderme</a:t>
                      </a:r>
                      <a:r>
                        <a:rPr lang="en-US" sz="1200" b="1" kern="150" dirty="0">
                          <a:solidFill>
                            <a:srgbClr val="000000"/>
                          </a:solidFill>
                          <a:latin typeface="Times New Roman"/>
                          <a:ea typeface="Arial Unicode MS"/>
                          <a:cs typeface="Times New Roman"/>
                        </a:rPr>
                        <a:t> </a:t>
                      </a:r>
                      <a:r>
                        <a:rPr lang="en-US" sz="1200" b="1" kern="150" dirty="0" err="1">
                          <a:solidFill>
                            <a:srgbClr val="000000"/>
                          </a:solidFill>
                          <a:latin typeface="Times New Roman"/>
                          <a:ea typeface="Arial Unicode MS"/>
                          <a:cs typeface="Times New Roman"/>
                        </a:rPr>
                        <a:t>emri</a:t>
                      </a:r>
                      <a:r>
                        <a:rPr lang="en-US" sz="1200" b="1"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işlemi</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yapılmıştır</a:t>
                      </a:r>
                      <a:r>
                        <a:rPr lang="en-US" sz="1200" kern="150" dirty="0">
                          <a:solidFill>
                            <a:srgbClr val="000000"/>
                          </a:solidFill>
                          <a:latin typeface="Times New Roman"/>
                          <a:ea typeface="Arial Unicode MS"/>
                          <a:cs typeface="Times New Roman"/>
                        </a:rPr>
                        <a:t>. TC </a:t>
                      </a:r>
                      <a:r>
                        <a:rPr lang="en-US" sz="1200" kern="150" dirty="0" err="1">
                          <a:solidFill>
                            <a:srgbClr val="000000"/>
                          </a:solidFill>
                          <a:latin typeface="Times New Roman"/>
                          <a:ea typeface="Arial Unicode MS"/>
                          <a:cs typeface="Times New Roman"/>
                        </a:rPr>
                        <a:t>Ziraat</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Bankasında</a:t>
                      </a:r>
                      <a:r>
                        <a:rPr lang="en-US" sz="1200" kern="150" dirty="0">
                          <a:solidFill>
                            <a:srgbClr val="000000"/>
                          </a:solidFill>
                          <a:latin typeface="Times New Roman"/>
                          <a:ea typeface="Arial Unicode MS"/>
                          <a:cs typeface="Times New Roman"/>
                        </a:rPr>
                        <a:t> </a:t>
                      </a:r>
                      <a:r>
                        <a:rPr lang="tr-TR" sz="1200" kern="150" dirty="0">
                          <a:solidFill>
                            <a:srgbClr val="000000"/>
                          </a:solidFill>
                          <a:latin typeface="Times New Roman"/>
                          <a:ea typeface="Arial Unicode MS"/>
                          <a:cs typeface="Times New Roman"/>
                        </a:rPr>
                        <a:t>39</a:t>
                      </a:r>
                      <a:r>
                        <a:rPr lang="en-US" sz="1200" kern="150" dirty="0">
                          <a:solidFill>
                            <a:srgbClr val="000000"/>
                          </a:solidFill>
                          <a:latin typeface="Times New Roman"/>
                          <a:ea typeface="Arial Unicode MS"/>
                          <a:cs typeface="Times New Roman"/>
                        </a:rPr>
                        <a:t> adet T.C. </a:t>
                      </a:r>
                      <a:r>
                        <a:rPr lang="en-US" sz="1200" kern="150" dirty="0" err="1">
                          <a:solidFill>
                            <a:srgbClr val="000000"/>
                          </a:solidFill>
                          <a:latin typeface="Times New Roman"/>
                          <a:ea typeface="Arial Unicode MS"/>
                          <a:cs typeface="Times New Roman"/>
                        </a:rPr>
                        <a:t>Vakıf</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Bankasında</a:t>
                      </a:r>
                      <a:r>
                        <a:rPr lang="en-US" sz="1200" kern="150" dirty="0">
                          <a:solidFill>
                            <a:srgbClr val="000000"/>
                          </a:solidFill>
                          <a:latin typeface="Times New Roman"/>
                          <a:ea typeface="Arial Unicode MS"/>
                          <a:cs typeface="Times New Roman"/>
                        </a:rPr>
                        <a:t> 2 adet </a:t>
                      </a:r>
                      <a:r>
                        <a:rPr lang="en-US" sz="1200" kern="150" dirty="0" err="1">
                          <a:solidFill>
                            <a:srgbClr val="000000"/>
                          </a:solidFill>
                          <a:latin typeface="Times New Roman"/>
                          <a:ea typeface="Arial Unicode MS"/>
                          <a:cs typeface="Times New Roman"/>
                        </a:rPr>
                        <a:t>olmak</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üzere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toplam</a:t>
                      </a:r>
                      <a:r>
                        <a:rPr lang="en-US" sz="1200" kern="150" dirty="0">
                          <a:solidFill>
                            <a:srgbClr val="000000"/>
                          </a:solidFill>
                          <a:latin typeface="Times New Roman"/>
                          <a:ea typeface="Arial Unicode MS"/>
                          <a:cs typeface="Times New Roman"/>
                        </a:rPr>
                        <a:t> 41 adet </a:t>
                      </a:r>
                      <a:r>
                        <a:rPr lang="en-US" sz="1200" kern="150" dirty="0" err="1">
                          <a:solidFill>
                            <a:srgbClr val="000000"/>
                          </a:solidFill>
                          <a:latin typeface="Times New Roman"/>
                          <a:ea typeface="Arial Unicode MS"/>
                          <a:cs typeface="Times New Roman"/>
                        </a:rPr>
                        <a:t>banka</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hesabımız</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bulunmaktadır</a:t>
                      </a:r>
                      <a:r>
                        <a:rPr lang="en-US" sz="1200" kern="150" dirty="0">
                          <a:solidFill>
                            <a:srgbClr val="000000"/>
                          </a:solidFill>
                          <a:latin typeface="Times New Roman"/>
                          <a:ea typeface="Arial Unicode MS"/>
                          <a:cs typeface="Times New Roman"/>
                        </a:rPr>
                        <a:t>. Bu </a:t>
                      </a:r>
                      <a:r>
                        <a:rPr lang="en-US" sz="1200" kern="150" dirty="0" err="1">
                          <a:solidFill>
                            <a:srgbClr val="000000"/>
                          </a:solidFill>
                          <a:latin typeface="Times New Roman"/>
                          <a:ea typeface="Arial Unicode MS"/>
                          <a:cs typeface="Times New Roman"/>
                        </a:rPr>
                        <a:t>hesapların</a:t>
                      </a:r>
                      <a:r>
                        <a:rPr lang="en-US" sz="1200" kern="150" dirty="0">
                          <a:solidFill>
                            <a:srgbClr val="000000"/>
                          </a:solidFill>
                          <a:latin typeface="Times New Roman"/>
                          <a:ea typeface="Arial Unicode MS"/>
                          <a:cs typeface="Times New Roman"/>
                        </a:rPr>
                        <a:t> her ay </a:t>
                      </a:r>
                      <a:r>
                        <a:rPr lang="en-US" sz="1200" kern="150" dirty="0" err="1">
                          <a:solidFill>
                            <a:srgbClr val="000000"/>
                          </a:solidFill>
                          <a:latin typeface="Times New Roman"/>
                          <a:ea typeface="Arial Unicode MS"/>
                          <a:cs typeface="Times New Roman"/>
                        </a:rPr>
                        <a:t>ve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yıl</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sonu</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düzenli</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olarak</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bakiye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kontrol</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ve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aktarımları</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yapılmıştır</a:t>
                      </a:r>
                      <a:r>
                        <a:rPr lang="en-US" sz="1200" kern="150" dirty="0">
                          <a:solidFill>
                            <a:srgbClr val="000000"/>
                          </a:solidFill>
                          <a:latin typeface="Times New Roman"/>
                          <a:ea typeface="Arial Unicode MS"/>
                          <a:cs typeface="Times New Roman"/>
                        </a:rPr>
                        <a:t>.</a:t>
                      </a:r>
                      <a:endParaRPr lang="tr-TR" sz="1200" kern="150" dirty="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864597">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HAZİNE YARDIM İŞLEMLERİ</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marL="39370" algn="just">
                        <a:lnSpc>
                          <a:spcPct val="107000"/>
                        </a:lnSpc>
                        <a:spcAft>
                          <a:spcPts val="0"/>
                        </a:spcAft>
                      </a:pPr>
                      <a:r>
                        <a:rPr lang="en-US" sz="1200" kern="150">
                          <a:solidFill>
                            <a:srgbClr val="000000"/>
                          </a:solidFill>
                          <a:latin typeface="Times New Roman"/>
                          <a:ea typeface="Arial Unicode MS"/>
                          <a:cs typeface="Times New Roman"/>
                        </a:rPr>
                        <a:t>Maliye Bakanlığı Bütçe ve Mali Kontrol Genel Müdürlüğüne her ay ve yıl sonu giderlere ait ayrıntılı tablo gönderilmiştir. Hazine Müsteşarlığından haftalık, aylık ve 3’er aylık nakit hazine yardımı talep işlemleri </a:t>
                      </a:r>
                      <a:r>
                        <a:rPr lang="tr-TR" sz="1200" kern="150">
                          <a:solidFill>
                            <a:srgbClr val="000000"/>
                          </a:solidFill>
                          <a:latin typeface="Times New Roman"/>
                          <a:ea typeface="Arial Unicode MS"/>
                          <a:cs typeface="Times New Roman"/>
                        </a:rPr>
                        <a:t>Hazine Müsteşarlığın Otomasyon sisteminden girilerek takipleri </a:t>
                      </a:r>
                      <a:r>
                        <a:rPr lang="en-US" sz="1200" kern="150">
                          <a:solidFill>
                            <a:srgbClr val="000000"/>
                          </a:solidFill>
                          <a:latin typeface="Times New Roman"/>
                          <a:ea typeface="Arial Unicode MS"/>
                          <a:cs typeface="Times New Roman"/>
                        </a:rPr>
                        <a:t>yapılmıştır. </a:t>
                      </a:r>
                      <a:r>
                        <a:rPr lang="en-US" sz="1200" b="1" kern="150">
                          <a:solidFill>
                            <a:srgbClr val="000000"/>
                          </a:solidFill>
                          <a:latin typeface="Times New Roman"/>
                          <a:ea typeface="Arial Unicode MS"/>
                          <a:cs typeface="Times New Roman"/>
                        </a:rPr>
                        <a:t>2023 </a:t>
                      </a:r>
                      <a:r>
                        <a:rPr lang="en-US" sz="1200" kern="150">
                          <a:solidFill>
                            <a:srgbClr val="000000"/>
                          </a:solidFill>
                          <a:latin typeface="Times New Roman"/>
                          <a:ea typeface="Arial Unicode MS"/>
                          <a:cs typeface="Times New Roman"/>
                        </a:rPr>
                        <a:t>yılında </a:t>
                      </a:r>
                      <a:r>
                        <a:rPr lang="tr-TR" sz="1200" kern="150">
                          <a:latin typeface="Times New Roman"/>
                          <a:ea typeface="Arial Unicode MS"/>
                          <a:cs typeface="Mangal"/>
                        </a:rPr>
                        <a:t>788.483.000,00 </a:t>
                      </a:r>
                      <a:r>
                        <a:rPr lang="en-US" sz="1200" b="1" kern="150">
                          <a:solidFill>
                            <a:srgbClr val="000000"/>
                          </a:solidFill>
                          <a:latin typeface="Times New Roman"/>
                          <a:ea typeface="Arial Unicode MS"/>
                          <a:cs typeface="Times New Roman"/>
                        </a:rPr>
                        <a:t>TL  </a:t>
                      </a:r>
                      <a:r>
                        <a:rPr lang="en-US" sz="1200" kern="150">
                          <a:solidFill>
                            <a:srgbClr val="000000"/>
                          </a:solidFill>
                          <a:latin typeface="Times New Roman"/>
                          <a:ea typeface="Arial Unicode MS"/>
                          <a:cs typeface="Times New Roman"/>
                        </a:rPr>
                        <a:t>net tahsilat kaydı yapılmıştır.</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32299">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HARÇ GELİRLERİ</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marL="39370" algn="just">
                        <a:lnSpc>
                          <a:spcPct val="107000"/>
                        </a:lnSpc>
                        <a:spcAft>
                          <a:spcPts val="0"/>
                        </a:spcAft>
                      </a:pPr>
                      <a:r>
                        <a:rPr lang="en-US" sz="1200" kern="150">
                          <a:latin typeface="Times New Roman"/>
                          <a:ea typeface="Arial Unicode MS"/>
                          <a:cs typeface="Times New Roman"/>
                        </a:rPr>
                        <a:t>Banka harç hesabımıza 2023 Yılında </a:t>
                      </a:r>
                      <a:r>
                        <a:rPr lang="tr-TR" sz="1200" kern="150">
                          <a:latin typeface="Times New Roman"/>
                          <a:ea typeface="Arial Unicode MS"/>
                          <a:cs typeface="Mangal"/>
                        </a:rPr>
                        <a:t>6.129.499,86 </a:t>
                      </a:r>
                      <a:r>
                        <a:rPr lang="tr-TR" sz="1200" b="1" kern="150">
                          <a:latin typeface="Times New Roman"/>
                          <a:ea typeface="Arial Unicode MS"/>
                          <a:cs typeface="Times New Roman"/>
                        </a:rPr>
                        <a:t>TL</a:t>
                      </a:r>
                      <a:r>
                        <a:rPr lang="en-US" sz="1200" b="1" kern="150">
                          <a:latin typeface="Times New Roman"/>
                          <a:ea typeface="Arial Unicode MS"/>
                          <a:cs typeface="Times New Roman"/>
                        </a:rPr>
                        <a:t> Örgün Öğretim </a:t>
                      </a:r>
                      <a:r>
                        <a:rPr lang="en-US" sz="1200" kern="150">
                          <a:latin typeface="Times New Roman"/>
                          <a:ea typeface="Arial Unicode MS"/>
                          <a:cs typeface="Times New Roman"/>
                        </a:rPr>
                        <a:t>harç geliri ve </a:t>
                      </a:r>
                      <a:r>
                        <a:rPr lang="tr-TR" sz="1200" kern="150">
                          <a:latin typeface="Times New Roman"/>
                          <a:ea typeface="Arial Unicode MS"/>
                          <a:cs typeface="Mangal"/>
                        </a:rPr>
                        <a:t>5.658.496,53 </a:t>
                      </a:r>
                      <a:r>
                        <a:rPr lang="en-US" sz="1200" b="1" kern="150">
                          <a:latin typeface="Times New Roman"/>
                          <a:ea typeface="Arial Unicode MS"/>
                          <a:cs typeface="Times New Roman"/>
                        </a:rPr>
                        <a:t>TL İkinci Öğretim </a:t>
                      </a:r>
                      <a:r>
                        <a:rPr lang="en-US" sz="1200" kern="150">
                          <a:latin typeface="Times New Roman"/>
                          <a:ea typeface="Arial Unicode MS"/>
                          <a:cs typeface="Times New Roman"/>
                        </a:rPr>
                        <a:t>harç geliri olmak üzere toplam </a:t>
                      </a:r>
                      <a:r>
                        <a:rPr lang="en-US" sz="1200" b="1" kern="150">
                          <a:latin typeface="Times New Roman"/>
                          <a:ea typeface="Arial Unicode MS"/>
                          <a:cs typeface="Times New Roman"/>
                        </a:rPr>
                        <a:t>2.823.406,09 TL </a:t>
                      </a:r>
                      <a:r>
                        <a:rPr lang="en-US" sz="1200" kern="150">
                          <a:latin typeface="Times New Roman"/>
                          <a:ea typeface="Arial Unicode MS"/>
                          <a:cs typeface="Times New Roman"/>
                        </a:rPr>
                        <a:t>harç ücreti yatırılmıştır.</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648448">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BKMYS SİS. EVRAK GİRİŞ VE ONAY İŞLEMLERİ</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marL="39370" algn="just">
                        <a:lnSpc>
                          <a:spcPct val="107000"/>
                        </a:lnSpc>
                        <a:spcAft>
                          <a:spcPts val="0"/>
                        </a:spcAft>
                      </a:pPr>
                      <a:r>
                        <a:rPr lang="en-US" sz="1200" kern="150" dirty="0">
                          <a:latin typeface="Times New Roman"/>
                          <a:ea typeface="Arial Unicode MS"/>
                          <a:cs typeface="Times New Roman"/>
                        </a:rPr>
                        <a:t>2023 </a:t>
                      </a:r>
                      <a:r>
                        <a:rPr lang="en-US" sz="1200" kern="150" dirty="0" err="1">
                          <a:latin typeface="Times New Roman"/>
                          <a:ea typeface="Arial Unicode MS"/>
                          <a:cs typeface="Times New Roman"/>
                        </a:rPr>
                        <a:t>yılında</a:t>
                      </a:r>
                      <a:r>
                        <a:rPr lang="en-US" sz="1200" kern="150" dirty="0">
                          <a:latin typeface="Times New Roman"/>
                          <a:ea typeface="Arial Unicode MS"/>
                          <a:cs typeface="Times New Roman"/>
                        </a:rPr>
                        <a:t> </a:t>
                      </a:r>
                      <a:r>
                        <a:rPr lang="tr-TR" sz="1200" b="1" kern="150" dirty="0" err="1">
                          <a:latin typeface="Times New Roman"/>
                          <a:ea typeface="Arial Unicode MS"/>
                          <a:cs typeface="Times New Roman"/>
                        </a:rPr>
                        <a:t>xxx</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gönderme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emriyle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toplam</a:t>
                      </a:r>
                      <a:r>
                        <a:rPr lang="en-US" sz="1200" b="1" kern="150" dirty="0">
                          <a:latin typeface="Times New Roman"/>
                          <a:ea typeface="Arial Unicode MS"/>
                          <a:cs typeface="Times New Roman"/>
                        </a:rPr>
                        <a:t> </a:t>
                      </a:r>
                      <a:r>
                        <a:rPr lang="tr-TR" sz="1200" kern="150" dirty="0">
                          <a:latin typeface="Times New Roman"/>
                          <a:ea typeface="Arial Unicode MS"/>
                          <a:cs typeface="Mangal"/>
                        </a:rPr>
                        <a:t>779.270.212,59 </a:t>
                      </a:r>
                      <a:r>
                        <a:rPr lang="en-US" sz="1200" b="1" kern="150" dirty="0">
                          <a:latin typeface="Times New Roman"/>
                          <a:ea typeface="Arial Unicode MS"/>
                          <a:cs typeface="Times New Roman"/>
                        </a:rPr>
                        <a:t>TL </a:t>
                      </a:r>
                      <a:r>
                        <a:rPr lang="en-US" sz="1200" kern="150" dirty="0" err="1">
                          <a:latin typeface="Times New Roman"/>
                          <a:ea typeface="Arial Unicode MS"/>
                          <a:cs typeface="Times New Roman"/>
                        </a:rPr>
                        <a:t>ödeme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yapılmıştır</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Ödeme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işlemleri</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ve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muhasebeleştirme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kayıtlarına</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ilişkin</a:t>
                      </a:r>
                      <a:r>
                        <a:rPr lang="en-US" sz="1200" kern="150" dirty="0">
                          <a:latin typeface="Times New Roman"/>
                          <a:ea typeface="Arial Unicode MS"/>
                          <a:cs typeface="Times New Roman"/>
                        </a:rPr>
                        <a:t> 2023 </a:t>
                      </a:r>
                      <a:r>
                        <a:rPr lang="en-US" sz="1200" kern="150" dirty="0" err="1">
                          <a:latin typeface="Times New Roman"/>
                          <a:ea typeface="Arial Unicode MS"/>
                          <a:cs typeface="Times New Roman"/>
                        </a:rPr>
                        <a:t>yılında</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muhasebe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yevmiye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sayısı</a:t>
                      </a:r>
                      <a:r>
                        <a:rPr lang="en-US" sz="1200" b="1" kern="150" dirty="0">
                          <a:latin typeface="Times New Roman"/>
                          <a:ea typeface="Arial Unicode MS"/>
                          <a:cs typeface="Times New Roman"/>
                        </a:rPr>
                        <a:t> </a:t>
                      </a:r>
                      <a:r>
                        <a:rPr lang="tr-TR" sz="1200" b="1" kern="150" dirty="0">
                          <a:latin typeface="Times New Roman"/>
                          <a:ea typeface="Arial Unicode MS"/>
                          <a:cs typeface="Times New Roman"/>
                        </a:rPr>
                        <a:t>10.159 </a:t>
                      </a:r>
                      <a:r>
                        <a:rPr lang="en-US" sz="1200" b="1" kern="150" dirty="0">
                          <a:latin typeface="Times New Roman"/>
                          <a:ea typeface="Arial Unicode MS"/>
                          <a:cs typeface="Times New Roman"/>
                        </a:rPr>
                        <a:t> adet </a:t>
                      </a:r>
                      <a:r>
                        <a:rPr lang="en-US" sz="1200" kern="150" dirty="0" err="1">
                          <a:latin typeface="Times New Roman"/>
                          <a:ea typeface="Arial Unicode MS"/>
                          <a:cs typeface="Times New Roman"/>
                        </a:rPr>
                        <a:t>olarak</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gerçekleştirilerek</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evrakların</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arşivlenme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işlemleri</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yapılmıştır</a:t>
                      </a:r>
                      <a:r>
                        <a:rPr lang="en-US" sz="1200" kern="150" dirty="0">
                          <a:latin typeface="Times New Roman"/>
                          <a:ea typeface="Arial Unicode MS"/>
                          <a:cs typeface="Times New Roman"/>
                        </a:rPr>
                        <a:t>.</a:t>
                      </a:r>
                      <a:endParaRPr lang="tr-TR" sz="1200" kern="150" dirty="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787928817"/>
      </p:ext>
    </p:extLst>
  </p:cSld>
  <p:clrMapOvr>
    <a:masterClrMapping/>
  </p:clrMapOvr>
  <p:transition spd="slow">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nvGraphicFramePr>
        <p:xfrm>
          <a:off x="1344439" y="1211553"/>
          <a:ext cx="8878717" cy="2152777"/>
        </p:xfrm>
        <a:graphic>
          <a:graphicData uri="http://schemas.openxmlformats.org/drawingml/2006/table">
            <a:tbl>
              <a:tblPr/>
              <a:tblGrid>
                <a:gridCol w="1756838">
                  <a:extLst>
                    <a:ext uri="{9D8B030D-6E8A-4147-A177-3AD203B41FA5}">
                      <a16:colId xmlns:a16="http://schemas.microsoft.com/office/drawing/2014/main" val="20000"/>
                    </a:ext>
                  </a:extLst>
                </a:gridCol>
                <a:gridCol w="7121879">
                  <a:extLst>
                    <a:ext uri="{9D8B030D-6E8A-4147-A177-3AD203B41FA5}">
                      <a16:colId xmlns:a16="http://schemas.microsoft.com/office/drawing/2014/main" val="20001"/>
                    </a:ext>
                  </a:extLst>
                </a:gridCol>
              </a:tblGrid>
              <a:tr h="200025">
                <a:tc>
                  <a:txBody>
                    <a:bodyPr/>
                    <a:lstStyle/>
                    <a:p>
                      <a:pPr algn="just">
                        <a:lnSpc>
                          <a:spcPct val="107000"/>
                        </a:lnSpc>
                        <a:spcAft>
                          <a:spcPts val="0"/>
                        </a:spcAft>
                      </a:pPr>
                      <a:r>
                        <a:rPr lang="tr-TR" sz="1200" b="1" kern="150" dirty="0">
                          <a:solidFill>
                            <a:srgbClr val="FFFFFF"/>
                          </a:solidFill>
                          <a:latin typeface="Times New Roman"/>
                          <a:ea typeface="Arial Unicode MS"/>
                          <a:cs typeface="Times New Roman"/>
                        </a:rPr>
                        <a:t>DİĞER GELİRLERİN TAKİBİ</a:t>
                      </a:r>
                      <a:endParaRPr lang="tr-TR" sz="1200" kern="150" dirty="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endParaRPr lang="en-US" sz="1200" kern="150">
                        <a:solidFill>
                          <a:srgbClr val="000000"/>
                        </a:solidFill>
                        <a:latin typeface="Times New Roman"/>
                        <a:ea typeface="Arial Unicode MS"/>
                        <a:cs typeface="Times New Roman"/>
                      </a:endParaRPr>
                    </a:p>
                    <a:p>
                      <a:pPr algn="just">
                        <a:lnSpc>
                          <a:spcPct val="107000"/>
                        </a:lnSpc>
                        <a:spcAft>
                          <a:spcPts val="0"/>
                        </a:spcAft>
                      </a:pPr>
                      <a:r>
                        <a:rPr lang="en-US" sz="1200" kern="150">
                          <a:solidFill>
                            <a:srgbClr val="000000"/>
                          </a:solidFill>
                          <a:latin typeface="Times New Roman"/>
                          <a:ea typeface="Arial Unicode MS"/>
                          <a:cs typeface="Times New Roman"/>
                        </a:rPr>
                        <a:t>Muhasebe Yetkilisi Mutemetleri eliyle yapılan gelir işlemlerine ilişkin, </a:t>
                      </a:r>
                      <a:r>
                        <a:rPr lang="en-US" sz="1200" b="1" kern="150">
                          <a:solidFill>
                            <a:srgbClr val="000000"/>
                          </a:solidFill>
                          <a:latin typeface="Times New Roman"/>
                          <a:ea typeface="Arial Unicode MS"/>
                          <a:cs typeface="Times New Roman"/>
                        </a:rPr>
                        <a:t>yemek akıllı kart dolum bedeli </a:t>
                      </a:r>
                      <a:r>
                        <a:rPr lang="en-US" sz="1200" kern="150">
                          <a:solidFill>
                            <a:srgbClr val="000000"/>
                          </a:solidFill>
                          <a:latin typeface="Times New Roman"/>
                          <a:ea typeface="Arial Unicode MS"/>
                          <a:cs typeface="Times New Roman"/>
                        </a:rPr>
                        <a:t>ve </a:t>
                      </a:r>
                      <a:r>
                        <a:rPr lang="en-US" sz="1200" b="1" kern="150">
                          <a:solidFill>
                            <a:srgbClr val="000000"/>
                          </a:solidFill>
                          <a:latin typeface="Times New Roman"/>
                          <a:ea typeface="Arial Unicode MS"/>
                          <a:cs typeface="Times New Roman"/>
                        </a:rPr>
                        <a:t>yemek fiş</a:t>
                      </a:r>
                      <a:r>
                        <a:rPr lang="en-US" sz="1200" kern="150">
                          <a:solidFill>
                            <a:srgbClr val="000000"/>
                          </a:solidFill>
                          <a:latin typeface="Times New Roman"/>
                          <a:ea typeface="Arial Unicode MS"/>
                          <a:cs typeface="Times New Roman"/>
                        </a:rPr>
                        <a:t>i satışından toplam </a:t>
                      </a:r>
                      <a:r>
                        <a:rPr lang="tr-TR" sz="1200" kern="150">
                          <a:latin typeface="Times New Roman"/>
                          <a:ea typeface="Arial Unicode MS"/>
                          <a:cs typeface="Mangal"/>
                        </a:rPr>
                        <a:t>3.090.698,97 </a:t>
                      </a:r>
                      <a:r>
                        <a:rPr lang="en-US" sz="1200" b="1" kern="150">
                          <a:solidFill>
                            <a:srgbClr val="000000"/>
                          </a:solidFill>
                          <a:latin typeface="Times New Roman"/>
                          <a:ea typeface="Arial Unicode MS"/>
                          <a:cs typeface="Times New Roman"/>
                        </a:rPr>
                        <a:t>TL </a:t>
                      </a:r>
                      <a:r>
                        <a:rPr lang="en-US" sz="1200" kern="150">
                          <a:solidFill>
                            <a:srgbClr val="000000"/>
                          </a:solidFill>
                          <a:latin typeface="Times New Roman"/>
                          <a:ea typeface="Arial Unicode MS"/>
                          <a:cs typeface="Times New Roman"/>
                        </a:rPr>
                        <a:t>yapılan tahsilatların takip ve kontrol işlemleri yapılmıştır.</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200025">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AVANS AÇMA-KAPATMA</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a:latin typeface="Times New Roman"/>
                          <a:ea typeface="Arial Unicode MS"/>
                          <a:cs typeface="Times New Roman"/>
                        </a:rPr>
                        <a:t>5018 sayılı Kamu Mali Yönetimi ve Kontrol Kanununun 35'inci maddesi gereğince </a:t>
                      </a:r>
                      <a:r>
                        <a:rPr lang="tr-TR" sz="1200" kern="150">
                          <a:latin typeface="Times New Roman"/>
                          <a:ea typeface="Arial Unicode MS"/>
                          <a:cs typeface="Mangal"/>
                        </a:rPr>
                        <a:t>9.063.332,64 </a:t>
                      </a:r>
                      <a:r>
                        <a:rPr lang="en-US" sz="1200" b="1" kern="150">
                          <a:latin typeface="Times New Roman"/>
                          <a:ea typeface="Arial Unicode MS"/>
                          <a:cs typeface="Times New Roman"/>
                        </a:rPr>
                        <a:t>TL </a:t>
                      </a:r>
                      <a:r>
                        <a:rPr lang="en-US" sz="1200" kern="150">
                          <a:latin typeface="Times New Roman"/>
                          <a:ea typeface="Arial Unicode MS"/>
                          <a:cs typeface="Times New Roman"/>
                        </a:rPr>
                        <a:t>tutarında ön ödeme açma ve </a:t>
                      </a:r>
                      <a:r>
                        <a:rPr lang="tr-TR" sz="1200" kern="150">
                          <a:latin typeface="Times New Roman"/>
                          <a:ea typeface="Arial Unicode MS"/>
                          <a:cs typeface="Mangal"/>
                        </a:rPr>
                        <a:t>9.063.332,64 </a:t>
                      </a:r>
                      <a:r>
                        <a:rPr lang="tr-TR" sz="1200" b="1" kern="150">
                          <a:latin typeface="Times New Roman"/>
                          <a:ea typeface="Arial Unicode MS"/>
                          <a:cs typeface="Mangal"/>
                        </a:rPr>
                        <a:t> TL</a:t>
                      </a:r>
                      <a:r>
                        <a:rPr lang="tr-TR" sz="1200" b="1" kern="150">
                          <a:latin typeface="Times New Roman"/>
                          <a:ea typeface="Arial Unicode MS"/>
                          <a:cs typeface="Times New Roman"/>
                        </a:rPr>
                        <a:t> </a:t>
                      </a:r>
                      <a:r>
                        <a:rPr lang="en-US" sz="1200" kern="150">
                          <a:latin typeface="Times New Roman"/>
                          <a:ea typeface="Arial Unicode MS"/>
                          <a:cs typeface="Times New Roman"/>
                        </a:rPr>
                        <a:t>tutarında ön ödemenin mahsup evrakı tetkik edilerek </a:t>
                      </a:r>
                      <a:r>
                        <a:rPr lang="en-US" sz="1200" b="1" kern="150">
                          <a:latin typeface="Times New Roman"/>
                          <a:ea typeface="Arial Unicode MS"/>
                          <a:cs typeface="Times New Roman"/>
                        </a:rPr>
                        <a:t>BKMYS</a:t>
                      </a:r>
                      <a:r>
                        <a:rPr lang="en-US" sz="1200" kern="150">
                          <a:latin typeface="Times New Roman"/>
                          <a:ea typeface="Arial Unicode MS"/>
                          <a:cs typeface="Times New Roman"/>
                        </a:rPr>
                        <a:t> sistemine giriş işlemi yapılmıştır.</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00025">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ELEKTRİK-SU</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dirty="0" err="1">
                          <a:latin typeface="Times New Roman"/>
                          <a:ea typeface="Arial Unicode MS"/>
                          <a:cs typeface="Times New Roman"/>
                        </a:rPr>
                        <a:t>Üniversitemizde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kullanılan</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elektrik</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tüketimine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ilişkin</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düzenlenen</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toplam</a:t>
                      </a:r>
                      <a:r>
                        <a:rPr lang="en-US" sz="1200" kern="150" dirty="0">
                          <a:latin typeface="Times New Roman"/>
                          <a:ea typeface="Arial Unicode MS"/>
                          <a:cs typeface="Times New Roman"/>
                        </a:rPr>
                        <a:t>  </a:t>
                      </a:r>
                      <a:r>
                        <a:rPr lang="tr-TR" sz="1200" kern="150" dirty="0">
                          <a:latin typeface="Times New Roman"/>
                          <a:ea typeface="Arial Unicode MS"/>
                          <a:cs typeface="Mangal"/>
                        </a:rPr>
                        <a:t>19.458.052,36 </a:t>
                      </a:r>
                      <a:r>
                        <a:rPr lang="en-US" sz="1200" b="1" kern="150" dirty="0">
                          <a:latin typeface="Times New Roman"/>
                          <a:ea typeface="Arial Unicode MS"/>
                          <a:cs typeface="Times New Roman"/>
                        </a:rPr>
                        <a:t>TL </a:t>
                      </a:r>
                      <a:r>
                        <a:rPr lang="en-US" sz="1200" kern="150" dirty="0" err="1">
                          <a:latin typeface="Times New Roman"/>
                          <a:ea typeface="Arial Unicode MS"/>
                          <a:cs typeface="Times New Roman"/>
                        </a:rPr>
                        <a:t>tutarında</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ödeme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evrakı</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tetkik</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edilerek</a:t>
                      </a:r>
                      <a:r>
                        <a:rPr lang="en-US" sz="1200" kern="150" dirty="0">
                          <a:latin typeface="Times New Roman"/>
                          <a:ea typeface="Arial Unicode MS"/>
                          <a:cs typeface="Times New Roman"/>
                        </a:rPr>
                        <a:t> </a:t>
                      </a:r>
                      <a:r>
                        <a:rPr lang="en-US" sz="1200" b="1" kern="150" dirty="0">
                          <a:latin typeface="Times New Roman"/>
                          <a:ea typeface="Arial Unicode MS"/>
                          <a:cs typeface="Times New Roman"/>
                        </a:rPr>
                        <a:t>BKMYS</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sistemine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girişi</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yapılmıştır</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Üniversitemizde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kullanılan</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su</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tüketimine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ilişkin</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düzenlenen</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toplam</a:t>
                      </a:r>
                      <a:r>
                        <a:rPr lang="en-US" sz="1200" kern="150" dirty="0">
                          <a:latin typeface="Times New Roman"/>
                          <a:ea typeface="Arial Unicode MS"/>
                          <a:cs typeface="Times New Roman"/>
                        </a:rPr>
                        <a:t> </a:t>
                      </a:r>
                      <a:r>
                        <a:rPr lang="tr-TR" sz="1200" kern="150" dirty="0">
                          <a:latin typeface="Times New Roman"/>
                          <a:ea typeface="Arial Unicode MS"/>
                          <a:cs typeface="Mangal"/>
                        </a:rPr>
                        <a:t>228.702,07</a:t>
                      </a:r>
                      <a:r>
                        <a:rPr lang="en-US" sz="1200" b="1" kern="150" dirty="0">
                          <a:latin typeface="Times New Roman"/>
                          <a:ea typeface="Arial Unicode MS"/>
                          <a:cs typeface="Times New Roman"/>
                        </a:rPr>
                        <a:t> TL </a:t>
                      </a:r>
                      <a:r>
                        <a:rPr lang="en-US" sz="1200" kern="150" dirty="0" err="1">
                          <a:latin typeface="Times New Roman"/>
                          <a:ea typeface="Arial Unicode MS"/>
                          <a:cs typeface="Times New Roman"/>
                        </a:rPr>
                        <a:t>tutarında</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ödeme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evrakı</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tetkik</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edilerek</a:t>
                      </a:r>
                      <a:r>
                        <a:rPr lang="en-US" sz="1200" kern="150" dirty="0">
                          <a:latin typeface="Times New Roman"/>
                          <a:ea typeface="Arial Unicode MS"/>
                          <a:cs typeface="Times New Roman"/>
                        </a:rPr>
                        <a:t> </a:t>
                      </a:r>
                      <a:r>
                        <a:rPr lang="en-US" sz="1200" b="1" kern="150" dirty="0">
                          <a:latin typeface="Times New Roman"/>
                          <a:ea typeface="Arial Unicode MS"/>
                          <a:cs typeface="Times New Roman"/>
                        </a:rPr>
                        <a:t>BKMYS</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sistemine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girişi</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yapılmıştır</a:t>
                      </a:r>
                      <a:r>
                        <a:rPr lang="tr-TR" sz="1200" kern="150" dirty="0">
                          <a:latin typeface="Times New Roman"/>
                          <a:ea typeface="Arial Unicode MS"/>
                          <a:cs typeface="Times New Roman"/>
                        </a:rPr>
                        <a:t>.</a:t>
                      </a:r>
                      <a:endParaRPr lang="tr-TR" sz="1200" kern="150" dirty="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00025">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YAKACAK ALIMLARI</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dirty="0" err="1">
                          <a:latin typeface="Times New Roman"/>
                          <a:ea typeface="Arial Unicode MS"/>
                          <a:cs typeface="Times New Roman"/>
                        </a:rPr>
                        <a:t>Üniversitemizde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kullanılan</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doğalgaz</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ve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diğer</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yakacaklara</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ilişkin</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düzenlenen</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toplam</a:t>
                      </a:r>
                      <a:r>
                        <a:rPr lang="en-US" sz="1200" kern="150" dirty="0">
                          <a:latin typeface="Times New Roman"/>
                          <a:ea typeface="Arial Unicode MS"/>
                          <a:cs typeface="Times New Roman"/>
                        </a:rPr>
                        <a:t> </a:t>
                      </a:r>
                      <a:r>
                        <a:rPr lang="tr-TR" sz="1200" kern="150" dirty="0">
                          <a:latin typeface="Times New Roman"/>
                          <a:ea typeface="Arial Unicode MS"/>
                          <a:cs typeface="Mangal"/>
                        </a:rPr>
                        <a:t>10.929.907,39 </a:t>
                      </a:r>
                      <a:r>
                        <a:rPr lang="en-US" sz="1200" b="1" kern="150" dirty="0">
                          <a:latin typeface="Times New Roman"/>
                          <a:ea typeface="Arial Unicode MS"/>
                          <a:cs typeface="Times New Roman"/>
                        </a:rPr>
                        <a:t>TL </a:t>
                      </a:r>
                      <a:r>
                        <a:rPr lang="en-US" sz="1200" kern="150" dirty="0" err="1">
                          <a:latin typeface="Times New Roman"/>
                          <a:ea typeface="Arial Unicode MS"/>
                          <a:cs typeface="Times New Roman"/>
                        </a:rPr>
                        <a:t>tutarında</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ödeme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evrakı</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tetkik</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edilerek</a:t>
                      </a:r>
                      <a:r>
                        <a:rPr lang="en-US" sz="1200" kern="150" dirty="0">
                          <a:latin typeface="Times New Roman"/>
                          <a:ea typeface="Arial Unicode MS"/>
                          <a:cs typeface="Times New Roman"/>
                        </a:rPr>
                        <a:t> </a:t>
                      </a:r>
                      <a:r>
                        <a:rPr lang="en-US" sz="1200" b="1" kern="150" dirty="0">
                          <a:latin typeface="Times New Roman"/>
                          <a:ea typeface="Arial Unicode MS"/>
                          <a:cs typeface="Times New Roman"/>
                        </a:rPr>
                        <a:t>BKMYS</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sistemine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girişi</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yapılmıştır</a:t>
                      </a:r>
                      <a:r>
                        <a:rPr lang="en-US" sz="1200" kern="150" dirty="0">
                          <a:latin typeface="Times New Roman"/>
                          <a:ea typeface="Arial Unicode MS"/>
                          <a:cs typeface="Times New Roman"/>
                        </a:rPr>
                        <a:t>.</a:t>
                      </a:r>
                      <a:endParaRPr lang="tr-TR" sz="1200" kern="150" dirty="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graphicFrame>
        <p:nvGraphicFramePr>
          <p:cNvPr id="5" name="4 Tablo"/>
          <p:cNvGraphicFramePr>
            <a:graphicFrameLocks noGrp="1"/>
          </p:cNvGraphicFramePr>
          <p:nvPr/>
        </p:nvGraphicFramePr>
        <p:xfrm>
          <a:off x="1360916" y="3488120"/>
          <a:ext cx="8895192" cy="1320991"/>
        </p:xfrm>
        <a:graphic>
          <a:graphicData uri="http://schemas.openxmlformats.org/drawingml/2006/table">
            <a:tbl>
              <a:tblPr/>
              <a:tblGrid>
                <a:gridCol w="1760097">
                  <a:extLst>
                    <a:ext uri="{9D8B030D-6E8A-4147-A177-3AD203B41FA5}">
                      <a16:colId xmlns:a16="http://schemas.microsoft.com/office/drawing/2014/main" val="20000"/>
                    </a:ext>
                  </a:extLst>
                </a:gridCol>
                <a:gridCol w="7135095">
                  <a:extLst>
                    <a:ext uri="{9D8B030D-6E8A-4147-A177-3AD203B41FA5}">
                      <a16:colId xmlns:a16="http://schemas.microsoft.com/office/drawing/2014/main" val="20001"/>
                    </a:ext>
                  </a:extLst>
                </a:gridCol>
              </a:tblGrid>
              <a:tr h="200025">
                <a:tc>
                  <a:txBody>
                    <a:bodyPr/>
                    <a:lstStyle/>
                    <a:p>
                      <a:pPr algn="just">
                        <a:lnSpc>
                          <a:spcPct val="107000"/>
                        </a:lnSpc>
                        <a:spcAft>
                          <a:spcPts val="0"/>
                        </a:spcAft>
                      </a:pPr>
                      <a:r>
                        <a:rPr lang="tr-TR" sz="1200" b="1" kern="150" dirty="0">
                          <a:solidFill>
                            <a:srgbClr val="FFFFFF"/>
                          </a:solidFill>
                          <a:latin typeface="Times New Roman"/>
                          <a:ea typeface="Arial Unicode MS"/>
                          <a:cs typeface="Times New Roman"/>
                        </a:rPr>
                        <a:t>TELEFON POSTA İNTERNET</a:t>
                      </a:r>
                      <a:endParaRPr lang="tr-TR" sz="1200" kern="150" dirty="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tr-TR" sz="1200" kern="150">
                          <a:latin typeface="Times New Roman"/>
                          <a:ea typeface="Arial Unicode MS"/>
                          <a:cs typeface="Times New Roman"/>
                        </a:rPr>
                        <a:t>Ü</a:t>
                      </a:r>
                      <a:r>
                        <a:rPr lang="en-US" sz="1200" kern="150">
                          <a:latin typeface="Times New Roman"/>
                          <a:ea typeface="Arial Unicode MS"/>
                          <a:cs typeface="Times New Roman"/>
                        </a:rPr>
                        <a:t>niversitemizde kullanılan telefon ve faks faturalarına ait toplam </a:t>
                      </a:r>
                      <a:r>
                        <a:rPr lang="tr-TR" sz="1200" kern="150">
                          <a:latin typeface="Times New Roman"/>
                          <a:ea typeface="Arial Unicode MS"/>
                          <a:cs typeface="Mangal"/>
                        </a:rPr>
                        <a:t>112.632,06</a:t>
                      </a:r>
                      <a:r>
                        <a:rPr lang="en-US" sz="1200" b="1" kern="150">
                          <a:latin typeface="Times New Roman"/>
                          <a:ea typeface="Arial Unicode MS"/>
                          <a:cs typeface="Times New Roman"/>
                        </a:rPr>
                        <a:t> TL</a:t>
                      </a:r>
                      <a:endParaRPr lang="tr-TR" sz="1200" kern="150">
                        <a:latin typeface="Times New Roman"/>
                        <a:ea typeface="Arial Unicode MS"/>
                        <a:cs typeface="Mangal"/>
                      </a:endParaRPr>
                    </a:p>
                    <a:p>
                      <a:pPr algn="just">
                        <a:lnSpc>
                          <a:spcPct val="107000"/>
                        </a:lnSpc>
                        <a:spcAft>
                          <a:spcPts val="0"/>
                        </a:spcAft>
                      </a:pPr>
                      <a:r>
                        <a:rPr lang="en-US" sz="1200" kern="150">
                          <a:latin typeface="Times New Roman"/>
                          <a:ea typeface="Arial Unicode MS"/>
                          <a:cs typeface="Times New Roman"/>
                        </a:rPr>
                        <a:t>tutarında ödeme evrakı tetkik edilerek </a:t>
                      </a:r>
                      <a:r>
                        <a:rPr lang="en-US" sz="1200" b="1" kern="150">
                          <a:latin typeface="Times New Roman"/>
                          <a:ea typeface="Arial Unicode MS"/>
                          <a:cs typeface="Times New Roman"/>
                        </a:rPr>
                        <a:t>BKMYS</a:t>
                      </a:r>
                      <a:r>
                        <a:rPr lang="en-US" sz="1200" kern="150">
                          <a:latin typeface="Times New Roman"/>
                          <a:ea typeface="Arial Unicode MS"/>
                          <a:cs typeface="Times New Roman"/>
                        </a:rPr>
                        <a:t>’ye girişi yapılmıştır.</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200025">
                <a:tc>
                  <a:txBody>
                    <a:bodyPr/>
                    <a:lstStyle/>
                    <a:p>
                      <a:pPr algn="just">
                        <a:lnSpc>
                          <a:spcPct val="107000"/>
                        </a:lnSpc>
                        <a:spcAft>
                          <a:spcPts val="0"/>
                        </a:spcAft>
                      </a:pPr>
                      <a:r>
                        <a:rPr lang="tr-TR" sz="1100" b="1" kern="150">
                          <a:solidFill>
                            <a:srgbClr val="FFFFFF"/>
                          </a:solidFill>
                          <a:latin typeface="Times New Roman"/>
                          <a:ea typeface="Arial Unicode MS"/>
                          <a:cs typeface="Times New Roman"/>
                        </a:rPr>
                        <a:t>HARÇ–YURT ÜCRETİ VE DEPOZİTO VE DİĞER İADELER</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dirty="0" err="1">
                          <a:solidFill>
                            <a:srgbClr val="000000"/>
                          </a:solidFill>
                          <a:latin typeface="Times New Roman"/>
                          <a:ea typeface="Arial Unicode MS"/>
                          <a:cs typeface="Times New Roman"/>
                        </a:rPr>
                        <a:t>Üniversitemiz</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öğrencilerine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ve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diğerlerine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iadesi</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gereken</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toplam</a:t>
                      </a:r>
                      <a:r>
                        <a:rPr lang="en-US" sz="1200" kern="150" dirty="0">
                          <a:solidFill>
                            <a:srgbClr val="000000"/>
                          </a:solidFill>
                          <a:latin typeface="Times New Roman"/>
                          <a:ea typeface="Arial Unicode MS"/>
                          <a:cs typeface="Times New Roman"/>
                        </a:rPr>
                        <a:t> </a:t>
                      </a:r>
                      <a:r>
                        <a:rPr lang="tr-TR" sz="1200" b="1" kern="150" dirty="0">
                          <a:latin typeface="Times New Roman"/>
                          <a:ea typeface="Arial Unicode MS"/>
                          <a:cs typeface="Mangal"/>
                        </a:rPr>
                        <a:t>677.515,82</a:t>
                      </a:r>
                      <a:r>
                        <a:rPr lang="en-US" sz="1200" kern="150" dirty="0">
                          <a:solidFill>
                            <a:srgbClr val="000000"/>
                          </a:solidFill>
                          <a:latin typeface="Times New Roman"/>
                          <a:ea typeface="Arial Unicode MS"/>
                          <a:cs typeface="Times New Roman"/>
                        </a:rPr>
                        <a:t> TL </a:t>
                      </a:r>
                      <a:r>
                        <a:rPr lang="en-US" sz="1200" kern="150" dirty="0" err="1">
                          <a:solidFill>
                            <a:srgbClr val="000000"/>
                          </a:solidFill>
                          <a:latin typeface="Times New Roman"/>
                          <a:ea typeface="Arial Unicode MS"/>
                          <a:cs typeface="Times New Roman"/>
                        </a:rPr>
                        <a:t>tutarında</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ödeme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evrakı</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tetkik</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edilerek</a:t>
                      </a:r>
                      <a:r>
                        <a:rPr lang="en-US" sz="1200" kern="150" dirty="0">
                          <a:solidFill>
                            <a:srgbClr val="000000"/>
                          </a:solidFill>
                          <a:latin typeface="Times New Roman"/>
                          <a:ea typeface="Arial Unicode MS"/>
                          <a:cs typeface="Times New Roman"/>
                        </a:rPr>
                        <a:t> </a:t>
                      </a:r>
                      <a:r>
                        <a:rPr lang="en-US" sz="1200" b="1" kern="150" dirty="0">
                          <a:latin typeface="Times New Roman"/>
                          <a:ea typeface="Arial Unicode MS"/>
                          <a:cs typeface="Times New Roman"/>
                        </a:rPr>
                        <a:t>BKMYS</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sistemine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girişi</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yapılmıştır</a:t>
                      </a:r>
                      <a:r>
                        <a:rPr lang="en-US" sz="1200" kern="150" dirty="0">
                          <a:solidFill>
                            <a:srgbClr val="000000"/>
                          </a:solidFill>
                          <a:latin typeface="Times New Roman"/>
                          <a:ea typeface="Arial Unicode MS"/>
                          <a:cs typeface="Times New Roman"/>
                        </a:rPr>
                        <a:t>.</a:t>
                      </a:r>
                      <a:endParaRPr lang="tr-TR" sz="1200" kern="150" dirty="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00025">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VADELİ MEVDUAT HESABI</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dirty="0" err="1">
                          <a:solidFill>
                            <a:srgbClr val="000000"/>
                          </a:solidFill>
                          <a:latin typeface="Times New Roman"/>
                          <a:ea typeface="Arial Unicode MS"/>
                          <a:cs typeface="Times New Roman"/>
                        </a:rPr>
                        <a:t>Üniversitemiz</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ile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Ziraat</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Bankası</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arasında</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yapılan</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protokol</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gereği</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banka</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nezdinde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mevduat</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hesapları</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açılmış</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olup</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bu</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hesaplarda</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yıl</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içinde</a:t>
                      </a:r>
                      <a:r>
                        <a:rPr lang="en-US" sz="1200" kern="150" dirty="0">
                          <a:solidFill>
                            <a:srgbClr val="000000"/>
                          </a:solidFill>
                          <a:latin typeface="Times New Roman"/>
                          <a:ea typeface="Arial Unicode MS"/>
                          <a:cs typeface="Times New Roman"/>
                        </a:rPr>
                        <a:t> </a:t>
                      </a:r>
                      <a:r>
                        <a:rPr lang="tr-TR" sz="1200" kern="150" dirty="0">
                          <a:latin typeface="Times New Roman"/>
                          <a:ea typeface="Arial Unicode MS"/>
                          <a:cs typeface="Mangal"/>
                        </a:rPr>
                        <a:t>224.207,10 </a:t>
                      </a:r>
                      <a:r>
                        <a:rPr lang="en-US" sz="1200" b="1" kern="150" dirty="0">
                          <a:solidFill>
                            <a:srgbClr val="000000"/>
                          </a:solidFill>
                          <a:latin typeface="Times New Roman"/>
                          <a:ea typeface="Arial Unicode MS"/>
                          <a:cs typeface="Times New Roman"/>
                        </a:rPr>
                        <a:t>TL</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faiz</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geliri</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elde</a:t>
                      </a:r>
                      <a:r>
                        <a:rPr lang="en-US" sz="1200" kern="150" dirty="0">
                          <a:solidFill>
                            <a:srgbClr val="000000"/>
                          </a:solidFill>
                          <a:latin typeface="Times New Roman"/>
                          <a:ea typeface="Arial Unicode MS"/>
                          <a:cs typeface="Times New Roman"/>
                        </a:rPr>
                        <a:t> </a:t>
                      </a:r>
                      <a:r>
                        <a:rPr lang="en-US" sz="1200" kern="150" dirty="0" err="1">
                          <a:solidFill>
                            <a:srgbClr val="000000"/>
                          </a:solidFill>
                          <a:latin typeface="Times New Roman"/>
                          <a:ea typeface="Arial Unicode MS"/>
                          <a:cs typeface="Times New Roman"/>
                        </a:rPr>
                        <a:t>edilmiştir</a:t>
                      </a:r>
                      <a:r>
                        <a:rPr lang="en-US" sz="1200" kern="150" dirty="0">
                          <a:solidFill>
                            <a:srgbClr val="000000"/>
                          </a:solidFill>
                          <a:latin typeface="Times New Roman"/>
                          <a:ea typeface="Arial Unicode MS"/>
                          <a:cs typeface="Times New Roman"/>
                        </a:rPr>
                        <a:t>.</a:t>
                      </a:r>
                      <a:endParaRPr lang="tr-TR" sz="1200" kern="150" dirty="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86703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o"/>
          <p:cNvGraphicFramePr>
            <a:graphicFrameLocks noGrp="1"/>
          </p:cNvGraphicFramePr>
          <p:nvPr/>
        </p:nvGraphicFramePr>
        <p:xfrm>
          <a:off x="1293342" y="1174051"/>
          <a:ext cx="8987480" cy="3727069"/>
        </p:xfrm>
        <a:graphic>
          <a:graphicData uri="http://schemas.openxmlformats.org/drawingml/2006/table">
            <a:tbl>
              <a:tblPr/>
              <a:tblGrid>
                <a:gridCol w="1778359">
                  <a:extLst>
                    <a:ext uri="{9D8B030D-6E8A-4147-A177-3AD203B41FA5}">
                      <a16:colId xmlns:a16="http://schemas.microsoft.com/office/drawing/2014/main" val="20000"/>
                    </a:ext>
                  </a:extLst>
                </a:gridCol>
                <a:gridCol w="7209121">
                  <a:extLst>
                    <a:ext uri="{9D8B030D-6E8A-4147-A177-3AD203B41FA5}">
                      <a16:colId xmlns:a16="http://schemas.microsoft.com/office/drawing/2014/main" val="20001"/>
                    </a:ext>
                  </a:extLst>
                </a:gridCol>
              </a:tblGrid>
              <a:tr h="200025">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BİLİMSEL ARAŞTIRMA PROJELERİ</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a:latin typeface="Times New Roman"/>
                          <a:ea typeface="Arial Unicode MS"/>
                          <a:cs typeface="Times New Roman"/>
                        </a:rPr>
                        <a:t>Üniversitemizde BAP Koordinasyon Birimince yürütülen 2023 Yılında 63 adet proje mevcuttur. 5018 sayılı Kamu Mali Yönetimi ve Kontrol Kanunu’nun 35'inci maddesi, “Yükseköğretim Kurumları Bütçelerinde Bilimsel Araştırma Projeleri için Tefrik Edilen Ödeneklerin Özel Hesaba Aktarılarak Kullanımı, Muhasebeleştirilmesi ile Özel Hesabın İşleyişine İlişkin Esas ve Usuller”in 8'inci maddesi gereğince ve 4734 sayılı KİK‘ in 3/f maddesi ile geçici 4'üncü maddesi hükümlerine dayanılarak hazırlanan 01.12.2003 tarih ve 2003/6554 sayılı kararnamenin 21/d maddesi uyarınca ödeme emirleri  tetkik edilerek </a:t>
                      </a:r>
                      <a:r>
                        <a:rPr lang="en-US" sz="1200" b="1" kern="150">
                          <a:latin typeface="Times New Roman"/>
                          <a:ea typeface="Arial Unicode MS"/>
                          <a:cs typeface="Times New Roman"/>
                        </a:rPr>
                        <a:t>BKMYS</a:t>
                      </a:r>
                      <a:r>
                        <a:rPr lang="en-US" sz="1200" kern="150">
                          <a:latin typeface="Times New Roman"/>
                          <a:ea typeface="Arial Unicode MS"/>
                          <a:cs typeface="Times New Roman"/>
                        </a:rPr>
                        <a:t> sistemine  giriş çıkış işlemi yapılmış olup toplam </a:t>
                      </a:r>
                      <a:r>
                        <a:rPr lang="tr-TR" sz="1200" kern="150">
                          <a:latin typeface="Times New Roman"/>
                          <a:ea typeface="Arial Unicode MS"/>
                          <a:cs typeface="Mangal"/>
                        </a:rPr>
                        <a:t>5.654.020,37 </a:t>
                      </a:r>
                      <a:r>
                        <a:rPr lang="en-US" sz="1200" b="1" kern="150">
                          <a:latin typeface="Times New Roman"/>
                          <a:ea typeface="Arial Unicode MS"/>
                          <a:cs typeface="Times New Roman"/>
                        </a:rPr>
                        <a:t>TL </a:t>
                      </a:r>
                      <a:r>
                        <a:rPr lang="en-US" sz="1200" kern="150">
                          <a:latin typeface="Times New Roman"/>
                          <a:ea typeface="Arial Unicode MS"/>
                          <a:cs typeface="Times New Roman"/>
                        </a:rPr>
                        <a:t>ödeme ve </a:t>
                      </a:r>
                      <a:r>
                        <a:rPr lang="tr-TR" sz="1200" b="1" kern="150">
                          <a:latin typeface="Times New Roman"/>
                          <a:ea typeface="Arial Unicode MS"/>
                          <a:cs typeface="Times New Roman"/>
                        </a:rPr>
                        <a:t>xxx</a:t>
                      </a:r>
                      <a:r>
                        <a:rPr lang="tr-TR" sz="1200" kern="150">
                          <a:latin typeface="Times New Roman"/>
                          <a:ea typeface="Arial Unicode MS"/>
                          <a:cs typeface="Times New Roman"/>
                        </a:rPr>
                        <a:t> </a:t>
                      </a:r>
                      <a:r>
                        <a:rPr lang="en-US" sz="1200" b="1" kern="150">
                          <a:latin typeface="Times New Roman"/>
                          <a:ea typeface="Arial Unicode MS"/>
                          <a:cs typeface="Times New Roman"/>
                        </a:rPr>
                        <a:t>TL</a:t>
                      </a:r>
                      <a:r>
                        <a:rPr lang="en-US" sz="1200" kern="150">
                          <a:latin typeface="Times New Roman"/>
                          <a:ea typeface="Arial Unicode MS"/>
                          <a:cs typeface="Times New Roman"/>
                        </a:rPr>
                        <a:t> ödenek kaydı yapılmıştır.</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200025">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ERASMUS</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a:latin typeface="Times New Roman"/>
                          <a:ea typeface="Arial Unicode MS"/>
                          <a:cs typeface="Times New Roman"/>
                        </a:rPr>
                        <a:t>Erasmus Programı kapsamında 2023-2024 Eğitim-Öğretim yılında, öğrenci ve ders verme hareketliliği çerçevesinde bir Avrupa ülkesindeki Erasmus Üniversitesi Beyannamesine sahip Yükseköğretim Kurumlarındaki değişim programından yararlanmak üzere Ulusal Ajans kaynaklı mali destekle; </a:t>
                      </a:r>
                      <a:r>
                        <a:rPr lang="en-US" sz="1200" b="1" kern="150">
                          <a:latin typeface="Times New Roman"/>
                          <a:ea typeface="Arial Unicode MS"/>
                          <a:cs typeface="Times New Roman"/>
                        </a:rPr>
                        <a:t>2023 </a:t>
                      </a:r>
                      <a:r>
                        <a:rPr lang="en-US" sz="1200" kern="150">
                          <a:latin typeface="Times New Roman"/>
                          <a:ea typeface="Arial Unicode MS"/>
                          <a:cs typeface="Times New Roman"/>
                        </a:rPr>
                        <a:t> yılında </a:t>
                      </a:r>
                      <a:r>
                        <a:rPr lang="tr-TR" sz="1200" b="1" kern="150">
                          <a:latin typeface="Times New Roman"/>
                          <a:ea typeface="Arial Unicode MS"/>
                          <a:cs typeface="Mangal"/>
                        </a:rPr>
                        <a:t>3.049.566,50</a:t>
                      </a:r>
                      <a:r>
                        <a:rPr lang="tr-TR" sz="1200" b="1" kern="150">
                          <a:latin typeface="Times New Roman"/>
                          <a:ea typeface="Arial Unicode MS"/>
                          <a:cs typeface="Times New Roman"/>
                        </a:rPr>
                        <a:t> </a:t>
                      </a:r>
                      <a:r>
                        <a:rPr lang="en-US" sz="1200" kern="150">
                          <a:latin typeface="Times New Roman"/>
                          <a:ea typeface="Arial Unicode MS"/>
                          <a:cs typeface="Times New Roman"/>
                        </a:rPr>
                        <a:t>destek sağlanmıştır.</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00025">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FARABİ</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a:latin typeface="Times New Roman"/>
                          <a:ea typeface="Arial Unicode MS"/>
                          <a:cs typeface="Times New Roman"/>
                        </a:rPr>
                        <a:t>---</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00025">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AKREDİTE</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tr-TR" sz="1200" kern="150">
                          <a:solidFill>
                            <a:srgbClr val="000000"/>
                          </a:solidFill>
                          <a:latin typeface="Times New Roman"/>
                          <a:ea typeface="Arial Unicode MS"/>
                          <a:cs typeface="Times New Roman"/>
                        </a:rPr>
                        <a:t>2023 yılında akredite hesap kullanılmamıştır.</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00025">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TÜBİTAK</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a:latin typeface="Times New Roman"/>
                          <a:ea typeface="Arial Unicode MS"/>
                          <a:cs typeface="Times New Roman"/>
                        </a:rPr>
                        <a:t>Tübitak tarafından belirlenen projeler karşılığı aktarılan tutarların transferleri izlenmesi, harcanması, kayıt ve muhasebeleştirilmesi işlemleri yapılmıştır. Üniversitemizde 2023 yılında 13 adet proje mevcuttur. Bu hizmetten Tübitak, proje yürütücüleri, bursiyer öğrenciler faydalanmaktadır. 2023 yılında; Proje yürütücüleri ve bursiyer öğrencilere toplam </a:t>
                      </a:r>
                      <a:r>
                        <a:rPr lang="tr-TR" sz="1200" kern="150">
                          <a:latin typeface="Times New Roman"/>
                          <a:ea typeface="Arial Unicode MS"/>
                          <a:cs typeface="Mangal"/>
                        </a:rPr>
                        <a:t>1.192.948,81 </a:t>
                      </a:r>
                      <a:r>
                        <a:rPr lang="en-US" sz="1200" b="1" kern="150">
                          <a:latin typeface="Times New Roman"/>
                          <a:ea typeface="Arial Unicode MS"/>
                          <a:cs typeface="Times New Roman"/>
                        </a:rPr>
                        <a:t>TL</a:t>
                      </a:r>
                      <a:r>
                        <a:rPr lang="en-US" sz="1200" kern="150">
                          <a:latin typeface="Times New Roman"/>
                          <a:ea typeface="Arial Unicode MS"/>
                          <a:cs typeface="Times New Roman"/>
                        </a:rPr>
                        <a:t> ödeme yapılmıştır. </a:t>
                      </a:r>
                      <a:endParaRPr lang="tr-TR" sz="1200" kern="15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00025">
                <a:tc>
                  <a:txBody>
                    <a:bodyPr/>
                    <a:lstStyle/>
                    <a:p>
                      <a:pPr algn="just">
                        <a:lnSpc>
                          <a:spcPct val="107000"/>
                        </a:lnSpc>
                        <a:spcAft>
                          <a:spcPts val="0"/>
                        </a:spcAft>
                      </a:pPr>
                      <a:r>
                        <a:rPr lang="tr-TR" sz="1200" b="1" kern="150">
                          <a:solidFill>
                            <a:srgbClr val="FFFFFF"/>
                          </a:solidFill>
                          <a:latin typeface="Times New Roman"/>
                          <a:ea typeface="Arial Unicode MS"/>
                          <a:cs typeface="Times New Roman"/>
                        </a:rPr>
                        <a:t>TAŞINIR İŞLEMLERİ</a:t>
                      </a:r>
                      <a:endParaRPr lang="tr-TR" sz="1200" kern="150">
                        <a:latin typeface="Times New Roman"/>
                        <a:ea typeface="Arial Unicode MS"/>
                        <a:cs typeface="Mangal"/>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just">
                        <a:lnSpc>
                          <a:spcPct val="107000"/>
                        </a:lnSpc>
                        <a:spcAft>
                          <a:spcPts val="0"/>
                        </a:spcAft>
                      </a:pPr>
                      <a:r>
                        <a:rPr lang="en-US" sz="1200" kern="150" dirty="0">
                          <a:latin typeface="Times New Roman"/>
                          <a:ea typeface="Arial Unicode MS"/>
                          <a:cs typeface="Times New Roman"/>
                        </a:rPr>
                        <a:t>2023 </a:t>
                      </a:r>
                      <a:r>
                        <a:rPr lang="en-US" sz="1200" kern="150" dirty="0" err="1">
                          <a:latin typeface="Times New Roman"/>
                          <a:ea typeface="Arial Unicode MS"/>
                          <a:cs typeface="Times New Roman"/>
                        </a:rPr>
                        <a:t>yılında</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birimler</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arası</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taşınır</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giriş</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ve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çıkış</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işlemleri</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ikinci</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detay</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kodu</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itibariyle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muhasebe</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işlem</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fişi</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kesilerek</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kayıt</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altına</a:t>
                      </a:r>
                      <a:r>
                        <a:rPr lang="en-US" sz="1200" kern="150" dirty="0">
                          <a:latin typeface="Times New Roman"/>
                          <a:ea typeface="Arial Unicode MS"/>
                          <a:cs typeface="Times New Roman"/>
                        </a:rPr>
                        <a:t> </a:t>
                      </a:r>
                      <a:r>
                        <a:rPr lang="en-US" sz="1200" kern="150" dirty="0" err="1">
                          <a:latin typeface="Times New Roman"/>
                          <a:ea typeface="Arial Unicode MS"/>
                          <a:cs typeface="Times New Roman"/>
                        </a:rPr>
                        <a:t>alınmıştır</a:t>
                      </a:r>
                      <a:r>
                        <a:rPr lang="en-US" sz="1200" kern="150" dirty="0">
                          <a:latin typeface="Times New Roman"/>
                          <a:ea typeface="Arial Unicode MS"/>
                          <a:cs typeface="Times New Roman"/>
                        </a:rPr>
                        <a:t>.</a:t>
                      </a:r>
                      <a:endParaRPr lang="tr-TR" sz="1200" kern="150" dirty="0">
                        <a:latin typeface="Times New Roman"/>
                        <a:ea typeface="Arial Unicode MS"/>
                        <a:cs typeface="Mangal"/>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63872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1874000" y="623920"/>
            <a:ext cx="7048500" cy="369332"/>
          </a:xfrm>
          <a:prstGeom prst="rect">
            <a:avLst/>
          </a:prstGeom>
        </p:spPr>
        <p:txBody>
          <a:bodyPr wrap="square">
            <a:spAutoFit/>
          </a:bodyPr>
          <a:lstStyle/>
          <a:p>
            <a:pPr algn="ctr"/>
            <a:r>
              <a:rPr lang="tr-TR" b="1" dirty="0">
                <a:solidFill>
                  <a:schemeClr val="accent1">
                    <a:lumMod val="50000"/>
                  </a:schemeClr>
                </a:solidFill>
              </a:rPr>
              <a:t>Başkanlığımız </a:t>
            </a:r>
            <a:r>
              <a:rPr lang="tr-TR" b="1" dirty="0" smtClean="0">
                <a:solidFill>
                  <a:schemeClr val="accent1">
                    <a:lumMod val="50000"/>
                  </a:schemeClr>
                </a:solidFill>
              </a:rPr>
              <a:t>2023 Yılı </a:t>
            </a:r>
            <a:r>
              <a:rPr lang="tr-TR" b="1" dirty="0">
                <a:solidFill>
                  <a:schemeClr val="accent1">
                    <a:lumMod val="50000"/>
                  </a:schemeClr>
                </a:solidFill>
              </a:rPr>
              <a:t>Birim Bütçesi</a:t>
            </a:r>
          </a:p>
        </p:txBody>
      </p:sp>
      <p:graphicFrame>
        <p:nvGraphicFramePr>
          <p:cNvPr id="4" name="Tablo 3"/>
          <p:cNvGraphicFramePr>
            <a:graphicFrameLocks noGrp="1"/>
          </p:cNvGraphicFramePr>
          <p:nvPr>
            <p:extLst>
              <p:ext uri="{D42A27DB-BD31-4B8C-83A1-F6EECF244321}">
                <p14:modId xmlns:p14="http://schemas.microsoft.com/office/powerpoint/2010/main" val="762459283"/>
              </p:ext>
            </p:extLst>
          </p:nvPr>
        </p:nvGraphicFramePr>
        <p:xfrm>
          <a:off x="1327790" y="1192989"/>
          <a:ext cx="9157853" cy="4785012"/>
        </p:xfrm>
        <a:graphic>
          <a:graphicData uri="http://schemas.openxmlformats.org/drawingml/2006/table">
            <a:tbl>
              <a:tblPr firstRow="1" firstCol="1" bandRow="1">
                <a:tableStyleId>{5C22544A-7EE6-4342-B048-85BDC9FD1C3A}</a:tableStyleId>
              </a:tblPr>
              <a:tblGrid>
                <a:gridCol w="2389384">
                  <a:extLst>
                    <a:ext uri="{9D8B030D-6E8A-4147-A177-3AD203B41FA5}">
                      <a16:colId xmlns:a16="http://schemas.microsoft.com/office/drawing/2014/main" val="714522415"/>
                    </a:ext>
                  </a:extLst>
                </a:gridCol>
                <a:gridCol w="1365636">
                  <a:extLst>
                    <a:ext uri="{9D8B030D-6E8A-4147-A177-3AD203B41FA5}">
                      <a16:colId xmlns:a16="http://schemas.microsoft.com/office/drawing/2014/main" val="1788340456"/>
                    </a:ext>
                  </a:extLst>
                </a:gridCol>
                <a:gridCol w="955368">
                  <a:extLst>
                    <a:ext uri="{9D8B030D-6E8A-4147-A177-3AD203B41FA5}">
                      <a16:colId xmlns:a16="http://schemas.microsoft.com/office/drawing/2014/main" val="230758400"/>
                    </a:ext>
                  </a:extLst>
                </a:gridCol>
                <a:gridCol w="1228880">
                  <a:extLst>
                    <a:ext uri="{9D8B030D-6E8A-4147-A177-3AD203B41FA5}">
                      <a16:colId xmlns:a16="http://schemas.microsoft.com/office/drawing/2014/main" val="97501938"/>
                    </a:ext>
                  </a:extLst>
                </a:gridCol>
                <a:gridCol w="1097901">
                  <a:extLst>
                    <a:ext uri="{9D8B030D-6E8A-4147-A177-3AD203B41FA5}">
                      <a16:colId xmlns:a16="http://schemas.microsoft.com/office/drawing/2014/main" val="1806898469"/>
                    </a:ext>
                  </a:extLst>
                </a:gridCol>
                <a:gridCol w="1097901">
                  <a:extLst>
                    <a:ext uri="{9D8B030D-6E8A-4147-A177-3AD203B41FA5}">
                      <a16:colId xmlns:a16="http://schemas.microsoft.com/office/drawing/2014/main" val="2352640118"/>
                    </a:ext>
                  </a:extLst>
                </a:gridCol>
                <a:gridCol w="1022783">
                  <a:extLst>
                    <a:ext uri="{9D8B030D-6E8A-4147-A177-3AD203B41FA5}">
                      <a16:colId xmlns:a16="http://schemas.microsoft.com/office/drawing/2014/main" val="2692886680"/>
                    </a:ext>
                  </a:extLst>
                </a:gridCol>
              </a:tblGrid>
              <a:tr h="531668">
                <a:tc>
                  <a:txBody>
                    <a:bodyPr/>
                    <a:lstStyle/>
                    <a:p>
                      <a:pPr algn="ctr">
                        <a:spcAft>
                          <a:spcPts val="0"/>
                        </a:spcAft>
                      </a:pPr>
                      <a:r>
                        <a:rPr lang="en-GB" sz="1400" dirty="0">
                          <a:effectLst/>
                        </a:rPr>
                        <a:t>BÜTÇE TERTİBİ</a:t>
                      </a:r>
                      <a:endParaRPr lang="tr-TR" sz="24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GB" sz="1400" dirty="0">
                          <a:effectLst/>
                        </a:rPr>
                        <a:t>KBÖ</a:t>
                      </a:r>
                      <a:endParaRPr lang="tr-TR" sz="24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GB" sz="1400" dirty="0">
                          <a:effectLst/>
                        </a:rPr>
                        <a:t>EKLENEN</a:t>
                      </a:r>
                      <a:endParaRPr lang="tr-TR" sz="24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GB" sz="1400" dirty="0">
                          <a:effectLst/>
                        </a:rPr>
                        <a:t>DÜŞÜLEN</a:t>
                      </a:r>
                      <a:endParaRPr lang="tr-TR" sz="24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GB" sz="1400" dirty="0">
                          <a:effectLst/>
                        </a:rPr>
                        <a:t>TOPLAM ÖDENEK</a:t>
                      </a:r>
                      <a:endParaRPr lang="tr-TR" sz="24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GB" sz="1400" dirty="0">
                          <a:effectLst/>
                        </a:rPr>
                        <a:t>2020 YILI HARCAMA</a:t>
                      </a:r>
                      <a:endParaRPr lang="tr-TR" sz="24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GB" sz="1400" dirty="0">
                          <a:effectLst/>
                        </a:rPr>
                        <a:t> </a:t>
                      </a:r>
                      <a:endParaRPr lang="tr-TR" sz="2400" dirty="0">
                        <a:effectLst/>
                      </a:endParaRPr>
                    </a:p>
                    <a:p>
                      <a:pPr algn="ctr">
                        <a:spcAft>
                          <a:spcPts val="0"/>
                        </a:spcAft>
                      </a:pPr>
                      <a:r>
                        <a:rPr lang="en-GB" sz="1400" dirty="0">
                          <a:effectLst/>
                        </a:rPr>
                        <a:t>KALAN</a:t>
                      </a:r>
                      <a:endParaRPr lang="tr-TR" sz="24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2695155050"/>
                  </a:ext>
                </a:extLst>
              </a:tr>
              <a:tr h="531668">
                <a:tc>
                  <a:txBody>
                    <a:bodyPr/>
                    <a:lstStyle/>
                    <a:p>
                      <a:pPr algn="l" fontAlgn="ctr"/>
                      <a:r>
                        <a:rPr lang="tr-TR" sz="800" b="0" i="0" u="none" strike="noStrike">
                          <a:latin typeface="Tahoma"/>
                        </a:rPr>
                        <a:t>98.900.9001.7514-0473.0010-02-01.01</a:t>
                      </a:r>
                    </a:p>
                  </a:txBody>
                  <a:tcPr marL="9525" marR="9525" marT="9525" marB="0" anchor="ctr"/>
                </a:tc>
                <a:tc>
                  <a:txBody>
                    <a:bodyPr/>
                    <a:lstStyle/>
                    <a:p>
                      <a:pPr algn="r" fontAlgn="ctr"/>
                      <a:r>
                        <a:rPr lang="tr-TR" sz="800" b="0" i="0" u="none" strike="noStrike">
                          <a:latin typeface="Tahoma"/>
                        </a:rPr>
                        <a:t>3.695.000,00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134.200,00</a:t>
                      </a:r>
                    </a:p>
                  </a:txBody>
                  <a:tcPr marL="9525" marR="9525" marT="9525" marB="0" anchor="ctr"/>
                </a:tc>
                <a:tc>
                  <a:txBody>
                    <a:bodyPr/>
                    <a:lstStyle/>
                    <a:p>
                      <a:pPr algn="r" fontAlgn="ctr"/>
                      <a:r>
                        <a:rPr lang="tr-TR" sz="800" b="0" i="0" u="none" strike="noStrike">
                          <a:latin typeface="Tahoma"/>
                        </a:rPr>
                        <a:t>3.560.800,00</a:t>
                      </a:r>
                    </a:p>
                  </a:txBody>
                  <a:tcPr marL="9525" marR="9525" marT="9525" marB="0" anchor="ctr"/>
                </a:tc>
                <a:tc>
                  <a:txBody>
                    <a:bodyPr/>
                    <a:lstStyle/>
                    <a:p>
                      <a:pPr algn="r" fontAlgn="ctr"/>
                      <a:r>
                        <a:rPr lang="tr-TR" sz="800" b="0" i="0" u="none" strike="noStrike">
                          <a:latin typeface="Tahoma"/>
                        </a:rPr>
                        <a:t>3.560.710,16</a:t>
                      </a:r>
                    </a:p>
                  </a:txBody>
                  <a:tcPr marL="9525" marR="9525" marT="9525" marB="0" anchor="ctr"/>
                </a:tc>
                <a:tc>
                  <a:txBody>
                    <a:bodyPr/>
                    <a:lstStyle/>
                    <a:p>
                      <a:pPr algn="r" fontAlgn="ctr"/>
                      <a:r>
                        <a:rPr lang="tr-TR" sz="800" b="0" i="0" u="none" strike="noStrike">
                          <a:latin typeface="Tahoma"/>
                        </a:rPr>
                        <a:t>89,84</a:t>
                      </a:r>
                    </a:p>
                  </a:txBody>
                  <a:tcPr marL="9525" marR="9525" marT="9525" marB="0" anchor="ctr"/>
                </a:tc>
                <a:extLst>
                  <a:ext uri="{0D108BD9-81ED-4DB2-BD59-A6C34878D82A}">
                    <a16:rowId xmlns:a16="http://schemas.microsoft.com/office/drawing/2014/main" val="982815605"/>
                  </a:ext>
                </a:extLst>
              </a:tr>
              <a:tr h="531668">
                <a:tc>
                  <a:txBody>
                    <a:bodyPr/>
                    <a:lstStyle/>
                    <a:p>
                      <a:pPr algn="l" fontAlgn="ctr"/>
                      <a:r>
                        <a:rPr lang="tr-TR" sz="800" b="0" i="0" u="none" strike="noStrike">
                          <a:latin typeface="Tahoma"/>
                        </a:rPr>
                        <a:t>98.900.9001.7514-0473.0010-02-02.01</a:t>
                      </a:r>
                    </a:p>
                  </a:txBody>
                  <a:tcPr marL="9525" marR="9525" marT="9525" marB="0" anchor="ctr"/>
                </a:tc>
                <a:tc>
                  <a:txBody>
                    <a:bodyPr/>
                    <a:lstStyle/>
                    <a:p>
                      <a:pPr algn="r" fontAlgn="ctr"/>
                      <a:r>
                        <a:rPr lang="tr-TR" sz="800" b="0" i="0" u="none" strike="noStrike">
                          <a:latin typeface="Tahoma"/>
                        </a:rPr>
                        <a:t>531.000,00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51.900,00</a:t>
                      </a:r>
                    </a:p>
                  </a:txBody>
                  <a:tcPr marL="9525" marR="9525" marT="9525" marB="0" anchor="ctr"/>
                </a:tc>
                <a:tc>
                  <a:txBody>
                    <a:bodyPr/>
                    <a:lstStyle/>
                    <a:p>
                      <a:pPr algn="r" fontAlgn="ctr"/>
                      <a:r>
                        <a:rPr lang="tr-TR" sz="800" b="0" i="0" u="none" strike="noStrike">
                          <a:latin typeface="Tahoma"/>
                        </a:rPr>
                        <a:t>479.100,00</a:t>
                      </a:r>
                    </a:p>
                  </a:txBody>
                  <a:tcPr marL="9525" marR="9525" marT="9525" marB="0" anchor="ctr"/>
                </a:tc>
                <a:tc>
                  <a:txBody>
                    <a:bodyPr/>
                    <a:lstStyle/>
                    <a:p>
                      <a:pPr algn="r" fontAlgn="ctr"/>
                      <a:r>
                        <a:rPr lang="tr-TR" sz="800" b="0" i="0" u="none" strike="noStrike">
                          <a:latin typeface="Tahoma"/>
                        </a:rPr>
                        <a:t>479.065,13</a:t>
                      </a:r>
                    </a:p>
                  </a:txBody>
                  <a:tcPr marL="9525" marR="9525" marT="9525" marB="0" anchor="ctr"/>
                </a:tc>
                <a:tc>
                  <a:txBody>
                    <a:bodyPr/>
                    <a:lstStyle/>
                    <a:p>
                      <a:pPr algn="r" fontAlgn="ctr"/>
                      <a:r>
                        <a:rPr lang="tr-TR" sz="800" b="0" i="0" u="none" strike="noStrike">
                          <a:latin typeface="Tahoma"/>
                        </a:rPr>
                        <a:t>34,87</a:t>
                      </a:r>
                    </a:p>
                  </a:txBody>
                  <a:tcPr marL="9525" marR="9525" marT="9525" marB="0" anchor="ctr"/>
                </a:tc>
                <a:extLst>
                  <a:ext uri="{0D108BD9-81ED-4DB2-BD59-A6C34878D82A}">
                    <a16:rowId xmlns:a16="http://schemas.microsoft.com/office/drawing/2014/main" val="220935352"/>
                  </a:ext>
                </a:extLst>
              </a:tr>
              <a:tr h="531668">
                <a:tc>
                  <a:txBody>
                    <a:bodyPr/>
                    <a:lstStyle/>
                    <a:p>
                      <a:pPr algn="l" fontAlgn="ctr"/>
                      <a:r>
                        <a:rPr lang="tr-TR" sz="800" b="0" i="0" u="none" strike="noStrike">
                          <a:latin typeface="Tahoma"/>
                        </a:rPr>
                        <a:t>98.900.9001.7514-0473.0010-02-03.02</a:t>
                      </a:r>
                    </a:p>
                  </a:txBody>
                  <a:tcPr marL="9525" marR="9525" marT="9525" marB="0" anchor="ctr"/>
                </a:tc>
                <a:tc>
                  <a:txBody>
                    <a:bodyPr/>
                    <a:lstStyle/>
                    <a:p>
                      <a:pPr algn="r" fontAlgn="ctr"/>
                      <a:r>
                        <a:rPr lang="tr-TR" sz="800" b="0" i="0" u="none" strike="noStrike">
                          <a:latin typeface="Tahoma"/>
                        </a:rPr>
                        <a:t>16.000,00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16.000,00</a:t>
                      </a:r>
                    </a:p>
                  </a:txBody>
                  <a:tcPr marL="9525" marR="9525" marT="9525" marB="0" anchor="ctr"/>
                </a:tc>
                <a:tc>
                  <a:txBody>
                    <a:bodyPr/>
                    <a:lstStyle/>
                    <a:p>
                      <a:pPr algn="r" fontAlgn="ctr"/>
                      <a:r>
                        <a:rPr lang="tr-TR" sz="800" b="0" i="0" u="none" strike="noStrike">
                          <a:latin typeface="Tahoma"/>
                        </a:rPr>
                        <a:t>2.691,11</a:t>
                      </a:r>
                    </a:p>
                  </a:txBody>
                  <a:tcPr marL="9525" marR="9525" marT="9525" marB="0" anchor="ctr"/>
                </a:tc>
                <a:tc>
                  <a:txBody>
                    <a:bodyPr/>
                    <a:lstStyle/>
                    <a:p>
                      <a:pPr algn="r" fontAlgn="ctr"/>
                      <a:r>
                        <a:rPr lang="tr-TR" sz="800" b="0" i="0" u="none" strike="noStrike">
                          <a:latin typeface="Tahoma"/>
                        </a:rPr>
                        <a:t>13.308,89</a:t>
                      </a:r>
                    </a:p>
                  </a:txBody>
                  <a:tcPr marL="9525" marR="9525" marT="9525" marB="0" anchor="ctr"/>
                </a:tc>
                <a:extLst>
                  <a:ext uri="{0D108BD9-81ED-4DB2-BD59-A6C34878D82A}">
                    <a16:rowId xmlns:a16="http://schemas.microsoft.com/office/drawing/2014/main" val="2040613434"/>
                  </a:ext>
                </a:extLst>
              </a:tr>
              <a:tr h="531668">
                <a:tc>
                  <a:txBody>
                    <a:bodyPr/>
                    <a:lstStyle/>
                    <a:p>
                      <a:pPr algn="l" fontAlgn="ctr"/>
                      <a:r>
                        <a:rPr lang="tr-TR" sz="800" b="0" i="0" u="none" strike="noStrike">
                          <a:latin typeface="Tahoma"/>
                        </a:rPr>
                        <a:t>98.900.9001.7514-0473.0010-02-03.03.10</a:t>
                      </a:r>
                    </a:p>
                  </a:txBody>
                  <a:tcPr marL="9525" marR="9525" marT="9525" marB="0" anchor="ctr"/>
                </a:tc>
                <a:tc>
                  <a:txBody>
                    <a:bodyPr/>
                    <a:lstStyle/>
                    <a:p>
                      <a:pPr algn="r" fontAlgn="ctr"/>
                      <a:r>
                        <a:rPr lang="tr-TR" sz="800" b="0" i="0" u="none" strike="noStrike">
                          <a:latin typeface="Tahoma"/>
                        </a:rPr>
                        <a:t>25.000,00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3.000,00</a:t>
                      </a:r>
                    </a:p>
                  </a:txBody>
                  <a:tcPr marL="9525" marR="9525" marT="9525" marB="0" anchor="ctr"/>
                </a:tc>
                <a:tc>
                  <a:txBody>
                    <a:bodyPr/>
                    <a:lstStyle/>
                    <a:p>
                      <a:pPr algn="r" fontAlgn="ctr"/>
                      <a:r>
                        <a:rPr lang="tr-TR" sz="800" b="0" i="0" u="none" strike="noStrike">
                          <a:latin typeface="Tahoma"/>
                        </a:rPr>
                        <a:t>22.000,00</a:t>
                      </a:r>
                    </a:p>
                  </a:txBody>
                  <a:tcPr marL="9525" marR="9525" marT="9525" marB="0" anchor="ctr"/>
                </a:tc>
                <a:tc>
                  <a:txBody>
                    <a:bodyPr/>
                    <a:lstStyle/>
                    <a:p>
                      <a:pPr algn="r" fontAlgn="ctr"/>
                      <a:r>
                        <a:rPr lang="tr-TR" sz="800" b="0" i="0" u="none" strike="noStrike">
                          <a:latin typeface="Tahoma"/>
                        </a:rPr>
                        <a:t>20.002,00</a:t>
                      </a:r>
                    </a:p>
                  </a:txBody>
                  <a:tcPr marL="9525" marR="9525" marT="9525" marB="0" anchor="ctr"/>
                </a:tc>
                <a:tc>
                  <a:txBody>
                    <a:bodyPr/>
                    <a:lstStyle/>
                    <a:p>
                      <a:pPr algn="r" fontAlgn="ctr"/>
                      <a:r>
                        <a:rPr lang="tr-TR" sz="800" b="0" i="0" u="none" strike="noStrike">
                          <a:latin typeface="Tahoma"/>
                        </a:rPr>
                        <a:t>1.998,00</a:t>
                      </a:r>
                    </a:p>
                  </a:txBody>
                  <a:tcPr marL="9525" marR="9525" marT="9525" marB="0" anchor="ctr"/>
                </a:tc>
                <a:extLst>
                  <a:ext uri="{0D108BD9-81ED-4DB2-BD59-A6C34878D82A}">
                    <a16:rowId xmlns:a16="http://schemas.microsoft.com/office/drawing/2014/main" val="1060926983"/>
                  </a:ext>
                </a:extLst>
              </a:tr>
              <a:tr h="531668">
                <a:tc>
                  <a:txBody>
                    <a:bodyPr/>
                    <a:lstStyle/>
                    <a:p>
                      <a:pPr algn="l" fontAlgn="ctr"/>
                      <a:r>
                        <a:rPr lang="tr-TR" sz="800" b="0" i="0" u="none" strike="noStrike">
                          <a:latin typeface="Tahoma"/>
                        </a:rPr>
                        <a:t>98.900.9001.7514-0473.0010-02-03.03.20</a:t>
                      </a:r>
                    </a:p>
                  </a:txBody>
                  <a:tcPr marL="9525" marR="9525" marT="9525" marB="0" anchor="ctr"/>
                </a:tc>
                <a:tc>
                  <a:txBody>
                    <a:bodyPr/>
                    <a:lstStyle/>
                    <a:p>
                      <a:pPr algn="r" fontAlgn="ctr"/>
                      <a:r>
                        <a:rPr lang="tr-TR" sz="800" b="0" i="0" u="none" strike="noStrike">
                          <a:latin typeface="Tahoma"/>
                        </a:rPr>
                        <a:t>7.000,00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7.000,00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7.000,00</a:t>
                      </a:r>
                    </a:p>
                  </a:txBody>
                  <a:tcPr marL="9525" marR="9525" marT="9525" marB="0" anchor="ctr"/>
                </a:tc>
                <a:extLst>
                  <a:ext uri="{0D108BD9-81ED-4DB2-BD59-A6C34878D82A}">
                    <a16:rowId xmlns:a16="http://schemas.microsoft.com/office/drawing/2014/main" val="2867889313"/>
                  </a:ext>
                </a:extLst>
              </a:tr>
              <a:tr h="531668">
                <a:tc>
                  <a:txBody>
                    <a:bodyPr/>
                    <a:lstStyle/>
                    <a:p>
                      <a:pPr algn="l" fontAlgn="ctr"/>
                      <a:r>
                        <a:rPr lang="tr-TR" sz="800" b="0" i="0" u="none" strike="noStrike">
                          <a:latin typeface="Tahoma"/>
                        </a:rPr>
                        <a:t>98.900.9001.7514-0473.0010-02-03.05</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62.000,00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62.000,00</a:t>
                      </a:r>
                    </a:p>
                  </a:txBody>
                  <a:tcPr marL="9525" marR="9525" marT="9525" marB="0" anchor="ctr"/>
                </a:tc>
                <a:tc>
                  <a:txBody>
                    <a:bodyPr/>
                    <a:lstStyle/>
                    <a:p>
                      <a:pPr algn="r" fontAlgn="ctr"/>
                      <a:r>
                        <a:rPr lang="tr-TR" sz="800" b="0" i="0" u="none" strike="noStrike">
                          <a:latin typeface="Tahoma"/>
                        </a:rPr>
                        <a:t>61.625,02</a:t>
                      </a:r>
                    </a:p>
                  </a:txBody>
                  <a:tcPr marL="9525" marR="9525" marT="9525" marB="0" anchor="ctr"/>
                </a:tc>
                <a:tc>
                  <a:txBody>
                    <a:bodyPr/>
                    <a:lstStyle/>
                    <a:p>
                      <a:pPr algn="r" fontAlgn="ctr"/>
                      <a:r>
                        <a:rPr lang="tr-TR" sz="800" b="0" i="0" u="none" strike="noStrike">
                          <a:latin typeface="Tahoma"/>
                        </a:rPr>
                        <a:t>374,98</a:t>
                      </a:r>
                    </a:p>
                  </a:txBody>
                  <a:tcPr marL="9525" marR="9525" marT="9525" marB="0" anchor="ctr"/>
                </a:tc>
                <a:extLst>
                  <a:ext uri="{0D108BD9-81ED-4DB2-BD59-A6C34878D82A}">
                    <a16:rowId xmlns:a16="http://schemas.microsoft.com/office/drawing/2014/main" val="2323512504"/>
                  </a:ext>
                </a:extLst>
              </a:tr>
              <a:tr h="531668">
                <a:tc>
                  <a:txBody>
                    <a:bodyPr/>
                    <a:lstStyle/>
                    <a:p>
                      <a:pPr algn="l" fontAlgn="ctr"/>
                      <a:r>
                        <a:rPr lang="tr-TR" sz="800" b="0" i="0" u="none" strike="noStrike" dirty="0">
                          <a:latin typeface="Tahoma"/>
                        </a:rPr>
                        <a:t>98.900.9001.7514-0473.0010-02-03.07</a:t>
                      </a:r>
                    </a:p>
                  </a:txBody>
                  <a:tcPr marL="9525" marR="9525" marT="9525" marB="0" anchor="ctr"/>
                </a:tc>
                <a:tc>
                  <a:txBody>
                    <a:bodyPr/>
                    <a:lstStyle/>
                    <a:p>
                      <a:pPr algn="r" fontAlgn="ctr"/>
                      <a:r>
                        <a:rPr lang="tr-TR" sz="800" b="0" i="0" u="none" strike="noStrike">
                          <a:latin typeface="Tahoma"/>
                        </a:rPr>
                        <a:t>3.000,00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3.000,00</a:t>
                      </a:r>
                    </a:p>
                  </a:txBody>
                  <a:tcPr marL="9525" marR="9525" marT="9525" marB="0" anchor="ctr"/>
                </a:tc>
                <a:tc>
                  <a:txBody>
                    <a:bodyPr/>
                    <a:lstStyle/>
                    <a:p>
                      <a:pPr algn="r" fontAlgn="ctr"/>
                      <a:r>
                        <a:rPr lang="tr-TR" sz="800" b="0" i="0" u="none" strike="noStrike">
                          <a:latin typeface="Tahoma"/>
                        </a:rPr>
                        <a:t>0,00</a:t>
                      </a:r>
                    </a:p>
                  </a:txBody>
                  <a:tcPr marL="9525" marR="9525" marT="9525" marB="0" anchor="ctr"/>
                </a:tc>
                <a:tc>
                  <a:txBody>
                    <a:bodyPr/>
                    <a:lstStyle/>
                    <a:p>
                      <a:pPr algn="r" fontAlgn="ctr"/>
                      <a:r>
                        <a:rPr lang="tr-TR" sz="800" b="0" i="0" u="none" strike="noStrike">
                          <a:latin typeface="Tahoma"/>
                        </a:rPr>
                        <a:t>3.000,00</a:t>
                      </a:r>
                    </a:p>
                  </a:txBody>
                  <a:tcPr marL="9525" marR="9525" marT="9525" marB="0" anchor="ctr"/>
                </a:tc>
                <a:extLst>
                  <a:ext uri="{0D108BD9-81ED-4DB2-BD59-A6C34878D82A}">
                    <a16:rowId xmlns:a16="http://schemas.microsoft.com/office/drawing/2014/main" val="10007"/>
                  </a:ext>
                </a:extLst>
              </a:tr>
              <a:tr h="531668">
                <a:tc>
                  <a:txBody>
                    <a:bodyPr/>
                    <a:lstStyle/>
                    <a:p>
                      <a:pPr algn="ctr">
                        <a:spcAft>
                          <a:spcPts val="0"/>
                        </a:spcAft>
                      </a:pPr>
                      <a:r>
                        <a:rPr lang="en-GB" sz="1200" dirty="0">
                          <a:effectLst/>
                        </a:rPr>
                        <a:t>TOPLAM</a:t>
                      </a:r>
                      <a:endParaRPr lang="tr-TR"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r" fontAlgn="ctr"/>
                      <a:r>
                        <a:rPr lang="tr-TR" sz="800" b="1" i="0" u="none" strike="noStrike" dirty="0">
                          <a:latin typeface="Tahoma"/>
                        </a:rPr>
                        <a:t>4.277.000,00</a:t>
                      </a:r>
                    </a:p>
                  </a:txBody>
                  <a:tcPr marL="9525" marR="9525" marT="9525" marB="0" anchor="ctr"/>
                </a:tc>
                <a:tc>
                  <a:txBody>
                    <a:bodyPr/>
                    <a:lstStyle/>
                    <a:p>
                      <a:pPr algn="r" fontAlgn="ctr"/>
                      <a:r>
                        <a:rPr lang="tr-TR" sz="800" b="1" i="0" u="none" strike="noStrike" dirty="0">
                          <a:latin typeface="Tahoma"/>
                        </a:rPr>
                        <a:t>62.000,00</a:t>
                      </a:r>
                    </a:p>
                  </a:txBody>
                  <a:tcPr marL="9525" marR="9525" marT="9525" marB="0" anchor="ctr"/>
                </a:tc>
                <a:tc>
                  <a:txBody>
                    <a:bodyPr/>
                    <a:lstStyle/>
                    <a:p>
                      <a:pPr algn="r" fontAlgn="ctr"/>
                      <a:r>
                        <a:rPr lang="tr-TR" sz="800" b="1" i="0" u="none" strike="noStrike" dirty="0">
                          <a:latin typeface="Tahoma"/>
                        </a:rPr>
                        <a:t>189.100,00</a:t>
                      </a:r>
                    </a:p>
                  </a:txBody>
                  <a:tcPr marL="9525" marR="9525" marT="9525" marB="0" anchor="ctr"/>
                </a:tc>
                <a:tc>
                  <a:txBody>
                    <a:bodyPr/>
                    <a:lstStyle/>
                    <a:p>
                      <a:pPr algn="r" fontAlgn="ctr"/>
                      <a:r>
                        <a:rPr lang="tr-TR" sz="800" b="1" i="0" u="none" strike="noStrike" dirty="0">
                          <a:latin typeface="Tahoma"/>
                        </a:rPr>
                        <a:t>4.149.900,00</a:t>
                      </a:r>
                    </a:p>
                  </a:txBody>
                  <a:tcPr marL="9525" marR="9525" marT="9525" marB="0" anchor="ctr"/>
                </a:tc>
                <a:tc>
                  <a:txBody>
                    <a:bodyPr/>
                    <a:lstStyle/>
                    <a:p>
                      <a:pPr algn="r" fontAlgn="ctr"/>
                      <a:r>
                        <a:rPr lang="tr-TR" sz="800" b="1" i="0" u="none" strike="noStrike" dirty="0">
                          <a:latin typeface="Tahoma"/>
                        </a:rPr>
                        <a:t>4.124.093,42</a:t>
                      </a:r>
                    </a:p>
                  </a:txBody>
                  <a:tcPr marL="9525" marR="9525" marT="9525" marB="0" anchor="ctr"/>
                </a:tc>
                <a:tc>
                  <a:txBody>
                    <a:bodyPr/>
                    <a:lstStyle/>
                    <a:p>
                      <a:pPr algn="r" fontAlgn="ctr"/>
                      <a:r>
                        <a:rPr lang="tr-TR" sz="800" b="1" i="0" u="none" strike="noStrike" dirty="0">
                          <a:latin typeface="Tahoma"/>
                        </a:rPr>
                        <a:t>25.806,58</a:t>
                      </a:r>
                    </a:p>
                  </a:txBody>
                  <a:tcPr marL="9525" marR="9525" marT="9525" marB="0" anchor="ctr"/>
                </a:tc>
                <a:extLst>
                  <a:ext uri="{0D108BD9-81ED-4DB2-BD59-A6C34878D82A}">
                    <a16:rowId xmlns:a16="http://schemas.microsoft.com/office/drawing/2014/main" val="3558411357"/>
                  </a:ext>
                </a:extLst>
              </a:tr>
            </a:tbl>
          </a:graphicData>
        </a:graphic>
      </p:graphicFrame>
    </p:spTree>
    <p:extLst>
      <p:ext uri="{BB962C8B-B14F-4D97-AF65-F5344CB8AC3E}">
        <p14:creationId xmlns:p14="http://schemas.microsoft.com/office/powerpoint/2010/main" val="7561372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95425" y="514350"/>
            <a:ext cx="10515600" cy="623888"/>
          </a:xfrm>
        </p:spPr>
        <p:txBody>
          <a:bodyPr>
            <a:normAutofit fontScale="90000"/>
          </a:bodyPr>
          <a:lstStyle/>
          <a:p>
            <a:r>
              <a:rPr lang="tr-TR" dirty="0" smtClean="0">
                <a:solidFill>
                  <a:schemeClr val="accent1">
                    <a:lumMod val="50000"/>
                  </a:schemeClr>
                </a:solidFill>
              </a:rPr>
              <a:t>Kurum Dışı Yapılan Görevlendirmeler</a:t>
            </a:r>
            <a:endParaRPr lang="tr-TR" dirty="0">
              <a:solidFill>
                <a:schemeClr val="accent1">
                  <a:lumMod val="50000"/>
                </a:schemeClr>
              </a:solidFill>
            </a:endParaRPr>
          </a:p>
        </p:txBody>
      </p:sp>
      <p:graphicFrame>
        <p:nvGraphicFramePr>
          <p:cNvPr id="3" name="Tablo 2"/>
          <p:cNvGraphicFramePr>
            <a:graphicFrameLocks noGrp="1"/>
          </p:cNvGraphicFramePr>
          <p:nvPr>
            <p:extLst>
              <p:ext uri="{D42A27DB-BD31-4B8C-83A1-F6EECF244321}">
                <p14:modId xmlns:p14="http://schemas.microsoft.com/office/powerpoint/2010/main" val="1736429984"/>
              </p:ext>
            </p:extLst>
          </p:nvPr>
        </p:nvGraphicFramePr>
        <p:xfrm>
          <a:off x="1154085" y="2060341"/>
          <a:ext cx="9004068" cy="3518450"/>
        </p:xfrm>
        <a:graphic>
          <a:graphicData uri="http://schemas.openxmlformats.org/drawingml/2006/table">
            <a:tbl>
              <a:tblPr>
                <a:tableStyleId>{22838BEF-8BB2-4498-84A7-C5851F593DF1}</a:tableStyleId>
              </a:tblPr>
              <a:tblGrid>
                <a:gridCol w="1356359">
                  <a:extLst>
                    <a:ext uri="{9D8B030D-6E8A-4147-A177-3AD203B41FA5}">
                      <a16:colId xmlns:a16="http://schemas.microsoft.com/office/drawing/2014/main" val="20000"/>
                    </a:ext>
                  </a:extLst>
                </a:gridCol>
                <a:gridCol w="4513811">
                  <a:extLst>
                    <a:ext uri="{9D8B030D-6E8A-4147-A177-3AD203B41FA5}">
                      <a16:colId xmlns:a16="http://schemas.microsoft.com/office/drawing/2014/main" val="20001"/>
                    </a:ext>
                  </a:extLst>
                </a:gridCol>
                <a:gridCol w="1704109">
                  <a:extLst>
                    <a:ext uri="{9D8B030D-6E8A-4147-A177-3AD203B41FA5}">
                      <a16:colId xmlns:a16="http://schemas.microsoft.com/office/drawing/2014/main" val="20002"/>
                    </a:ext>
                  </a:extLst>
                </a:gridCol>
                <a:gridCol w="1429789">
                  <a:extLst>
                    <a:ext uri="{9D8B030D-6E8A-4147-A177-3AD203B41FA5}">
                      <a16:colId xmlns:a16="http://schemas.microsoft.com/office/drawing/2014/main" val="20003"/>
                    </a:ext>
                  </a:extLst>
                </a:gridCol>
              </a:tblGrid>
              <a:tr h="1131483">
                <a:tc>
                  <a:txBody>
                    <a:bodyPr/>
                    <a:lstStyle/>
                    <a:p>
                      <a:pPr>
                        <a:spcAft>
                          <a:spcPts val="0"/>
                        </a:spcAft>
                      </a:pPr>
                      <a:r>
                        <a:rPr lang="tr-TR" sz="1200" b="1" dirty="0">
                          <a:effectLst/>
                        </a:rPr>
                        <a:t>   ADI- SOYADI </a:t>
                      </a:r>
                      <a:endParaRPr lang="tr-TR" sz="1800" b="1"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tr-TR" sz="1200" b="1" dirty="0">
                          <a:effectLst/>
                        </a:rPr>
                        <a:t>   </a:t>
                      </a:r>
                      <a:r>
                        <a:rPr lang="tr-TR" sz="1200" b="1" dirty="0" smtClean="0">
                          <a:effectLst/>
                        </a:rPr>
                        <a:t>GÖREV GEREKÇESİ VE GÖREV YERİ </a:t>
                      </a:r>
                      <a:endParaRPr lang="tr-TR" sz="1800" b="1"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tr-TR" sz="1200" b="1" dirty="0" smtClean="0">
                          <a:effectLst/>
                        </a:rPr>
                        <a:t>GÖREVLENDİRME </a:t>
                      </a:r>
                      <a:r>
                        <a:rPr lang="tr-TR" sz="1200" b="1" dirty="0">
                          <a:effectLst/>
                        </a:rPr>
                        <a:t>ŞEKLİ </a:t>
                      </a:r>
                      <a:endParaRPr lang="tr-TR" sz="1800" b="1"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200" b="1" dirty="0">
                          <a:effectLst/>
                        </a:rPr>
                        <a:t>GÖREV TARİHLERİ </a:t>
                      </a:r>
                      <a:endParaRPr lang="tr-TR" sz="1800" b="1"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1131483">
                <a:tc>
                  <a:txBody>
                    <a:bodyPr/>
                    <a:lstStyle/>
                    <a:p>
                      <a:pPr marL="0" algn="l" defTabSz="914400" rtl="0" eaLnBrk="1" latinLnBrk="0" hangingPunct="1">
                        <a:spcAft>
                          <a:spcPts val="0"/>
                        </a:spcAft>
                      </a:pPr>
                      <a:r>
                        <a:rPr lang="tr-TR" sz="1100" kern="1200" dirty="0" smtClean="0">
                          <a:solidFill>
                            <a:schemeClr val="dk1"/>
                          </a:solidFill>
                          <a:effectLst/>
                          <a:latin typeface="+mn-lt"/>
                          <a:ea typeface="+mn-ea"/>
                          <a:cs typeface="+mn-cs"/>
                        </a:rPr>
                        <a:t>Abubekir SEVEN</a:t>
                      </a:r>
                      <a:endParaRPr lang="tr-TR" sz="1100" kern="1200" dirty="0">
                        <a:solidFill>
                          <a:schemeClr val="dk1"/>
                        </a:solidFill>
                        <a:effectLst/>
                        <a:latin typeface="+mn-lt"/>
                        <a:ea typeface="+mn-ea"/>
                        <a:cs typeface="+mn-cs"/>
                      </a:endParaRPr>
                    </a:p>
                  </a:txBody>
                  <a:tcPr marL="68580" marR="68580" marT="0" marB="0" anchor="ctr"/>
                </a:tc>
                <a:tc>
                  <a:txBody>
                    <a:bodyPr/>
                    <a:lstStyle/>
                    <a:p>
                      <a:pPr marL="0" algn="l" defTabSz="914400" rtl="0" eaLnBrk="1" latinLnBrk="0" hangingPunct="1">
                        <a:spcAft>
                          <a:spcPts val="0"/>
                        </a:spcAft>
                      </a:pPr>
                      <a:r>
                        <a:rPr lang="tr-TR" sz="1100" kern="1200" dirty="0" smtClean="0">
                          <a:solidFill>
                            <a:schemeClr val="dk1"/>
                          </a:solidFill>
                          <a:effectLst/>
                          <a:latin typeface="+mn-lt"/>
                          <a:ea typeface="+mn-ea"/>
                          <a:cs typeface="+mn-cs"/>
                        </a:rPr>
                        <a:t>Siirt Üniversitesi 2024-2026 yatırım programı görüşmelerinde bulunmak </a:t>
                      </a:r>
                      <a:r>
                        <a:rPr lang="tr-TR" sz="1100" kern="1200" dirty="0" err="1" smtClean="0">
                          <a:solidFill>
                            <a:schemeClr val="dk1"/>
                          </a:solidFill>
                          <a:effectLst/>
                          <a:latin typeface="+mn-lt"/>
                          <a:ea typeface="+mn-ea"/>
                          <a:cs typeface="+mn-cs"/>
                        </a:rPr>
                        <a:t>üzre</a:t>
                      </a:r>
                      <a:r>
                        <a:rPr lang="tr-TR" sz="1100" kern="1200" dirty="0" smtClean="0">
                          <a:solidFill>
                            <a:schemeClr val="dk1"/>
                          </a:solidFill>
                          <a:effectLst/>
                          <a:latin typeface="+mn-lt"/>
                          <a:ea typeface="+mn-ea"/>
                          <a:cs typeface="+mn-cs"/>
                        </a:rPr>
                        <a:t> Cumhurbaşkanlığı Strateji ve Başkanlığı Ankara iline görevlendirilmiştir</a:t>
                      </a:r>
                      <a:endParaRPr lang="tr-TR" sz="1100" kern="1200" dirty="0">
                        <a:solidFill>
                          <a:schemeClr val="dk1"/>
                        </a:solidFill>
                        <a:effectLst/>
                        <a:latin typeface="+mn-lt"/>
                        <a:ea typeface="+mn-ea"/>
                        <a:cs typeface="+mn-cs"/>
                      </a:endParaRPr>
                    </a:p>
                  </a:txBody>
                  <a:tcPr marL="68580" marR="68580" marT="0" marB="0" anchor="ctr"/>
                </a:tc>
                <a:tc>
                  <a:txBody>
                    <a:bodyPr/>
                    <a:lstStyle/>
                    <a:p>
                      <a:pPr>
                        <a:spcAft>
                          <a:spcPts val="0"/>
                        </a:spcAft>
                      </a:pPr>
                      <a:r>
                        <a:rPr lang="tr-TR" sz="1100" dirty="0" smtClean="0">
                          <a:effectLst/>
                        </a:rPr>
                        <a:t>6245 sayılı Harcırah Kanunu</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100" dirty="0" smtClean="0">
                          <a:effectLst/>
                        </a:rPr>
                        <a:t>14-16/06/2023</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2632302612"/>
                  </a:ext>
                </a:extLst>
              </a:tr>
              <a:tr h="1255484">
                <a:tc>
                  <a:txBody>
                    <a:bodyPr/>
                    <a:lstStyle/>
                    <a:p>
                      <a:pPr algn="just">
                        <a:spcAft>
                          <a:spcPts val="0"/>
                        </a:spcAft>
                      </a:pPr>
                      <a:r>
                        <a:rPr lang="tr-TR" sz="1100" dirty="0" smtClean="0">
                          <a:effectLst/>
                        </a:rPr>
                        <a:t>Ömer Faruk GÜREL</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tr-TR" sz="1100" dirty="0" smtClean="0">
                          <a:effectLst/>
                        </a:rPr>
                        <a:t>2023 Yılı</a:t>
                      </a:r>
                      <a:r>
                        <a:rPr lang="tr-TR" sz="1100" baseline="0" dirty="0" smtClean="0">
                          <a:effectLst/>
                        </a:rPr>
                        <a:t> Bütçe Teklif Kitapçıklarını Sunmak ve Mutabakat yapmak üzere </a:t>
                      </a:r>
                      <a:r>
                        <a:rPr lang="tr-TR" sz="1100" dirty="0" smtClean="0">
                          <a:effectLst/>
                        </a:rPr>
                        <a:t>Cumhurbaşkanlığı Strateji ve Başkanlığı Ankara</a:t>
                      </a:r>
                      <a:r>
                        <a:rPr lang="tr-TR" sz="1100" baseline="0" dirty="0" smtClean="0">
                          <a:effectLst/>
                        </a:rPr>
                        <a:t> iline görevlendirilmiştir.</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tr-TR" sz="1100" dirty="0" smtClean="0">
                          <a:effectLst/>
                        </a:rPr>
                        <a:t>6245 sayılı Harcırah Kanunu</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100" dirty="0" smtClean="0">
                          <a:effectLst/>
                        </a:rPr>
                        <a:t>14-16/10/2023</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4101188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47825" y="365126"/>
            <a:ext cx="7289142" cy="920750"/>
          </a:xfrm>
        </p:spPr>
        <p:txBody>
          <a:bodyPr>
            <a:normAutofit fontScale="90000"/>
          </a:bodyPr>
          <a:lstStyle/>
          <a:p>
            <a:r>
              <a:rPr lang="tr-TR" dirty="0" smtClean="0">
                <a:solidFill>
                  <a:schemeClr val="accent1">
                    <a:lumMod val="50000"/>
                  </a:schemeClr>
                </a:solidFill>
              </a:rPr>
              <a:t>2023 </a:t>
            </a:r>
            <a:r>
              <a:rPr lang="tr-TR" dirty="0" smtClean="0">
                <a:solidFill>
                  <a:schemeClr val="accent1">
                    <a:lumMod val="50000"/>
                  </a:schemeClr>
                </a:solidFill>
              </a:rPr>
              <a:t>yılında Yapılan Raporlamalar</a:t>
            </a:r>
            <a:endParaRPr lang="tr-TR" dirty="0">
              <a:solidFill>
                <a:schemeClr val="accent1">
                  <a:lumMod val="50000"/>
                </a:schemeClr>
              </a:solidFill>
            </a:endParaRPr>
          </a:p>
        </p:txBody>
      </p:sp>
      <p:sp>
        <p:nvSpPr>
          <p:cNvPr id="3" name="2 İçerik Yer Tutucusu"/>
          <p:cNvSpPr>
            <a:spLocks noGrp="1"/>
          </p:cNvSpPr>
          <p:nvPr>
            <p:ph idx="1"/>
          </p:nvPr>
        </p:nvSpPr>
        <p:spPr>
          <a:xfrm>
            <a:off x="762000" y="1285876"/>
            <a:ext cx="10515600" cy="4351338"/>
          </a:xfrm>
        </p:spPr>
        <p:txBody>
          <a:bodyPr>
            <a:noAutofit/>
          </a:bodyPr>
          <a:lstStyle/>
          <a:p>
            <a:r>
              <a:rPr lang="tr-TR" sz="1800" dirty="0" smtClean="0"/>
              <a:t>2022 </a:t>
            </a:r>
            <a:r>
              <a:rPr lang="tr-TR" sz="1800" dirty="0" smtClean="0"/>
              <a:t>Yılı </a:t>
            </a:r>
            <a:r>
              <a:rPr lang="tr-TR" sz="1800" dirty="0"/>
              <a:t>Birim Faaliyet Raporu</a:t>
            </a:r>
          </a:p>
          <a:p>
            <a:r>
              <a:rPr lang="tr-TR" sz="1800" dirty="0" smtClean="0"/>
              <a:t>2022 </a:t>
            </a:r>
            <a:r>
              <a:rPr lang="tr-TR" sz="1800" dirty="0" smtClean="0"/>
              <a:t>Yılı </a:t>
            </a:r>
            <a:r>
              <a:rPr lang="tr-TR" sz="1800" dirty="0"/>
              <a:t>İdare Faaliyet Raporu</a:t>
            </a:r>
          </a:p>
          <a:p>
            <a:r>
              <a:rPr lang="tr-TR" sz="1800" dirty="0" smtClean="0"/>
              <a:t>2023 Yılı </a:t>
            </a:r>
            <a:r>
              <a:rPr lang="tr-TR" sz="1800" dirty="0"/>
              <a:t>Yatırım İzleme ve Değerlendirme Raporu</a:t>
            </a:r>
          </a:p>
          <a:p>
            <a:r>
              <a:rPr lang="tr-TR" sz="1800" dirty="0" smtClean="0"/>
              <a:t>2023 Yılı </a:t>
            </a:r>
            <a:r>
              <a:rPr lang="tr-TR" sz="1800" dirty="0"/>
              <a:t>Kurum iç Değerlendirme Raporu</a:t>
            </a:r>
          </a:p>
          <a:p>
            <a:r>
              <a:rPr lang="tr-TR" sz="1800" dirty="0" smtClean="0"/>
              <a:t>2023 </a:t>
            </a:r>
            <a:r>
              <a:rPr lang="tr-TR" sz="1800" dirty="0" smtClean="0"/>
              <a:t>Yılı </a:t>
            </a:r>
            <a:r>
              <a:rPr lang="tr-TR" sz="1800" dirty="0"/>
              <a:t>Kesin Hesabı</a:t>
            </a:r>
          </a:p>
          <a:p>
            <a:r>
              <a:rPr lang="tr-TR" sz="1800" dirty="0" smtClean="0"/>
              <a:t>2023 </a:t>
            </a:r>
            <a:r>
              <a:rPr lang="tr-TR" sz="1800" dirty="0" smtClean="0"/>
              <a:t>Yılı </a:t>
            </a:r>
            <a:r>
              <a:rPr lang="tr-TR" sz="1800" dirty="0"/>
              <a:t>Performans Programı </a:t>
            </a:r>
          </a:p>
          <a:p>
            <a:r>
              <a:rPr lang="tr-TR" sz="1800" dirty="0" smtClean="0"/>
              <a:t>2023 </a:t>
            </a:r>
            <a:r>
              <a:rPr lang="tr-TR" sz="1800" dirty="0" smtClean="0"/>
              <a:t>Yılı </a:t>
            </a:r>
            <a:r>
              <a:rPr lang="tr-TR" sz="1800" dirty="0"/>
              <a:t>6 aylık </a:t>
            </a:r>
            <a:r>
              <a:rPr lang="tr-TR" sz="1800" dirty="0" smtClean="0"/>
              <a:t>Kurumsal Mali </a:t>
            </a:r>
            <a:r>
              <a:rPr lang="tr-TR" sz="1800" dirty="0"/>
              <a:t>Durum ve Beklentiler Raporu</a:t>
            </a:r>
          </a:p>
          <a:p>
            <a:r>
              <a:rPr lang="tr-TR" sz="1800" dirty="0" smtClean="0"/>
              <a:t>2024 </a:t>
            </a:r>
            <a:r>
              <a:rPr lang="tr-TR" sz="1800" dirty="0"/>
              <a:t>yılı Bütçe Tasarısı</a:t>
            </a:r>
          </a:p>
          <a:p>
            <a:r>
              <a:rPr lang="tr-TR" sz="1800" dirty="0" smtClean="0"/>
              <a:t>Hazine ve Maliye Bakanlığı ile Sayıştay </a:t>
            </a:r>
            <a:r>
              <a:rPr lang="tr-TR" sz="1800" dirty="0"/>
              <a:t>Başkanlığının istemiş olduğu </a:t>
            </a:r>
            <a:endParaRPr lang="tr-TR" sz="1800" dirty="0" smtClean="0"/>
          </a:p>
          <a:p>
            <a:pPr marL="0" indent="0">
              <a:buNone/>
            </a:pPr>
            <a:r>
              <a:rPr lang="tr-TR" sz="1800" dirty="0" smtClean="0"/>
              <a:t>diğer </a:t>
            </a:r>
            <a:r>
              <a:rPr lang="tr-TR" sz="1800" dirty="0"/>
              <a:t>bilgi ve belgeler </a:t>
            </a:r>
            <a:r>
              <a:rPr lang="tr-TR" sz="1800" dirty="0" smtClean="0"/>
              <a:t>raporlanmıştır.</a:t>
            </a:r>
            <a:endParaRPr lang="tr-TR" sz="1800" dirty="0"/>
          </a:p>
        </p:txBody>
      </p:sp>
    </p:spTree>
    <p:extLst>
      <p:ext uri="{BB962C8B-B14F-4D97-AF65-F5344CB8AC3E}">
        <p14:creationId xmlns:p14="http://schemas.microsoft.com/office/powerpoint/2010/main" val="28790104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182482" y="565151"/>
            <a:ext cx="6745857" cy="558800"/>
          </a:xfrm>
        </p:spPr>
        <p:txBody>
          <a:bodyPr>
            <a:normAutofit fontScale="90000"/>
          </a:bodyPr>
          <a:lstStyle/>
          <a:p>
            <a:r>
              <a:rPr lang="tr-TR" dirty="0" smtClean="0"/>
              <a:t>Kalite Yönetim Sistemi </a:t>
            </a:r>
            <a:endParaRPr lang="tr-TR" dirty="0"/>
          </a:p>
        </p:txBody>
      </p:sp>
      <p:sp>
        <p:nvSpPr>
          <p:cNvPr id="3" name="İçerik Yer Tutucusu 2"/>
          <p:cNvSpPr>
            <a:spLocks noGrp="1"/>
          </p:cNvSpPr>
          <p:nvPr>
            <p:ph idx="1"/>
          </p:nvPr>
        </p:nvSpPr>
        <p:spPr>
          <a:xfrm>
            <a:off x="1062681" y="1292225"/>
            <a:ext cx="10262544" cy="4351338"/>
          </a:xfrm>
        </p:spPr>
        <p:txBody>
          <a:bodyPr>
            <a:normAutofit/>
          </a:bodyPr>
          <a:lstStyle/>
          <a:p>
            <a:pPr marL="0" indent="0">
              <a:buNone/>
            </a:pPr>
            <a:endParaRPr lang="tr-TR" dirty="0" smtClean="0"/>
          </a:p>
          <a:p>
            <a:r>
              <a:rPr lang="tr-TR" dirty="0" smtClean="0"/>
              <a:t>Türk Standartları Enstitüsünden </a:t>
            </a:r>
            <a:r>
              <a:rPr lang="tr-TR" dirty="0"/>
              <a:t>alınan ISO 9001; 2015 Kalite </a:t>
            </a:r>
            <a:r>
              <a:rPr lang="tr-TR" dirty="0" smtClean="0"/>
              <a:t>Belgesi yenilenerek bu </a:t>
            </a:r>
            <a:r>
              <a:rPr lang="tr-TR" dirty="0" smtClean="0"/>
              <a:t>süre 1 yıl </a:t>
            </a:r>
            <a:r>
              <a:rPr lang="tr-TR" dirty="0" smtClean="0"/>
              <a:t>uzatılmıştır. Bu süreçler Kalite Koordinatörlüğü ile birlikte yürütülmüştür.</a:t>
            </a:r>
            <a:endParaRPr lang="tr-TR" dirty="0" smtClean="0"/>
          </a:p>
          <a:p>
            <a:r>
              <a:rPr lang="tr-TR" dirty="0" smtClean="0"/>
              <a:t>Kalite Üst Komisyonu tarafından haftalık yapılan toplantılarına Başkanlık düzeyinde katılım sağlanmıştır.</a:t>
            </a:r>
          </a:p>
        </p:txBody>
      </p:sp>
    </p:spTree>
    <p:extLst>
      <p:ext uri="{BB962C8B-B14F-4D97-AF65-F5344CB8AC3E}">
        <p14:creationId xmlns:p14="http://schemas.microsoft.com/office/powerpoint/2010/main" val="15027514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o"/>
          <p:cNvGraphicFramePr>
            <a:graphicFrameLocks noGrp="1"/>
          </p:cNvGraphicFramePr>
          <p:nvPr/>
        </p:nvGraphicFramePr>
        <p:xfrm>
          <a:off x="576649" y="313062"/>
          <a:ext cx="10923374" cy="5846896"/>
        </p:xfrm>
        <a:graphic>
          <a:graphicData uri="http://schemas.openxmlformats.org/drawingml/2006/table">
            <a:tbl>
              <a:tblPr/>
              <a:tblGrid>
                <a:gridCol w="785732">
                  <a:extLst>
                    <a:ext uri="{9D8B030D-6E8A-4147-A177-3AD203B41FA5}">
                      <a16:colId xmlns:a16="http://schemas.microsoft.com/office/drawing/2014/main" val="20000"/>
                    </a:ext>
                  </a:extLst>
                </a:gridCol>
                <a:gridCol w="194631">
                  <a:extLst>
                    <a:ext uri="{9D8B030D-6E8A-4147-A177-3AD203B41FA5}">
                      <a16:colId xmlns:a16="http://schemas.microsoft.com/office/drawing/2014/main" val="20001"/>
                    </a:ext>
                  </a:extLst>
                </a:gridCol>
                <a:gridCol w="194631">
                  <a:extLst>
                    <a:ext uri="{9D8B030D-6E8A-4147-A177-3AD203B41FA5}">
                      <a16:colId xmlns:a16="http://schemas.microsoft.com/office/drawing/2014/main" val="20002"/>
                    </a:ext>
                  </a:extLst>
                </a:gridCol>
                <a:gridCol w="194631">
                  <a:extLst>
                    <a:ext uri="{9D8B030D-6E8A-4147-A177-3AD203B41FA5}">
                      <a16:colId xmlns:a16="http://schemas.microsoft.com/office/drawing/2014/main" val="20003"/>
                    </a:ext>
                  </a:extLst>
                </a:gridCol>
                <a:gridCol w="3152544">
                  <a:extLst>
                    <a:ext uri="{9D8B030D-6E8A-4147-A177-3AD203B41FA5}">
                      <a16:colId xmlns:a16="http://schemas.microsoft.com/office/drawing/2014/main" val="20004"/>
                    </a:ext>
                  </a:extLst>
                </a:gridCol>
                <a:gridCol w="1970341">
                  <a:extLst>
                    <a:ext uri="{9D8B030D-6E8A-4147-A177-3AD203B41FA5}">
                      <a16:colId xmlns:a16="http://schemas.microsoft.com/office/drawing/2014/main" val="20005"/>
                    </a:ext>
                  </a:extLst>
                </a:gridCol>
                <a:gridCol w="1970341">
                  <a:extLst>
                    <a:ext uri="{9D8B030D-6E8A-4147-A177-3AD203B41FA5}">
                      <a16:colId xmlns:a16="http://schemas.microsoft.com/office/drawing/2014/main" val="20006"/>
                    </a:ext>
                  </a:extLst>
                </a:gridCol>
                <a:gridCol w="1970341">
                  <a:extLst>
                    <a:ext uri="{9D8B030D-6E8A-4147-A177-3AD203B41FA5}">
                      <a16:colId xmlns:a16="http://schemas.microsoft.com/office/drawing/2014/main" val="20007"/>
                    </a:ext>
                  </a:extLst>
                </a:gridCol>
                <a:gridCol w="490182">
                  <a:extLst>
                    <a:ext uri="{9D8B030D-6E8A-4147-A177-3AD203B41FA5}">
                      <a16:colId xmlns:a16="http://schemas.microsoft.com/office/drawing/2014/main" val="20008"/>
                    </a:ext>
                  </a:extLst>
                </a:gridCol>
              </a:tblGrid>
              <a:tr h="303127">
                <a:tc gridSpan="4">
                  <a:txBody>
                    <a:bodyPr/>
                    <a:lstStyle/>
                    <a:p>
                      <a:pPr algn="ctr" fontAlgn="b"/>
                      <a:r>
                        <a:rPr lang="tr-TR" sz="700" b="1" i="0" u="none" strike="noStrike">
                          <a:solidFill>
                            <a:srgbClr val="000000"/>
                          </a:solidFill>
                          <a:latin typeface="Calibri"/>
                        </a:rPr>
                        <a:t>Ekonomik Kodlar</a:t>
                      </a:r>
                    </a:p>
                  </a:txBody>
                  <a:tcPr marL="5242" marR="5242" marT="5242"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ctr" fontAlgn="b"/>
                      <a:r>
                        <a:rPr lang="tr-TR" sz="700" b="1" i="0" u="none" strike="noStrike">
                          <a:solidFill>
                            <a:srgbClr val="000000"/>
                          </a:solidFill>
                          <a:latin typeface="Calibri"/>
                        </a:rPr>
                        <a:t>Bütçe Gelirlerinin Türü</a:t>
                      </a:r>
                    </a:p>
                  </a:txBody>
                  <a:tcPr marL="5242" marR="5242" marT="5242"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tr-TR" sz="700" b="1" i="0" u="none" strike="noStrike">
                          <a:solidFill>
                            <a:srgbClr val="000000"/>
                          </a:solidFill>
                          <a:latin typeface="Calibri"/>
                        </a:rPr>
                        <a:t>Bütçe Geliri </a:t>
                      </a:r>
                      <a:br>
                        <a:rPr lang="tr-TR" sz="700" b="1" i="0" u="none" strike="noStrike">
                          <a:solidFill>
                            <a:srgbClr val="000000"/>
                          </a:solidFill>
                          <a:latin typeface="Calibri"/>
                        </a:rPr>
                      </a:br>
                      <a:r>
                        <a:rPr lang="tr-TR" sz="700" b="1" i="0" u="none" strike="noStrike">
                          <a:solidFill>
                            <a:srgbClr val="000000"/>
                          </a:solidFill>
                          <a:latin typeface="Calibri"/>
                        </a:rPr>
                        <a:t> (800 Hesap) </a:t>
                      </a:r>
                      <a:br>
                        <a:rPr lang="tr-TR" sz="700" b="1" i="0" u="none" strike="noStrike">
                          <a:solidFill>
                            <a:srgbClr val="000000"/>
                          </a:solidFill>
                          <a:latin typeface="Calibri"/>
                        </a:rPr>
                      </a:br>
                      <a:r>
                        <a:rPr lang="tr-TR" sz="700" b="1" i="0" u="none" strike="noStrike">
                          <a:solidFill>
                            <a:srgbClr val="000000"/>
                          </a:solidFill>
                          <a:latin typeface="Calibri"/>
                        </a:rPr>
                        <a:t> (1)</a:t>
                      </a:r>
                    </a:p>
                  </a:txBody>
                  <a:tcPr marL="5242" marR="5242" marT="5242"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tr-TR" sz="700" b="1" i="0" u="none" strike="noStrike">
                          <a:solidFill>
                            <a:srgbClr val="000000"/>
                          </a:solidFill>
                          <a:latin typeface="Calibri"/>
                        </a:rPr>
                        <a:t>Bütçe Geliri Ret ve İade </a:t>
                      </a:r>
                      <a:br>
                        <a:rPr lang="tr-TR" sz="700" b="1" i="0" u="none" strike="noStrike">
                          <a:solidFill>
                            <a:srgbClr val="000000"/>
                          </a:solidFill>
                          <a:latin typeface="Calibri"/>
                        </a:rPr>
                      </a:br>
                      <a:r>
                        <a:rPr lang="tr-TR" sz="700" b="1" i="0" u="none" strike="noStrike">
                          <a:solidFill>
                            <a:srgbClr val="000000"/>
                          </a:solidFill>
                          <a:latin typeface="Calibri"/>
                        </a:rPr>
                        <a:t> (810 Hesap) </a:t>
                      </a:r>
                      <a:br>
                        <a:rPr lang="tr-TR" sz="700" b="1" i="0" u="none" strike="noStrike">
                          <a:solidFill>
                            <a:srgbClr val="000000"/>
                          </a:solidFill>
                          <a:latin typeface="Calibri"/>
                        </a:rPr>
                      </a:br>
                      <a:r>
                        <a:rPr lang="tr-TR" sz="700" b="1" i="0" u="none" strike="noStrike">
                          <a:solidFill>
                            <a:srgbClr val="000000"/>
                          </a:solidFill>
                          <a:latin typeface="Calibri"/>
                        </a:rPr>
                        <a:t> (2)</a:t>
                      </a:r>
                    </a:p>
                  </a:txBody>
                  <a:tcPr marL="5242" marR="5242" marT="5242"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nl-NL" sz="700" b="1" i="0" u="none" strike="noStrike">
                          <a:solidFill>
                            <a:srgbClr val="000000"/>
                          </a:solidFill>
                          <a:latin typeface="Calibri"/>
                        </a:rPr>
                        <a:t>Net Bütçe Geliri </a:t>
                      </a:r>
                      <a:br>
                        <a:rPr lang="nl-NL" sz="700" b="1" i="0" u="none" strike="noStrike">
                          <a:solidFill>
                            <a:srgbClr val="000000"/>
                          </a:solidFill>
                          <a:latin typeface="Calibri"/>
                        </a:rPr>
                      </a:br>
                      <a:r>
                        <a:rPr lang="nl-NL" sz="700" b="1" i="0" u="none" strike="noStrike">
                          <a:solidFill>
                            <a:srgbClr val="000000"/>
                          </a:solidFill>
                          <a:latin typeface="Calibri"/>
                        </a:rPr>
                        <a:t> (800 Hesap) </a:t>
                      </a:r>
                      <a:br>
                        <a:rPr lang="nl-NL" sz="700" b="1" i="0" u="none" strike="noStrike">
                          <a:solidFill>
                            <a:srgbClr val="000000"/>
                          </a:solidFill>
                          <a:latin typeface="Calibri"/>
                        </a:rPr>
                      </a:br>
                      <a:r>
                        <a:rPr lang="nl-NL" sz="700" b="1" i="0" u="none" strike="noStrike">
                          <a:solidFill>
                            <a:srgbClr val="000000"/>
                          </a:solidFill>
                          <a:latin typeface="Calibri"/>
                        </a:rPr>
                        <a:t> (3=1-2)</a:t>
                      </a:r>
                    </a:p>
                  </a:txBody>
                  <a:tcPr marL="5242" marR="5242" marT="5242"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fontAlgn="b"/>
                      <a:r>
                        <a:rPr lang="tr-TR" sz="700" b="1" i="0" u="none" strike="noStrike">
                          <a:solidFill>
                            <a:srgbClr val="000000"/>
                          </a:solidFill>
                          <a:latin typeface="Calibri"/>
                        </a:rPr>
                        <a:t>Oran </a:t>
                      </a:r>
                      <a:br>
                        <a:rPr lang="tr-TR" sz="700" b="1" i="0" u="none" strike="noStrike">
                          <a:solidFill>
                            <a:srgbClr val="000000"/>
                          </a:solidFill>
                          <a:latin typeface="Calibri"/>
                        </a:rPr>
                      </a:br>
                      <a:r>
                        <a:rPr lang="tr-TR" sz="700" b="1" i="0" u="none" strike="noStrike">
                          <a:solidFill>
                            <a:srgbClr val="000000"/>
                          </a:solidFill>
                          <a:latin typeface="Calibri"/>
                        </a:rPr>
                        <a:t> 2/1</a:t>
                      </a:r>
                    </a:p>
                  </a:txBody>
                  <a:tcPr marL="5242" marR="5242" marT="5242"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10000"/>
                  </a:ext>
                </a:extLst>
              </a:tr>
              <a:tr h="112686">
                <a:tc>
                  <a:txBody>
                    <a:bodyPr/>
                    <a:lstStyle/>
                    <a:p>
                      <a:pPr algn="l" fontAlgn="b"/>
                      <a:r>
                        <a:rPr lang="tr-TR" sz="700" b="0" i="0" u="none" strike="noStrike">
                          <a:solidFill>
                            <a:srgbClr val="000000"/>
                          </a:solidFill>
                          <a:latin typeface="Calibri"/>
                        </a:rPr>
                        <a:t>03</a:t>
                      </a:r>
                    </a:p>
                  </a:txBody>
                  <a:tcPr marL="5242" marR="5242" marT="52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tr-TR" sz="700" b="1" i="0" u="none" strike="noStrike">
                          <a:solidFill>
                            <a:srgbClr val="000000"/>
                          </a:solidFill>
                          <a:latin typeface="Calibri"/>
                        </a:rPr>
                        <a:t>Teşebbüs ve Mülkiyet Gelirleri</a:t>
                      </a:r>
                    </a:p>
                  </a:txBody>
                  <a:tcPr marL="5242" marR="5242" marT="52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tr-TR" sz="700" b="0" i="0" u="none" strike="noStrike">
                          <a:solidFill>
                            <a:srgbClr val="000000"/>
                          </a:solidFill>
                          <a:latin typeface="Calibri"/>
                        </a:rPr>
                        <a:t>₺21.166.309,89</a:t>
                      </a:r>
                    </a:p>
                  </a:txBody>
                  <a:tcPr marL="5242" marR="5242" marT="52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tr-TR" sz="700" b="0" i="0" u="none" strike="noStrike">
                          <a:solidFill>
                            <a:srgbClr val="000000"/>
                          </a:solidFill>
                          <a:latin typeface="Calibri"/>
                        </a:rPr>
                        <a:t>₺715.882,43</a:t>
                      </a:r>
                    </a:p>
                  </a:txBody>
                  <a:tcPr marL="5242" marR="5242" marT="52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tr-TR" sz="700" b="0" i="0" u="none" strike="noStrike">
                          <a:solidFill>
                            <a:srgbClr val="000000"/>
                          </a:solidFill>
                          <a:latin typeface="Calibri"/>
                        </a:rPr>
                        <a:t>₺20.450.427,46</a:t>
                      </a:r>
                    </a:p>
                  </a:txBody>
                  <a:tcPr marL="5242" marR="5242" marT="5242"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tr-TR" sz="700" b="0" i="0" u="none" strike="noStrike">
                          <a:solidFill>
                            <a:srgbClr val="000000"/>
                          </a:solidFill>
                          <a:latin typeface="Calibri"/>
                        </a:rPr>
                        <a:t>% 3,38</a:t>
                      </a:r>
                    </a:p>
                  </a:txBody>
                  <a:tcPr marL="5242" marR="5242" marT="5242"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es-ES" sz="700" b="0" i="0" u="none" strike="noStrike">
                          <a:solidFill>
                            <a:srgbClr val="000000"/>
                          </a:solidFill>
                          <a:latin typeface="Calibri"/>
                        </a:rPr>
                        <a:t>  Mal ve Hizmet Satış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₺18.504.817,96</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₺712.962,83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₺17.791.855,13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3,85</a:t>
                      </a:r>
                    </a:p>
                  </a:txBody>
                  <a:tcPr marL="5242" marR="5242" marT="5242" marB="0" anchor="b">
                    <a:lnL>
                      <a:noFill/>
                    </a:lnL>
                    <a:lnR>
                      <a:noFill/>
                    </a:lnR>
                    <a:lnT>
                      <a:noFill/>
                    </a:lnT>
                    <a:lnB>
                      <a:noFill/>
                    </a:lnB>
                  </a:tcPr>
                </a:tc>
                <a:extLst>
                  <a:ext uri="{0D108BD9-81ED-4DB2-BD59-A6C34878D82A}">
                    <a16:rowId xmlns:a16="http://schemas.microsoft.com/office/drawing/2014/main" val="10002"/>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Mal Satış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₺2.500,00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₺2.500,00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03"/>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Şartname, Basılı Evrak, Form Satış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₺2.500,00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₺2.500,00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04"/>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02</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Hizmet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₺18.502.317,96</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₺712.962,83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₺17.789.355,13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3,85</a:t>
                      </a:r>
                    </a:p>
                  </a:txBody>
                  <a:tcPr marL="5242" marR="5242" marT="5242" marB="0" anchor="b">
                    <a:lnL>
                      <a:noFill/>
                    </a:lnL>
                    <a:lnR>
                      <a:noFill/>
                    </a:lnR>
                    <a:lnT>
                      <a:noFill/>
                    </a:lnT>
                    <a:lnB>
                      <a:noFill/>
                    </a:lnB>
                  </a:tcPr>
                </a:tc>
                <a:extLst>
                  <a:ext uri="{0D108BD9-81ED-4DB2-BD59-A6C34878D82A}">
                    <a16:rowId xmlns:a16="http://schemas.microsoft.com/office/drawing/2014/main" val="10005"/>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03</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Avukatlık Vekalet Ücreti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₺7.130,47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₺7.130,47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06"/>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29</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Örgün ve Yaygın Öğretimden Elde Edilen Gelirler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₺6.129.499,86</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₺164.526,29</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₺5.964.973,57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2,68</a:t>
                      </a:r>
                    </a:p>
                  </a:txBody>
                  <a:tcPr marL="5242" marR="5242" marT="5242" marB="0" anchor="b">
                    <a:lnL>
                      <a:noFill/>
                    </a:lnL>
                    <a:lnR>
                      <a:noFill/>
                    </a:lnR>
                    <a:lnT>
                      <a:noFill/>
                    </a:lnT>
                    <a:lnB>
                      <a:noFill/>
                    </a:lnB>
                  </a:tcPr>
                </a:tc>
                <a:extLst>
                  <a:ext uri="{0D108BD9-81ED-4DB2-BD59-A6C34878D82A}">
                    <a16:rowId xmlns:a16="http://schemas.microsoft.com/office/drawing/2014/main" val="10007"/>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30</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Sınav, Kayıt ve Bunlara İlişkin Diğer Hizmet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₺9.900,00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-₺9.900,00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08"/>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31</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İkinci Öğretimden Elde Edilen Gelirler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₺5.658.496,53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₺327.002,03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₺5.331.494,50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5,78</a:t>
                      </a:r>
                    </a:p>
                  </a:txBody>
                  <a:tcPr marL="5242" marR="5242" marT="5242" marB="0" anchor="b">
                    <a:lnL>
                      <a:noFill/>
                    </a:lnL>
                    <a:lnR>
                      <a:noFill/>
                    </a:lnR>
                    <a:lnT>
                      <a:noFill/>
                    </a:lnT>
                    <a:lnB>
                      <a:noFill/>
                    </a:lnB>
                  </a:tcPr>
                </a:tc>
                <a:extLst>
                  <a:ext uri="{0D108BD9-81ED-4DB2-BD59-A6C34878D82A}">
                    <a16:rowId xmlns:a16="http://schemas.microsoft.com/office/drawing/2014/main" val="10009"/>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33</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Tezsiz Yüksek Lisans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₺1.143.318,75</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₺81.350,00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₺1.061.968,75</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7,12</a:t>
                      </a:r>
                    </a:p>
                  </a:txBody>
                  <a:tcPr marL="5242" marR="5242" marT="5242" marB="0" anchor="b">
                    <a:lnL>
                      <a:noFill/>
                    </a:lnL>
                    <a:lnR>
                      <a:noFill/>
                    </a:lnR>
                    <a:lnT>
                      <a:noFill/>
                    </a:lnT>
                    <a:lnB>
                      <a:noFill/>
                    </a:lnB>
                  </a:tcPr>
                </a:tc>
                <a:extLst>
                  <a:ext uri="{0D108BD9-81ED-4DB2-BD59-A6C34878D82A}">
                    <a16:rowId xmlns:a16="http://schemas.microsoft.com/office/drawing/2014/main" val="10010"/>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36</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Sosyal Tesis İşletme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₺1.042.274,69</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₺560,00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₺1.041.714,69</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0,05</a:t>
                      </a:r>
                    </a:p>
                  </a:txBody>
                  <a:tcPr marL="5242" marR="5242" marT="5242" marB="0" anchor="b">
                    <a:lnL>
                      <a:noFill/>
                    </a:lnL>
                    <a:lnR>
                      <a:noFill/>
                    </a:lnR>
                    <a:lnT>
                      <a:noFill/>
                    </a:lnT>
                    <a:lnB>
                      <a:noFill/>
                    </a:lnB>
                  </a:tcPr>
                </a:tc>
                <a:extLst>
                  <a:ext uri="{0D108BD9-81ED-4DB2-BD59-A6C34878D82A}">
                    <a16:rowId xmlns:a16="http://schemas.microsoft.com/office/drawing/2014/main" val="10011"/>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37</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Kantin Kafeterya İşletme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₺53.100,00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₺53.100,00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12"/>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38</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Yurt Yatak Ücreti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₺1.200,00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₺1.200,00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13"/>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45</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Uzaktan Öğretimden Elde Edilen Gelirler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₺1.091.298,69</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₺68.867,50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₺1.022.431,19</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6,31</a:t>
                      </a:r>
                    </a:p>
                  </a:txBody>
                  <a:tcPr marL="5242" marR="5242" marT="5242" marB="0" anchor="b">
                    <a:lnL>
                      <a:noFill/>
                    </a:lnL>
                    <a:lnR>
                      <a:noFill/>
                    </a:lnR>
                    <a:lnT>
                      <a:noFill/>
                    </a:lnT>
                    <a:lnB>
                      <a:noFill/>
                    </a:lnB>
                  </a:tcPr>
                </a:tc>
                <a:extLst>
                  <a:ext uri="{0D108BD9-81ED-4DB2-BD59-A6C34878D82A}">
                    <a16:rowId xmlns:a16="http://schemas.microsoft.com/office/drawing/2014/main" val="10014"/>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46</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Uzaktan Öğretim Materyal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₺285.300,00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₺25.870,00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₺259.430,00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9,07</a:t>
                      </a:r>
                    </a:p>
                  </a:txBody>
                  <a:tcPr marL="5242" marR="5242" marT="5242" marB="0" anchor="b">
                    <a:lnL>
                      <a:noFill/>
                    </a:lnL>
                    <a:lnR>
                      <a:noFill/>
                    </a:lnR>
                    <a:lnT>
                      <a:noFill/>
                    </a:lnT>
                    <a:lnB>
                      <a:noFill/>
                    </a:lnB>
                  </a:tcPr>
                </a:tc>
                <a:extLst>
                  <a:ext uri="{0D108BD9-81ED-4DB2-BD59-A6C34878D82A}">
                    <a16:rowId xmlns:a16="http://schemas.microsoft.com/office/drawing/2014/main" val="10015"/>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99</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Diğer hizmet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₺3.090.698,97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₺34.887,01</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₺3.055.811,96</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1,13</a:t>
                      </a:r>
                    </a:p>
                  </a:txBody>
                  <a:tcPr marL="5242" marR="5242" marT="5242" marB="0" anchor="b">
                    <a:lnL>
                      <a:noFill/>
                    </a:lnL>
                    <a:lnR>
                      <a:noFill/>
                    </a:lnR>
                    <a:lnT>
                      <a:noFill/>
                    </a:lnT>
                    <a:lnB>
                      <a:noFill/>
                    </a:lnB>
                  </a:tcPr>
                </a:tc>
                <a:extLst>
                  <a:ext uri="{0D108BD9-81ED-4DB2-BD59-A6C34878D82A}">
                    <a16:rowId xmlns:a16="http://schemas.microsoft.com/office/drawing/2014/main" val="10016"/>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06</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Kira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₺2.661.491,93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₺2.919,60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₺2.658.572,33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0,11</a:t>
                      </a:r>
                    </a:p>
                  </a:txBody>
                  <a:tcPr marL="5242" marR="5242" marT="5242" marB="0" anchor="b">
                    <a:lnL>
                      <a:noFill/>
                    </a:lnL>
                    <a:lnR>
                      <a:noFill/>
                    </a:lnR>
                    <a:lnT>
                      <a:noFill/>
                    </a:lnT>
                    <a:lnB>
                      <a:noFill/>
                    </a:lnB>
                  </a:tcPr>
                </a:tc>
                <a:extLst>
                  <a:ext uri="{0D108BD9-81ED-4DB2-BD59-A6C34878D82A}">
                    <a16:rowId xmlns:a16="http://schemas.microsoft.com/office/drawing/2014/main" val="10017"/>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Taşınmaz Kiraları</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₺2.661.491,93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₺2.919,60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₺2.658.572,33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0,11</a:t>
                      </a:r>
                    </a:p>
                  </a:txBody>
                  <a:tcPr marL="5242" marR="5242" marT="5242" marB="0" anchor="b">
                    <a:lnL>
                      <a:noFill/>
                    </a:lnL>
                    <a:lnR>
                      <a:noFill/>
                    </a:lnR>
                    <a:lnT>
                      <a:noFill/>
                    </a:lnT>
                    <a:lnB>
                      <a:noFill/>
                    </a:lnB>
                  </a:tcPr>
                </a:tc>
                <a:extLst>
                  <a:ext uri="{0D108BD9-81ED-4DB2-BD59-A6C34878D82A}">
                    <a16:rowId xmlns:a16="http://schemas.microsoft.com/office/drawing/2014/main" val="10018"/>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Lojman Kira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₺1.407.694,00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₺2.919,60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₺1.404.774,40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0,21</a:t>
                      </a:r>
                    </a:p>
                  </a:txBody>
                  <a:tcPr marL="5242" marR="5242" marT="5242" marB="0" anchor="b">
                    <a:lnL>
                      <a:noFill/>
                    </a:lnL>
                    <a:lnR>
                      <a:noFill/>
                    </a:lnR>
                    <a:lnT>
                      <a:noFill/>
                    </a:lnT>
                    <a:lnB>
                      <a:noFill/>
                    </a:lnB>
                  </a:tcPr>
                </a:tc>
                <a:extLst>
                  <a:ext uri="{0D108BD9-81ED-4DB2-BD59-A6C34878D82A}">
                    <a16:rowId xmlns:a16="http://schemas.microsoft.com/office/drawing/2014/main" val="10019"/>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99</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Diğer Taşınmaz Kira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₺1.253.797,93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₺1.253.797,93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20"/>
                  </a:ext>
                </a:extLst>
              </a:tr>
              <a:tr h="112686">
                <a:tc>
                  <a:txBody>
                    <a:bodyPr/>
                    <a:lstStyle/>
                    <a:p>
                      <a:pPr algn="l" fontAlgn="b"/>
                      <a:r>
                        <a:rPr lang="tr-TR" sz="700" b="0" i="0" u="none" strike="noStrike">
                          <a:solidFill>
                            <a:srgbClr val="000000"/>
                          </a:solidFill>
                          <a:latin typeface="Calibri"/>
                        </a:rPr>
                        <a:t>04</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1" i="0" u="none" strike="noStrike">
                          <a:solidFill>
                            <a:srgbClr val="000000"/>
                          </a:solidFill>
                          <a:latin typeface="Calibri"/>
                        </a:rPr>
                        <a:t>Alınan Bağış ve Yardımlar ile Özel Gelirler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₺812.799.614,87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₺812.799.614,87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21"/>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02</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Merkezi Yönetim Bütçesine Dahil İdarelerden Alınan Bağış ve Yardımlar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₺811.993.380,00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₺811.993.380,00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22"/>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Cari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₺696.739.880,00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₺696.739.880,00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23"/>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Hazine yardımı</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₺696.739.880,00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₺696.739.880,00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24"/>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02</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Sermaye</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₺115.253.500,00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₺115.253.500,00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25"/>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Hazine yardımı</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₺115.253.500,00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₺115.253.500,00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26"/>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04</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Kurumlardan ve Kişilerden Alınan Yardım ve Bağışlar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27"/>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Cari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28"/>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02</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Kişilerden alınan Bağış ve Yadımlar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29"/>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05</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Proje Yardımları</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₺796.234,87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₺796.234,87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30"/>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Cari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₺796.234,87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₺796.234,87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31"/>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12</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YÖK Yabancı Uyruklu Öğrenci Programı Destekleri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₺406.234,87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₺406.234,87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32"/>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13</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YÖK Burs Destekleri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₺390.000,00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₺390.000,00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33"/>
                  </a:ext>
                </a:extLst>
              </a:tr>
              <a:tr h="112686">
                <a:tc>
                  <a:txBody>
                    <a:bodyPr/>
                    <a:lstStyle/>
                    <a:p>
                      <a:pPr algn="l" fontAlgn="b"/>
                      <a:r>
                        <a:rPr lang="tr-TR" sz="700" b="0" i="0" u="none" strike="noStrike">
                          <a:solidFill>
                            <a:srgbClr val="000000"/>
                          </a:solidFill>
                          <a:latin typeface="Calibri"/>
                        </a:rPr>
                        <a:t>05</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1" i="0" u="none" strike="noStrike">
                          <a:solidFill>
                            <a:srgbClr val="000000"/>
                          </a:solidFill>
                          <a:latin typeface="Calibri"/>
                        </a:rPr>
                        <a:t>Diğer Gelirler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₺11.385.800,97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₺92.651,87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₺11.293.149,10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0,81</a:t>
                      </a:r>
                    </a:p>
                  </a:txBody>
                  <a:tcPr marL="5242" marR="5242" marT="5242" marB="0" anchor="b">
                    <a:lnL>
                      <a:noFill/>
                    </a:lnL>
                    <a:lnR>
                      <a:noFill/>
                    </a:lnR>
                    <a:lnT>
                      <a:noFill/>
                    </a:lnT>
                    <a:lnB>
                      <a:noFill/>
                    </a:lnB>
                  </a:tcPr>
                </a:tc>
                <a:extLst>
                  <a:ext uri="{0D108BD9-81ED-4DB2-BD59-A6C34878D82A}">
                    <a16:rowId xmlns:a16="http://schemas.microsoft.com/office/drawing/2014/main" val="10034"/>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Faiz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₺26.665,87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₺728,63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₺25.937,24</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2,73</a:t>
                      </a:r>
                    </a:p>
                  </a:txBody>
                  <a:tcPr marL="5242" marR="5242" marT="5242" marB="0" anchor="b">
                    <a:lnL>
                      <a:noFill/>
                    </a:lnL>
                    <a:lnR>
                      <a:noFill/>
                    </a:lnR>
                    <a:lnT>
                      <a:noFill/>
                    </a:lnT>
                    <a:lnB>
                      <a:noFill/>
                    </a:lnB>
                  </a:tcPr>
                </a:tc>
                <a:extLst>
                  <a:ext uri="{0D108BD9-81ED-4DB2-BD59-A6C34878D82A}">
                    <a16:rowId xmlns:a16="http://schemas.microsoft.com/office/drawing/2014/main" val="10035"/>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09</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Diğer Faizler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₺26.665,87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₺728,63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₺25.937,24</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2,73</a:t>
                      </a:r>
                    </a:p>
                  </a:txBody>
                  <a:tcPr marL="5242" marR="5242" marT="5242" marB="0" anchor="b">
                    <a:lnL>
                      <a:noFill/>
                    </a:lnL>
                    <a:lnR>
                      <a:noFill/>
                    </a:lnR>
                    <a:lnT>
                      <a:noFill/>
                    </a:lnT>
                    <a:lnB>
                      <a:noFill/>
                    </a:lnB>
                  </a:tcPr>
                </a:tc>
                <a:extLst>
                  <a:ext uri="{0D108BD9-81ED-4DB2-BD59-A6C34878D82A}">
                    <a16:rowId xmlns:a16="http://schemas.microsoft.com/office/drawing/2014/main" val="10036"/>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Kişilerden Alacaklar Faizleri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₺26.665,87</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₺728,63</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₺25.937,24</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2,73</a:t>
                      </a:r>
                    </a:p>
                  </a:txBody>
                  <a:tcPr marL="5242" marR="5242" marT="5242" marB="0" anchor="b">
                    <a:lnL>
                      <a:noFill/>
                    </a:lnL>
                    <a:lnR>
                      <a:noFill/>
                    </a:lnR>
                    <a:lnT>
                      <a:noFill/>
                    </a:lnT>
                    <a:lnB>
                      <a:noFill/>
                    </a:lnB>
                  </a:tcPr>
                </a:tc>
                <a:extLst>
                  <a:ext uri="{0D108BD9-81ED-4DB2-BD59-A6C34878D82A}">
                    <a16:rowId xmlns:a16="http://schemas.microsoft.com/office/drawing/2014/main" val="10037"/>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02</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Kişi ve Kurumlardan Alınan Paylar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₺799.014,40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₺32.240,00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₺766.774,40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4,03</a:t>
                      </a:r>
                    </a:p>
                  </a:txBody>
                  <a:tcPr marL="5242" marR="5242" marT="5242" marB="0" anchor="b">
                    <a:lnL>
                      <a:noFill/>
                    </a:lnL>
                    <a:lnR>
                      <a:noFill/>
                    </a:lnR>
                    <a:lnT>
                      <a:noFill/>
                    </a:lnT>
                    <a:lnB>
                      <a:noFill/>
                    </a:lnB>
                  </a:tcPr>
                </a:tc>
                <a:extLst>
                  <a:ext uri="{0D108BD9-81ED-4DB2-BD59-A6C34878D82A}">
                    <a16:rowId xmlns:a16="http://schemas.microsoft.com/office/drawing/2014/main" val="10038"/>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06</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Özel Bütçeli İdarelere Ait Paylar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₺799.014,40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₺32.240,00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₺766.774,40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4,03</a:t>
                      </a:r>
                    </a:p>
                  </a:txBody>
                  <a:tcPr marL="5242" marR="5242" marT="5242" marB="0" anchor="b">
                    <a:lnL>
                      <a:noFill/>
                    </a:lnL>
                    <a:lnR>
                      <a:noFill/>
                    </a:lnR>
                    <a:lnT>
                      <a:noFill/>
                    </a:lnT>
                    <a:lnB>
                      <a:noFill/>
                    </a:lnB>
                  </a:tcPr>
                </a:tc>
                <a:extLst>
                  <a:ext uri="{0D108BD9-81ED-4DB2-BD59-A6C34878D82A}">
                    <a16:rowId xmlns:a16="http://schemas.microsoft.com/office/drawing/2014/main" val="10039"/>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16</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Araştırma Projeleri Gelirleri Payı</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₺799.014,40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₺32.240,00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₺766.774,40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4,03</a:t>
                      </a:r>
                    </a:p>
                  </a:txBody>
                  <a:tcPr marL="5242" marR="5242" marT="5242" marB="0" anchor="b">
                    <a:lnL>
                      <a:noFill/>
                    </a:lnL>
                    <a:lnR>
                      <a:noFill/>
                    </a:lnR>
                    <a:lnT>
                      <a:noFill/>
                    </a:lnT>
                    <a:lnB>
                      <a:noFill/>
                    </a:lnB>
                  </a:tcPr>
                </a:tc>
                <a:extLst>
                  <a:ext uri="{0D108BD9-81ED-4DB2-BD59-A6C34878D82A}">
                    <a16:rowId xmlns:a16="http://schemas.microsoft.com/office/drawing/2014/main" val="10040"/>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03</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Para Cezaları</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₺122.652,85</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₺122.652,85</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41"/>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02</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İdari Para Cezaları</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₺122.652,85</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₺122.652,85</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42"/>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99</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Diğer İdari Para Cezaları</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₺122.652,85</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₺122.652,85</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43"/>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09</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Diğer Çeşitli Gelirler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₺10.437.467,85</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₺59.683,24</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₺10.377.784,61</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0,57</a:t>
                      </a:r>
                    </a:p>
                  </a:txBody>
                  <a:tcPr marL="5242" marR="5242" marT="5242" marB="0" anchor="b">
                    <a:lnL>
                      <a:noFill/>
                    </a:lnL>
                    <a:lnR>
                      <a:noFill/>
                    </a:lnR>
                    <a:lnT>
                      <a:noFill/>
                    </a:lnT>
                    <a:lnB>
                      <a:noFill/>
                    </a:lnB>
                  </a:tcPr>
                </a:tc>
                <a:extLst>
                  <a:ext uri="{0D108BD9-81ED-4DB2-BD59-A6C34878D82A}">
                    <a16:rowId xmlns:a16="http://schemas.microsoft.com/office/drawing/2014/main" val="10044"/>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Diğer Çeşitli Gelirler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₺10.437.467,85</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₺59.683,24</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₺10.377.784,61</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0,57</a:t>
                      </a:r>
                    </a:p>
                  </a:txBody>
                  <a:tcPr marL="5242" marR="5242" marT="5242" marB="0" anchor="b">
                    <a:lnL>
                      <a:noFill/>
                    </a:lnL>
                    <a:lnR>
                      <a:noFill/>
                    </a:lnR>
                    <a:lnT>
                      <a:noFill/>
                    </a:lnT>
                    <a:lnB>
                      <a:noFill/>
                    </a:lnB>
                  </a:tcPr>
                </a:tc>
                <a:extLst>
                  <a:ext uri="{0D108BD9-81ED-4DB2-BD59-A6C34878D82A}">
                    <a16:rowId xmlns:a16="http://schemas.microsoft.com/office/drawing/2014/main" val="10045"/>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01</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İrat Kaydedilecek Nakdi Teminatlar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₺416.473,08</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₺416.473,08</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46"/>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06</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Kişilerden Alacaklar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₺764.174,19</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₺45.359,80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₺718.814,39</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5,94</a:t>
                      </a:r>
                    </a:p>
                  </a:txBody>
                  <a:tcPr marL="5242" marR="5242" marT="5242" marB="0" anchor="b">
                    <a:lnL>
                      <a:noFill/>
                    </a:lnL>
                    <a:lnR>
                      <a:noFill/>
                    </a:lnR>
                    <a:lnT>
                      <a:noFill/>
                    </a:lnT>
                    <a:lnB>
                      <a:noFill/>
                    </a:lnB>
                  </a:tcPr>
                </a:tc>
                <a:extLst>
                  <a:ext uri="{0D108BD9-81ED-4DB2-BD59-A6C34878D82A}">
                    <a16:rowId xmlns:a16="http://schemas.microsoft.com/office/drawing/2014/main" val="10047"/>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19</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Öğrenci Katkı Payı Telafi Gelirleri</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₺7.864.857,00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₺7.864.857,00</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 0,00</a:t>
                      </a:r>
                    </a:p>
                  </a:txBody>
                  <a:tcPr marL="5242" marR="5242" marT="5242" marB="0" anchor="b">
                    <a:lnL>
                      <a:noFill/>
                    </a:lnL>
                    <a:lnR>
                      <a:noFill/>
                    </a:lnR>
                    <a:lnT>
                      <a:noFill/>
                    </a:lnT>
                    <a:lnB>
                      <a:noFill/>
                    </a:lnB>
                  </a:tcPr>
                </a:tc>
                <a:extLst>
                  <a:ext uri="{0D108BD9-81ED-4DB2-BD59-A6C34878D82A}">
                    <a16:rowId xmlns:a16="http://schemas.microsoft.com/office/drawing/2014/main" val="10048"/>
                  </a:ext>
                </a:extLst>
              </a:tr>
              <a:tr h="112686">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99</a:t>
                      </a:r>
                    </a:p>
                  </a:txBody>
                  <a:tcPr marL="5242" marR="5242" marT="5242" marB="0" anchor="b">
                    <a:lnL>
                      <a:noFill/>
                    </a:lnL>
                    <a:lnR>
                      <a:noFill/>
                    </a:lnR>
                    <a:lnT>
                      <a:noFill/>
                    </a:lnT>
                    <a:lnB>
                      <a:noFill/>
                    </a:lnB>
                  </a:tcPr>
                </a:tc>
                <a:tc>
                  <a:txBody>
                    <a:bodyPr/>
                    <a:lstStyle/>
                    <a:p>
                      <a:pPr algn="l" fontAlgn="b"/>
                      <a:r>
                        <a:rPr lang="tr-TR" sz="700" b="0" i="0" u="none" strike="noStrike">
                          <a:solidFill>
                            <a:srgbClr val="000000"/>
                          </a:solidFill>
                          <a:latin typeface="Calibri"/>
                        </a:rPr>
                        <a:t>      Yukarıda Tanımlanmayan Diğer Çeşitli Gelirler</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₺1.391.963,58</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₺14.323,44</a:t>
                      </a:r>
                    </a:p>
                  </a:txBody>
                  <a:tcPr marL="5242" marR="5242" marT="5242" marB="0" anchor="b">
                    <a:lnL>
                      <a:noFill/>
                    </a:lnL>
                    <a:lnR>
                      <a:noFill/>
                    </a:lnR>
                    <a:lnT>
                      <a:noFill/>
                    </a:lnT>
                    <a:lnB>
                      <a:noFill/>
                    </a:lnB>
                  </a:tcPr>
                </a:tc>
                <a:tc>
                  <a:txBody>
                    <a:bodyPr/>
                    <a:lstStyle/>
                    <a:p>
                      <a:pPr algn="r" fontAlgn="b"/>
                      <a:r>
                        <a:rPr lang="tr-TR" sz="700" b="0" i="0" u="none" strike="noStrike">
                          <a:solidFill>
                            <a:srgbClr val="000000"/>
                          </a:solidFill>
                          <a:latin typeface="Calibri"/>
                        </a:rPr>
                        <a:t>₺1.377.640,14</a:t>
                      </a:r>
                    </a:p>
                  </a:txBody>
                  <a:tcPr marL="5242" marR="5242" marT="5242" marB="0" anchor="b">
                    <a:lnL>
                      <a:noFill/>
                    </a:lnL>
                    <a:lnR>
                      <a:noFill/>
                    </a:lnR>
                    <a:lnT>
                      <a:noFill/>
                    </a:lnT>
                    <a:lnB>
                      <a:noFill/>
                    </a:lnB>
                  </a:tcPr>
                </a:tc>
                <a:tc>
                  <a:txBody>
                    <a:bodyPr/>
                    <a:lstStyle/>
                    <a:p>
                      <a:pPr algn="r" fontAlgn="b"/>
                      <a:r>
                        <a:rPr lang="tr-TR" sz="700" b="0" i="0" u="none" strike="noStrike" dirty="0">
                          <a:solidFill>
                            <a:srgbClr val="000000"/>
                          </a:solidFill>
                          <a:latin typeface="Calibri"/>
                        </a:rPr>
                        <a:t>% 1,03</a:t>
                      </a:r>
                    </a:p>
                  </a:txBody>
                  <a:tcPr marL="5242" marR="5242" marT="5242" marB="0" anchor="b">
                    <a:lnL>
                      <a:noFill/>
                    </a:lnL>
                    <a:lnR>
                      <a:noFill/>
                    </a:lnR>
                    <a:lnT>
                      <a:noFill/>
                    </a:lnT>
                    <a:lnB>
                      <a:noFill/>
                    </a:lnB>
                  </a:tcPr>
                </a:tc>
                <a:extLst>
                  <a:ext uri="{0D108BD9-81ED-4DB2-BD59-A6C34878D82A}">
                    <a16:rowId xmlns:a16="http://schemas.microsoft.com/office/drawing/2014/main" val="10049"/>
                  </a:ext>
                </a:extLst>
              </a:tr>
            </a:tbl>
          </a:graphicData>
        </a:graphic>
      </p:graphicFrame>
    </p:spTree>
    <p:extLst>
      <p:ext uri="{BB962C8B-B14F-4D97-AF65-F5344CB8AC3E}">
        <p14:creationId xmlns:p14="http://schemas.microsoft.com/office/powerpoint/2010/main" val="9877044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o"/>
          <p:cNvGraphicFramePr>
            <a:graphicFrameLocks noGrp="1"/>
          </p:cNvGraphicFramePr>
          <p:nvPr/>
        </p:nvGraphicFramePr>
        <p:xfrm>
          <a:off x="247134" y="1029001"/>
          <a:ext cx="11631827" cy="4241385"/>
        </p:xfrm>
        <a:graphic>
          <a:graphicData uri="http://schemas.openxmlformats.org/drawingml/2006/table">
            <a:tbl>
              <a:tblPr/>
              <a:tblGrid>
                <a:gridCol w="837430">
                  <a:extLst>
                    <a:ext uri="{9D8B030D-6E8A-4147-A177-3AD203B41FA5}">
                      <a16:colId xmlns:a16="http://schemas.microsoft.com/office/drawing/2014/main" val="20000"/>
                    </a:ext>
                  </a:extLst>
                </a:gridCol>
                <a:gridCol w="207437">
                  <a:extLst>
                    <a:ext uri="{9D8B030D-6E8A-4147-A177-3AD203B41FA5}">
                      <a16:colId xmlns:a16="http://schemas.microsoft.com/office/drawing/2014/main" val="20001"/>
                    </a:ext>
                  </a:extLst>
                </a:gridCol>
                <a:gridCol w="207437">
                  <a:extLst>
                    <a:ext uri="{9D8B030D-6E8A-4147-A177-3AD203B41FA5}">
                      <a16:colId xmlns:a16="http://schemas.microsoft.com/office/drawing/2014/main" val="20002"/>
                    </a:ext>
                  </a:extLst>
                </a:gridCol>
                <a:gridCol w="207437">
                  <a:extLst>
                    <a:ext uri="{9D8B030D-6E8A-4147-A177-3AD203B41FA5}">
                      <a16:colId xmlns:a16="http://schemas.microsoft.com/office/drawing/2014/main" val="20003"/>
                    </a:ext>
                  </a:extLst>
                </a:gridCol>
                <a:gridCol w="3357402">
                  <a:extLst>
                    <a:ext uri="{9D8B030D-6E8A-4147-A177-3AD203B41FA5}">
                      <a16:colId xmlns:a16="http://schemas.microsoft.com/office/drawing/2014/main" val="20004"/>
                    </a:ext>
                  </a:extLst>
                </a:gridCol>
                <a:gridCol w="2097417">
                  <a:extLst>
                    <a:ext uri="{9D8B030D-6E8A-4147-A177-3AD203B41FA5}">
                      <a16:colId xmlns:a16="http://schemas.microsoft.com/office/drawing/2014/main" val="20005"/>
                    </a:ext>
                  </a:extLst>
                </a:gridCol>
                <a:gridCol w="2097417">
                  <a:extLst>
                    <a:ext uri="{9D8B030D-6E8A-4147-A177-3AD203B41FA5}">
                      <a16:colId xmlns:a16="http://schemas.microsoft.com/office/drawing/2014/main" val="20006"/>
                    </a:ext>
                  </a:extLst>
                </a:gridCol>
                <a:gridCol w="2097417">
                  <a:extLst>
                    <a:ext uri="{9D8B030D-6E8A-4147-A177-3AD203B41FA5}">
                      <a16:colId xmlns:a16="http://schemas.microsoft.com/office/drawing/2014/main" val="20007"/>
                    </a:ext>
                  </a:extLst>
                </a:gridCol>
                <a:gridCol w="522433">
                  <a:extLst>
                    <a:ext uri="{9D8B030D-6E8A-4147-A177-3AD203B41FA5}">
                      <a16:colId xmlns:a16="http://schemas.microsoft.com/office/drawing/2014/main" val="20008"/>
                    </a:ext>
                  </a:extLst>
                </a:gridCol>
              </a:tblGrid>
              <a:tr h="87299">
                <a:tc>
                  <a:txBody>
                    <a:bodyPr/>
                    <a:lstStyle/>
                    <a:p>
                      <a:pPr algn="l" fontAlgn="b"/>
                      <a:r>
                        <a:rPr lang="tr-TR" sz="900" b="0" i="0" u="none" strike="noStrike" dirty="0">
                          <a:solidFill>
                            <a:srgbClr val="000000"/>
                          </a:solidFill>
                          <a:latin typeface="Calibri"/>
                        </a:rPr>
                        <a:t>04</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1" i="0" u="none" strike="noStrike">
                          <a:solidFill>
                            <a:srgbClr val="000000"/>
                          </a:solidFill>
                          <a:latin typeface="Calibri"/>
                        </a:rPr>
                        <a:t>Alınan Bağış ve Yardımlar ile Özel Gelirler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₺812.799.614,87</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₺812.799.614,87</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00"/>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02</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Merkezi Yönetim Bütçesine Dahil İdarelerden Alınan Bağış ve Yardımlar</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₺811.993.380,00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₺811.993.380,00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01"/>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01</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Cari</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₺696.739.880,00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₺696.739.880,00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02"/>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01</a:t>
                      </a: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Hazine yardımı</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₺696.739.880,00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₺696.739.880,00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03"/>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02</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Sermaye</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₺115.253.500,00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₺115.253.500,00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04"/>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01</a:t>
                      </a: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Hazine yardımı</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₺115.253.500,00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₺115.253.500,00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05"/>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04</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Kurumlardan ve Kişilerden Alınan Yardım ve Bağışlar</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₺10.000,00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₺10.000,00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06"/>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01</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Cari</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₺10.000,00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₺10.000,00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07"/>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02</a:t>
                      </a: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Kişilerden alınan Bağış ve Yadımlar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₺10.000,00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₺10.000,00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08"/>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05</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Proje Yardımları</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₺796.234,87</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₺796.234,87</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09"/>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01</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Cari</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₺796.234,87</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₺796.234,87</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10"/>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12</a:t>
                      </a: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YÖK Yabancı Uyruklu Öğrenci Programı Destekleri</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₺406.234,87</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₺406.234,87</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11"/>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13</a:t>
                      </a:r>
                    </a:p>
                  </a:txBody>
                  <a:tcPr marL="4365" marR="4365" marT="4365" marB="0" anchor="b">
                    <a:lnL>
                      <a:noFill/>
                    </a:lnL>
                    <a:lnR>
                      <a:noFill/>
                    </a:lnR>
                    <a:lnT>
                      <a:noFill/>
                    </a:lnT>
                    <a:lnB>
                      <a:noFill/>
                    </a:lnB>
                  </a:tcPr>
                </a:tc>
                <a:tc>
                  <a:txBody>
                    <a:bodyPr/>
                    <a:lstStyle/>
                    <a:p>
                      <a:pPr algn="l" fontAlgn="b"/>
                      <a:r>
                        <a:rPr lang="tr-TR" sz="900" b="0" i="0" u="none" strike="noStrike" dirty="0">
                          <a:solidFill>
                            <a:srgbClr val="000000"/>
                          </a:solidFill>
                          <a:latin typeface="Calibri"/>
                        </a:rPr>
                        <a:t>      YÖK Burs Destekleri</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₺390.000,00</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₺390.000,00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12"/>
                  </a:ext>
                </a:extLst>
              </a:tr>
              <a:tr h="87299">
                <a:tc>
                  <a:txBody>
                    <a:bodyPr/>
                    <a:lstStyle/>
                    <a:p>
                      <a:pPr algn="l" fontAlgn="b"/>
                      <a:r>
                        <a:rPr lang="tr-TR" sz="900" b="0" i="0" u="none" strike="noStrike">
                          <a:solidFill>
                            <a:srgbClr val="000000"/>
                          </a:solidFill>
                          <a:latin typeface="Calibri"/>
                        </a:rPr>
                        <a:t>05</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1" i="0" u="none" strike="noStrike">
                          <a:solidFill>
                            <a:srgbClr val="000000"/>
                          </a:solidFill>
                          <a:latin typeface="Calibri"/>
                        </a:rPr>
                        <a:t>Diğer Gelirler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₺11.385.800,97</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₺92.651,87</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₺11.293.149,10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0,81</a:t>
                      </a:r>
                    </a:p>
                  </a:txBody>
                  <a:tcPr marL="4365" marR="4365" marT="4365" marB="0" anchor="b">
                    <a:lnL>
                      <a:noFill/>
                    </a:lnL>
                    <a:lnR>
                      <a:noFill/>
                    </a:lnR>
                    <a:lnT>
                      <a:noFill/>
                    </a:lnT>
                    <a:lnB>
                      <a:noFill/>
                    </a:lnB>
                  </a:tcPr>
                </a:tc>
                <a:extLst>
                  <a:ext uri="{0D108BD9-81ED-4DB2-BD59-A6C34878D82A}">
                    <a16:rowId xmlns:a16="http://schemas.microsoft.com/office/drawing/2014/main" val="10013"/>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01</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Faiz Gelirleri</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₺26.665,87</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₺728,63</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₺25.937,24</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2,73</a:t>
                      </a:r>
                    </a:p>
                  </a:txBody>
                  <a:tcPr marL="4365" marR="4365" marT="4365" marB="0" anchor="b">
                    <a:lnL>
                      <a:noFill/>
                    </a:lnL>
                    <a:lnR>
                      <a:noFill/>
                    </a:lnR>
                    <a:lnT>
                      <a:noFill/>
                    </a:lnT>
                    <a:lnB>
                      <a:noFill/>
                    </a:lnB>
                  </a:tcPr>
                </a:tc>
                <a:extLst>
                  <a:ext uri="{0D108BD9-81ED-4DB2-BD59-A6C34878D82A}">
                    <a16:rowId xmlns:a16="http://schemas.microsoft.com/office/drawing/2014/main" val="10014"/>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09</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Diğer Faizler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₺26.665,87</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₺728,63</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₺25.937,24</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2,73</a:t>
                      </a:r>
                    </a:p>
                  </a:txBody>
                  <a:tcPr marL="4365" marR="4365" marT="4365" marB="0" anchor="b">
                    <a:lnL>
                      <a:noFill/>
                    </a:lnL>
                    <a:lnR>
                      <a:noFill/>
                    </a:lnR>
                    <a:lnT>
                      <a:noFill/>
                    </a:lnT>
                    <a:lnB>
                      <a:noFill/>
                    </a:lnB>
                  </a:tcPr>
                </a:tc>
                <a:extLst>
                  <a:ext uri="{0D108BD9-81ED-4DB2-BD59-A6C34878D82A}">
                    <a16:rowId xmlns:a16="http://schemas.microsoft.com/office/drawing/2014/main" val="10015"/>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01</a:t>
                      </a: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Kişilerden Alacaklar Faizleri</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₺26.665,87</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₺728,63</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₺25.937,24</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2,73</a:t>
                      </a:r>
                    </a:p>
                  </a:txBody>
                  <a:tcPr marL="4365" marR="4365" marT="4365" marB="0" anchor="b">
                    <a:lnL>
                      <a:noFill/>
                    </a:lnL>
                    <a:lnR>
                      <a:noFill/>
                    </a:lnR>
                    <a:lnT>
                      <a:noFill/>
                    </a:lnT>
                    <a:lnB>
                      <a:noFill/>
                    </a:lnB>
                  </a:tcPr>
                </a:tc>
                <a:extLst>
                  <a:ext uri="{0D108BD9-81ED-4DB2-BD59-A6C34878D82A}">
                    <a16:rowId xmlns:a16="http://schemas.microsoft.com/office/drawing/2014/main" val="10016"/>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02</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Kişi ve Kurumlardan Alınan Paylar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₺799.014,40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₺32.240,00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₺766.774,40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4,03</a:t>
                      </a:r>
                    </a:p>
                  </a:txBody>
                  <a:tcPr marL="4365" marR="4365" marT="4365" marB="0" anchor="b">
                    <a:lnL>
                      <a:noFill/>
                    </a:lnL>
                    <a:lnR>
                      <a:noFill/>
                    </a:lnR>
                    <a:lnT>
                      <a:noFill/>
                    </a:lnT>
                    <a:lnB>
                      <a:noFill/>
                    </a:lnB>
                  </a:tcPr>
                </a:tc>
                <a:extLst>
                  <a:ext uri="{0D108BD9-81ED-4DB2-BD59-A6C34878D82A}">
                    <a16:rowId xmlns:a16="http://schemas.microsoft.com/office/drawing/2014/main" val="10017"/>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06</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Özel Bütçeli İdarelere Ait Paylar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₺799.014,40</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₺32.240,00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₺766.774,40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4,03</a:t>
                      </a:r>
                    </a:p>
                  </a:txBody>
                  <a:tcPr marL="4365" marR="4365" marT="4365" marB="0" anchor="b">
                    <a:lnL>
                      <a:noFill/>
                    </a:lnL>
                    <a:lnR>
                      <a:noFill/>
                    </a:lnR>
                    <a:lnT>
                      <a:noFill/>
                    </a:lnT>
                    <a:lnB>
                      <a:noFill/>
                    </a:lnB>
                  </a:tcPr>
                </a:tc>
                <a:extLst>
                  <a:ext uri="{0D108BD9-81ED-4DB2-BD59-A6C34878D82A}">
                    <a16:rowId xmlns:a16="http://schemas.microsoft.com/office/drawing/2014/main" val="10018"/>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16</a:t>
                      </a: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Araştırma Projeleri Gelirleri Payı</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₺799.014,40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₺32.240,00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₺766.774,40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4,03</a:t>
                      </a:r>
                    </a:p>
                  </a:txBody>
                  <a:tcPr marL="4365" marR="4365" marT="4365" marB="0" anchor="b">
                    <a:lnL>
                      <a:noFill/>
                    </a:lnL>
                    <a:lnR>
                      <a:noFill/>
                    </a:lnR>
                    <a:lnT>
                      <a:noFill/>
                    </a:lnT>
                    <a:lnB>
                      <a:noFill/>
                    </a:lnB>
                  </a:tcPr>
                </a:tc>
                <a:extLst>
                  <a:ext uri="{0D108BD9-81ED-4DB2-BD59-A6C34878D82A}">
                    <a16:rowId xmlns:a16="http://schemas.microsoft.com/office/drawing/2014/main" val="10019"/>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03</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Para Cezaları</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₺122.652,85</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₺122.652,85</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20"/>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02</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İdari Para Cezaları</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₺122.652,85</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₺122.652,85</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21"/>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99</a:t>
                      </a: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Diğer İdari Para Cezaları</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₺122.652,85</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₺122.652,85</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22"/>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09</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Diğer Çeşitli Gelirler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₺10.437.467,85</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₺59.683,24</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₺10.377.784,61</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0,57</a:t>
                      </a:r>
                    </a:p>
                  </a:txBody>
                  <a:tcPr marL="4365" marR="4365" marT="4365" marB="0" anchor="b">
                    <a:lnL>
                      <a:noFill/>
                    </a:lnL>
                    <a:lnR>
                      <a:noFill/>
                    </a:lnR>
                    <a:lnT>
                      <a:noFill/>
                    </a:lnT>
                    <a:lnB>
                      <a:noFill/>
                    </a:lnB>
                  </a:tcPr>
                </a:tc>
                <a:extLst>
                  <a:ext uri="{0D108BD9-81ED-4DB2-BD59-A6C34878D82A}">
                    <a16:rowId xmlns:a16="http://schemas.microsoft.com/office/drawing/2014/main" val="10023"/>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01</a:t>
                      </a: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Diğer Çeşitli Gelirler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₺10.437.467,85</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₺59.683,24</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₺10.377.784,61</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0,57</a:t>
                      </a:r>
                    </a:p>
                  </a:txBody>
                  <a:tcPr marL="4365" marR="4365" marT="4365" marB="0" anchor="b">
                    <a:lnL>
                      <a:noFill/>
                    </a:lnL>
                    <a:lnR>
                      <a:noFill/>
                    </a:lnR>
                    <a:lnT>
                      <a:noFill/>
                    </a:lnT>
                    <a:lnB>
                      <a:noFill/>
                    </a:lnB>
                  </a:tcPr>
                </a:tc>
                <a:extLst>
                  <a:ext uri="{0D108BD9-81ED-4DB2-BD59-A6C34878D82A}">
                    <a16:rowId xmlns:a16="http://schemas.microsoft.com/office/drawing/2014/main" val="10024"/>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01</a:t>
                      </a: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İrat Kaydedilecek Nakdi Teminatlar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₺416.473,08</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₺416.473,08</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25"/>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06</a:t>
                      </a: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Kişilerden Alacaklar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₺764.174,19</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₺45.359,80</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₺718.814,39</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 5,94</a:t>
                      </a:r>
                    </a:p>
                  </a:txBody>
                  <a:tcPr marL="4365" marR="4365" marT="4365" marB="0" anchor="b">
                    <a:lnL>
                      <a:noFill/>
                    </a:lnL>
                    <a:lnR>
                      <a:noFill/>
                    </a:lnR>
                    <a:lnT>
                      <a:noFill/>
                    </a:lnT>
                    <a:lnB>
                      <a:noFill/>
                    </a:lnB>
                  </a:tcPr>
                </a:tc>
                <a:extLst>
                  <a:ext uri="{0D108BD9-81ED-4DB2-BD59-A6C34878D82A}">
                    <a16:rowId xmlns:a16="http://schemas.microsoft.com/office/drawing/2014/main" val="10026"/>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19</a:t>
                      </a: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      Öğrenci Katkı Payı Telafi Gelirleri</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₺7.864.857,00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₺0,00</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₺7.864.857,00</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 0,00</a:t>
                      </a:r>
                    </a:p>
                  </a:txBody>
                  <a:tcPr marL="4365" marR="4365" marT="4365" marB="0" anchor="b">
                    <a:lnL>
                      <a:noFill/>
                    </a:lnL>
                    <a:lnR>
                      <a:noFill/>
                    </a:lnR>
                    <a:lnT>
                      <a:noFill/>
                    </a:lnT>
                    <a:lnB>
                      <a:noFill/>
                    </a:lnB>
                  </a:tcPr>
                </a:tc>
                <a:extLst>
                  <a:ext uri="{0D108BD9-81ED-4DB2-BD59-A6C34878D82A}">
                    <a16:rowId xmlns:a16="http://schemas.microsoft.com/office/drawing/2014/main" val="10027"/>
                  </a:ext>
                </a:extLst>
              </a:tr>
              <a:tr h="87299">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endParaRPr lang="tr-TR" sz="900" b="0" i="0" u="none" strike="noStrike">
                        <a:solidFill>
                          <a:srgbClr val="000000"/>
                        </a:solidFill>
                        <a:latin typeface="Calibri"/>
                      </a:endParaRPr>
                    </a:p>
                  </a:txBody>
                  <a:tcPr marL="4365" marR="4365" marT="4365" marB="0" anchor="b">
                    <a:lnL>
                      <a:noFill/>
                    </a:lnL>
                    <a:lnR>
                      <a:noFill/>
                    </a:lnR>
                    <a:lnT>
                      <a:noFill/>
                    </a:lnT>
                    <a:lnB>
                      <a:noFill/>
                    </a:lnB>
                  </a:tcPr>
                </a:tc>
                <a:tc>
                  <a:txBody>
                    <a:bodyPr/>
                    <a:lstStyle/>
                    <a:p>
                      <a:pPr algn="l" fontAlgn="b"/>
                      <a:r>
                        <a:rPr lang="tr-TR" sz="900" b="0" i="0" u="none" strike="noStrike">
                          <a:solidFill>
                            <a:srgbClr val="000000"/>
                          </a:solidFill>
                          <a:latin typeface="Calibri"/>
                        </a:rPr>
                        <a:t>99</a:t>
                      </a:r>
                    </a:p>
                  </a:txBody>
                  <a:tcPr marL="4365" marR="4365" marT="4365" marB="0" anchor="b">
                    <a:lnL>
                      <a:noFill/>
                    </a:lnL>
                    <a:lnR>
                      <a:noFill/>
                    </a:lnR>
                    <a:lnT>
                      <a:noFill/>
                    </a:lnT>
                    <a:lnB>
                      <a:noFill/>
                    </a:lnB>
                  </a:tcPr>
                </a:tc>
                <a:tc>
                  <a:txBody>
                    <a:bodyPr/>
                    <a:lstStyle/>
                    <a:p>
                      <a:pPr algn="l" fontAlgn="b"/>
                      <a:r>
                        <a:rPr lang="tr-TR" sz="900" b="0" i="0" u="none" strike="noStrike" dirty="0">
                          <a:solidFill>
                            <a:srgbClr val="000000"/>
                          </a:solidFill>
                          <a:latin typeface="Calibri"/>
                        </a:rPr>
                        <a:t>      Yukarıda Tanımlanmayan Diğer Çeşitli Gelirler</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₺1.391.963,58</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₺14.323,44</a:t>
                      </a:r>
                    </a:p>
                  </a:txBody>
                  <a:tcPr marL="4365" marR="4365" marT="4365" marB="0" anchor="b">
                    <a:lnL>
                      <a:noFill/>
                    </a:lnL>
                    <a:lnR>
                      <a:noFill/>
                    </a:lnR>
                    <a:lnT>
                      <a:noFill/>
                    </a:lnT>
                    <a:lnB>
                      <a:noFill/>
                    </a:lnB>
                  </a:tcPr>
                </a:tc>
                <a:tc>
                  <a:txBody>
                    <a:bodyPr/>
                    <a:lstStyle/>
                    <a:p>
                      <a:pPr algn="r" fontAlgn="b"/>
                      <a:r>
                        <a:rPr lang="tr-TR" sz="900" b="0" i="0" u="none" strike="noStrike">
                          <a:solidFill>
                            <a:srgbClr val="000000"/>
                          </a:solidFill>
                          <a:latin typeface="Calibri"/>
                        </a:rPr>
                        <a:t>₺1.377.640,14</a:t>
                      </a:r>
                    </a:p>
                  </a:txBody>
                  <a:tcPr marL="4365" marR="4365" marT="4365" marB="0" anchor="b">
                    <a:lnL>
                      <a:noFill/>
                    </a:lnL>
                    <a:lnR>
                      <a:noFill/>
                    </a:lnR>
                    <a:lnT>
                      <a:noFill/>
                    </a:lnT>
                    <a:lnB>
                      <a:noFill/>
                    </a:lnB>
                  </a:tcPr>
                </a:tc>
                <a:tc>
                  <a:txBody>
                    <a:bodyPr/>
                    <a:lstStyle/>
                    <a:p>
                      <a:pPr algn="r" fontAlgn="b"/>
                      <a:r>
                        <a:rPr lang="tr-TR" sz="900" b="0" i="0" u="none" strike="noStrike" dirty="0">
                          <a:solidFill>
                            <a:srgbClr val="000000"/>
                          </a:solidFill>
                          <a:latin typeface="Calibri"/>
                        </a:rPr>
                        <a:t>% 1,03</a:t>
                      </a:r>
                    </a:p>
                  </a:txBody>
                  <a:tcPr marL="4365" marR="4365" marT="4365" marB="0" anchor="b">
                    <a:lnL>
                      <a:noFill/>
                    </a:lnL>
                    <a:lnR>
                      <a:noFill/>
                    </a:lnR>
                    <a:lnT>
                      <a:noFill/>
                    </a:lnT>
                    <a:lnB>
                      <a:noFill/>
                    </a:lnB>
                  </a:tcPr>
                </a:tc>
                <a:extLst>
                  <a:ext uri="{0D108BD9-81ED-4DB2-BD59-A6C34878D82A}">
                    <a16:rowId xmlns:a16="http://schemas.microsoft.com/office/drawing/2014/main" val="10028"/>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o"/>
          <p:cNvGraphicFramePr>
            <a:graphicFrameLocks noGrp="1"/>
          </p:cNvGraphicFramePr>
          <p:nvPr/>
        </p:nvGraphicFramePr>
        <p:xfrm>
          <a:off x="244391" y="241870"/>
          <a:ext cx="11774617" cy="5681135"/>
        </p:xfrm>
        <a:graphic>
          <a:graphicData uri="http://schemas.openxmlformats.org/drawingml/2006/table">
            <a:tbl>
              <a:tblPr/>
              <a:tblGrid>
                <a:gridCol w="500146">
                  <a:extLst>
                    <a:ext uri="{9D8B030D-6E8A-4147-A177-3AD203B41FA5}">
                      <a16:colId xmlns:a16="http://schemas.microsoft.com/office/drawing/2014/main" val="20000"/>
                    </a:ext>
                  </a:extLst>
                </a:gridCol>
                <a:gridCol w="2958489">
                  <a:extLst>
                    <a:ext uri="{9D8B030D-6E8A-4147-A177-3AD203B41FA5}">
                      <a16:colId xmlns:a16="http://schemas.microsoft.com/office/drawing/2014/main" val="20001"/>
                    </a:ext>
                  </a:extLst>
                </a:gridCol>
                <a:gridCol w="923998">
                  <a:extLst>
                    <a:ext uri="{9D8B030D-6E8A-4147-A177-3AD203B41FA5}">
                      <a16:colId xmlns:a16="http://schemas.microsoft.com/office/drawing/2014/main" val="20002"/>
                    </a:ext>
                  </a:extLst>
                </a:gridCol>
                <a:gridCol w="923998">
                  <a:extLst>
                    <a:ext uri="{9D8B030D-6E8A-4147-A177-3AD203B41FA5}">
                      <a16:colId xmlns:a16="http://schemas.microsoft.com/office/drawing/2014/main" val="20003"/>
                    </a:ext>
                  </a:extLst>
                </a:gridCol>
                <a:gridCol w="923998">
                  <a:extLst>
                    <a:ext uri="{9D8B030D-6E8A-4147-A177-3AD203B41FA5}">
                      <a16:colId xmlns:a16="http://schemas.microsoft.com/office/drawing/2014/main" val="20004"/>
                    </a:ext>
                  </a:extLst>
                </a:gridCol>
                <a:gridCol w="923998">
                  <a:extLst>
                    <a:ext uri="{9D8B030D-6E8A-4147-A177-3AD203B41FA5}">
                      <a16:colId xmlns:a16="http://schemas.microsoft.com/office/drawing/2014/main" val="20005"/>
                    </a:ext>
                  </a:extLst>
                </a:gridCol>
                <a:gridCol w="923998">
                  <a:extLst>
                    <a:ext uri="{9D8B030D-6E8A-4147-A177-3AD203B41FA5}">
                      <a16:colId xmlns:a16="http://schemas.microsoft.com/office/drawing/2014/main" val="20006"/>
                    </a:ext>
                  </a:extLst>
                </a:gridCol>
                <a:gridCol w="923998">
                  <a:extLst>
                    <a:ext uri="{9D8B030D-6E8A-4147-A177-3AD203B41FA5}">
                      <a16:colId xmlns:a16="http://schemas.microsoft.com/office/drawing/2014/main" val="20007"/>
                    </a:ext>
                  </a:extLst>
                </a:gridCol>
                <a:gridCol w="923998">
                  <a:extLst>
                    <a:ext uri="{9D8B030D-6E8A-4147-A177-3AD203B41FA5}">
                      <a16:colId xmlns:a16="http://schemas.microsoft.com/office/drawing/2014/main" val="20008"/>
                    </a:ext>
                  </a:extLst>
                </a:gridCol>
                <a:gridCol w="923998">
                  <a:extLst>
                    <a:ext uri="{9D8B030D-6E8A-4147-A177-3AD203B41FA5}">
                      <a16:colId xmlns:a16="http://schemas.microsoft.com/office/drawing/2014/main" val="20009"/>
                    </a:ext>
                  </a:extLst>
                </a:gridCol>
                <a:gridCol w="923998">
                  <a:extLst>
                    <a:ext uri="{9D8B030D-6E8A-4147-A177-3AD203B41FA5}">
                      <a16:colId xmlns:a16="http://schemas.microsoft.com/office/drawing/2014/main" val="20010"/>
                    </a:ext>
                  </a:extLst>
                </a:gridCol>
              </a:tblGrid>
              <a:tr h="349624">
                <a:tc gridSpan="11">
                  <a:txBody>
                    <a:bodyPr/>
                    <a:lstStyle/>
                    <a:p>
                      <a:pPr algn="ctr" fontAlgn="ctr"/>
                      <a:r>
                        <a:rPr lang="tr-TR" sz="600" b="1" i="0" u="none" strike="noStrike" dirty="0">
                          <a:latin typeface="Tahoma"/>
                        </a:rPr>
                        <a:t>BÜTÇE GERÇEKLEŞME TABLOSU</a:t>
                      </a:r>
                    </a:p>
                  </a:txBody>
                  <a:tcPr marL="4389" marR="4389" marT="4389"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233081">
                <a:tc gridSpan="11">
                  <a:txBody>
                    <a:bodyPr/>
                    <a:lstStyle/>
                    <a:p>
                      <a:pPr algn="ctr" fontAlgn="ctr"/>
                      <a:r>
                        <a:rPr lang="tr-TR" sz="600" b="1" i="0" u="none" strike="noStrike">
                          <a:latin typeface="Tahoma"/>
                        </a:rPr>
                        <a:t>(EKONOMİK I.DÜZEY)</a:t>
                      </a:r>
                    </a:p>
                  </a:txBody>
                  <a:tcPr marL="4389" marR="4389" marT="4389"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252506">
                <a:tc>
                  <a:txBody>
                    <a:bodyPr/>
                    <a:lstStyle/>
                    <a:p>
                      <a:pPr algn="l" fontAlgn="b"/>
                      <a:r>
                        <a:rPr lang="tr-TR" sz="600" b="1" i="0" u="none" strike="noStrike">
                          <a:latin typeface="Tahoma"/>
                        </a:rPr>
                        <a:t>YIL</a:t>
                      </a:r>
                    </a:p>
                  </a:txBody>
                  <a:tcPr marL="4389" marR="4389" marT="4389" marB="0" anchor="b">
                    <a:lnL>
                      <a:noFill/>
                    </a:lnL>
                    <a:lnR>
                      <a:noFill/>
                    </a:lnR>
                    <a:lnT>
                      <a:noFill/>
                    </a:lnT>
                    <a:lnB>
                      <a:noFill/>
                    </a:lnB>
                  </a:tcPr>
                </a:tc>
                <a:tc>
                  <a:txBody>
                    <a:bodyPr/>
                    <a:lstStyle/>
                    <a:p>
                      <a:pPr algn="l" fontAlgn="b"/>
                      <a:r>
                        <a:rPr lang="tr-TR" sz="600" b="1" i="0" u="none" strike="noStrike">
                          <a:latin typeface="Tahoma"/>
                        </a:rPr>
                        <a:t>: 2023</a:t>
                      </a:r>
                    </a:p>
                  </a:txBody>
                  <a:tcPr marL="4389" marR="4389" marT="4389" marB="0" anchor="b">
                    <a:lnL>
                      <a:noFill/>
                    </a:lnL>
                    <a:lnR>
                      <a:noFill/>
                    </a:lnR>
                    <a:lnT>
                      <a:noFill/>
                    </a:lnT>
                    <a:lnB>
                      <a:noFill/>
                    </a:lnB>
                  </a:tcPr>
                </a:tc>
                <a:tc>
                  <a:txBody>
                    <a:bodyPr/>
                    <a:lstStyle/>
                    <a:p>
                      <a:pPr algn="l"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l"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l"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extLst>
                  <a:ext uri="{0D108BD9-81ED-4DB2-BD59-A6C34878D82A}">
                    <a16:rowId xmlns:a16="http://schemas.microsoft.com/office/drawing/2014/main" val="10002"/>
                  </a:ext>
                </a:extLst>
              </a:tr>
              <a:tr h="291352">
                <a:tc>
                  <a:txBody>
                    <a:bodyPr/>
                    <a:lstStyle/>
                    <a:p>
                      <a:pPr algn="l" fontAlgn="b"/>
                      <a:r>
                        <a:rPr lang="tr-TR" sz="600" b="1" i="0" u="none" strike="noStrike">
                          <a:latin typeface="Tahoma"/>
                        </a:rPr>
                        <a:t>KURUM</a:t>
                      </a:r>
                    </a:p>
                  </a:txBody>
                  <a:tcPr marL="4389" marR="4389" marT="4389" marB="0" anchor="b">
                    <a:lnL>
                      <a:noFill/>
                    </a:lnL>
                    <a:lnR>
                      <a:noFill/>
                    </a:lnR>
                    <a:lnT>
                      <a:noFill/>
                    </a:lnT>
                    <a:lnB>
                      <a:noFill/>
                    </a:lnB>
                  </a:tcPr>
                </a:tc>
                <a:tc>
                  <a:txBody>
                    <a:bodyPr/>
                    <a:lstStyle/>
                    <a:p>
                      <a:pPr algn="l" fontAlgn="b"/>
                      <a:r>
                        <a:rPr lang="tr-TR" sz="600" b="1" i="0" u="none" strike="noStrike">
                          <a:latin typeface="Tahoma"/>
                        </a:rPr>
                        <a:t>: SİİRT ÜNİVERSİTESİ</a:t>
                      </a: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dirty="0">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l" fontAlgn="b"/>
                      <a:endParaRPr lang="tr-TR" sz="600" b="1" i="0" u="none" strike="noStrike">
                        <a:latin typeface="Tahoma"/>
                      </a:endParaRPr>
                    </a:p>
                  </a:txBody>
                  <a:tcPr marL="4389" marR="4389" marT="4389" marB="0" anchor="b">
                    <a:lnL>
                      <a:noFill/>
                    </a:lnL>
                    <a:lnR>
                      <a:noFill/>
                    </a:lnR>
                    <a:lnT>
                      <a:noFill/>
                    </a:lnT>
                    <a:lnB>
                      <a:noFill/>
                    </a:lnB>
                  </a:tcPr>
                </a:tc>
                <a:extLst>
                  <a:ext uri="{0D108BD9-81ED-4DB2-BD59-A6C34878D82A}">
                    <a16:rowId xmlns:a16="http://schemas.microsoft.com/office/drawing/2014/main" val="10003"/>
                  </a:ext>
                </a:extLst>
              </a:tr>
              <a:tr h="212057">
                <a:tc>
                  <a:txBody>
                    <a:bodyPr/>
                    <a:lstStyle/>
                    <a:p>
                      <a:pPr algn="ctr"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ctr"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20487">
                <a:tc>
                  <a:txBody>
                    <a:bodyPr/>
                    <a:lstStyle/>
                    <a:p>
                      <a:pPr algn="l" fontAlgn="ctr"/>
                      <a:r>
                        <a:rPr lang="tr-TR" sz="600" b="1" i="0" u="none" strike="noStrike">
                          <a:latin typeface="Tahoma"/>
                        </a:rPr>
                        <a:t>KODU</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ÖDENEK TÜRÜ</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tcPr>
                </a:tc>
                <a:tc gridSpan="3">
                  <a:txBody>
                    <a:bodyPr/>
                    <a:lstStyle/>
                    <a:p>
                      <a:pPr algn="ctr" fontAlgn="ctr"/>
                      <a:r>
                        <a:rPr lang="tr-TR" sz="600" b="1" i="0" u="none" strike="noStrike" dirty="0">
                          <a:latin typeface="Tahoma"/>
                        </a:rPr>
                        <a:t>2021</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gridSpan="3">
                  <a:txBody>
                    <a:bodyPr/>
                    <a:lstStyle/>
                    <a:p>
                      <a:pPr algn="ctr" fontAlgn="ctr"/>
                      <a:r>
                        <a:rPr lang="tr-TR" sz="600" b="1" i="0" u="none" strike="noStrike" dirty="0">
                          <a:latin typeface="Tahoma"/>
                        </a:rPr>
                        <a:t>2022</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gridSpan="3">
                  <a:txBody>
                    <a:bodyPr/>
                    <a:lstStyle/>
                    <a:p>
                      <a:pPr algn="ctr" fontAlgn="ctr"/>
                      <a:r>
                        <a:rPr lang="tr-TR" sz="600" b="1" i="0" u="none" strike="noStrike">
                          <a:latin typeface="Tahoma"/>
                        </a:rPr>
                        <a:t>2023</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5"/>
                  </a:ext>
                </a:extLst>
              </a:tr>
              <a:tr h="543858">
                <a:tc>
                  <a:txBody>
                    <a:bodyPr/>
                    <a:lstStyle/>
                    <a:p>
                      <a:pPr algn="l" fontAlgn="ctr"/>
                      <a:r>
                        <a:rPr lang="tr-TR" sz="600" b="1"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KBÖ</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YIL SONU ÖDENEK</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 HARCAMA</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KBÖ</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YIL SONU ÖDENEK</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HARCAMA</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KBÖ</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TOPLAM ÖDENEK</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ARALIK HARCAMA</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99122">
                <a:tc>
                  <a:txBody>
                    <a:bodyPr/>
                    <a:lstStyle/>
                    <a:p>
                      <a:pPr algn="l" fontAlgn="ctr"/>
                      <a:r>
                        <a:rPr lang="tr-TR" sz="600" b="0" i="0" u="none" strike="noStrike">
                          <a:latin typeface="Tahoma"/>
                        </a:rPr>
                        <a:t>01</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PERSONEL GİDERLERİ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117.536.000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23.210.622</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139.641.194</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163.591.000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83.211.605</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244.752.462</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353.305.000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188.287.100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539.464.205</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414401">
                <a:tc>
                  <a:txBody>
                    <a:bodyPr/>
                    <a:lstStyle/>
                    <a:p>
                      <a:pPr algn="l" fontAlgn="ctr"/>
                      <a:r>
                        <a:rPr lang="tr-TR" sz="600" b="0" i="0" u="none" strike="noStrike">
                          <a:latin typeface="Tahoma"/>
                        </a:rPr>
                        <a:t>02</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SOSYAL GÜVENLİK KURUMLARINA DEVLET PRİMİ GİDERLERİ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13.938.000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2.966.308</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16.782.744</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18.803.000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10.607.215</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29.295.304</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43.801.000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20.744.800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64.381.645</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299122">
                <a:tc>
                  <a:txBody>
                    <a:bodyPr/>
                    <a:lstStyle/>
                    <a:p>
                      <a:pPr algn="l" fontAlgn="ctr"/>
                      <a:r>
                        <a:rPr lang="tr-TR" sz="600" b="0" i="0" u="none" strike="noStrike">
                          <a:latin typeface="Tahoma"/>
                        </a:rPr>
                        <a:t>03</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dirty="0">
                          <a:latin typeface="Tahoma"/>
                        </a:rPr>
                        <a:t>MAL VE HİZMET ALIM GİDERLERİ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10.789.000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2.870.790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11.292.984</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13.179.000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33.278.550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37.627.125</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49.983.000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17.997.600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58.110.411</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23078">
                <a:tc>
                  <a:txBody>
                    <a:bodyPr/>
                    <a:lstStyle/>
                    <a:p>
                      <a:pPr algn="l" fontAlgn="ctr"/>
                      <a:r>
                        <a:rPr lang="tr-TR" sz="600" b="0" i="0" u="none" strike="noStrike">
                          <a:latin typeface="Tahoma"/>
                        </a:rPr>
                        <a:t>04</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FAİZ  GİDERLERİ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299122">
                <a:tc>
                  <a:txBody>
                    <a:bodyPr/>
                    <a:lstStyle/>
                    <a:p>
                      <a:pPr algn="l" fontAlgn="ctr"/>
                      <a:r>
                        <a:rPr lang="tr-TR" sz="600" b="0" i="0" u="none" strike="noStrike">
                          <a:latin typeface="Tahoma"/>
                        </a:rPr>
                        <a:t>05</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CARİ TRANSFERLER</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2.863.000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354.896</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3.139.502</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3.338.000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440.896</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3.716.940</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8.014.000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3.959.950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11.816.296</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299122">
                <a:tc>
                  <a:txBody>
                    <a:bodyPr/>
                    <a:lstStyle/>
                    <a:p>
                      <a:pPr algn="l" fontAlgn="ctr"/>
                      <a:r>
                        <a:rPr lang="tr-TR" sz="600" b="0" i="0" u="none" strike="noStrike">
                          <a:latin typeface="Tahoma"/>
                        </a:rPr>
                        <a:t>06</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SERMAYE GİDERLERİ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32.400.000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21.870.000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27.073.610</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42.500.000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91.690.000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65.774.720</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81.000.000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121.980.000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63.973.551</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99122">
                <a:tc>
                  <a:txBody>
                    <a:bodyPr/>
                    <a:lstStyle/>
                    <a:p>
                      <a:pPr algn="l" fontAlgn="ctr"/>
                      <a:r>
                        <a:rPr lang="tr-TR" sz="600" b="0" i="0" u="none" strike="noStrike">
                          <a:latin typeface="Tahoma"/>
                        </a:rPr>
                        <a:t>07</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SERMAYE TRANSFERLERİ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5.750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5.750</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323078">
                <a:tc>
                  <a:txBody>
                    <a:bodyPr/>
                    <a:lstStyle/>
                    <a:p>
                      <a:pPr algn="l" fontAlgn="ctr"/>
                      <a:r>
                        <a:rPr lang="tr-TR" sz="600" b="0" i="0" u="none" strike="noStrike">
                          <a:latin typeface="Tahoma"/>
                        </a:rPr>
                        <a:t>08</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BORÇ VERME</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323078">
                <a:tc>
                  <a:txBody>
                    <a:bodyPr/>
                    <a:lstStyle/>
                    <a:p>
                      <a:pPr algn="l" fontAlgn="ctr"/>
                      <a:r>
                        <a:rPr lang="tr-TR" sz="600" b="0" i="0" u="none" strike="noStrike">
                          <a:latin typeface="Tahoma"/>
                        </a:rPr>
                        <a:t>09</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YEDEK ÖDENEKLER</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414401">
                <a:tc>
                  <a:txBody>
                    <a:bodyPr/>
                    <a:lstStyle/>
                    <a:p>
                      <a:pPr algn="ctr" fontAlgn="ctr"/>
                      <a:r>
                        <a:rPr lang="tr-TR" sz="600" b="1" i="0" u="none" strike="noStrike">
                          <a:latin typeface="Tahoma"/>
                        </a:rPr>
                        <a:t>GENEL TOPLAM</a:t>
                      </a:r>
                    </a:p>
                  </a:txBody>
                  <a:tcPr marL="4389" marR="4389" marT="4389" marB="0" anchor="ctr">
                    <a:lnL w="25400" cap="flat" cmpd="dbl"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b"/>
                      <a:r>
                        <a:rPr lang="tr-TR" sz="600" b="0" i="0" u="none" strike="noStrike">
                          <a:latin typeface="Arial"/>
                        </a:rPr>
                        <a:t> </a:t>
                      </a:r>
                    </a:p>
                  </a:txBody>
                  <a:tcPr marL="4389" marR="4389" marT="4389" marB="0" anchor="b">
                    <a:lnL>
                      <a:noFill/>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177.526.000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51.272.616</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197.930.034</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241.411.000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219.234.016</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381.172.301</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536.103.000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352.969.450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737.746.108</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184524">
                <a:tc>
                  <a:txBody>
                    <a:bodyPr/>
                    <a:lstStyle/>
                    <a:p>
                      <a:pPr algn="l" fontAlgn="ctr"/>
                      <a:r>
                        <a:rPr lang="tr-TR" sz="500" b="0" i="0" u="none" strike="noStrike">
                          <a:latin typeface="Arial"/>
                        </a:rPr>
                        <a:t> </a:t>
                      </a:r>
                    </a:p>
                  </a:txBody>
                  <a:tcPr marL="4389" marR="4389" marT="4389" marB="0" anchor="ctr">
                    <a:lnL w="1270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500" b="0" i="0" u="none" strike="noStrike">
                          <a:latin typeface="Arial"/>
                        </a:rPr>
                        <a:t> </a:t>
                      </a:r>
                    </a:p>
                  </a:txBody>
                  <a:tcPr marL="4389" marR="4389" marT="4389" marB="0" anchor="ctr">
                    <a:lnL>
                      <a:noFill/>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500" b="0" i="0" u="none" strike="noStrike">
                          <a:latin typeface="Arial"/>
                        </a:rPr>
                        <a:t> </a:t>
                      </a:r>
                    </a:p>
                  </a:txBody>
                  <a:tcPr marL="4389" marR="4389" marT="4389" marB="0" anchor="ctr">
                    <a:lnL>
                      <a:noFill/>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500" b="0" i="0" u="none" strike="noStrike">
                          <a:latin typeface="Arial"/>
                        </a:rPr>
                        <a:t> </a:t>
                      </a:r>
                    </a:p>
                  </a:txBody>
                  <a:tcPr marL="4389" marR="4389" marT="4389" marB="0" anchor="ctr">
                    <a:lnL>
                      <a:noFill/>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500" b="0" i="0" u="none" strike="noStrike">
                          <a:latin typeface="Arial"/>
                        </a:rPr>
                        <a:t> </a:t>
                      </a:r>
                    </a:p>
                  </a:txBody>
                  <a:tcPr marL="4389" marR="4389" marT="4389" marB="0" anchor="ctr">
                    <a:lnL>
                      <a:noFill/>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500" b="0" i="0" u="none" strike="noStrike">
                          <a:latin typeface="Arial"/>
                        </a:rPr>
                        <a:t> </a:t>
                      </a:r>
                    </a:p>
                  </a:txBody>
                  <a:tcPr marL="4389" marR="4389" marT="4389" marB="0" anchor="ctr">
                    <a:lnL>
                      <a:noFill/>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500" b="0" i="0" u="none" strike="noStrike">
                          <a:latin typeface="Arial"/>
                        </a:rPr>
                        <a:t> </a:t>
                      </a:r>
                    </a:p>
                  </a:txBody>
                  <a:tcPr marL="4389" marR="4389" marT="4389" marB="0" anchor="ctr">
                    <a:lnL>
                      <a:noFill/>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500" b="0" i="0" u="none" strike="noStrike">
                          <a:latin typeface="Arial"/>
                        </a:rPr>
                        <a:t> </a:t>
                      </a:r>
                    </a:p>
                  </a:txBody>
                  <a:tcPr marL="4389" marR="4389" marT="4389" marB="0" anchor="ctr">
                    <a:lnL>
                      <a:noFill/>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500" b="0" i="0" u="none" strike="noStrike">
                          <a:latin typeface="Arial"/>
                        </a:rPr>
                        <a:t> </a:t>
                      </a:r>
                    </a:p>
                  </a:txBody>
                  <a:tcPr marL="4389" marR="4389" marT="4389" marB="0" anchor="ctr">
                    <a:lnL>
                      <a:noFill/>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500" b="0" i="0" u="none" strike="noStrike">
                          <a:latin typeface="Arial"/>
                        </a:rPr>
                        <a:t> </a:t>
                      </a:r>
                    </a:p>
                  </a:txBody>
                  <a:tcPr marL="4389" marR="4389" marT="4389" marB="0" anchor="ctr">
                    <a:lnL>
                      <a:noFill/>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500" b="0" i="0" u="none" strike="noStrike" dirty="0">
                          <a:latin typeface="Arial"/>
                        </a:rPr>
                        <a:t> </a:t>
                      </a:r>
                    </a:p>
                  </a:txBody>
                  <a:tcPr marL="4389" marR="4389" marT="4389" marB="0" anchor="ctr">
                    <a:lnL>
                      <a:noFill/>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bl>
          </a:graphicData>
        </a:graphic>
      </p:graphicFrame>
    </p:spTree>
    <p:extLst>
      <p:ext uri="{BB962C8B-B14F-4D97-AF65-F5344CB8AC3E}">
        <p14:creationId xmlns:p14="http://schemas.microsoft.com/office/powerpoint/2010/main" val="28427285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nvGraphicFramePr>
        <p:xfrm>
          <a:off x="164753" y="1087394"/>
          <a:ext cx="11771874" cy="4744986"/>
        </p:xfrm>
        <a:graphic>
          <a:graphicData uri="http://schemas.openxmlformats.org/drawingml/2006/table">
            <a:tbl>
              <a:tblPr>
                <a:tableStyleId>{2D5ABB26-0587-4C30-8999-92F81FD0307C}</a:tableStyleId>
              </a:tblPr>
              <a:tblGrid>
                <a:gridCol w="554176">
                  <a:extLst>
                    <a:ext uri="{9D8B030D-6E8A-4147-A177-3AD203B41FA5}">
                      <a16:colId xmlns:a16="http://schemas.microsoft.com/office/drawing/2014/main" val="20000"/>
                    </a:ext>
                  </a:extLst>
                </a:gridCol>
                <a:gridCol w="1960034">
                  <a:extLst>
                    <a:ext uri="{9D8B030D-6E8A-4147-A177-3AD203B41FA5}">
                      <a16:colId xmlns:a16="http://schemas.microsoft.com/office/drawing/2014/main" val="20001"/>
                    </a:ext>
                  </a:extLst>
                </a:gridCol>
                <a:gridCol w="764180">
                  <a:extLst>
                    <a:ext uri="{9D8B030D-6E8A-4147-A177-3AD203B41FA5}">
                      <a16:colId xmlns:a16="http://schemas.microsoft.com/office/drawing/2014/main" val="20002"/>
                    </a:ext>
                  </a:extLst>
                </a:gridCol>
                <a:gridCol w="764180">
                  <a:extLst>
                    <a:ext uri="{9D8B030D-6E8A-4147-A177-3AD203B41FA5}">
                      <a16:colId xmlns:a16="http://schemas.microsoft.com/office/drawing/2014/main" val="20003"/>
                    </a:ext>
                  </a:extLst>
                </a:gridCol>
                <a:gridCol w="764180">
                  <a:extLst>
                    <a:ext uri="{9D8B030D-6E8A-4147-A177-3AD203B41FA5}">
                      <a16:colId xmlns:a16="http://schemas.microsoft.com/office/drawing/2014/main" val="20004"/>
                    </a:ext>
                  </a:extLst>
                </a:gridCol>
                <a:gridCol w="764180">
                  <a:extLst>
                    <a:ext uri="{9D8B030D-6E8A-4147-A177-3AD203B41FA5}">
                      <a16:colId xmlns:a16="http://schemas.microsoft.com/office/drawing/2014/main" val="20005"/>
                    </a:ext>
                  </a:extLst>
                </a:gridCol>
                <a:gridCol w="764180">
                  <a:extLst>
                    <a:ext uri="{9D8B030D-6E8A-4147-A177-3AD203B41FA5}">
                      <a16:colId xmlns:a16="http://schemas.microsoft.com/office/drawing/2014/main" val="20006"/>
                    </a:ext>
                  </a:extLst>
                </a:gridCol>
                <a:gridCol w="764180">
                  <a:extLst>
                    <a:ext uri="{9D8B030D-6E8A-4147-A177-3AD203B41FA5}">
                      <a16:colId xmlns:a16="http://schemas.microsoft.com/office/drawing/2014/main" val="20007"/>
                    </a:ext>
                  </a:extLst>
                </a:gridCol>
                <a:gridCol w="764180">
                  <a:extLst>
                    <a:ext uri="{9D8B030D-6E8A-4147-A177-3AD203B41FA5}">
                      <a16:colId xmlns:a16="http://schemas.microsoft.com/office/drawing/2014/main" val="20008"/>
                    </a:ext>
                  </a:extLst>
                </a:gridCol>
                <a:gridCol w="764180">
                  <a:extLst>
                    <a:ext uri="{9D8B030D-6E8A-4147-A177-3AD203B41FA5}">
                      <a16:colId xmlns:a16="http://schemas.microsoft.com/office/drawing/2014/main" val="20009"/>
                    </a:ext>
                  </a:extLst>
                </a:gridCol>
                <a:gridCol w="764180">
                  <a:extLst>
                    <a:ext uri="{9D8B030D-6E8A-4147-A177-3AD203B41FA5}">
                      <a16:colId xmlns:a16="http://schemas.microsoft.com/office/drawing/2014/main" val="20010"/>
                    </a:ext>
                  </a:extLst>
                </a:gridCol>
                <a:gridCol w="396674">
                  <a:extLst>
                    <a:ext uri="{9D8B030D-6E8A-4147-A177-3AD203B41FA5}">
                      <a16:colId xmlns:a16="http://schemas.microsoft.com/office/drawing/2014/main" val="20011"/>
                    </a:ext>
                  </a:extLst>
                </a:gridCol>
                <a:gridCol w="396674">
                  <a:extLst>
                    <a:ext uri="{9D8B030D-6E8A-4147-A177-3AD203B41FA5}">
                      <a16:colId xmlns:a16="http://schemas.microsoft.com/office/drawing/2014/main" val="20012"/>
                    </a:ext>
                  </a:extLst>
                </a:gridCol>
                <a:gridCol w="396674">
                  <a:extLst>
                    <a:ext uri="{9D8B030D-6E8A-4147-A177-3AD203B41FA5}">
                      <a16:colId xmlns:a16="http://schemas.microsoft.com/office/drawing/2014/main" val="20013"/>
                    </a:ext>
                  </a:extLst>
                </a:gridCol>
                <a:gridCol w="396674">
                  <a:extLst>
                    <a:ext uri="{9D8B030D-6E8A-4147-A177-3AD203B41FA5}">
                      <a16:colId xmlns:a16="http://schemas.microsoft.com/office/drawing/2014/main" val="20014"/>
                    </a:ext>
                  </a:extLst>
                </a:gridCol>
                <a:gridCol w="396674">
                  <a:extLst>
                    <a:ext uri="{9D8B030D-6E8A-4147-A177-3AD203B41FA5}">
                      <a16:colId xmlns:a16="http://schemas.microsoft.com/office/drawing/2014/main" val="20015"/>
                    </a:ext>
                  </a:extLst>
                </a:gridCol>
                <a:gridCol w="396674">
                  <a:extLst>
                    <a:ext uri="{9D8B030D-6E8A-4147-A177-3AD203B41FA5}">
                      <a16:colId xmlns:a16="http://schemas.microsoft.com/office/drawing/2014/main" val="20016"/>
                    </a:ext>
                  </a:extLst>
                </a:gridCol>
              </a:tblGrid>
              <a:tr h="132148">
                <a:tc gridSpan="17">
                  <a:txBody>
                    <a:bodyPr/>
                    <a:lstStyle/>
                    <a:p>
                      <a:pPr algn="ctr" fontAlgn="ctr"/>
                      <a:r>
                        <a:rPr lang="tr-TR" sz="700" u="none" strike="noStrike" dirty="0"/>
                        <a:t> BÜTÇE GERÇEKLEŞME TABLOSU</a:t>
                      </a:r>
                      <a:endParaRPr lang="tr-TR" sz="700" b="1" i="0" u="none" strike="noStrike" dirty="0">
                        <a:latin typeface="Tahoma"/>
                      </a:endParaRPr>
                    </a:p>
                  </a:txBody>
                  <a:tcPr marL="4034" marR="4034" marT="4034"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132147">
                <a:tc gridSpan="17">
                  <a:txBody>
                    <a:bodyPr/>
                    <a:lstStyle/>
                    <a:p>
                      <a:pPr algn="ctr" fontAlgn="ctr"/>
                      <a:r>
                        <a:rPr lang="tr-TR" sz="700" u="none" strike="noStrike"/>
                        <a:t>(PERSONEL  İCMAL)</a:t>
                      </a:r>
                      <a:endParaRPr lang="tr-TR" sz="700" b="1" i="0" u="none" strike="noStrike">
                        <a:latin typeface="Tahoma"/>
                      </a:endParaRPr>
                    </a:p>
                  </a:txBody>
                  <a:tcPr marL="4034" marR="4034" marT="4034"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132147">
                <a:tc>
                  <a:txBody>
                    <a:bodyPr/>
                    <a:lstStyle/>
                    <a:p>
                      <a:pPr algn="l" fontAlgn="ctr"/>
                      <a:r>
                        <a:rPr lang="tr-TR" sz="700" u="none" strike="noStrike"/>
                        <a:t>YIL</a:t>
                      </a:r>
                      <a:endParaRPr lang="tr-TR" sz="700" b="1" i="0" u="none" strike="noStrike">
                        <a:latin typeface="Tahoma"/>
                      </a:endParaRPr>
                    </a:p>
                  </a:txBody>
                  <a:tcPr marL="4034" marR="4034" marT="4034" marB="0" anchor="ctr"/>
                </a:tc>
                <a:tc>
                  <a:txBody>
                    <a:bodyPr/>
                    <a:lstStyle/>
                    <a:p>
                      <a:pPr algn="l" fontAlgn="ctr"/>
                      <a:r>
                        <a:rPr lang="tr-TR" sz="700" u="none" strike="noStrike"/>
                        <a:t>:2023</a:t>
                      </a:r>
                      <a:endParaRPr lang="tr-TR" sz="700" b="1" i="0" u="none" strike="noStrike">
                        <a:latin typeface="Tahoma"/>
                      </a:endParaRPr>
                    </a:p>
                  </a:txBody>
                  <a:tcPr marL="4034" marR="4034" marT="4034" marB="0" anchor="ctr"/>
                </a:tc>
                <a:tc>
                  <a:txBody>
                    <a:bodyPr/>
                    <a:lstStyle/>
                    <a:p>
                      <a:pPr algn="l" fontAlgn="ctr"/>
                      <a:endParaRPr lang="tr-TR" sz="700" b="1" i="0" u="none" strike="noStrike">
                        <a:latin typeface="Tahoma"/>
                      </a:endParaRPr>
                    </a:p>
                  </a:txBody>
                  <a:tcPr marL="4034" marR="4034" marT="4034" marB="0" anchor="ctr"/>
                </a:tc>
                <a:tc>
                  <a:txBody>
                    <a:bodyPr/>
                    <a:lstStyle/>
                    <a:p>
                      <a:pPr algn="l" fontAlgn="ctr"/>
                      <a:endParaRPr lang="tr-TR" sz="700" b="1" i="0" u="none" strike="noStrike">
                        <a:latin typeface="Tahoma"/>
                      </a:endParaRPr>
                    </a:p>
                  </a:txBody>
                  <a:tcPr marL="4034" marR="4034" marT="4034" marB="0" anchor="ctr"/>
                </a:tc>
                <a:tc>
                  <a:txBody>
                    <a:bodyPr/>
                    <a:lstStyle/>
                    <a:p>
                      <a:pPr algn="l" fontAlgn="ctr"/>
                      <a:endParaRPr lang="tr-TR" sz="700" b="1" i="0" u="none" strike="noStrike">
                        <a:latin typeface="Tahoma"/>
                      </a:endParaRPr>
                    </a:p>
                  </a:txBody>
                  <a:tcPr marL="4034" marR="4034" marT="4034" marB="0" anchor="ctr"/>
                </a:tc>
                <a:tc>
                  <a:txBody>
                    <a:bodyPr/>
                    <a:lstStyle/>
                    <a:p>
                      <a:pPr algn="ctr" fontAlgn="ctr"/>
                      <a:endParaRPr lang="tr-TR" sz="700" b="1" i="0" u="none" strike="noStrike" dirty="0">
                        <a:latin typeface="Tahoma"/>
                      </a:endParaRPr>
                    </a:p>
                  </a:txBody>
                  <a:tcPr marL="4034" marR="4034" marT="4034" marB="0" anchor="ctr"/>
                </a:tc>
                <a:tc>
                  <a:txBody>
                    <a:bodyPr/>
                    <a:lstStyle/>
                    <a:p>
                      <a:pPr algn="ctr" fontAlgn="ctr"/>
                      <a:endParaRPr lang="tr-TR" sz="700" b="1" i="0" u="none" strike="noStrike">
                        <a:latin typeface="Tahoma"/>
                      </a:endParaRPr>
                    </a:p>
                  </a:txBody>
                  <a:tcPr marL="4034" marR="4034" marT="4034" marB="0" anchor="ctr"/>
                </a:tc>
                <a:tc>
                  <a:txBody>
                    <a:bodyPr/>
                    <a:lstStyle/>
                    <a:p>
                      <a:pPr algn="ctr" fontAlgn="ctr"/>
                      <a:endParaRPr lang="tr-TR" sz="700" b="1" i="0" u="none" strike="noStrike">
                        <a:latin typeface="Tahoma"/>
                      </a:endParaRPr>
                    </a:p>
                  </a:txBody>
                  <a:tcPr marL="4034" marR="4034" marT="4034" marB="0" anchor="ctr"/>
                </a:tc>
                <a:tc>
                  <a:txBody>
                    <a:bodyPr/>
                    <a:lstStyle/>
                    <a:p>
                      <a:pPr algn="ctr" fontAlgn="ctr"/>
                      <a:endParaRPr lang="tr-TR" sz="700" b="1" i="0" u="none" strike="noStrike">
                        <a:latin typeface="Tahoma"/>
                      </a:endParaRPr>
                    </a:p>
                  </a:txBody>
                  <a:tcPr marL="4034" marR="4034" marT="4034" marB="0" anchor="ctr"/>
                </a:tc>
                <a:tc>
                  <a:txBody>
                    <a:bodyPr/>
                    <a:lstStyle/>
                    <a:p>
                      <a:pPr algn="ctr" fontAlgn="ctr"/>
                      <a:endParaRPr lang="tr-TR" sz="700" b="1" i="0" u="none" strike="noStrike">
                        <a:latin typeface="Tahoma"/>
                      </a:endParaRPr>
                    </a:p>
                  </a:txBody>
                  <a:tcPr marL="4034" marR="4034" marT="4034" marB="0" anchor="ctr"/>
                </a:tc>
                <a:tc>
                  <a:txBody>
                    <a:bodyPr/>
                    <a:lstStyle/>
                    <a:p>
                      <a:pPr algn="ctr" fontAlgn="ctr"/>
                      <a:endParaRPr lang="tr-TR" sz="700" b="1" i="0" u="none" strike="noStrike">
                        <a:latin typeface="Tahoma"/>
                      </a:endParaRPr>
                    </a:p>
                  </a:txBody>
                  <a:tcPr marL="4034" marR="4034" marT="4034" marB="0" anchor="ctr"/>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extLst>
                  <a:ext uri="{0D108BD9-81ED-4DB2-BD59-A6C34878D82A}">
                    <a16:rowId xmlns:a16="http://schemas.microsoft.com/office/drawing/2014/main" val="10002"/>
                  </a:ext>
                </a:extLst>
              </a:tr>
              <a:tr h="132147">
                <a:tc>
                  <a:txBody>
                    <a:bodyPr/>
                    <a:lstStyle/>
                    <a:p>
                      <a:pPr algn="l" fontAlgn="ctr"/>
                      <a:r>
                        <a:rPr lang="tr-TR" sz="700" u="none" strike="noStrike"/>
                        <a:t>KURUM</a:t>
                      </a:r>
                      <a:endParaRPr lang="tr-TR" sz="700" b="1" i="0" u="none" strike="noStrike">
                        <a:latin typeface="Tahoma"/>
                      </a:endParaRPr>
                    </a:p>
                  </a:txBody>
                  <a:tcPr marL="4034" marR="4034" marT="4034" marB="0" anchor="ctr"/>
                </a:tc>
                <a:tc gridSpan="10">
                  <a:txBody>
                    <a:bodyPr/>
                    <a:lstStyle/>
                    <a:p>
                      <a:pPr algn="l" fontAlgn="ctr"/>
                      <a:r>
                        <a:rPr lang="tr-TR" sz="700" u="none" strike="noStrike"/>
                        <a:t>:SİİRT ÜNİVERSİTESİ</a:t>
                      </a:r>
                      <a:endParaRPr lang="tr-TR" sz="700" b="1" i="0" u="none" strike="noStrike">
                        <a:latin typeface="Tahoma"/>
                      </a:endParaRPr>
                    </a:p>
                  </a:txBody>
                  <a:tcPr marL="4034" marR="4034" marT="4034"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extLst>
                  <a:ext uri="{0D108BD9-81ED-4DB2-BD59-A6C34878D82A}">
                    <a16:rowId xmlns:a16="http://schemas.microsoft.com/office/drawing/2014/main" val="10003"/>
                  </a:ext>
                </a:extLst>
              </a:tr>
              <a:tr h="132147">
                <a:tc>
                  <a:txBody>
                    <a:bodyPr/>
                    <a:lstStyle/>
                    <a:p>
                      <a:pPr algn="l" fontAlgn="ctr"/>
                      <a:endParaRPr lang="tr-TR" sz="700" b="0" i="0" u="none" strike="noStrike">
                        <a:latin typeface="Tahoma"/>
                      </a:endParaRPr>
                    </a:p>
                  </a:txBody>
                  <a:tcPr marL="4034" marR="4034" marT="4034" marB="0" anchor="ctr"/>
                </a:tc>
                <a:tc>
                  <a:txBody>
                    <a:bodyPr/>
                    <a:lstStyle/>
                    <a:p>
                      <a:pPr algn="l" fontAlgn="ctr"/>
                      <a:endParaRPr lang="tr-TR" sz="700" b="0" i="0" u="none" strike="noStrike" dirty="0">
                        <a:latin typeface="Tahoma"/>
                      </a:endParaRPr>
                    </a:p>
                  </a:txBody>
                  <a:tcPr marL="4034" marR="4034" marT="4034" marB="0" anchor="ctr"/>
                </a:tc>
                <a:tc>
                  <a:txBody>
                    <a:bodyPr/>
                    <a:lstStyle/>
                    <a:p>
                      <a:pPr algn="l" fontAlgn="ctr"/>
                      <a:endParaRPr lang="tr-TR" sz="700" b="0" i="0" u="none" strike="noStrike">
                        <a:latin typeface="Tahoma"/>
                      </a:endParaRPr>
                    </a:p>
                  </a:txBody>
                  <a:tcPr marL="4034" marR="4034" marT="4034" marB="0" anchor="ctr"/>
                </a:tc>
                <a:tc>
                  <a:txBody>
                    <a:bodyPr/>
                    <a:lstStyle/>
                    <a:p>
                      <a:pPr algn="l" fontAlgn="ctr"/>
                      <a:endParaRPr lang="tr-TR" sz="700" b="0" i="0" u="none" strike="noStrike">
                        <a:latin typeface="Tahoma"/>
                      </a:endParaRPr>
                    </a:p>
                  </a:txBody>
                  <a:tcPr marL="4034" marR="4034" marT="4034" marB="0" anchor="ctr"/>
                </a:tc>
                <a:tc>
                  <a:txBody>
                    <a:bodyPr/>
                    <a:lstStyle/>
                    <a:p>
                      <a:pPr algn="l" fontAlgn="ctr"/>
                      <a:endParaRPr lang="tr-TR" sz="700" b="0" i="0" u="none" strike="noStrike">
                        <a:latin typeface="Tahoma"/>
                      </a:endParaRPr>
                    </a:p>
                  </a:txBody>
                  <a:tcPr marL="4034" marR="4034" marT="4034" marB="0" anchor="ctr"/>
                </a:tc>
                <a:tc>
                  <a:txBody>
                    <a:bodyPr/>
                    <a:lstStyle/>
                    <a:p>
                      <a:pPr algn="l" fontAlgn="ctr"/>
                      <a:endParaRPr lang="tr-TR" sz="700" b="0" i="0" u="none" strike="noStrike">
                        <a:latin typeface="Tahoma"/>
                      </a:endParaRPr>
                    </a:p>
                  </a:txBody>
                  <a:tcPr marL="4034" marR="4034" marT="4034" marB="0" anchor="ctr"/>
                </a:tc>
                <a:tc>
                  <a:txBody>
                    <a:bodyPr/>
                    <a:lstStyle/>
                    <a:p>
                      <a:pPr algn="l" fontAlgn="ctr"/>
                      <a:endParaRPr lang="tr-TR" sz="700" b="0" i="0" u="none" strike="noStrike">
                        <a:latin typeface="Tahoma"/>
                      </a:endParaRPr>
                    </a:p>
                  </a:txBody>
                  <a:tcPr marL="4034" marR="4034" marT="4034" marB="0" anchor="ctr"/>
                </a:tc>
                <a:tc>
                  <a:txBody>
                    <a:bodyPr/>
                    <a:lstStyle/>
                    <a:p>
                      <a:pPr algn="l" fontAlgn="ctr"/>
                      <a:endParaRPr lang="tr-TR" sz="700" b="0" i="0" u="none" strike="noStrike">
                        <a:latin typeface="Tahoma"/>
                      </a:endParaRPr>
                    </a:p>
                  </a:txBody>
                  <a:tcPr marL="4034" marR="4034" marT="4034" marB="0" anchor="ctr"/>
                </a:tc>
                <a:tc>
                  <a:txBody>
                    <a:bodyPr/>
                    <a:lstStyle/>
                    <a:p>
                      <a:pPr algn="l" fontAlgn="ctr"/>
                      <a:endParaRPr lang="tr-TR" sz="700" b="0" i="0" u="none" strike="noStrike">
                        <a:latin typeface="Tahoma"/>
                      </a:endParaRPr>
                    </a:p>
                  </a:txBody>
                  <a:tcPr marL="4034" marR="4034" marT="4034" marB="0" anchor="ctr"/>
                </a:tc>
                <a:tc>
                  <a:txBody>
                    <a:bodyPr/>
                    <a:lstStyle/>
                    <a:p>
                      <a:pPr algn="l" fontAlgn="ctr"/>
                      <a:endParaRPr lang="tr-TR" sz="700" b="0" i="0" u="none" strike="noStrike">
                        <a:latin typeface="Tahoma"/>
                      </a:endParaRPr>
                    </a:p>
                  </a:txBody>
                  <a:tcPr marL="4034" marR="4034" marT="4034" marB="0" anchor="ctr"/>
                </a:tc>
                <a:tc>
                  <a:txBody>
                    <a:bodyPr/>
                    <a:lstStyle/>
                    <a:p>
                      <a:pPr algn="l" fontAlgn="ctr"/>
                      <a:endParaRPr lang="tr-TR" sz="700" b="0" i="0" u="none" strike="noStrike">
                        <a:latin typeface="Tahoma"/>
                      </a:endParaRPr>
                    </a:p>
                  </a:txBody>
                  <a:tcPr marL="4034" marR="4034" marT="4034" marB="0" anchor="ctr"/>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tc>
                  <a:txBody>
                    <a:bodyPr/>
                    <a:lstStyle/>
                    <a:p>
                      <a:pPr algn="l" fontAlgn="b"/>
                      <a:endParaRPr lang="tr-TR" sz="700" b="0" i="0" u="none" strike="noStrike">
                        <a:latin typeface="Tahoma"/>
                      </a:endParaRPr>
                    </a:p>
                  </a:txBody>
                  <a:tcPr marL="4034" marR="4034" marT="4034" marB="0" anchor="b"/>
                </a:tc>
                <a:extLst>
                  <a:ext uri="{0D108BD9-81ED-4DB2-BD59-A6C34878D82A}">
                    <a16:rowId xmlns:a16="http://schemas.microsoft.com/office/drawing/2014/main" val="10004"/>
                  </a:ext>
                </a:extLst>
              </a:tr>
              <a:tr h="132147">
                <a:tc gridSpan="2">
                  <a:txBody>
                    <a:bodyPr/>
                    <a:lstStyle/>
                    <a:p>
                      <a:pPr algn="ctr" fontAlgn="ctr"/>
                      <a:r>
                        <a:rPr lang="tr-TR" sz="700" u="none" strike="noStrike"/>
                        <a:t>EKONOMİK KODLAR</a:t>
                      </a:r>
                      <a:endParaRPr lang="tr-TR" sz="700" b="1" i="0" u="none" strike="noStrike">
                        <a:latin typeface="Tahoma"/>
                      </a:endParaRPr>
                    </a:p>
                  </a:txBody>
                  <a:tcPr marL="4034" marR="4034" marT="4034" marB="0" anchor="ctr"/>
                </a:tc>
                <a:tc hMerge="1">
                  <a:txBody>
                    <a:bodyPr/>
                    <a:lstStyle/>
                    <a:p>
                      <a:endParaRPr lang="tr-TR"/>
                    </a:p>
                  </a:txBody>
                  <a:tcPr/>
                </a:tc>
                <a:tc gridSpan="3">
                  <a:txBody>
                    <a:bodyPr/>
                    <a:lstStyle/>
                    <a:p>
                      <a:pPr algn="ctr" fontAlgn="ctr"/>
                      <a:r>
                        <a:rPr lang="tr-TR" sz="700" u="none" strike="noStrike" dirty="0"/>
                        <a:t>2021</a:t>
                      </a:r>
                      <a:endParaRPr lang="tr-TR" sz="700" b="1" i="0" u="none" strike="noStrike" dirty="0">
                        <a:latin typeface="Tahoma"/>
                      </a:endParaRPr>
                    </a:p>
                  </a:txBody>
                  <a:tcPr marL="4034" marR="4034" marT="4034" marB="0" anchor="ctr"/>
                </a:tc>
                <a:tc hMerge="1">
                  <a:txBody>
                    <a:bodyPr/>
                    <a:lstStyle/>
                    <a:p>
                      <a:endParaRPr lang="tr-TR"/>
                    </a:p>
                  </a:txBody>
                  <a:tcPr/>
                </a:tc>
                <a:tc hMerge="1">
                  <a:txBody>
                    <a:bodyPr/>
                    <a:lstStyle/>
                    <a:p>
                      <a:endParaRPr lang="tr-TR"/>
                    </a:p>
                  </a:txBody>
                  <a:tcPr/>
                </a:tc>
                <a:tc gridSpan="3">
                  <a:txBody>
                    <a:bodyPr/>
                    <a:lstStyle/>
                    <a:p>
                      <a:pPr algn="ctr" fontAlgn="ctr"/>
                      <a:r>
                        <a:rPr lang="tr-TR" sz="700" u="none" strike="noStrike" dirty="0"/>
                        <a:t>2022</a:t>
                      </a:r>
                      <a:endParaRPr lang="tr-TR" sz="700" b="1" i="0" u="none" strike="noStrike" dirty="0">
                        <a:latin typeface="Tahoma"/>
                      </a:endParaRPr>
                    </a:p>
                  </a:txBody>
                  <a:tcPr marL="4034" marR="4034" marT="4034" marB="0" anchor="ctr"/>
                </a:tc>
                <a:tc hMerge="1">
                  <a:txBody>
                    <a:bodyPr/>
                    <a:lstStyle/>
                    <a:p>
                      <a:endParaRPr lang="tr-TR"/>
                    </a:p>
                  </a:txBody>
                  <a:tcPr/>
                </a:tc>
                <a:tc hMerge="1">
                  <a:txBody>
                    <a:bodyPr/>
                    <a:lstStyle/>
                    <a:p>
                      <a:endParaRPr lang="tr-TR"/>
                    </a:p>
                  </a:txBody>
                  <a:tcPr/>
                </a:tc>
                <a:tc gridSpan="3">
                  <a:txBody>
                    <a:bodyPr/>
                    <a:lstStyle/>
                    <a:p>
                      <a:pPr algn="ctr" fontAlgn="ctr"/>
                      <a:r>
                        <a:rPr lang="tr-TR" sz="700" u="none" strike="noStrike"/>
                        <a:t>2023</a:t>
                      </a:r>
                      <a:endParaRPr lang="tr-TR" sz="700" b="1" i="0" u="none" strike="noStrike">
                        <a:latin typeface="Tahoma"/>
                      </a:endParaRPr>
                    </a:p>
                  </a:txBody>
                  <a:tcPr marL="4034" marR="4034" marT="4034" marB="0" anchor="ctr"/>
                </a:tc>
                <a:tc hMerge="1">
                  <a:txBody>
                    <a:bodyPr/>
                    <a:lstStyle/>
                    <a:p>
                      <a:endParaRPr lang="tr-TR"/>
                    </a:p>
                  </a:txBody>
                  <a:tcPr/>
                </a:tc>
                <a:tc hMerge="1">
                  <a:txBody>
                    <a:bodyPr/>
                    <a:lstStyle/>
                    <a:p>
                      <a:endParaRPr lang="tr-TR"/>
                    </a:p>
                  </a:txBody>
                  <a:tcPr/>
                </a:tc>
                <a:tc gridSpan="3">
                  <a:txBody>
                    <a:bodyPr/>
                    <a:lstStyle/>
                    <a:p>
                      <a:pPr algn="ctr" fontAlgn="ctr"/>
                      <a:r>
                        <a:rPr lang="tr-TR" sz="700" u="none" strike="noStrike"/>
                        <a:t>ARTIŞ </a:t>
                      </a:r>
                      <a:endParaRPr lang="tr-TR" sz="700" b="1" i="0" u="none" strike="noStrike">
                        <a:latin typeface="Tahoma"/>
                      </a:endParaRPr>
                    </a:p>
                  </a:txBody>
                  <a:tcPr marL="4034" marR="4034" marT="4034" marB="0" anchor="ctr"/>
                </a:tc>
                <a:tc hMerge="1">
                  <a:txBody>
                    <a:bodyPr/>
                    <a:lstStyle/>
                    <a:p>
                      <a:endParaRPr lang="tr-TR"/>
                    </a:p>
                  </a:txBody>
                  <a:tcPr/>
                </a:tc>
                <a:tc hMerge="1">
                  <a:txBody>
                    <a:bodyPr/>
                    <a:lstStyle/>
                    <a:p>
                      <a:endParaRPr lang="tr-TR"/>
                    </a:p>
                  </a:txBody>
                  <a:tcPr/>
                </a:tc>
                <a:tc gridSpan="3">
                  <a:txBody>
                    <a:bodyPr/>
                    <a:lstStyle/>
                    <a:p>
                      <a:pPr algn="ctr" fontAlgn="ctr"/>
                      <a:r>
                        <a:rPr lang="tr-TR" sz="700" u="none" strike="noStrike"/>
                        <a:t>PAY</a:t>
                      </a:r>
                      <a:endParaRPr lang="tr-TR" sz="700" b="1" i="0" u="none" strike="noStrike">
                        <a:latin typeface="Tahoma"/>
                      </a:endParaRPr>
                    </a:p>
                  </a:txBody>
                  <a:tcPr marL="4034" marR="4034" marT="4034" marB="0" anchor="ct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5"/>
                  </a:ext>
                </a:extLst>
              </a:tr>
              <a:tr h="132147">
                <a:tc>
                  <a:txBody>
                    <a:bodyPr/>
                    <a:lstStyle/>
                    <a:p>
                      <a:pPr algn="l" fontAlgn="ctr"/>
                      <a:r>
                        <a:rPr lang="tr-TR" sz="700" u="none" strike="noStrike"/>
                        <a:t> </a:t>
                      </a:r>
                      <a:endParaRPr lang="tr-TR" sz="700" b="1" i="0" u="none" strike="noStrike">
                        <a:latin typeface="Tahoma"/>
                      </a:endParaRPr>
                    </a:p>
                  </a:txBody>
                  <a:tcPr marL="4034" marR="4034" marT="4034" marB="0" anchor="ctr"/>
                </a:tc>
                <a:tc>
                  <a:txBody>
                    <a:bodyPr/>
                    <a:lstStyle/>
                    <a:p>
                      <a:pPr algn="l" fontAlgn="ctr"/>
                      <a:endParaRPr lang="tr-TR" sz="700" b="1" i="0" u="none" strike="noStrike">
                        <a:latin typeface="Tahoma"/>
                      </a:endParaRPr>
                    </a:p>
                  </a:txBody>
                  <a:tcPr marL="4034" marR="4034" marT="4034" marB="0" anchor="ctr"/>
                </a:tc>
                <a:tc>
                  <a:txBody>
                    <a:bodyPr/>
                    <a:lstStyle/>
                    <a:p>
                      <a:pPr algn="ctr" fontAlgn="ctr"/>
                      <a:r>
                        <a:rPr lang="tr-TR" sz="700" u="none" strike="noStrike"/>
                        <a:t>K.B.Ö</a:t>
                      </a:r>
                      <a:endParaRPr lang="tr-TR" sz="700" b="1" i="0" u="none" strike="noStrike">
                        <a:latin typeface="Tahoma"/>
                      </a:endParaRPr>
                    </a:p>
                  </a:txBody>
                  <a:tcPr marL="4034" marR="4034" marT="4034" marB="0" anchor="ctr"/>
                </a:tc>
                <a:tc>
                  <a:txBody>
                    <a:bodyPr/>
                    <a:lstStyle/>
                    <a:p>
                      <a:pPr algn="ctr" fontAlgn="ctr"/>
                      <a:r>
                        <a:rPr lang="tr-TR" sz="700" u="none" strike="noStrike"/>
                        <a:t>YIL SONU </a:t>
                      </a:r>
                      <a:endParaRPr lang="tr-TR" sz="700" b="1" i="0" u="none" strike="noStrike">
                        <a:latin typeface="Tahoma"/>
                      </a:endParaRPr>
                    </a:p>
                  </a:txBody>
                  <a:tcPr marL="4034" marR="4034" marT="4034" marB="0" anchor="ctr"/>
                </a:tc>
                <a:tc>
                  <a:txBody>
                    <a:bodyPr/>
                    <a:lstStyle/>
                    <a:p>
                      <a:pPr algn="ctr" fontAlgn="ctr"/>
                      <a:r>
                        <a:rPr lang="tr-TR" sz="700" u="none" strike="noStrike"/>
                        <a:t>HARCAMA</a:t>
                      </a:r>
                      <a:endParaRPr lang="tr-TR" sz="700" b="1" i="0" u="none" strike="noStrike">
                        <a:latin typeface="Tahoma"/>
                      </a:endParaRPr>
                    </a:p>
                  </a:txBody>
                  <a:tcPr marL="4034" marR="4034" marT="4034" marB="0" anchor="ctr"/>
                </a:tc>
                <a:tc>
                  <a:txBody>
                    <a:bodyPr/>
                    <a:lstStyle/>
                    <a:p>
                      <a:pPr algn="ctr" fontAlgn="ctr"/>
                      <a:r>
                        <a:rPr lang="tr-TR" sz="700" u="none" strike="noStrike"/>
                        <a:t>K.B.Ö</a:t>
                      </a:r>
                      <a:endParaRPr lang="tr-TR" sz="700" b="1" i="0" u="none" strike="noStrike">
                        <a:latin typeface="Tahoma"/>
                      </a:endParaRPr>
                    </a:p>
                  </a:txBody>
                  <a:tcPr marL="4034" marR="4034" marT="4034" marB="0" anchor="ctr"/>
                </a:tc>
                <a:tc>
                  <a:txBody>
                    <a:bodyPr/>
                    <a:lstStyle/>
                    <a:p>
                      <a:pPr algn="ctr" fontAlgn="ctr"/>
                      <a:r>
                        <a:rPr lang="tr-TR" sz="700" u="none" strike="noStrike"/>
                        <a:t>YIL SONU</a:t>
                      </a:r>
                      <a:endParaRPr lang="tr-TR" sz="700" b="1" i="0" u="none" strike="noStrike">
                        <a:latin typeface="Tahoma"/>
                      </a:endParaRPr>
                    </a:p>
                  </a:txBody>
                  <a:tcPr marL="4034" marR="4034" marT="4034" marB="0" anchor="ctr"/>
                </a:tc>
                <a:tc>
                  <a:txBody>
                    <a:bodyPr/>
                    <a:lstStyle/>
                    <a:p>
                      <a:pPr algn="ctr" fontAlgn="ctr"/>
                      <a:r>
                        <a:rPr lang="tr-TR" sz="700" u="none" strike="noStrike"/>
                        <a:t>HARCAMA</a:t>
                      </a:r>
                      <a:endParaRPr lang="tr-TR" sz="700" b="1" i="0" u="none" strike="noStrike">
                        <a:latin typeface="Tahoma"/>
                      </a:endParaRPr>
                    </a:p>
                  </a:txBody>
                  <a:tcPr marL="4034" marR="4034" marT="4034" marB="0" anchor="ctr"/>
                </a:tc>
                <a:tc>
                  <a:txBody>
                    <a:bodyPr/>
                    <a:lstStyle/>
                    <a:p>
                      <a:pPr algn="ctr" fontAlgn="ctr"/>
                      <a:r>
                        <a:rPr lang="tr-TR" sz="700" u="none" strike="noStrike"/>
                        <a:t>KBÖ</a:t>
                      </a:r>
                      <a:endParaRPr lang="tr-TR" sz="700" b="1" i="0" u="none" strike="noStrike">
                        <a:latin typeface="Tahoma"/>
                      </a:endParaRPr>
                    </a:p>
                  </a:txBody>
                  <a:tcPr marL="4034" marR="4034" marT="4034" marB="0" anchor="ctr"/>
                </a:tc>
                <a:tc>
                  <a:txBody>
                    <a:bodyPr/>
                    <a:lstStyle/>
                    <a:p>
                      <a:pPr algn="ctr" fontAlgn="ctr"/>
                      <a:r>
                        <a:rPr lang="tr-TR" sz="700" u="none" strike="noStrike"/>
                        <a:t>TOPLAM </a:t>
                      </a:r>
                      <a:endParaRPr lang="tr-TR" sz="700" b="1" i="0" u="none" strike="noStrike">
                        <a:latin typeface="Tahoma"/>
                      </a:endParaRPr>
                    </a:p>
                  </a:txBody>
                  <a:tcPr marL="4034" marR="4034" marT="4034" marB="0" anchor="ctr"/>
                </a:tc>
                <a:tc>
                  <a:txBody>
                    <a:bodyPr/>
                    <a:lstStyle/>
                    <a:p>
                      <a:pPr algn="ctr" fontAlgn="ctr"/>
                      <a:r>
                        <a:rPr lang="tr-TR" sz="700" u="none" strike="noStrike"/>
                        <a:t>ARALIK</a:t>
                      </a:r>
                      <a:endParaRPr lang="tr-TR" sz="700" b="1" i="0" u="none" strike="noStrike">
                        <a:latin typeface="Tahoma"/>
                      </a:endParaRPr>
                    </a:p>
                  </a:txBody>
                  <a:tcPr marL="4034" marR="4034" marT="4034" marB="0" anchor="ctr"/>
                </a:tc>
                <a:tc>
                  <a:txBody>
                    <a:bodyPr/>
                    <a:lstStyle/>
                    <a:p>
                      <a:pPr algn="ctr" fontAlgn="b"/>
                      <a:r>
                        <a:rPr lang="tr-TR" sz="700" u="none" strike="noStrike"/>
                        <a:t>%</a:t>
                      </a:r>
                      <a:endParaRPr lang="tr-TR" sz="700" b="1" i="0" u="none" strike="noStrike">
                        <a:latin typeface="Tahoma"/>
                      </a:endParaRPr>
                    </a:p>
                  </a:txBody>
                  <a:tcPr marL="4034" marR="4034" marT="4034" marB="0" anchor="b"/>
                </a:tc>
                <a:tc>
                  <a:txBody>
                    <a:bodyPr/>
                    <a:lstStyle/>
                    <a:p>
                      <a:pPr algn="ctr" fontAlgn="b"/>
                      <a:r>
                        <a:rPr lang="tr-TR" sz="700" u="none" strike="noStrike"/>
                        <a:t>%</a:t>
                      </a:r>
                      <a:endParaRPr lang="tr-TR" sz="700" b="1" i="0" u="none" strike="noStrike">
                        <a:latin typeface="Tahoma"/>
                      </a:endParaRPr>
                    </a:p>
                  </a:txBody>
                  <a:tcPr marL="4034" marR="4034" marT="4034" marB="0" anchor="b"/>
                </a:tc>
                <a:tc>
                  <a:txBody>
                    <a:bodyPr/>
                    <a:lstStyle/>
                    <a:p>
                      <a:pPr algn="ctr" fontAlgn="b"/>
                      <a:r>
                        <a:rPr lang="tr-TR" sz="700" u="none" strike="noStrike"/>
                        <a:t>%</a:t>
                      </a:r>
                      <a:endParaRPr lang="tr-TR" sz="700" b="1" i="0" u="none" strike="noStrike">
                        <a:latin typeface="Tahoma"/>
                      </a:endParaRPr>
                    </a:p>
                  </a:txBody>
                  <a:tcPr marL="4034" marR="4034" marT="4034" marB="0" anchor="b"/>
                </a:tc>
                <a:tc>
                  <a:txBody>
                    <a:bodyPr/>
                    <a:lstStyle/>
                    <a:p>
                      <a:pPr algn="ctr" fontAlgn="b"/>
                      <a:r>
                        <a:rPr lang="tr-TR" sz="700" u="none" strike="noStrike"/>
                        <a:t>   %</a:t>
                      </a:r>
                      <a:endParaRPr lang="tr-TR" sz="700" b="1" i="0" u="none" strike="noStrike">
                        <a:latin typeface="Tahoma"/>
                      </a:endParaRPr>
                    </a:p>
                  </a:txBody>
                  <a:tcPr marL="4034" marR="4034" marT="4034" marB="0" anchor="b"/>
                </a:tc>
                <a:tc>
                  <a:txBody>
                    <a:bodyPr/>
                    <a:lstStyle/>
                    <a:p>
                      <a:pPr algn="ctr" fontAlgn="b"/>
                      <a:r>
                        <a:rPr lang="tr-TR" sz="700" u="none" strike="noStrike"/>
                        <a:t>%</a:t>
                      </a:r>
                      <a:endParaRPr lang="tr-TR" sz="700" b="1" i="0" u="none" strike="noStrike">
                        <a:latin typeface="Tahoma"/>
                      </a:endParaRPr>
                    </a:p>
                  </a:txBody>
                  <a:tcPr marL="4034" marR="4034" marT="4034" marB="0" anchor="b"/>
                </a:tc>
                <a:tc>
                  <a:txBody>
                    <a:bodyPr/>
                    <a:lstStyle/>
                    <a:p>
                      <a:pPr algn="ctr" fontAlgn="b"/>
                      <a:r>
                        <a:rPr lang="tr-TR" sz="700" u="none" strike="noStrike"/>
                        <a:t>%</a:t>
                      </a:r>
                      <a:endParaRPr lang="tr-TR" sz="700" b="1" i="0" u="none" strike="noStrike">
                        <a:latin typeface="Tahoma"/>
                      </a:endParaRPr>
                    </a:p>
                  </a:txBody>
                  <a:tcPr marL="4034" marR="4034" marT="4034" marB="0" anchor="b"/>
                </a:tc>
                <a:extLst>
                  <a:ext uri="{0D108BD9-81ED-4DB2-BD59-A6C34878D82A}">
                    <a16:rowId xmlns:a16="http://schemas.microsoft.com/office/drawing/2014/main" val="10006"/>
                  </a:ext>
                </a:extLst>
              </a:tr>
              <a:tr h="132147">
                <a:tc>
                  <a:txBody>
                    <a:bodyPr/>
                    <a:lstStyle/>
                    <a:p>
                      <a:pPr algn="ctr" fontAlgn="ctr"/>
                      <a:r>
                        <a:rPr lang="tr-TR" sz="700" u="none" strike="noStrike"/>
                        <a:t>KOD</a:t>
                      </a:r>
                      <a:endParaRPr lang="tr-TR" sz="700" b="1" i="0" u="none" strike="noStrike">
                        <a:latin typeface="Tahoma"/>
                      </a:endParaRPr>
                    </a:p>
                  </a:txBody>
                  <a:tcPr marL="4034" marR="4034" marT="4034" marB="0" anchor="ctr"/>
                </a:tc>
                <a:tc>
                  <a:txBody>
                    <a:bodyPr/>
                    <a:lstStyle/>
                    <a:p>
                      <a:pPr algn="ctr" fontAlgn="ctr"/>
                      <a:r>
                        <a:rPr lang="tr-TR" sz="700" u="none" strike="noStrike"/>
                        <a:t>AÇIKLAMA</a:t>
                      </a:r>
                      <a:endParaRPr lang="tr-TR" sz="700" b="1" i="0" u="none" strike="noStrike">
                        <a:latin typeface="Tahoma"/>
                      </a:endParaRPr>
                    </a:p>
                  </a:txBody>
                  <a:tcPr marL="4034" marR="4034" marT="4034" marB="0" anchor="ctr"/>
                </a:tc>
                <a:tc>
                  <a:txBody>
                    <a:bodyPr/>
                    <a:lstStyle/>
                    <a:p>
                      <a:pPr algn="ctr" fontAlgn="ctr"/>
                      <a:r>
                        <a:rPr lang="tr-TR" sz="700" u="none" strike="noStrike"/>
                        <a:t> </a:t>
                      </a:r>
                      <a:endParaRPr lang="tr-TR" sz="700" b="1" i="0" u="none" strike="noStrike">
                        <a:latin typeface="Tahoma"/>
                      </a:endParaRPr>
                    </a:p>
                  </a:txBody>
                  <a:tcPr marL="4034" marR="4034" marT="4034" marB="0" anchor="ctr"/>
                </a:tc>
                <a:tc>
                  <a:txBody>
                    <a:bodyPr/>
                    <a:lstStyle/>
                    <a:p>
                      <a:pPr algn="ctr" fontAlgn="ctr"/>
                      <a:r>
                        <a:rPr lang="tr-TR" sz="700" u="none" strike="noStrike"/>
                        <a:t>ÖDENEK</a:t>
                      </a:r>
                      <a:endParaRPr lang="tr-TR" sz="700" b="1" i="0" u="none" strike="noStrike">
                        <a:latin typeface="Tahoma"/>
                      </a:endParaRPr>
                    </a:p>
                  </a:txBody>
                  <a:tcPr marL="4034" marR="4034" marT="4034" marB="0" anchor="ctr"/>
                </a:tc>
                <a:tc>
                  <a:txBody>
                    <a:bodyPr/>
                    <a:lstStyle/>
                    <a:p>
                      <a:pPr algn="ctr" fontAlgn="ctr"/>
                      <a:r>
                        <a:rPr lang="tr-TR" sz="700" u="none" strike="noStrike"/>
                        <a:t> </a:t>
                      </a:r>
                      <a:endParaRPr lang="tr-TR" sz="700" b="1" i="0" u="none" strike="noStrike">
                        <a:latin typeface="Tahoma"/>
                      </a:endParaRPr>
                    </a:p>
                  </a:txBody>
                  <a:tcPr marL="4034" marR="4034" marT="4034" marB="0" anchor="ctr"/>
                </a:tc>
                <a:tc>
                  <a:txBody>
                    <a:bodyPr/>
                    <a:lstStyle/>
                    <a:p>
                      <a:pPr algn="ctr" fontAlgn="ctr"/>
                      <a:r>
                        <a:rPr lang="tr-TR" sz="700" u="none" strike="noStrike"/>
                        <a:t> </a:t>
                      </a:r>
                      <a:endParaRPr lang="tr-TR" sz="700" b="1" i="0" u="none" strike="noStrike">
                        <a:latin typeface="Tahoma"/>
                      </a:endParaRPr>
                    </a:p>
                  </a:txBody>
                  <a:tcPr marL="4034" marR="4034" marT="4034" marB="0" anchor="ctr"/>
                </a:tc>
                <a:tc>
                  <a:txBody>
                    <a:bodyPr/>
                    <a:lstStyle/>
                    <a:p>
                      <a:pPr algn="ctr" fontAlgn="ctr"/>
                      <a:r>
                        <a:rPr lang="tr-TR" sz="700" u="none" strike="noStrike"/>
                        <a:t>ÖDENEK</a:t>
                      </a:r>
                      <a:endParaRPr lang="tr-TR" sz="700" b="1" i="0" u="none" strike="noStrike">
                        <a:latin typeface="Tahoma"/>
                      </a:endParaRPr>
                    </a:p>
                  </a:txBody>
                  <a:tcPr marL="4034" marR="4034" marT="4034" marB="0" anchor="ctr"/>
                </a:tc>
                <a:tc>
                  <a:txBody>
                    <a:bodyPr/>
                    <a:lstStyle/>
                    <a:p>
                      <a:pPr algn="ctr" fontAlgn="ctr"/>
                      <a:r>
                        <a:rPr lang="tr-TR" sz="700" u="none" strike="noStrike"/>
                        <a:t> </a:t>
                      </a:r>
                      <a:endParaRPr lang="tr-TR" sz="700" b="1" i="0" u="none" strike="noStrike">
                        <a:latin typeface="Tahoma"/>
                      </a:endParaRPr>
                    </a:p>
                  </a:txBody>
                  <a:tcPr marL="4034" marR="4034" marT="4034" marB="0" anchor="ctr"/>
                </a:tc>
                <a:tc>
                  <a:txBody>
                    <a:bodyPr/>
                    <a:lstStyle/>
                    <a:p>
                      <a:pPr algn="ctr" fontAlgn="ctr"/>
                      <a:r>
                        <a:rPr lang="tr-TR" sz="700" u="none" strike="noStrike"/>
                        <a:t> </a:t>
                      </a:r>
                      <a:endParaRPr lang="tr-TR" sz="700" b="1" i="0" u="none" strike="noStrike">
                        <a:latin typeface="Tahoma"/>
                      </a:endParaRPr>
                    </a:p>
                  </a:txBody>
                  <a:tcPr marL="4034" marR="4034" marT="4034" marB="0" anchor="ctr"/>
                </a:tc>
                <a:tc>
                  <a:txBody>
                    <a:bodyPr/>
                    <a:lstStyle/>
                    <a:p>
                      <a:pPr algn="ctr" fontAlgn="ctr"/>
                      <a:r>
                        <a:rPr lang="tr-TR" sz="700" u="none" strike="noStrike"/>
                        <a:t>ÖDENEK</a:t>
                      </a:r>
                      <a:endParaRPr lang="tr-TR" sz="700" b="1" i="0" u="none" strike="noStrike">
                        <a:latin typeface="Tahoma"/>
                      </a:endParaRPr>
                    </a:p>
                  </a:txBody>
                  <a:tcPr marL="4034" marR="4034" marT="4034" marB="0" anchor="ctr"/>
                </a:tc>
                <a:tc>
                  <a:txBody>
                    <a:bodyPr/>
                    <a:lstStyle/>
                    <a:p>
                      <a:pPr algn="ctr" fontAlgn="ctr"/>
                      <a:r>
                        <a:rPr lang="tr-TR" sz="700" u="none" strike="noStrike"/>
                        <a:t>HARCAMA</a:t>
                      </a:r>
                      <a:endParaRPr lang="tr-TR" sz="700" b="1" i="0" u="none" strike="noStrike">
                        <a:latin typeface="Tahoma"/>
                      </a:endParaRPr>
                    </a:p>
                  </a:txBody>
                  <a:tcPr marL="4034" marR="4034" marT="4034" marB="0" anchor="ctr"/>
                </a:tc>
                <a:tc>
                  <a:txBody>
                    <a:bodyPr/>
                    <a:lstStyle/>
                    <a:p>
                      <a:pPr algn="ctr" fontAlgn="b"/>
                      <a:r>
                        <a:rPr lang="tr-TR" sz="700" u="none" strike="noStrike"/>
                        <a:t>(d/a)</a:t>
                      </a:r>
                      <a:endParaRPr lang="tr-TR" sz="700" b="1" i="0" u="none" strike="noStrike">
                        <a:latin typeface="Tahoma"/>
                      </a:endParaRPr>
                    </a:p>
                  </a:txBody>
                  <a:tcPr marL="4034" marR="4034" marT="4034" marB="0" anchor="b"/>
                </a:tc>
                <a:tc>
                  <a:txBody>
                    <a:bodyPr/>
                    <a:lstStyle/>
                    <a:p>
                      <a:pPr algn="ctr" fontAlgn="b"/>
                      <a:r>
                        <a:rPr lang="tr-TR" sz="700" u="none" strike="noStrike"/>
                        <a:t>(e/b)</a:t>
                      </a:r>
                      <a:endParaRPr lang="tr-TR" sz="700" b="1" i="0" u="none" strike="noStrike">
                        <a:latin typeface="Tahoma"/>
                      </a:endParaRPr>
                    </a:p>
                  </a:txBody>
                  <a:tcPr marL="4034" marR="4034" marT="4034" marB="0" anchor="b"/>
                </a:tc>
                <a:tc>
                  <a:txBody>
                    <a:bodyPr/>
                    <a:lstStyle/>
                    <a:p>
                      <a:pPr algn="ctr" fontAlgn="b"/>
                      <a:r>
                        <a:rPr lang="tr-TR" sz="700" u="none" strike="noStrike"/>
                        <a:t>(f/c)</a:t>
                      </a:r>
                      <a:endParaRPr lang="tr-TR" sz="700" b="1" i="0" u="none" strike="noStrike">
                        <a:latin typeface="Tahoma"/>
                      </a:endParaRPr>
                    </a:p>
                  </a:txBody>
                  <a:tcPr marL="4034" marR="4034" marT="4034" marB="0" anchor="b"/>
                </a:tc>
                <a:tc>
                  <a:txBody>
                    <a:bodyPr/>
                    <a:lstStyle/>
                    <a:p>
                      <a:pPr algn="ctr" fontAlgn="b"/>
                      <a:r>
                        <a:rPr lang="tr-TR" sz="700" u="none" strike="noStrike"/>
                        <a:t>(d)</a:t>
                      </a:r>
                      <a:endParaRPr lang="tr-TR" sz="700" b="1" i="0" u="none" strike="noStrike">
                        <a:latin typeface="Tahoma"/>
                      </a:endParaRPr>
                    </a:p>
                  </a:txBody>
                  <a:tcPr marL="4034" marR="4034" marT="4034" marB="0" anchor="b"/>
                </a:tc>
                <a:tc>
                  <a:txBody>
                    <a:bodyPr/>
                    <a:lstStyle/>
                    <a:p>
                      <a:pPr algn="ctr" fontAlgn="b"/>
                      <a:r>
                        <a:rPr lang="tr-TR" sz="700" u="none" strike="noStrike"/>
                        <a:t>(e)</a:t>
                      </a:r>
                      <a:endParaRPr lang="tr-TR" sz="700" b="1" i="0" u="none" strike="noStrike">
                        <a:latin typeface="Tahoma"/>
                      </a:endParaRPr>
                    </a:p>
                  </a:txBody>
                  <a:tcPr marL="4034" marR="4034" marT="4034" marB="0" anchor="b"/>
                </a:tc>
                <a:tc>
                  <a:txBody>
                    <a:bodyPr/>
                    <a:lstStyle/>
                    <a:p>
                      <a:pPr algn="ctr" fontAlgn="b"/>
                      <a:r>
                        <a:rPr lang="tr-TR" sz="700" u="none" strike="noStrike"/>
                        <a:t>(f)</a:t>
                      </a:r>
                      <a:endParaRPr lang="tr-TR" sz="700" b="1" i="0" u="none" strike="noStrike">
                        <a:latin typeface="Tahoma"/>
                      </a:endParaRPr>
                    </a:p>
                  </a:txBody>
                  <a:tcPr marL="4034" marR="4034" marT="4034" marB="0" anchor="b"/>
                </a:tc>
                <a:extLst>
                  <a:ext uri="{0D108BD9-81ED-4DB2-BD59-A6C34878D82A}">
                    <a16:rowId xmlns:a16="http://schemas.microsoft.com/office/drawing/2014/main" val="10007"/>
                  </a:ext>
                </a:extLst>
              </a:tr>
              <a:tr h="132147">
                <a:tc>
                  <a:txBody>
                    <a:bodyPr/>
                    <a:lstStyle/>
                    <a:p>
                      <a:pPr algn="l" fontAlgn="ctr"/>
                      <a:r>
                        <a:rPr lang="tr-TR" sz="700" u="none" strike="noStrike"/>
                        <a:t> </a:t>
                      </a:r>
                      <a:endParaRPr lang="tr-TR" sz="700" b="1" i="0" u="none" strike="noStrike">
                        <a:latin typeface="Tahoma"/>
                      </a:endParaRPr>
                    </a:p>
                  </a:txBody>
                  <a:tcPr marL="4034" marR="4034" marT="4034" marB="0" anchor="ctr"/>
                </a:tc>
                <a:tc>
                  <a:txBody>
                    <a:bodyPr/>
                    <a:lstStyle/>
                    <a:p>
                      <a:pPr algn="l" fontAlgn="ctr"/>
                      <a:r>
                        <a:rPr lang="tr-TR" sz="700" u="none" strike="noStrike"/>
                        <a:t> </a:t>
                      </a:r>
                      <a:endParaRPr lang="tr-TR" sz="700" b="1" i="0" u="none" strike="noStrike">
                        <a:latin typeface="Tahoma"/>
                      </a:endParaRPr>
                    </a:p>
                  </a:txBody>
                  <a:tcPr marL="4034" marR="4034" marT="4034" marB="0" anchor="ctr"/>
                </a:tc>
                <a:tc>
                  <a:txBody>
                    <a:bodyPr/>
                    <a:lstStyle/>
                    <a:p>
                      <a:pPr algn="l" fontAlgn="ctr"/>
                      <a:r>
                        <a:rPr lang="tr-TR" sz="700" u="none" strike="noStrike"/>
                        <a:t> </a:t>
                      </a:r>
                      <a:endParaRPr lang="tr-TR" sz="700" b="1" i="0" u="none" strike="noStrike">
                        <a:latin typeface="Tahoma"/>
                      </a:endParaRPr>
                    </a:p>
                  </a:txBody>
                  <a:tcPr marL="4034" marR="4034" marT="4034" marB="0" anchor="ctr"/>
                </a:tc>
                <a:tc>
                  <a:txBody>
                    <a:bodyPr/>
                    <a:lstStyle/>
                    <a:p>
                      <a:pPr algn="l" fontAlgn="ctr"/>
                      <a:r>
                        <a:rPr lang="tr-TR" sz="700" u="none" strike="noStrike"/>
                        <a:t> </a:t>
                      </a:r>
                      <a:endParaRPr lang="tr-TR" sz="700" b="1" i="0" u="none" strike="noStrike">
                        <a:latin typeface="Tahoma"/>
                      </a:endParaRPr>
                    </a:p>
                  </a:txBody>
                  <a:tcPr marL="4034" marR="4034" marT="4034" marB="0" anchor="ctr"/>
                </a:tc>
                <a:tc>
                  <a:txBody>
                    <a:bodyPr/>
                    <a:lstStyle/>
                    <a:p>
                      <a:pPr algn="ctr" fontAlgn="ctr"/>
                      <a:r>
                        <a:rPr lang="tr-TR" sz="700" u="none" strike="noStrike"/>
                        <a:t> </a:t>
                      </a:r>
                      <a:endParaRPr lang="tr-TR" sz="700" b="1" i="0" u="none" strike="noStrike">
                        <a:latin typeface="Tahoma"/>
                      </a:endParaRPr>
                    </a:p>
                  </a:txBody>
                  <a:tcPr marL="4034" marR="4034" marT="4034" marB="0" anchor="ctr"/>
                </a:tc>
                <a:tc>
                  <a:txBody>
                    <a:bodyPr/>
                    <a:lstStyle/>
                    <a:p>
                      <a:pPr algn="ctr" fontAlgn="ctr"/>
                      <a:r>
                        <a:rPr lang="tr-TR" sz="700" u="none" strike="noStrike"/>
                        <a:t>(a)</a:t>
                      </a:r>
                      <a:endParaRPr lang="tr-TR" sz="700" b="1" i="0" u="none" strike="noStrike">
                        <a:latin typeface="Tahoma"/>
                      </a:endParaRPr>
                    </a:p>
                  </a:txBody>
                  <a:tcPr marL="4034" marR="4034" marT="4034" marB="0" anchor="ctr"/>
                </a:tc>
                <a:tc>
                  <a:txBody>
                    <a:bodyPr/>
                    <a:lstStyle/>
                    <a:p>
                      <a:pPr algn="ctr" fontAlgn="ctr"/>
                      <a:r>
                        <a:rPr lang="tr-TR" sz="700" u="none" strike="noStrike"/>
                        <a:t>(b)</a:t>
                      </a:r>
                      <a:endParaRPr lang="tr-TR" sz="700" b="1" i="0" u="none" strike="noStrike">
                        <a:latin typeface="Tahoma"/>
                      </a:endParaRPr>
                    </a:p>
                  </a:txBody>
                  <a:tcPr marL="4034" marR="4034" marT="4034" marB="0" anchor="ctr"/>
                </a:tc>
                <a:tc>
                  <a:txBody>
                    <a:bodyPr/>
                    <a:lstStyle/>
                    <a:p>
                      <a:pPr algn="ctr" fontAlgn="ctr"/>
                      <a:r>
                        <a:rPr lang="tr-TR" sz="700" u="none" strike="noStrike"/>
                        <a:t>(c)</a:t>
                      </a:r>
                      <a:endParaRPr lang="tr-TR" sz="700" b="1" i="0" u="none" strike="noStrike">
                        <a:latin typeface="Tahoma"/>
                      </a:endParaRPr>
                    </a:p>
                  </a:txBody>
                  <a:tcPr marL="4034" marR="4034" marT="4034" marB="0" anchor="ctr"/>
                </a:tc>
                <a:tc>
                  <a:txBody>
                    <a:bodyPr/>
                    <a:lstStyle/>
                    <a:p>
                      <a:pPr algn="ctr" fontAlgn="ctr"/>
                      <a:r>
                        <a:rPr lang="tr-TR" sz="700" u="none" strike="noStrike"/>
                        <a:t>(d)</a:t>
                      </a:r>
                      <a:endParaRPr lang="tr-TR" sz="700" b="1" i="0" u="none" strike="noStrike">
                        <a:latin typeface="Tahoma"/>
                      </a:endParaRPr>
                    </a:p>
                  </a:txBody>
                  <a:tcPr marL="4034" marR="4034" marT="4034" marB="0" anchor="ctr"/>
                </a:tc>
                <a:tc>
                  <a:txBody>
                    <a:bodyPr/>
                    <a:lstStyle/>
                    <a:p>
                      <a:pPr algn="ctr" fontAlgn="ctr"/>
                      <a:r>
                        <a:rPr lang="tr-TR" sz="700" u="none" strike="noStrike"/>
                        <a:t>(e)</a:t>
                      </a:r>
                      <a:endParaRPr lang="tr-TR" sz="700" b="1" i="0" u="none" strike="noStrike">
                        <a:latin typeface="Tahoma"/>
                      </a:endParaRPr>
                    </a:p>
                  </a:txBody>
                  <a:tcPr marL="4034" marR="4034" marT="4034" marB="0" anchor="ctr"/>
                </a:tc>
                <a:tc>
                  <a:txBody>
                    <a:bodyPr/>
                    <a:lstStyle/>
                    <a:p>
                      <a:pPr algn="ctr" fontAlgn="ctr"/>
                      <a:r>
                        <a:rPr lang="tr-TR" sz="700" u="none" strike="noStrike"/>
                        <a:t>(f)</a:t>
                      </a:r>
                      <a:endParaRPr lang="tr-TR" sz="700" b="1" i="0" u="none" strike="noStrike">
                        <a:latin typeface="Tahoma"/>
                      </a:endParaRPr>
                    </a:p>
                  </a:txBody>
                  <a:tcPr marL="4034" marR="4034" marT="4034" marB="0" anchor="ctr"/>
                </a:tc>
                <a:tc>
                  <a:txBody>
                    <a:bodyPr/>
                    <a:lstStyle/>
                    <a:p>
                      <a:pPr algn="ctr" fontAlgn="b"/>
                      <a:r>
                        <a:rPr lang="tr-TR" sz="700" u="none" strike="noStrike"/>
                        <a:t> </a:t>
                      </a:r>
                      <a:endParaRPr lang="tr-TR" sz="700" b="1" i="0" u="none" strike="noStrike">
                        <a:latin typeface="Tahoma"/>
                      </a:endParaRPr>
                    </a:p>
                  </a:txBody>
                  <a:tcPr marL="4034" marR="4034" marT="4034" marB="0" anchor="b"/>
                </a:tc>
                <a:tc>
                  <a:txBody>
                    <a:bodyPr/>
                    <a:lstStyle/>
                    <a:p>
                      <a:pPr algn="ctr" fontAlgn="b"/>
                      <a:r>
                        <a:rPr lang="tr-TR" sz="700" u="none" strike="noStrike"/>
                        <a:t> </a:t>
                      </a:r>
                      <a:endParaRPr lang="tr-TR" sz="700" b="1" i="0" u="none" strike="noStrike">
                        <a:latin typeface="Tahoma"/>
                      </a:endParaRPr>
                    </a:p>
                  </a:txBody>
                  <a:tcPr marL="4034" marR="4034" marT="4034" marB="0" anchor="b"/>
                </a:tc>
                <a:tc>
                  <a:txBody>
                    <a:bodyPr/>
                    <a:lstStyle/>
                    <a:p>
                      <a:pPr algn="ctr" fontAlgn="b"/>
                      <a:r>
                        <a:rPr lang="tr-TR" sz="700" u="none" strike="noStrike"/>
                        <a:t> </a:t>
                      </a:r>
                      <a:endParaRPr lang="tr-TR" sz="700" b="1" i="0" u="none" strike="noStrike">
                        <a:latin typeface="Tahoma"/>
                      </a:endParaRPr>
                    </a:p>
                  </a:txBody>
                  <a:tcPr marL="4034" marR="4034" marT="4034" marB="0" anchor="b"/>
                </a:tc>
                <a:tc>
                  <a:txBody>
                    <a:bodyPr/>
                    <a:lstStyle/>
                    <a:p>
                      <a:pPr algn="ctr" fontAlgn="b"/>
                      <a:r>
                        <a:rPr lang="tr-TR" sz="700" u="none" strike="noStrike"/>
                        <a:t> </a:t>
                      </a:r>
                      <a:endParaRPr lang="tr-TR" sz="700" b="1" i="0" u="none" strike="noStrike">
                        <a:latin typeface="Tahoma"/>
                      </a:endParaRPr>
                    </a:p>
                  </a:txBody>
                  <a:tcPr marL="4034" marR="4034" marT="4034" marB="0" anchor="b"/>
                </a:tc>
                <a:tc>
                  <a:txBody>
                    <a:bodyPr/>
                    <a:lstStyle/>
                    <a:p>
                      <a:pPr algn="ctr" fontAlgn="b"/>
                      <a:r>
                        <a:rPr lang="tr-TR" sz="700" u="none" strike="noStrike"/>
                        <a:t> </a:t>
                      </a:r>
                      <a:endParaRPr lang="tr-TR" sz="700" b="1" i="0" u="none" strike="noStrike">
                        <a:latin typeface="Tahoma"/>
                      </a:endParaRPr>
                    </a:p>
                  </a:txBody>
                  <a:tcPr marL="4034" marR="4034" marT="4034" marB="0" anchor="b"/>
                </a:tc>
                <a:tc>
                  <a:txBody>
                    <a:bodyPr/>
                    <a:lstStyle/>
                    <a:p>
                      <a:pPr algn="ctr" fontAlgn="b"/>
                      <a:r>
                        <a:rPr lang="tr-TR" sz="700" u="none" strike="noStrike"/>
                        <a:t> </a:t>
                      </a:r>
                      <a:endParaRPr lang="tr-TR" sz="700" b="1" i="0" u="none" strike="noStrike">
                        <a:latin typeface="Tahoma"/>
                      </a:endParaRPr>
                    </a:p>
                  </a:txBody>
                  <a:tcPr marL="4034" marR="4034" marT="4034" marB="0" anchor="b"/>
                </a:tc>
                <a:extLst>
                  <a:ext uri="{0D108BD9-81ED-4DB2-BD59-A6C34878D82A}">
                    <a16:rowId xmlns:a16="http://schemas.microsoft.com/office/drawing/2014/main" val="10008"/>
                  </a:ext>
                </a:extLst>
              </a:tr>
              <a:tr h="132147">
                <a:tc>
                  <a:txBody>
                    <a:bodyPr/>
                    <a:lstStyle/>
                    <a:p>
                      <a:pPr algn="ctr" fontAlgn="ctr"/>
                      <a:r>
                        <a:rPr lang="tr-TR" sz="700" u="none" strike="noStrike"/>
                        <a:t>01.1</a:t>
                      </a:r>
                      <a:endParaRPr lang="tr-TR" sz="700" b="0" i="0" u="none" strike="noStrike">
                        <a:latin typeface="Tahoma"/>
                      </a:endParaRPr>
                    </a:p>
                  </a:txBody>
                  <a:tcPr marL="4034" marR="4034" marT="4034" marB="0" anchor="ctr"/>
                </a:tc>
                <a:tc>
                  <a:txBody>
                    <a:bodyPr/>
                    <a:lstStyle/>
                    <a:p>
                      <a:pPr algn="l" fontAlgn="ctr"/>
                      <a:r>
                        <a:rPr lang="tr-TR" sz="700" u="none" strike="noStrike"/>
                        <a:t>MEMURLAR</a:t>
                      </a:r>
                      <a:endParaRPr lang="tr-TR" sz="700" b="0" i="0" u="none" strike="noStrike">
                        <a:latin typeface="Tahoma"/>
                      </a:endParaRPr>
                    </a:p>
                  </a:txBody>
                  <a:tcPr marL="4034" marR="4034" marT="4034" marB="0" anchor="ctr"/>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09"/>
                  </a:ext>
                </a:extLst>
              </a:tr>
              <a:tr h="132147">
                <a:tc>
                  <a:txBody>
                    <a:bodyPr/>
                    <a:lstStyle/>
                    <a:p>
                      <a:pPr algn="ctr" fontAlgn="ctr"/>
                      <a:r>
                        <a:rPr lang="tr-TR" sz="700" u="none" strike="noStrike"/>
                        <a:t>01.2</a:t>
                      </a:r>
                      <a:endParaRPr lang="tr-TR" sz="700" b="0" i="0" u="none" strike="noStrike">
                        <a:latin typeface="Tahoma"/>
                      </a:endParaRPr>
                    </a:p>
                  </a:txBody>
                  <a:tcPr marL="4034" marR="4034" marT="4034" marB="0" anchor="ctr"/>
                </a:tc>
                <a:tc>
                  <a:txBody>
                    <a:bodyPr/>
                    <a:lstStyle/>
                    <a:p>
                      <a:pPr algn="l" fontAlgn="ctr"/>
                      <a:r>
                        <a:rPr lang="tr-TR" sz="700" u="none" strike="noStrike"/>
                        <a:t>SÖZLEŞMELİ  PERSONEL</a:t>
                      </a:r>
                      <a:endParaRPr lang="tr-TR" sz="700" b="0" i="0" u="none" strike="noStrike">
                        <a:latin typeface="Tahoma"/>
                      </a:endParaRPr>
                    </a:p>
                  </a:txBody>
                  <a:tcPr marL="4034" marR="4034" marT="4034" marB="0" anchor="ctr"/>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10"/>
                  </a:ext>
                </a:extLst>
              </a:tr>
              <a:tr h="132147">
                <a:tc>
                  <a:txBody>
                    <a:bodyPr/>
                    <a:lstStyle/>
                    <a:p>
                      <a:pPr algn="ctr" fontAlgn="ctr"/>
                      <a:r>
                        <a:rPr lang="tr-TR" sz="700" u="none" strike="noStrike"/>
                        <a:t>01.3</a:t>
                      </a:r>
                      <a:endParaRPr lang="tr-TR" sz="700" b="0" i="0" u="none" strike="noStrike">
                        <a:latin typeface="Tahoma"/>
                      </a:endParaRPr>
                    </a:p>
                  </a:txBody>
                  <a:tcPr marL="4034" marR="4034" marT="4034" marB="0" anchor="ctr"/>
                </a:tc>
                <a:tc>
                  <a:txBody>
                    <a:bodyPr/>
                    <a:lstStyle/>
                    <a:p>
                      <a:pPr algn="l" fontAlgn="ctr"/>
                      <a:r>
                        <a:rPr lang="tr-TR" sz="700" u="none" strike="noStrike"/>
                        <a:t>İŞÇİLER</a:t>
                      </a:r>
                      <a:endParaRPr lang="tr-TR" sz="700" b="0" i="0" u="none" strike="noStrike">
                        <a:latin typeface="Tahoma"/>
                      </a:endParaRPr>
                    </a:p>
                  </a:txBody>
                  <a:tcPr marL="4034" marR="4034" marT="4034" marB="0" anchor="ctr"/>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11"/>
                  </a:ext>
                </a:extLst>
              </a:tr>
              <a:tr h="132147">
                <a:tc>
                  <a:txBody>
                    <a:bodyPr/>
                    <a:lstStyle/>
                    <a:p>
                      <a:pPr algn="ctr" fontAlgn="ctr"/>
                      <a:r>
                        <a:rPr lang="tr-TR" sz="700" u="none" strike="noStrike"/>
                        <a:t>01.4</a:t>
                      </a:r>
                      <a:endParaRPr lang="tr-TR" sz="700" b="0" i="0" u="none" strike="noStrike">
                        <a:latin typeface="Tahoma"/>
                      </a:endParaRPr>
                    </a:p>
                  </a:txBody>
                  <a:tcPr marL="4034" marR="4034" marT="4034" marB="0" anchor="ctr"/>
                </a:tc>
                <a:tc>
                  <a:txBody>
                    <a:bodyPr/>
                    <a:lstStyle/>
                    <a:p>
                      <a:pPr algn="l" fontAlgn="ctr"/>
                      <a:r>
                        <a:rPr lang="tr-TR" sz="700" u="none" strike="noStrike"/>
                        <a:t>GEÇİCİ SÜRELİ ÇALIŞANLAR</a:t>
                      </a:r>
                      <a:endParaRPr lang="tr-TR" sz="700" b="0" i="0" u="none" strike="noStrike">
                        <a:latin typeface="Tahoma"/>
                      </a:endParaRPr>
                    </a:p>
                  </a:txBody>
                  <a:tcPr marL="4034" marR="4034" marT="4034" marB="0" anchor="ctr"/>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12"/>
                  </a:ext>
                </a:extLst>
              </a:tr>
              <a:tr h="132147">
                <a:tc>
                  <a:txBody>
                    <a:bodyPr/>
                    <a:lstStyle/>
                    <a:p>
                      <a:pPr algn="ctr" fontAlgn="ctr"/>
                      <a:r>
                        <a:rPr lang="tr-TR" sz="700" u="none" strike="noStrike"/>
                        <a:t>01.5</a:t>
                      </a:r>
                      <a:endParaRPr lang="tr-TR" sz="700" b="0" i="0" u="none" strike="noStrike">
                        <a:latin typeface="Tahoma"/>
                      </a:endParaRPr>
                    </a:p>
                  </a:txBody>
                  <a:tcPr marL="4034" marR="4034" marT="4034" marB="0" anchor="ctr"/>
                </a:tc>
                <a:tc>
                  <a:txBody>
                    <a:bodyPr/>
                    <a:lstStyle/>
                    <a:p>
                      <a:pPr algn="l" fontAlgn="ctr"/>
                      <a:r>
                        <a:rPr lang="tr-TR" sz="700" u="none" strike="noStrike"/>
                        <a:t>DİĞER PERSONEL</a:t>
                      </a:r>
                      <a:endParaRPr lang="tr-TR" sz="700" b="0" i="0" u="none" strike="noStrike">
                        <a:latin typeface="Tahoma"/>
                      </a:endParaRPr>
                    </a:p>
                  </a:txBody>
                  <a:tcPr marL="4034" marR="4034" marT="4034" marB="0" anchor="ctr"/>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13"/>
                  </a:ext>
                </a:extLst>
              </a:tr>
              <a:tr h="132147">
                <a:tc>
                  <a:txBody>
                    <a:bodyPr/>
                    <a:lstStyle/>
                    <a:p>
                      <a:pPr algn="ctr" fontAlgn="ctr"/>
                      <a:r>
                        <a:rPr lang="tr-TR" sz="700" u="none" strike="noStrike"/>
                        <a:t> </a:t>
                      </a:r>
                      <a:endParaRPr lang="tr-TR" sz="700" b="0" i="0" u="none" strike="noStrike">
                        <a:latin typeface="Tahoma"/>
                      </a:endParaRPr>
                    </a:p>
                  </a:txBody>
                  <a:tcPr marL="4034" marR="4034" marT="4034" marB="0" anchor="ctr"/>
                </a:tc>
                <a:tc>
                  <a:txBody>
                    <a:bodyPr/>
                    <a:lstStyle/>
                    <a:p>
                      <a:pPr algn="l" fontAlgn="ctr"/>
                      <a:r>
                        <a:rPr lang="tr-TR" sz="700" u="none" strike="noStrike"/>
                        <a:t>DİĞERLERİ</a:t>
                      </a:r>
                      <a:endParaRPr lang="tr-TR" sz="700" b="0" i="0" u="none" strike="noStrike">
                        <a:latin typeface="Tahoma"/>
                      </a:endParaRPr>
                    </a:p>
                  </a:txBody>
                  <a:tcPr marL="4034" marR="4034" marT="4034" marB="0" anchor="ctr"/>
                </a:tc>
                <a:tc>
                  <a:txBody>
                    <a:bodyPr/>
                    <a:lstStyle/>
                    <a:p>
                      <a:pPr algn="r" fontAlgn="b"/>
                      <a:r>
                        <a:rPr lang="tr-TR" sz="700" u="none" strike="noStrike"/>
                        <a:t>117.536.000</a:t>
                      </a:r>
                      <a:endParaRPr lang="tr-TR" sz="700" b="0" i="0" u="none" strike="noStrike">
                        <a:latin typeface="Tahoma"/>
                      </a:endParaRPr>
                    </a:p>
                  </a:txBody>
                  <a:tcPr marL="4034" marR="4034" marT="4034" marB="0" anchor="b"/>
                </a:tc>
                <a:tc>
                  <a:txBody>
                    <a:bodyPr/>
                    <a:lstStyle/>
                    <a:p>
                      <a:pPr algn="r" fontAlgn="b"/>
                      <a:r>
                        <a:rPr lang="tr-TR" sz="700" u="none" strike="noStrike"/>
                        <a:t>158.377.022</a:t>
                      </a:r>
                      <a:endParaRPr lang="tr-TR" sz="700" b="0" i="0" u="none" strike="noStrike">
                        <a:latin typeface="Tahoma"/>
                      </a:endParaRPr>
                    </a:p>
                  </a:txBody>
                  <a:tcPr marL="4034" marR="4034" marT="4034" marB="0" anchor="b"/>
                </a:tc>
                <a:tc>
                  <a:txBody>
                    <a:bodyPr/>
                    <a:lstStyle/>
                    <a:p>
                      <a:pPr algn="r" fontAlgn="b"/>
                      <a:r>
                        <a:rPr lang="tr-TR" sz="700" u="none" strike="noStrike"/>
                        <a:t>139.641.194</a:t>
                      </a:r>
                      <a:endParaRPr lang="tr-TR" sz="700" b="0" i="0" u="none" strike="noStrike">
                        <a:latin typeface="Tahoma"/>
                      </a:endParaRPr>
                    </a:p>
                  </a:txBody>
                  <a:tcPr marL="4034" marR="4034" marT="4034" marB="0" anchor="b"/>
                </a:tc>
                <a:tc>
                  <a:txBody>
                    <a:bodyPr/>
                    <a:lstStyle/>
                    <a:p>
                      <a:pPr algn="r" fontAlgn="b"/>
                      <a:r>
                        <a:rPr lang="tr-TR" sz="700" u="none" strike="noStrike"/>
                        <a:t>163.591.000</a:t>
                      </a:r>
                      <a:endParaRPr lang="tr-TR" sz="700" b="0" i="0" u="none" strike="noStrike">
                        <a:latin typeface="Tahoma"/>
                      </a:endParaRPr>
                    </a:p>
                  </a:txBody>
                  <a:tcPr marL="4034" marR="4034" marT="4034" marB="0" anchor="b"/>
                </a:tc>
                <a:tc>
                  <a:txBody>
                    <a:bodyPr/>
                    <a:lstStyle/>
                    <a:p>
                      <a:pPr algn="r" fontAlgn="b"/>
                      <a:r>
                        <a:rPr lang="tr-TR" sz="700" u="none" strike="noStrike"/>
                        <a:t>271.341.255</a:t>
                      </a:r>
                      <a:endParaRPr lang="tr-TR" sz="700" b="0" i="0" u="none" strike="noStrike">
                        <a:latin typeface="Tahoma"/>
                      </a:endParaRPr>
                    </a:p>
                  </a:txBody>
                  <a:tcPr marL="4034" marR="4034" marT="4034" marB="0" anchor="b"/>
                </a:tc>
                <a:tc>
                  <a:txBody>
                    <a:bodyPr/>
                    <a:lstStyle/>
                    <a:p>
                      <a:pPr algn="r" fontAlgn="b"/>
                      <a:r>
                        <a:rPr lang="tr-TR" sz="700" u="none" strike="noStrike"/>
                        <a:t>244.752.462</a:t>
                      </a:r>
                      <a:endParaRPr lang="tr-TR" sz="700" b="0" i="0" u="none" strike="noStrike">
                        <a:latin typeface="Tahoma"/>
                      </a:endParaRPr>
                    </a:p>
                  </a:txBody>
                  <a:tcPr marL="4034" marR="4034" marT="4034" marB="0" anchor="b"/>
                </a:tc>
                <a:tc>
                  <a:txBody>
                    <a:bodyPr/>
                    <a:lstStyle/>
                    <a:p>
                      <a:pPr algn="r" fontAlgn="b"/>
                      <a:r>
                        <a:rPr lang="tr-TR" sz="700" u="none" strike="noStrike"/>
                        <a:t>353.305.000</a:t>
                      </a:r>
                      <a:endParaRPr lang="tr-TR" sz="700" b="0" i="0" u="none" strike="noStrike">
                        <a:latin typeface="Tahoma"/>
                      </a:endParaRPr>
                    </a:p>
                  </a:txBody>
                  <a:tcPr marL="4034" marR="4034" marT="4034" marB="0" anchor="b"/>
                </a:tc>
                <a:tc>
                  <a:txBody>
                    <a:bodyPr/>
                    <a:lstStyle/>
                    <a:p>
                      <a:pPr algn="r" fontAlgn="b"/>
                      <a:r>
                        <a:rPr lang="tr-TR" sz="700" u="none" strike="noStrike"/>
                        <a:t>594.587.850</a:t>
                      </a:r>
                      <a:endParaRPr lang="tr-TR" sz="700" b="0" i="0" u="none" strike="noStrike">
                        <a:latin typeface="Tahoma"/>
                      </a:endParaRPr>
                    </a:p>
                  </a:txBody>
                  <a:tcPr marL="4034" marR="4034" marT="4034" marB="0" anchor="b"/>
                </a:tc>
                <a:tc>
                  <a:txBody>
                    <a:bodyPr/>
                    <a:lstStyle/>
                    <a:p>
                      <a:pPr algn="r" fontAlgn="b"/>
                      <a:r>
                        <a:rPr lang="tr-TR" sz="700" u="none" strike="noStrike"/>
                        <a:t>539.464.205</a:t>
                      </a:r>
                      <a:endParaRPr lang="tr-TR" sz="700" b="0" i="0" u="none" strike="noStrike">
                        <a:latin typeface="Tahoma"/>
                      </a:endParaRPr>
                    </a:p>
                  </a:txBody>
                  <a:tcPr marL="4034" marR="4034" marT="4034" marB="0" anchor="b"/>
                </a:tc>
                <a:tc>
                  <a:txBody>
                    <a:bodyPr/>
                    <a:lstStyle/>
                    <a:p>
                      <a:pPr algn="r" fontAlgn="b"/>
                      <a:r>
                        <a:rPr lang="tr-TR" sz="700" u="none" strike="noStrike"/>
                        <a:t>116,0</a:t>
                      </a:r>
                      <a:endParaRPr lang="tr-TR" sz="700" b="0" i="0" u="none" strike="noStrike">
                        <a:latin typeface="Tahoma"/>
                      </a:endParaRPr>
                    </a:p>
                  </a:txBody>
                  <a:tcPr marL="4034" marR="4034" marT="4034" marB="0" anchor="b"/>
                </a:tc>
                <a:tc>
                  <a:txBody>
                    <a:bodyPr/>
                    <a:lstStyle/>
                    <a:p>
                      <a:pPr algn="r" fontAlgn="b"/>
                      <a:r>
                        <a:rPr lang="tr-TR" sz="700" u="none" strike="noStrike"/>
                        <a:t>119,1</a:t>
                      </a:r>
                      <a:endParaRPr lang="tr-TR" sz="700" b="0" i="0" u="none" strike="noStrike">
                        <a:latin typeface="Tahoma"/>
                      </a:endParaRPr>
                    </a:p>
                  </a:txBody>
                  <a:tcPr marL="4034" marR="4034" marT="4034" marB="0" anchor="b"/>
                </a:tc>
                <a:tc>
                  <a:txBody>
                    <a:bodyPr/>
                    <a:lstStyle/>
                    <a:p>
                      <a:pPr algn="r" fontAlgn="b"/>
                      <a:r>
                        <a:rPr lang="tr-TR" sz="700" u="none" strike="noStrike"/>
                        <a:t>120,4</a:t>
                      </a:r>
                      <a:endParaRPr lang="tr-TR" sz="700" b="0" i="0" u="none" strike="noStrike">
                        <a:latin typeface="Tahoma"/>
                      </a:endParaRPr>
                    </a:p>
                  </a:txBody>
                  <a:tcPr marL="4034" marR="4034" marT="4034" marB="0" anchor="b"/>
                </a:tc>
                <a:tc>
                  <a:txBody>
                    <a:bodyPr/>
                    <a:lstStyle/>
                    <a:p>
                      <a:pPr algn="r" fontAlgn="b"/>
                      <a:r>
                        <a:rPr lang="tr-TR" sz="700" u="none" strike="noStrike"/>
                        <a:t>88,97</a:t>
                      </a:r>
                      <a:endParaRPr lang="tr-TR" sz="700" b="0" i="0" u="none" strike="noStrike">
                        <a:latin typeface="Tahoma"/>
                      </a:endParaRPr>
                    </a:p>
                  </a:txBody>
                  <a:tcPr marL="4034" marR="4034" marT="4034" marB="0" anchor="b"/>
                </a:tc>
                <a:tc>
                  <a:txBody>
                    <a:bodyPr/>
                    <a:lstStyle/>
                    <a:p>
                      <a:pPr algn="r" fontAlgn="b"/>
                      <a:r>
                        <a:rPr lang="tr-TR" sz="700" u="none" strike="noStrike"/>
                        <a:t>89,32</a:t>
                      </a:r>
                      <a:endParaRPr lang="tr-TR" sz="700" b="0" i="0" u="none" strike="noStrike">
                        <a:latin typeface="Tahoma"/>
                      </a:endParaRPr>
                    </a:p>
                  </a:txBody>
                  <a:tcPr marL="4034" marR="4034" marT="4034" marB="0" anchor="b"/>
                </a:tc>
                <a:tc>
                  <a:txBody>
                    <a:bodyPr/>
                    <a:lstStyle/>
                    <a:p>
                      <a:pPr algn="r" fontAlgn="b"/>
                      <a:r>
                        <a:rPr lang="tr-TR" sz="700" u="none" strike="noStrike"/>
                        <a:t>89,34</a:t>
                      </a:r>
                      <a:endParaRPr lang="tr-TR" sz="700" b="0" i="0" u="none" strike="noStrike">
                        <a:latin typeface="Tahoma"/>
                      </a:endParaRPr>
                    </a:p>
                  </a:txBody>
                  <a:tcPr marL="4034" marR="4034" marT="4034" marB="0" anchor="b"/>
                </a:tc>
                <a:extLst>
                  <a:ext uri="{0D108BD9-81ED-4DB2-BD59-A6C34878D82A}">
                    <a16:rowId xmlns:a16="http://schemas.microsoft.com/office/drawing/2014/main" val="10014"/>
                  </a:ext>
                </a:extLst>
              </a:tr>
              <a:tr h="132147">
                <a:tc>
                  <a:txBody>
                    <a:bodyPr/>
                    <a:lstStyle/>
                    <a:p>
                      <a:pPr algn="ctr" fontAlgn="ctr"/>
                      <a:r>
                        <a:rPr lang="tr-TR" sz="700" u="none" strike="noStrike"/>
                        <a:t>01</a:t>
                      </a:r>
                      <a:endParaRPr lang="tr-TR" sz="700" b="1" i="0" u="none" strike="noStrike">
                        <a:latin typeface="Tahoma"/>
                      </a:endParaRPr>
                    </a:p>
                  </a:txBody>
                  <a:tcPr marL="4034" marR="4034" marT="4034" marB="0" anchor="ctr"/>
                </a:tc>
                <a:tc>
                  <a:txBody>
                    <a:bodyPr/>
                    <a:lstStyle/>
                    <a:p>
                      <a:pPr algn="l" fontAlgn="ctr"/>
                      <a:r>
                        <a:rPr lang="tr-TR" sz="700" u="none" strike="noStrike"/>
                        <a:t>PERSONEL GİDERLERİ</a:t>
                      </a:r>
                      <a:endParaRPr lang="tr-TR" sz="700" b="1" i="0" u="none" strike="noStrike">
                        <a:latin typeface="Tahoma"/>
                      </a:endParaRPr>
                    </a:p>
                  </a:txBody>
                  <a:tcPr marL="4034" marR="4034" marT="4034" marB="0" anchor="ctr"/>
                </a:tc>
                <a:tc>
                  <a:txBody>
                    <a:bodyPr/>
                    <a:lstStyle/>
                    <a:p>
                      <a:pPr algn="r" fontAlgn="b"/>
                      <a:r>
                        <a:rPr lang="tr-TR" sz="700" u="none" strike="noStrike"/>
                        <a:t>117.536.000</a:t>
                      </a:r>
                      <a:endParaRPr lang="tr-TR" sz="700" b="1" i="0" u="none" strike="noStrike">
                        <a:latin typeface="Tahoma"/>
                      </a:endParaRPr>
                    </a:p>
                  </a:txBody>
                  <a:tcPr marL="4034" marR="4034" marT="4034" marB="0" anchor="b"/>
                </a:tc>
                <a:tc>
                  <a:txBody>
                    <a:bodyPr/>
                    <a:lstStyle/>
                    <a:p>
                      <a:pPr algn="r" fontAlgn="b"/>
                      <a:r>
                        <a:rPr lang="tr-TR" sz="700" u="none" strike="noStrike"/>
                        <a:t>158.377.022</a:t>
                      </a:r>
                      <a:endParaRPr lang="tr-TR" sz="700" b="1" i="0" u="none" strike="noStrike">
                        <a:latin typeface="Tahoma"/>
                      </a:endParaRPr>
                    </a:p>
                  </a:txBody>
                  <a:tcPr marL="4034" marR="4034" marT="4034" marB="0" anchor="b"/>
                </a:tc>
                <a:tc>
                  <a:txBody>
                    <a:bodyPr/>
                    <a:lstStyle/>
                    <a:p>
                      <a:pPr algn="r" fontAlgn="b"/>
                      <a:r>
                        <a:rPr lang="tr-TR" sz="700" u="none" strike="noStrike"/>
                        <a:t>139.641.194</a:t>
                      </a:r>
                      <a:endParaRPr lang="tr-TR" sz="700" b="1" i="0" u="none" strike="noStrike">
                        <a:latin typeface="Tahoma"/>
                      </a:endParaRPr>
                    </a:p>
                  </a:txBody>
                  <a:tcPr marL="4034" marR="4034" marT="4034" marB="0" anchor="b"/>
                </a:tc>
                <a:tc>
                  <a:txBody>
                    <a:bodyPr/>
                    <a:lstStyle/>
                    <a:p>
                      <a:pPr algn="r" fontAlgn="b"/>
                      <a:r>
                        <a:rPr lang="tr-TR" sz="700" u="none" strike="noStrike"/>
                        <a:t>163.591.000</a:t>
                      </a:r>
                      <a:endParaRPr lang="tr-TR" sz="700" b="1" i="0" u="none" strike="noStrike">
                        <a:latin typeface="Tahoma"/>
                      </a:endParaRPr>
                    </a:p>
                  </a:txBody>
                  <a:tcPr marL="4034" marR="4034" marT="4034" marB="0" anchor="b"/>
                </a:tc>
                <a:tc>
                  <a:txBody>
                    <a:bodyPr/>
                    <a:lstStyle/>
                    <a:p>
                      <a:pPr algn="r" fontAlgn="b"/>
                      <a:r>
                        <a:rPr lang="tr-TR" sz="700" u="none" strike="noStrike"/>
                        <a:t>271.341.255</a:t>
                      </a:r>
                      <a:endParaRPr lang="tr-TR" sz="700" b="1" i="0" u="none" strike="noStrike">
                        <a:latin typeface="Tahoma"/>
                      </a:endParaRPr>
                    </a:p>
                  </a:txBody>
                  <a:tcPr marL="4034" marR="4034" marT="4034" marB="0" anchor="b"/>
                </a:tc>
                <a:tc>
                  <a:txBody>
                    <a:bodyPr/>
                    <a:lstStyle/>
                    <a:p>
                      <a:pPr algn="r" fontAlgn="b"/>
                      <a:r>
                        <a:rPr lang="tr-TR" sz="700" u="none" strike="noStrike"/>
                        <a:t>244.752.462</a:t>
                      </a:r>
                      <a:endParaRPr lang="tr-TR" sz="700" b="1" i="0" u="none" strike="noStrike">
                        <a:latin typeface="Tahoma"/>
                      </a:endParaRPr>
                    </a:p>
                  </a:txBody>
                  <a:tcPr marL="4034" marR="4034" marT="4034" marB="0" anchor="b"/>
                </a:tc>
                <a:tc>
                  <a:txBody>
                    <a:bodyPr/>
                    <a:lstStyle/>
                    <a:p>
                      <a:pPr algn="r" fontAlgn="b"/>
                      <a:r>
                        <a:rPr lang="tr-TR" sz="700" u="none" strike="noStrike"/>
                        <a:t>353.305.000</a:t>
                      </a:r>
                      <a:endParaRPr lang="tr-TR" sz="700" b="1" i="0" u="none" strike="noStrike">
                        <a:latin typeface="Tahoma"/>
                      </a:endParaRPr>
                    </a:p>
                  </a:txBody>
                  <a:tcPr marL="4034" marR="4034" marT="4034" marB="0" anchor="b"/>
                </a:tc>
                <a:tc>
                  <a:txBody>
                    <a:bodyPr/>
                    <a:lstStyle/>
                    <a:p>
                      <a:pPr algn="r" fontAlgn="b"/>
                      <a:r>
                        <a:rPr lang="tr-TR" sz="700" u="none" strike="noStrike"/>
                        <a:t>594.587.850</a:t>
                      </a:r>
                      <a:endParaRPr lang="tr-TR" sz="700" b="1" i="0" u="none" strike="noStrike">
                        <a:latin typeface="Tahoma"/>
                      </a:endParaRPr>
                    </a:p>
                  </a:txBody>
                  <a:tcPr marL="4034" marR="4034" marT="4034" marB="0" anchor="b"/>
                </a:tc>
                <a:tc>
                  <a:txBody>
                    <a:bodyPr/>
                    <a:lstStyle/>
                    <a:p>
                      <a:pPr algn="r" fontAlgn="b"/>
                      <a:r>
                        <a:rPr lang="tr-TR" sz="700" u="none" strike="noStrike"/>
                        <a:t>539.464.205</a:t>
                      </a:r>
                      <a:endParaRPr lang="tr-TR" sz="700" b="1" i="0" u="none" strike="noStrike">
                        <a:latin typeface="Tahoma"/>
                      </a:endParaRPr>
                    </a:p>
                  </a:txBody>
                  <a:tcPr marL="4034" marR="4034" marT="4034" marB="0" anchor="b"/>
                </a:tc>
                <a:tc>
                  <a:txBody>
                    <a:bodyPr/>
                    <a:lstStyle/>
                    <a:p>
                      <a:pPr algn="r" fontAlgn="b"/>
                      <a:r>
                        <a:rPr lang="tr-TR" sz="700" u="none" strike="noStrike"/>
                        <a:t>116,0</a:t>
                      </a:r>
                      <a:endParaRPr lang="tr-TR" sz="700" b="1" i="0" u="none" strike="noStrike">
                        <a:latin typeface="Tahoma"/>
                      </a:endParaRPr>
                    </a:p>
                  </a:txBody>
                  <a:tcPr marL="4034" marR="4034" marT="4034" marB="0" anchor="b"/>
                </a:tc>
                <a:tc>
                  <a:txBody>
                    <a:bodyPr/>
                    <a:lstStyle/>
                    <a:p>
                      <a:pPr algn="r" fontAlgn="b"/>
                      <a:r>
                        <a:rPr lang="tr-TR" sz="700" u="none" strike="noStrike"/>
                        <a:t>119,1</a:t>
                      </a:r>
                      <a:endParaRPr lang="tr-TR" sz="700" b="1" i="0" u="none" strike="noStrike">
                        <a:latin typeface="Tahoma"/>
                      </a:endParaRPr>
                    </a:p>
                  </a:txBody>
                  <a:tcPr marL="4034" marR="4034" marT="4034" marB="0" anchor="b"/>
                </a:tc>
                <a:tc>
                  <a:txBody>
                    <a:bodyPr/>
                    <a:lstStyle/>
                    <a:p>
                      <a:pPr algn="r" fontAlgn="b"/>
                      <a:r>
                        <a:rPr lang="tr-TR" sz="700" u="none" strike="noStrike"/>
                        <a:t>120,4</a:t>
                      </a:r>
                      <a:endParaRPr lang="tr-TR" sz="700" b="1" i="0" u="none" strike="noStrike">
                        <a:latin typeface="Tahoma"/>
                      </a:endParaRPr>
                    </a:p>
                  </a:txBody>
                  <a:tcPr marL="4034" marR="4034" marT="4034" marB="0" anchor="b"/>
                </a:tc>
                <a:tc>
                  <a:txBody>
                    <a:bodyPr/>
                    <a:lstStyle/>
                    <a:p>
                      <a:pPr algn="r" fontAlgn="b"/>
                      <a:r>
                        <a:rPr lang="tr-TR" sz="700" u="none" strike="noStrike"/>
                        <a:t>88,97</a:t>
                      </a:r>
                      <a:endParaRPr lang="tr-TR" sz="700" b="1" i="0" u="none" strike="noStrike">
                        <a:latin typeface="Tahoma"/>
                      </a:endParaRPr>
                    </a:p>
                  </a:txBody>
                  <a:tcPr marL="4034" marR="4034" marT="4034" marB="0" anchor="b"/>
                </a:tc>
                <a:tc>
                  <a:txBody>
                    <a:bodyPr/>
                    <a:lstStyle/>
                    <a:p>
                      <a:pPr algn="r" fontAlgn="b"/>
                      <a:r>
                        <a:rPr lang="tr-TR" sz="700" u="none" strike="noStrike"/>
                        <a:t>89,32</a:t>
                      </a:r>
                      <a:endParaRPr lang="tr-TR" sz="700" b="1" i="0" u="none" strike="noStrike">
                        <a:latin typeface="Tahoma"/>
                      </a:endParaRPr>
                    </a:p>
                  </a:txBody>
                  <a:tcPr marL="4034" marR="4034" marT="4034" marB="0" anchor="b"/>
                </a:tc>
                <a:tc>
                  <a:txBody>
                    <a:bodyPr/>
                    <a:lstStyle/>
                    <a:p>
                      <a:pPr algn="r" fontAlgn="b"/>
                      <a:r>
                        <a:rPr lang="tr-TR" sz="700" u="none" strike="noStrike"/>
                        <a:t>89,34</a:t>
                      </a:r>
                      <a:endParaRPr lang="tr-TR" sz="700" b="1" i="0" u="none" strike="noStrike">
                        <a:latin typeface="Tahoma"/>
                      </a:endParaRPr>
                    </a:p>
                  </a:txBody>
                  <a:tcPr marL="4034" marR="4034" marT="4034" marB="0" anchor="b"/>
                </a:tc>
                <a:extLst>
                  <a:ext uri="{0D108BD9-81ED-4DB2-BD59-A6C34878D82A}">
                    <a16:rowId xmlns:a16="http://schemas.microsoft.com/office/drawing/2014/main" val="10015"/>
                  </a:ext>
                </a:extLst>
              </a:tr>
              <a:tr h="132147">
                <a:tc>
                  <a:txBody>
                    <a:bodyPr/>
                    <a:lstStyle/>
                    <a:p>
                      <a:pPr algn="ctr" fontAlgn="ctr"/>
                      <a:r>
                        <a:rPr lang="tr-TR" sz="700" u="none" strike="noStrike"/>
                        <a:t>02.1</a:t>
                      </a:r>
                      <a:endParaRPr lang="tr-TR" sz="700" b="0" i="0" u="none" strike="noStrike">
                        <a:latin typeface="Tahoma"/>
                      </a:endParaRPr>
                    </a:p>
                  </a:txBody>
                  <a:tcPr marL="4034" marR="4034" marT="4034" marB="0" anchor="ctr"/>
                </a:tc>
                <a:tc>
                  <a:txBody>
                    <a:bodyPr/>
                    <a:lstStyle/>
                    <a:p>
                      <a:pPr algn="l" fontAlgn="ctr"/>
                      <a:r>
                        <a:rPr lang="tr-TR" sz="700" u="none" strike="noStrike"/>
                        <a:t>MEMURLAR</a:t>
                      </a:r>
                      <a:endParaRPr lang="tr-TR" sz="700" b="0" i="0" u="none" strike="noStrike">
                        <a:latin typeface="Tahoma"/>
                      </a:endParaRPr>
                    </a:p>
                  </a:txBody>
                  <a:tcPr marL="4034" marR="4034" marT="4034" marB="0" anchor="ctr"/>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16"/>
                  </a:ext>
                </a:extLst>
              </a:tr>
              <a:tr h="132147">
                <a:tc>
                  <a:txBody>
                    <a:bodyPr/>
                    <a:lstStyle/>
                    <a:p>
                      <a:pPr algn="ctr" fontAlgn="ctr"/>
                      <a:r>
                        <a:rPr lang="tr-TR" sz="700" u="none" strike="noStrike"/>
                        <a:t>02.2</a:t>
                      </a:r>
                      <a:endParaRPr lang="tr-TR" sz="700" b="0" i="0" u="none" strike="noStrike">
                        <a:latin typeface="Tahoma"/>
                      </a:endParaRPr>
                    </a:p>
                  </a:txBody>
                  <a:tcPr marL="4034" marR="4034" marT="4034" marB="0" anchor="ctr"/>
                </a:tc>
                <a:tc>
                  <a:txBody>
                    <a:bodyPr/>
                    <a:lstStyle/>
                    <a:p>
                      <a:pPr algn="l" fontAlgn="ctr"/>
                      <a:r>
                        <a:rPr lang="tr-TR" sz="700" u="none" strike="noStrike"/>
                        <a:t>SÖZLEŞMELİ PERSONEL</a:t>
                      </a:r>
                      <a:endParaRPr lang="tr-TR" sz="700" b="0" i="0" u="none" strike="noStrike">
                        <a:latin typeface="Tahoma"/>
                      </a:endParaRPr>
                    </a:p>
                  </a:txBody>
                  <a:tcPr marL="4034" marR="4034" marT="4034" marB="0" anchor="ctr"/>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17"/>
                  </a:ext>
                </a:extLst>
              </a:tr>
              <a:tr h="132147">
                <a:tc>
                  <a:txBody>
                    <a:bodyPr/>
                    <a:lstStyle/>
                    <a:p>
                      <a:pPr algn="ctr" fontAlgn="ctr"/>
                      <a:r>
                        <a:rPr lang="tr-TR" sz="700" u="none" strike="noStrike"/>
                        <a:t>02.3</a:t>
                      </a:r>
                      <a:endParaRPr lang="tr-TR" sz="700" b="0" i="0" u="none" strike="noStrike">
                        <a:latin typeface="Tahoma"/>
                      </a:endParaRPr>
                    </a:p>
                  </a:txBody>
                  <a:tcPr marL="4034" marR="4034" marT="4034" marB="0" anchor="ctr"/>
                </a:tc>
                <a:tc>
                  <a:txBody>
                    <a:bodyPr/>
                    <a:lstStyle/>
                    <a:p>
                      <a:pPr algn="l" fontAlgn="ctr"/>
                      <a:r>
                        <a:rPr lang="tr-TR" sz="700" u="none" strike="noStrike"/>
                        <a:t>İŞÇİLER</a:t>
                      </a:r>
                      <a:endParaRPr lang="tr-TR" sz="700" b="0" i="0" u="none" strike="noStrike">
                        <a:latin typeface="Tahoma"/>
                      </a:endParaRPr>
                    </a:p>
                  </a:txBody>
                  <a:tcPr marL="4034" marR="4034" marT="4034" marB="0" anchor="ctr"/>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18"/>
                  </a:ext>
                </a:extLst>
              </a:tr>
              <a:tr h="132147">
                <a:tc>
                  <a:txBody>
                    <a:bodyPr/>
                    <a:lstStyle/>
                    <a:p>
                      <a:pPr algn="ctr" fontAlgn="ctr"/>
                      <a:r>
                        <a:rPr lang="tr-TR" sz="700" u="none" strike="noStrike"/>
                        <a:t>02.4</a:t>
                      </a:r>
                      <a:endParaRPr lang="tr-TR" sz="700" b="0" i="0" u="none" strike="noStrike">
                        <a:latin typeface="Tahoma"/>
                      </a:endParaRPr>
                    </a:p>
                  </a:txBody>
                  <a:tcPr marL="4034" marR="4034" marT="4034" marB="0" anchor="ctr"/>
                </a:tc>
                <a:tc>
                  <a:txBody>
                    <a:bodyPr/>
                    <a:lstStyle/>
                    <a:p>
                      <a:pPr algn="l" fontAlgn="ctr"/>
                      <a:r>
                        <a:rPr lang="tr-TR" sz="700" u="none" strike="noStrike"/>
                        <a:t>GEÇİCİ SÜRELİ ÇALIŞANLAR</a:t>
                      </a:r>
                      <a:endParaRPr lang="tr-TR" sz="700" b="0" i="0" u="none" strike="noStrike">
                        <a:latin typeface="Tahoma"/>
                      </a:endParaRPr>
                    </a:p>
                  </a:txBody>
                  <a:tcPr marL="4034" marR="4034" marT="4034" marB="0" anchor="ctr"/>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19"/>
                  </a:ext>
                </a:extLst>
              </a:tr>
              <a:tr h="132147">
                <a:tc>
                  <a:txBody>
                    <a:bodyPr/>
                    <a:lstStyle/>
                    <a:p>
                      <a:pPr algn="ctr" fontAlgn="ctr"/>
                      <a:r>
                        <a:rPr lang="tr-TR" sz="700" u="none" strike="noStrike"/>
                        <a:t>02.5</a:t>
                      </a:r>
                      <a:endParaRPr lang="tr-TR" sz="700" b="0" i="0" u="none" strike="noStrike">
                        <a:latin typeface="Tahoma"/>
                      </a:endParaRPr>
                    </a:p>
                  </a:txBody>
                  <a:tcPr marL="4034" marR="4034" marT="4034" marB="0" anchor="ctr"/>
                </a:tc>
                <a:tc>
                  <a:txBody>
                    <a:bodyPr/>
                    <a:lstStyle/>
                    <a:p>
                      <a:pPr algn="l" fontAlgn="ctr"/>
                      <a:r>
                        <a:rPr lang="tr-TR" sz="700" u="none" strike="noStrike"/>
                        <a:t>DİĞER PERSONEL</a:t>
                      </a:r>
                      <a:endParaRPr lang="tr-TR" sz="700" b="0" i="0" u="none" strike="noStrike">
                        <a:latin typeface="Tahoma"/>
                      </a:endParaRPr>
                    </a:p>
                  </a:txBody>
                  <a:tcPr marL="4034" marR="4034" marT="4034" marB="0" anchor="ctr"/>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0</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20"/>
                  </a:ext>
                </a:extLst>
              </a:tr>
              <a:tr h="132147">
                <a:tc>
                  <a:txBody>
                    <a:bodyPr/>
                    <a:lstStyle/>
                    <a:p>
                      <a:pPr algn="ctr" fontAlgn="ctr"/>
                      <a:r>
                        <a:rPr lang="tr-TR" sz="700" u="none" strike="noStrike"/>
                        <a:t> </a:t>
                      </a:r>
                      <a:endParaRPr lang="tr-TR" sz="700" b="0" i="0" u="none" strike="noStrike">
                        <a:latin typeface="Tahoma"/>
                      </a:endParaRPr>
                    </a:p>
                  </a:txBody>
                  <a:tcPr marL="4034" marR="4034" marT="4034" marB="0" anchor="ctr"/>
                </a:tc>
                <a:tc>
                  <a:txBody>
                    <a:bodyPr/>
                    <a:lstStyle/>
                    <a:p>
                      <a:pPr algn="l" fontAlgn="ctr"/>
                      <a:r>
                        <a:rPr lang="tr-TR" sz="700" u="none" strike="noStrike"/>
                        <a:t>DİĞERLERİ</a:t>
                      </a:r>
                      <a:endParaRPr lang="tr-TR" sz="700" b="0" i="0" u="none" strike="noStrike">
                        <a:latin typeface="Tahoma"/>
                      </a:endParaRPr>
                    </a:p>
                  </a:txBody>
                  <a:tcPr marL="4034" marR="4034" marT="4034" marB="0" anchor="ctr"/>
                </a:tc>
                <a:tc>
                  <a:txBody>
                    <a:bodyPr/>
                    <a:lstStyle/>
                    <a:p>
                      <a:pPr algn="r" fontAlgn="b"/>
                      <a:r>
                        <a:rPr lang="tr-TR" sz="700" u="none" strike="noStrike"/>
                        <a:t>13.938.000</a:t>
                      </a:r>
                      <a:endParaRPr lang="tr-TR" sz="700" b="0" i="0" u="none" strike="noStrike">
                        <a:latin typeface="Tahoma"/>
                      </a:endParaRPr>
                    </a:p>
                  </a:txBody>
                  <a:tcPr marL="4034" marR="4034" marT="4034" marB="0" anchor="b"/>
                </a:tc>
                <a:tc>
                  <a:txBody>
                    <a:bodyPr/>
                    <a:lstStyle/>
                    <a:p>
                      <a:pPr algn="r" fontAlgn="b"/>
                      <a:r>
                        <a:rPr lang="tr-TR" sz="700" u="none" strike="noStrike"/>
                        <a:t>18.995.008</a:t>
                      </a:r>
                      <a:endParaRPr lang="tr-TR" sz="700" b="0" i="0" u="none" strike="noStrike">
                        <a:latin typeface="Tahoma"/>
                      </a:endParaRPr>
                    </a:p>
                  </a:txBody>
                  <a:tcPr marL="4034" marR="4034" marT="4034" marB="0" anchor="b"/>
                </a:tc>
                <a:tc>
                  <a:txBody>
                    <a:bodyPr/>
                    <a:lstStyle/>
                    <a:p>
                      <a:pPr algn="r" fontAlgn="b"/>
                      <a:r>
                        <a:rPr lang="tr-TR" sz="700" u="none" strike="noStrike"/>
                        <a:t>16.782.744</a:t>
                      </a:r>
                      <a:endParaRPr lang="tr-TR" sz="700" b="0" i="0" u="none" strike="noStrike">
                        <a:latin typeface="Tahoma"/>
                      </a:endParaRPr>
                    </a:p>
                  </a:txBody>
                  <a:tcPr marL="4034" marR="4034" marT="4034" marB="0" anchor="b"/>
                </a:tc>
                <a:tc>
                  <a:txBody>
                    <a:bodyPr/>
                    <a:lstStyle/>
                    <a:p>
                      <a:pPr algn="r" fontAlgn="b"/>
                      <a:r>
                        <a:rPr lang="tr-TR" sz="700" u="none" strike="noStrike"/>
                        <a:t>18.803.000</a:t>
                      </a:r>
                      <a:endParaRPr lang="tr-TR" sz="700" b="0" i="0" u="none" strike="noStrike">
                        <a:latin typeface="Tahoma"/>
                      </a:endParaRPr>
                    </a:p>
                  </a:txBody>
                  <a:tcPr marL="4034" marR="4034" marT="4034" marB="0" anchor="b"/>
                </a:tc>
                <a:tc>
                  <a:txBody>
                    <a:bodyPr/>
                    <a:lstStyle/>
                    <a:p>
                      <a:pPr algn="r" fontAlgn="b"/>
                      <a:r>
                        <a:rPr lang="tr-TR" sz="700" u="none" strike="noStrike" dirty="0"/>
                        <a:t>32.230.665</a:t>
                      </a:r>
                      <a:endParaRPr lang="tr-TR" sz="700" b="0" i="0" u="none" strike="noStrike" dirty="0">
                        <a:latin typeface="Tahoma"/>
                      </a:endParaRPr>
                    </a:p>
                  </a:txBody>
                  <a:tcPr marL="4034" marR="4034" marT="4034" marB="0" anchor="b"/>
                </a:tc>
                <a:tc>
                  <a:txBody>
                    <a:bodyPr/>
                    <a:lstStyle/>
                    <a:p>
                      <a:pPr algn="r" fontAlgn="b"/>
                      <a:r>
                        <a:rPr lang="tr-TR" sz="700" u="none" strike="noStrike"/>
                        <a:t>29.295.304</a:t>
                      </a:r>
                      <a:endParaRPr lang="tr-TR" sz="700" b="0" i="0" u="none" strike="noStrike">
                        <a:latin typeface="Tahoma"/>
                      </a:endParaRPr>
                    </a:p>
                  </a:txBody>
                  <a:tcPr marL="4034" marR="4034" marT="4034" marB="0" anchor="b"/>
                </a:tc>
                <a:tc>
                  <a:txBody>
                    <a:bodyPr/>
                    <a:lstStyle/>
                    <a:p>
                      <a:pPr algn="r" fontAlgn="b"/>
                      <a:r>
                        <a:rPr lang="tr-TR" sz="700" u="none" strike="noStrike"/>
                        <a:t>43.801.000</a:t>
                      </a:r>
                      <a:endParaRPr lang="tr-TR" sz="700" b="0" i="0" u="none" strike="noStrike">
                        <a:latin typeface="Tahoma"/>
                      </a:endParaRPr>
                    </a:p>
                  </a:txBody>
                  <a:tcPr marL="4034" marR="4034" marT="4034" marB="0" anchor="b"/>
                </a:tc>
                <a:tc>
                  <a:txBody>
                    <a:bodyPr/>
                    <a:lstStyle/>
                    <a:p>
                      <a:pPr algn="r" fontAlgn="b"/>
                      <a:r>
                        <a:rPr lang="tr-TR" sz="700" u="none" strike="noStrike"/>
                        <a:t>71.115.950</a:t>
                      </a:r>
                      <a:endParaRPr lang="tr-TR" sz="700" b="0" i="0" u="none" strike="noStrike">
                        <a:latin typeface="Tahoma"/>
                      </a:endParaRPr>
                    </a:p>
                  </a:txBody>
                  <a:tcPr marL="4034" marR="4034" marT="4034" marB="0" anchor="b"/>
                </a:tc>
                <a:tc>
                  <a:txBody>
                    <a:bodyPr/>
                    <a:lstStyle/>
                    <a:p>
                      <a:pPr algn="r" fontAlgn="b"/>
                      <a:r>
                        <a:rPr lang="tr-TR" sz="700" u="none" strike="noStrike"/>
                        <a:t>64.381.645</a:t>
                      </a:r>
                      <a:endParaRPr lang="tr-TR" sz="700" b="0" i="0" u="none" strike="noStrike">
                        <a:latin typeface="Tahoma"/>
                      </a:endParaRPr>
                    </a:p>
                  </a:txBody>
                  <a:tcPr marL="4034" marR="4034" marT="4034" marB="0" anchor="b"/>
                </a:tc>
                <a:tc>
                  <a:txBody>
                    <a:bodyPr/>
                    <a:lstStyle/>
                    <a:p>
                      <a:pPr algn="r" fontAlgn="b"/>
                      <a:r>
                        <a:rPr lang="tr-TR" sz="700" u="none" strike="noStrike"/>
                        <a:t>132,9</a:t>
                      </a:r>
                      <a:endParaRPr lang="tr-TR" sz="700" b="0" i="0" u="none" strike="noStrike">
                        <a:latin typeface="Tahoma"/>
                      </a:endParaRPr>
                    </a:p>
                  </a:txBody>
                  <a:tcPr marL="4034" marR="4034" marT="4034" marB="0" anchor="b"/>
                </a:tc>
                <a:tc>
                  <a:txBody>
                    <a:bodyPr/>
                    <a:lstStyle/>
                    <a:p>
                      <a:pPr algn="r" fontAlgn="b"/>
                      <a:r>
                        <a:rPr lang="tr-TR" sz="700" u="none" strike="noStrike"/>
                        <a:t>120,6</a:t>
                      </a:r>
                      <a:endParaRPr lang="tr-TR" sz="700" b="0" i="0" u="none" strike="noStrike">
                        <a:latin typeface="Tahoma"/>
                      </a:endParaRPr>
                    </a:p>
                  </a:txBody>
                  <a:tcPr marL="4034" marR="4034" marT="4034" marB="0" anchor="b"/>
                </a:tc>
                <a:tc>
                  <a:txBody>
                    <a:bodyPr/>
                    <a:lstStyle/>
                    <a:p>
                      <a:pPr algn="r" fontAlgn="b"/>
                      <a:r>
                        <a:rPr lang="tr-TR" sz="700" u="none" strike="noStrike"/>
                        <a:t>119,8</a:t>
                      </a:r>
                      <a:endParaRPr lang="tr-TR" sz="700" b="0" i="0" u="none" strike="noStrike">
                        <a:latin typeface="Tahoma"/>
                      </a:endParaRPr>
                    </a:p>
                  </a:txBody>
                  <a:tcPr marL="4034" marR="4034" marT="4034" marB="0" anchor="b"/>
                </a:tc>
                <a:tc>
                  <a:txBody>
                    <a:bodyPr/>
                    <a:lstStyle/>
                    <a:p>
                      <a:pPr algn="r" fontAlgn="b"/>
                      <a:r>
                        <a:rPr lang="tr-TR" sz="700" u="none" strike="noStrike"/>
                        <a:t>11,03</a:t>
                      </a:r>
                      <a:endParaRPr lang="tr-TR" sz="700" b="0" i="0" u="none" strike="noStrike">
                        <a:latin typeface="Tahoma"/>
                      </a:endParaRPr>
                    </a:p>
                  </a:txBody>
                  <a:tcPr marL="4034" marR="4034" marT="4034" marB="0" anchor="b"/>
                </a:tc>
                <a:tc>
                  <a:txBody>
                    <a:bodyPr/>
                    <a:lstStyle/>
                    <a:p>
                      <a:pPr algn="r" fontAlgn="b"/>
                      <a:r>
                        <a:rPr lang="tr-TR" sz="700" u="none" strike="noStrike"/>
                        <a:t>10,68</a:t>
                      </a:r>
                      <a:endParaRPr lang="tr-TR" sz="700" b="0" i="0" u="none" strike="noStrike">
                        <a:latin typeface="Tahoma"/>
                      </a:endParaRPr>
                    </a:p>
                  </a:txBody>
                  <a:tcPr marL="4034" marR="4034" marT="4034" marB="0" anchor="b"/>
                </a:tc>
                <a:tc>
                  <a:txBody>
                    <a:bodyPr/>
                    <a:lstStyle/>
                    <a:p>
                      <a:pPr algn="r" fontAlgn="b"/>
                      <a:r>
                        <a:rPr lang="tr-TR" sz="700" u="none" strike="noStrike"/>
                        <a:t>10,66</a:t>
                      </a:r>
                      <a:endParaRPr lang="tr-TR" sz="700" b="0" i="0" u="none" strike="noStrike">
                        <a:latin typeface="Tahoma"/>
                      </a:endParaRPr>
                    </a:p>
                  </a:txBody>
                  <a:tcPr marL="4034" marR="4034" marT="4034" marB="0" anchor="b"/>
                </a:tc>
                <a:extLst>
                  <a:ext uri="{0D108BD9-81ED-4DB2-BD59-A6C34878D82A}">
                    <a16:rowId xmlns:a16="http://schemas.microsoft.com/office/drawing/2014/main" val="10021"/>
                  </a:ext>
                </a:extLst>
              </a:tr>
              <a:tr h="260519">
                <a:tc>
                  <a:txBody>
                    <a:bodyPr/>
                    <a:lstStyle/>
                    <a:p>
                      <a:pPr algn="ctr" fontAlgn="ctr"/>
                      <a:r>
                        <a:rPr lang="tr-TR" sz="700" u="none" strike="noStrike"/>
                        <a:t>02</a:t>
                      </a:r>
                      <a:endParaRPr lang="tr-TR" sz="700" b="1" i="0" u="none" strike="noStrike">
                        <a:latin typeface="Tahoma"/>
                      </a:endParaRPr>
                    </a:p>
                  </a:txBody>
                  <a:tcPr marL="4034" marR="4034" marT="4034" marB="0" anchor="ctr"/>
                </a:tc>
                <a:tc>
                  <a:txBody>
                    <a:bodyPr/>
                    <a:lstStyle/>
                    <a:p>
                      <a:pPr algn="l" fontAlgn="ctr"/>
                      <a:r>
                        <a:rPr lang="tr-TR" sz="700" u="none" strike="noStrike"/>
                        <a:t>SOSYAL GÜVENLİK KURUMLARINA DEVLET PRİMİ GİDERLERİ</a:t>
                      </a:r>
                      <a:endParaRPr lang="tr-TR" sz="700" b="1" i="0" u="none" strike="noStrike">
                        <a:latin typeface="Tahoma"/>
                      </a:endParaRPr>
                    </a:p>
                  </a:txBody>
                  <a:tcPr marL="4034" marR="4034" marT="4034" marB="0" anchor="ctr"/>
                </a:tc>
                <a:tc>
                  <a:txBody>
                    <a:bodyPr/>
                    <a:lstStyle/>
                    <a:p>
                      <a:pPr algn="r" fontAlgn="b"/>
                      <a:r>
                        <a:rPr lang="tr-TR" sz="700" u="none" strike="noStrike"/>
                        <a:t>13.938.000</a:t>
                      </a:r>
                      <a:endParaRPr lang="tr-TR" sz="700" b="1" i="0" u="none" strike="noStrike">
                        <a:latin typeface="Tahoma"/>
                      </a:endParaRPr>
                    </a:p>
                  </a:txBody>
                  <a:tcPr marL="4034" marR="4034" marT="4034" marB="0" anchor="b"/>
                </a:tc>
                <a:tc>
                  <a:txBody>
                    <a:bodyPr/>
                    <a:lstStyle/>
                    <a:p>
                      <a:pPr algn="r" fontAlgn="b"/>
                      <a:r>
                        <a:rPr lang="tr-TR" sz="700" u="none" strike="noStrike"/>
                        <a:t>18.995.008</a:t>
                      </a:r>
                      <a:endParaRPr lang="tr-TR" sz="700" b="1" i="0" u="none" strike="noStrike">
                        <a:latin typeface="Tahoma"/>
                      </a:endParaRPr>
                    </a:p>
                  </a:txBody>
                  <a:tcPr marL="4034" marR="4034" marT="4034" marB="0" anchor="b"/>
                </a:tc>
                <a:tc>
                  <a:txBody>
                    <a:bodyPr/>
                    <a:lstStyle/>
                    <a:p>
                      <a:pPr algn="r" fontAlgn="b"/>
                      <a:r>
                        <a:rPr lang="tr-TR" sz="700" u="none" strike="noStrike"/>
                        <a:t>16.782.744</a:t>
                      </a:r>
                      <a:endParaRPr lang="tr-TR" sz="700" b="1" i="0" u="none" strike="noStrike">
                        <a:latin typeface="Tahoma"/>
                      </a:endParaRPr>
                    </a:p>
                  </a:txBody>
                  <a:tcPr marL="4034" marR="4034" marT="4034" marB="0" anchor="b"/>
                </a:tc>
                <a:tc>
                  <a:txBody>
                    <a:bodyPr/>
                    <a:lstStyle/>
                    <a:p>
                      <a:pPr algn="r" fontAlgn="b"/>
                      <a:r>
                        <a:rPr lang="tr-TR" sz="700" u="none" strike="noStrike"/>
                        <a:t>18.803.000</a:t>
                      </a:r>
                      <a:endParaRPr lang="tr-TR" sz="700" b="1" i="0" u="none" strike="noStrike">
                        <a:latin typeface="Tahoma"/>
                      </a:endParaRPr>
                    </a:p>
                  </a:txBody>
                  <a:tcPr marL="4034" marR="4034" marT="4034" marB="0" anchor="b"/>
                </a:tc>
                <a:tc>
                  <a:txBody>
                    <a:bodyPr/>
                    <a:lstStyle/>
                    <a:p>
                      <a:pPr algn="r" fontAlgn="b"/>
                      <a:r>
                        <a:rPr lang="tr-TR" sz="700" u="none" strike="noStrike"/>
                        <a:t>32.230.665</a:t>
                      </a:r>
                      <a:endParaRPr lang="tr-TR" sz="700" b="1" i="0" u="none" strike="noStrike">
                        <a:latin typeface="Tahoma"/>
                      </a:endParaRPr>
                    </a:p>
                  </a:txBody>
                  <a:tcPr marL="4034" marR="4034" marT="4034" marB="0" anchor="b"/>
                </a:tc>
                <a:tc>
                  <a:txBody>
                    <a:bodyPr/>
                    <a:lstStyle/>
                    <a:p>
                      <a:pPr algn="r" fontAlgn="b"/>
                      <a:r>
                        <a:rPr lang="tr-TR" sz="700" u="none" strike="noStrike"/>
                        <a:t>29.295.304</a:t>
                      </a:r>
                      <a:endParaRPr lang="tr-TR" sz="700" b="1" i="0" u="none" strike="noStrike">
                        <a:latin typeface="Tahoma"/>
                      </a:endParaRPr>
                    </a:p>
                  </a:txBody>
                  <a:tcPr marL="4034" marR="4034" marT="4034" marB="0" anchor="b"/>
                </a:tc>
                <a:tc>
                  <a:txBody>
                    <a:bodyPr/>
                    <a:lstStyle/>
                    <a:p>
                      <a:pPr algn="r" fontAlgn="b"/>
                      <a:r>
                        <a:rPr lang="tr-TR" sz="700" u="none" strike="noStrike"/>
                        <a:t>43.801.000</a:t>
                      </a:r>
                      <a:endParaRPr lang="tr-TR" sz="700" b="1" i="0" u="none" strike="noStrike">
                        <a:latin typeface="Tahoma"/>
                      </a:endParaRPr>
                    </a:p>
                  </a:txBody>
                  <a:tcPr marL="4034" marR="4034" marT="4034" marB="0" anchor="b"/>
                </a:tc>
                <a:tc>
                  <a:txBody>
                    <a:bodyPr/>
                    <a:lstStyle/>
                    <a:p>
                      <a:pPr algn="r" fontAlgn="b"/>
                      <a:r>
                        <a:rPr lang="tr-TR" sz="700" u="none" strike="noStrike"/>
                        <a:t>71.115.950</a:t>
                      </a:r>
                      <a:endParaRPr lang="tr-TR" sz="700" b="1" i="0" u="none" strike="noStrike">
                        <a:latin typeface="Tahoma"/>
                      </a:endParaRPr>
                    </a:p>
                  </a:txBody>
                  <a:tcPr marL="4034" marR="4034" marT="4034" marB="0" anchor="b"/>
                </a:tc>
                <a:tc>
                  <a:txBody>
                    <a:bodyPr/>
                    <a:lstStyle/>
                    <a:p>
                      <a:pPr algn="r" fontAlgn="b"/>
                      <a:r>
                        <a:rPr lang="tr-TR" sz="700" u="none" strike="noStrike"/>
                        <a:t>64.381.645</a:t>
                      </a:r>
                      <a:endParaRPr lang="tr-TR" sz="700" b="1" i="0" u="none" strike="noStrike">
                        <a:latin typeface="Tahoma"/>
                      </a:endParaRPr>
                    </a:p>
                  </a:txBody>
                  <a:tcPr marL="4034" marR="4034" marT="4034" marB="0" anchor="b"/>
                </a:tc>
                <a:tc>
                  <a:txBody>
                    <a:bodyPr/>
                    <a:lstStyle/>
                    <a:p>
                      <a:pPr algn="r" fontAlgn="b"/>
                      <a:r>
                        <a:rPr lang="tr-TR" sz="700" u="none" strike="noStrike"/>
                        <a:t>132,9</a:t>
                      </a:r>
                      <a:endParaRPr lang="tr-TR" sz="700" b="1" i="0" u="none" strike="noStrike">
                        <a:latin typeface="Tahoma"/>
                      </a:endParaRPr>
                    </a:p>
                  </a:txBody>
                  <a:tcPr marL="4034" marR="4034" marT="4034" marB="0" anchor="b"/>
                </a:tc>
                <a:tc>
                  <a:txBody>
                    <a:bodyPr/>
                    <a:lstStyle/>
                    <a:p>
                      <a:pPr algn="r" fontAlgn="b"/>
                      <a:r>
                        <a:rPr lang="tr-TR" sz="700" u="none" strike="noStrike"/>
                        <a:t>120,6</a:t>
                      </a:r>
                      <a:endParaRPr lang="tr-TR" sz="700" b="1" i="0" u="none" strike="noStrike">
                        <a:latin typeface="Tahoma"/>
                      </a:endParaRPr>
                    </a:p>
                  </a:txBody>
                  <a:tcPr marL="4034" marR="4034" marT="4034" marB="0" anchor="b"/>
                </a:tc>
                <a:tc>
                  <a:txBody>
                    <a:bodyPr/>
                    <a:lstStyle/>
                    <a:p>
                      <a:pPr algn="r" fontAlgn="b"/>
                      <a:r>
                        <a:rPr lang="tr-TR" sz="700" u="none" strike="noStrike"/>
                        <a:t>119,8</a:t>
                      </a:r>
                      <a:endParaRPr lang="tr-TR" sz="700" b="1" i="0" u="none" strike="noStrike">
                        <a:latin typeface="Tahoma"/>
                      </a:endParaRPr>
                    </a:p>
                  </a:txBody>
                  <a:tcPr marL="4034" marR="4034" marT="4034" marB="0" anchor="b"/>
                </a:tc>
                <a:tc>
                  <a:txBody>
                    <a:bodyPr/>
                    <a:lstStyle/>
                    <a:p>
                      <a:pPr algn="r" fontAlgn="b"/>
                      <a:r>
                        <a:rPr lang="tr-TR" sz="700" u="none" strike="noStrike"/>
                        <a:t>11,03</a:t>
                      </a:r>
                      <a:endParaRPr lang="tr-TR" sz="700" b="1" i="0" u="none" strike="noStrike">
                        <a:latin typeface="Tahoma"/>
                      </a:endParaRPr>
                    </a:p>
                  </a:txBody>
                  <a:tcPr marL="4034" marR="4034" marT="4034" marB="0" anchor="b"/>
                </a:tc>
                <a:tc>
                  <a:txBody>
                    <a:bodyPr/>
                    <a:lstStyle/>
                    <a:p>
                      <a:pPr algn="r" fontAlgn="b"/>
                      <a:r>
                        <a:rPr lang="tr-TR" sz="700" u="none" strike="noStrike"/>
                        <a:t>10,68</a:t>
                      </a:r>
                      <a:endParaRPr lang="tr-TR" sz="700" b="1" i="0" u="none" strike="noStrike">
                        <a:latin typeface="Tahoma"/>
                      </a:endParaRPr>
                    </a:p>
                  </a:txBody>
                  <a:tcPr marL="4034" marR="4034" marT="4034" marB="0" anchor="b"/>
                </a:tc>
                <a:tc>
                  <a:txBody>
                    <a:bodyPr/>
                    <a:lstStyle/>
                    <a:p>
                      <a:pPr algn="r" fontAlgn="b"/>
                      <a:r>
                        <a:rPr lang="tr-TR" sz="700" u="none" strike="noStrike"/>
                        <a:t>10,66</a:t>
                      </a:r>
                      <a:endParaRPr lang="tr-TR" sz="700" b="1" i="0" u="none" strike="noStrike">
                        <a:latin typeface="Tahoma"/>
                      </a:endParaRPr>
                    </a:p>
                  </a:txBody>
                  <a:tcPr marL="4034" marR="4034" marT="4034" marB="0" anchor="b"/>
                </a:tc>
                <a:extLst>
                  <a:ext uri="{0D108BD9-81ED-4DB2-BD59-A6C34878D82A}">
                    <a16:rowId xmlns:a16="http://schemas.microsoft.com/office/drawing/2014/main" val="10022"/>
                  </a:ext>
                </a:extLst>
              </a:tr>
              <a:tr h="132147">
                <a:tc>
                  <a:txBody>
                    <a:bodyPr/>
                    <a:lstStyle/>
                    <a:p>
                      <a:pPr algn="ctr" fontAlgn="b"/>
                      <a:endParaRPr lang="tr-TR" sz="700" b="1" i="0" u="none" strike="noStrike">
                        <a:latin typeface="Tahoma"/>
                      </a:endParaRPr>
                    </a:p>
                  </a:txBody>
                  <a:tcPr marL="4034" marR="4034" marT="4034" marB="0" anchor="b"/>
                </a:tc>
                <a:tc>
                  <a:txBody>
                    <a:bodyPr/>
                    <a:lstStyle/>
                    <a:p>
                      <a:pPr algn="l" fontAlgn="ctr"/>
                      <a:endParaRPr lang="tr-TR" sz="700" b="1" i="0" u="none" strike="noStrike">
                        <a:latin typeface="Tahoma"/>
                      </a:endParaRPr>
                    </a:p>
                  </a:txBody>
                  <a:tcPr marL="4034" marR="4034" marT="4034" marB="0" anchor="ctr"/>
                </a:tc>
                <a:tc>
                  <a:txBody>
                    <a:bodyPr/>
                    <a:lstStyle/>
                    <a:p>
                      <a:pPr algn="l" fontAlgn="b"/>
                      <a:endParaRPr lang="tr-TR" sz="700" b="1" i="0" u="none" strike="noStrike">
                        <a:latin typeface="Tahoma"/>
                      </a:endParaRPr>
                    </a:p>
                  </a:txBody>
                  <a:tcPr marL="4034" marR="4034" marT="4034" marB="0" anchor="b"/>
                </a:tc>
                <a:tc>
                  <a:txBody>
                    <a:bodyPr/>
                    <a:lstStyle/>
                    <a:p>
                      <a:pPr algn="l" fontAlgn="b"/>
                      <a:endParaRPr lang="tr-TR" sz="700" b="1" i="0" u="none" strike="noStrike">
                        <a:latin typeface="Tahoma"/>
                      </a:endParaRPr>
                    </a:p>
                  </a:txBody>
                  <a:tcPr marL="4034" marR="4034" marT="4034" marB="0" anchor="b"/>
                </a:tc>
                <a:tc>
                  <a:txBody>
                    <a:bodyPr/>
                    <a:lstStyle/>
                    <a:p>
                      <a:pPr algn="l" fontAlgn="b"/>
                      <a:endParaRPr lang="tr-TR" sz="700" b="1" i="0" u="none" strike="noStrike">
                        <a:latin typeface="Tahoma"/>
                      </a:endParaRPr>
                    </a:p>
                  </a:txBody>
                  <a:tcPr marL="4034" marR="4034" marT="4034" marB="0" anchor="b"/>
                </a:tc>
                <a:tc>
                  <a:txBody>
                    <a:bodyPr/>
                    <a:lstStyle/>
                    <a:p>
                      <a:pPr algn="l" fontAlgn="b"/>
                      <a:endParaRPr lang="tr-TR" sz="700" b="1" i="0" u="none" strike="noStrike">
                        <a:latin typeface="Tahoma"/>
                      </a:endParaRPr>
                    </a:p>
                  </a:txBody>
                  <a:tcPr marL="4034" marR="4034" marT="4034" marB="0" anchor="b"/>
                </a:tc>
                <a:tc>
                  <a:txBody>
                    <a:bodyPr/>
                    <a:lstStyle/>
                    <a:p>
                      <a:pPr algn="l" fontAlgn="b"/>
                      <a:endParaRPr lang="tr-TR" sz="700" b="1" i="0" u="none" strike="noStrike">
                        <a:latin typeface="Tahoma"/>
                      </a:endParaRPr>
                    </a:p>
                  </a:txBody>
                  <a:tcPr marL="4034" marR="4034" marT="4034" marB="0" anchor="b"/>
                </a:tc>
                <a:tc>
                  <a:txBody>
                    <a:bodyPr/>
                    <a:lstStyle/>
                    <a:p>
                      <a:pPr algn="r" fontAlgn="b"/>
                      <a:endParaRPr lang="tr-TR" sz="700" b="1" i="0" u="none" strike="noStrike">
                        <a:latin typeface="Tahoma"/>
                      </a:endParaRPr>
                    </a:p>
                  </a:txBody>
                  <a:tcPr marL="4034" marR="4034" marT="4034" marB="0" anchor="b"/>
                </a:tc>
                <a:tc>
                  <a:txBody>
                    <a:bodyPr/>
                    <a:lstStyle/>
                    <a:p>
                      <a:pPr algn="l" fontAlgn="b"/>
                      <a:endParaRPr lang="tr-TR" sz="700" b="1" i="0" u="none" strike="noStrike">
                        <a:latin typeface="Tahoma"/>
                      </a:endParaRPr>
                    </a:p>
                  </a:txBody>
                  <a:tcPr marL="4034" marR="4034" marT="4034" marB="0" anchor="b"/>
                </a:tc>
                <a:tc>
                  <a:txBody>
                    <a:bodyPr/>
                    <a:lstStyle/>
                    <a:p>
                      <a:pPr algn="l" fontAlgn="b"/>
                      <a:endParaRPr lang="tr-TR" sz="700" b="1" i="0" u="none" strike="noStrike">
                        <a:latin typeface="Tahoma"/>
                      </a:endParaRPr>
                    </a:p>
                  </a:txBody>
                  <a:tcPr marL="4034" marR="4034" marT="4034" marB="0" anchor="b"/>
                </a:tc>
                <a:tc>
                  <a:txBody>
                    <a:bodyPr/>
                    <a:lstStyle/>
                    <a:p>
                      <a:pPr algn="l"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23"/>
                  </a:ext>
                </a:extLst>
              </a:tr>
              <a:tr h="181899">
                <a:tc>
                  <a:txBody>
                    <a:bodyPr/>
                    <a:lstStyle/>
                    <a:p>
                      <a:pPr algn="ctr" fontAlgn="b"/>
                      <a:r>
                        <a:rPr lang="tr-TR" sz="700" u="none" strike="noStrike"/>
                        <a:t>01.1+02.1</a:t>
                      </a:r>
                      <a:endParaRPr lang="tr-TR" sz="700" b="1" i="0" u="none" strike="noStrike">
                        <a:latin typeface="Tahoma"/>
                      </a:endParaRPr>
                    </a:p>
                  </a:txBody>
                  <a:tcPr marL="4034" marR="4034" marT="4034" marB="0" anchor="b"/>
                </a:tc>
                <a:tc>
                  <a:txBody>
                    <a:bodyPr/>
                    <a:lstStyle/>
                    <a:p>
                      <a:pPr algn="l" fontAlgn="ctr"/>
                      <a:r>
                        <a:rPr lang="tr-TR" sz="700" u="none" strike="noStrike"/>
                        <a:t>TOPLAM MEMUR GİDERLERİ</a:t>
                      </a:r>
                      <a:endParaRPr lang="tr-TR" sz="700" b="1" i="0" u="none" strike="noStrike">
                        <a:latin typeface="Tahoma"/>
                      </a:endParaRPr>
                    </a:p>
                  </a:txBody>
                  <a:tcPr marL="4034" marR="4034" marT="4034" marB="0" anchor="ctr"/>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extLst>
                  <a:ext uri="{0D108BD9-81ED-4DB2-BD59-A6C34878D82A}">
                    <a16:rowId xmlns:a16="http://schemas.microsoft.com/office/drawing/2014/main" val="10024"/>
                  </a:ext>
                </a:extLst>
              </a:tr>
              <a:tr h="181899">
                <a:tc>
                  <a:txBody>
                    <a:bodyPr/>
                    <a:lstStyle/>
                    <a:p>
                      <a:pPr algn="ctr" fontAlgn="b"/>
                      <a:r>
                        <a:rPr lang="tr-TR" sz="700" u="none" strike="noStrike"/>
                        <a:t>01.2+02.2</a:t>
                      </a:r>
                      <a:endParaRPr lang="tr-TR" sz="700" b="1" i="0" u="none" strike="noStrike">
                        <a:latin typeface="Tahoma"/>
                      </a:endParaRPr>
                    </a:p>
                  </a:txBody>
                  <a:tcPr marL="4034" marR="4034" marT="4034" marB="0" anchor="b"/>
                </a:tc>
                <a:tc>
                  <a:txBody>
                    <a:bodyPr/>
                    <a:lstStyle/>
                    <a:p>
                      <a:pPr algn="l" fontAlgn="ctr"/>
                      <a:r>
                        <a:rPr lang="tr-TR" sz="700" u="none" strike="noStrike"/>
                        <a:t>TOPLAM SÖZLEŞMELİ PERS. GİDERLERİ</a:t>
                      </a:r>
                      <a:endParaRPr lang="tr-TR" sz="700" b="1" i="0" u="none" strike="noStrike">
                        <a:latin typeface="Tahoma"/>
                      </a:endParaRPr>
                    </a:p>
                  </a:txBody>
                  <a:tcPr marL="4034" marR="4034" marT="4034" marB="0" anchor="ctr"/>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extLst>
                  <a:ext uri="{0D108BD9-81ED-4DB2-BD59-A6C34878D82A}">
                    <a16:rowId xmlns:a16="http://schemas.microsoft.com/office/drawing/2014/main" val="10025"/>
                  </a:ext>
                </a:extLst>
              </a:tr>
              <a:tr h="181899">
                <a:tc>
                  <a:txBody>
                    <a:bodyPr/>
                    <a:lstStyle/>
                    <a:p>
                      <a:pPr algn="ctr" fontAlgn="b"/>
                      <a:r>
                        <a:rPr lang="tr-TR" sz="700" u="none" strike="noStrike"/>
                        <a:t>01.3+02.3</a:t>
                      </a:r>
                      <a:endParaRPr lang="tr-TR" sz="700" b="1" i="0" u="none" strike="noStrike">
                        <a:latin typeface="Tahoma"/>
                      </a:endParaRPr>
                    </a:p>
                  </a:txBody>
                  <a:tcPr marL="4034" marR="4034" marT="4034" marB="0" anchor="b"/>
                </a:tc>
                <a:tc>
                  <a:txBody>
                    <a:bodyPr/>
                    <a:lstStyle/>
                    <a:p>
                      <a:pPr algn="l" fontAlgn="ctr"/>
                      <a:r>
                        <a:rPr lang="tr-TR" sz="700" u="none" strike="noStrike"/>
                        <a:t>TOPLAM İŞÇİLİK GİDERLERİ</a:t>
                      </a:r>
                      <a:endParaRPr lang="tr-TR" sz="700" b="1" i="0" u="none" strike="noStrike">
                        <a:latin typeface="Tahoma"/>
                      </a:endParaRPr>
                    </a:p>
                  </a:txBody>
                  <a:tcPr marL="4034" marR="4034" marT="4034" marB="0" anchor="ctr"/>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extLst>
                  <a:ext uri="{0D108BD9-81ED-4DB2-BD59-A6C34878D82A}">
                    <a16:rowId xmlns:a16="http://schemas.microsoft.com/office/drawing/2014/main" val="10026"/>
                  </a:ext>
                </a:extLst>
              </a:tr>
              <a:tr h="181899">
                <a:tc>
                  <a:txBody>
                    <a:bodyPr/>
                    <a:lstStyle/>
                    <a:p>
                      <a:pPr algn="ctr" fontAlgn="b"/>
                      <a:r>
                        <a:rPr lang="tr-TR" sz="700" u="none" strike="noStrike"/>
                        <a:t>01.4+02.4</a:t>
                      </a:r>
                      <a:endParaRPr lang="tr-TR" sz="700" b="1" i="0" u="none" strike="noStrike">
                        <a:latin typeface="Tahoma"/>
                      </a:endParaRPr>
                    </a:p>
                  </a:txBody>
                  <a:tcPr marL="4034" marR="4034" marT="4034" marB="0" anchor="b"/>
                </a:tc>
                <a:tc>
                  <a:txBody>
                    <a:bodyPr/>
                    <a:lstStyle/>
                    <a:p>
                      <a:pPr algn="l" fontAlgn="ctr"/>
                      <a:r>
                        <a:rPr lang="tr-TR" sz="700" u="none" strike="noStrike"/>
                        <a:t>TOPLAM GEÇİCİ PERS. GİDERLERİ</a:t>
                      </a:r>
                      <a:endParaRPr lang="tr-TR" sz="700" b="1" i="0" u="none" strike="noStrike">
                        <a:latin typeface="Tahoma"/>
                      </a:endParaRPr>
                    </a:p>
                  </a:txBody>
                  <a:tcPr marL="4034" marR="4034" marT="4034" marB="0" anchor="ctr"/>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extLst>
                  <a:ext uri="{0D108BD9-81ED-4DB2-BD59-A6C34878D82A}">
                    <a16:rowId xmlns:a16="http://schemas.microsoft.com/office/drawing/2014/main" val="10027"/>
                  </a:ext>
                </a:extLst>
              </a:tr>
              <a:tr h="181899">
                <a:tc>
                  <a:txBody>
                    <a:bodyPr/>
                    <a:lstStyle/>
                    <a:p>
                      <a:pPr algn="ctr" fontAlgn="b"/>
                      <a:r>
                        <a:rPr lang="tr-TR" sz="700" u="none" strike="noStrike"/>
                        <a:t>01.5+02.5</a:t>
                      </a:r>
                      <a:endParaRPr lang="tr-TR" sz="700" b="1" i="0" u="none" strike="noStrike">
                        <a:latin typeface="Tahoma"/>
                      </a:endParaRPr>
                    </a:p>
                  </a:txBody>
                  <a:tcPr marL="4034" marR="4034" marT="4034" marB="0" anchor="b"/>
                </a:tc>
                <a:tc>
                  <a:txBody>
                    <a:bodyPr/>
                    <a:lstStyle/>
                    <a:p>
                      <a:pPr algn="l" fontAlgn="ctr"/>
                      <a:r>
                        <a:rPr lang="tr-TR" sz="700" u="none" strike="noStrike"/>
                        <a:t>TOPLAM DİĞER PERS. GİDERLERİ</a:t>
                      </a:r>
                      <a:endParaRPr lang="tr-TR" sz="700" b="1" i="0" u="none" strike="noStrike">
                        <a:latin typeface="Tahoma"/>
                      </a:endParaRPr>
                    </a:p>
                  </a:txBody>
                  <a:tcPr marL="4034" marR="4034" marT="4034" marB="0" anchor="ctr"/>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0</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tc>
                  <a:txBody>
                    <a:bodyPr/>
                    <a:lstStyle/>
                    <a:p>
                      <a:pPr algn="r" fontAlgn="b"/>
                      <a:r>
                        <a:rPr lang="tr-TR" sz="700" u="none" strike="noStrike"/>
                        <a:t> </a:t>
                      </a:r>
                      <a:endParaRPr lang="tr-TR" sz="700" b="1" i="0" u="none" strike="noStrike">
                        <a:latin typeface="Tahoma"/>
                      </a:endParaRPr>
                    </a:p>
                  </a:txBody>
                  <a:tcPr marL="4034" marR="4034" marT="4034" marB="0" anchor="b"/>
                </a:tc>
                <a:extLst>
                  <a:ext uri="{0D108BD9-81ED-4DB2-BD59-A6C34878D82A}">
                    <a16:rowId xmlns:a16="http://schemas.microsoft.com/office/drawing/2014/main" val="10028"/>
                  </a:ext>
                </a:extLst>
              </a:tr>
              <a:tr h="181899">
                <a:tc>
                  <a:txBody>
                    <a:bodyPr/>
                    <a:lstStyle/>
                    <a:p>
                      <a:pPr algn="ctr" fontAlgn="b"/>
                      <a:r>
                        <a:rPr lang="tr-TR" sz="700" u="none" strike="noStrike"/>
                        <a:t> </a:t>
                      </a:r>
                      <a:endParaRPr lang="tr-TR" sz="700" b="1" i="0" u="none" strike="noStrike">
                        <a:latin typeface="Tahoma"/>
                      </a:endParaRPr>
                    </a:p>
                  </a:txBody>
                  <a:tcPr marL="4034" marR="4034" marT="4034" marB="0" anchor="b"/>
                </a:tc>
                <a:tc>
                  <a:txBody>
                    <a:bodyPr/>
                    <a:lstStyle/>
                    <a:p>
                      <a:pPr algn="l" fontAlgn="ctr"/>
                      <a:r>
                        <a:rPr lang="tr-TR" sz="700" u="none" strike="noStrike"/>
                        <a:t>DİĞERLERİ</a:t>
                      </a:r>
                      <a:endParaRPr lang="tr-TR" sz="700" b="1" i="0" u="none" strike="noStrike">
                        <a:latin typeface="Tahoma"/>
                      </a:endParaRPr>
                    </a:p>
                  </a:txBody>
                  <a:tcPr marL="4034" marR="4034" marT="4034" marB="0" anchor="ctr"/>
                </a:tc>
                <a:tc>
                  <a:txBody>
                    <a:bodyPr/>
                    <a:lstStyle/>
                    <a:p>
                      <a:pPr algn="r" fontAlgn="b"/>
                      <a:r>
                        <a:rPr lang="tr-TR" sz="700" u="none" strike="noStrike"/>
                        <a:t>131.474.000</a:t>
                      </a:r>
                      <a:endParaRPr lang="tr-TR" sz="700" b="1" i="0" u="none" strike="noStrike">
                        <a:latin typeface="Tahoma"/>
                      </a:endParaRPr>
                    </a:p>
                  </a:txBody>
                  <a:tcPr marL="4034" marR="4034" marT="4034" marB="0" anchor="b"/>
                </a:tc>
                <a:tc>
                  <a:txBody>
                    <a:bodyPr/>
                    <a:lstStyle/>
                    <a:p>
                      <a:pPr algn="r" fontAlgn="b"/>
                      <a:r>
                        <a:rPr lang="tr-TR" sz="700" u="none" strike="noStrike"/>
                        <a:t>177.372.030</a:t>
                      </a:r>
                      <a:endParaRPr lang="tr-TR" sz="700" b="1" i="0" u="none" strike="noStrike">
                        <a:latin typeface="Tahoma"/>
                      </a:endParaRPr>
                    </a:p>
                  </a:txBody>
                  <a:tcPr marL="4034" marR="4034" marT="4034" marB="0" anchor="b"/>
                </a:tc>
                <a:tc>
                  <a:txBody>
                    <a:bodyPr/>
                    <a:lstStyle/>
                    <a:p>
                      <a:pPr algn="r" fontAlgn="b"/>
                      <a:r>
                        <a:rPr lang="tr-TR" sz="700" u="none" strike="noStrike"/>
                        <a:t>156.423.939</a:t>
                      </a:r>
                      <a:endParaRPr lang="tr-TR" sz="700" b="1" i="0" u="none" strike="noStrike">
                        <a:latin typeface="Tahoma"/>
                      </a:endParaRPr>
                    </a:p>
                  </a:txBody>
                  <a:tcPr marL="4034" marR="4034" marT="4034" marB="0" anchor="b"/>
                </a:tc>
                <a:tc>
                  <a:txBody>
                    <a:bodyPr/>
                    <a:lstStyle/>
                    <a:p>
                      <a:pPr algn="r" fontAlgn="b"/>
                      <a:r>
                        <a:rPr lang="tr-TR" sz="700" u="none" strike="noStrike"/>
                        <a:t>182.394.000</a:t>
                      </a:r>
                      <a:endParaRPr lang="tr-TR" sz="700" b="1" i="0" u="none" strike="noStrike">
                        <a:latin typeface="Tahoma"/>
                      </a:endParaRPr>
                    </a:p>
                  </a:txBody>
                  <a:tcPr marL="4034" marR="4034" marT="4034" marB="0" anchor="b"/>
                </a:tc>
                <a:tc>
                  <a:txBody>
                    <a:bodyPr/>
                    <a:lstStyle/>
                    <a:p>
                      <a:pPr algn="r" fontAlgn="b"/>
                      <a:r>
                        <a:rPr lang="tr-TR" sz="700" u="none" strike="noStrike"/>
                        <a:t>303.571.920</a:t>
                      </a:r>
                      <a:endParaRPr lang="tr-TR" sz="700" b="1" i="0" u="none" strike="noStrike">
                        <a:latin typeface="Tahoma"/>
                      </a:endParaRPr>
                    </a:p>
                  </a:txBody>
                  <a:tcPr marL="4034" marR="4034" marT="4034" marB="0" anchor="b"/>
                </a:tc>
                <a:tc>
                  <a:txBody>
                    <a:bodyPr/>
                    <a:lstStyle/>
                    <a:p>
                      <a:pPr algn="r" fontAlgn="b"/>
                      <a:r>
                        <a:rPr lang="tr-TR" sz="700" u="none" strike="noStrike"/>
                        <a:t>274.047.766</a:t>
                      </a:r>
                      <a:endParaRPr lang="tr-TR" sz="700" b="1" i="0" u="none" strike="noStrike">
                        <a:latin typeface="Tahoma"/>
                      </a:endParaRPr>
                    </a:p>
                  </a:txBody>
                  <a:tcPr marL="4034" marR="4034" marT="4034" marB="0" anchor="b"/>
                </a:tc>
                <a:tc>
                  <a:txBody>
                    <a:bodyPr/>
                    <a:lstStyle/>
                    <a:p>
                      <a:pPr algn="r" fontAlgn="b"/>
                      <a:r>
                        <a:rPr lang="tr-TR" sz="700" u="none" strike="noStrike"/>
                        <a:t>397.106.000</a:t>
                      </a:r>
                      <a:endParaRPr lang="tr-TR" sz="700" b="1" i="0" u="none" strike="noStrike">
                        <a:latin typeface="Tahoma"/>
                      </a:endParaRPr>
                    </a:p>
                  </a:txBody>
                  <a:tcPr marL="4034" marR="4034" marT="4034" marB="0" anchor="b"/>
                </a:tc>
                <a:tc>
                  <a:txBody>
                    <a:bodyPr/>
                    <a:lstStyle/>
                    <a:p>
                      <a:pPr algn="r" fontAlgn="b"/>
                      <a:r>
                        <a:rPr lang="tr-TR" sz="700" u="none" strike="noStrike"/>
                        <a:t>665.703.800</a:t>
                      </a:r>
                      <a:endParaRPr lang="tr-TR" sz="700" b="1" i="0" u="none" strike="noStrike">
                        <a:latin typeface="Tahoma"/>
                      </a:endParaRPr>
                    </a:p>
                  </a:txBody>
                  <a:tcPr marL="4034" marR="4034" marT="4034" marB="0" anchor="b"/>
                </a:tc>
                <a:tc>
                  <a:txBody>
                    <a:bodyPr/>
                    <a:lstStyle/>
                    <a:p>
                      <a:pPr algn="r" fontAlgn="b"/>
                      <a:r>
                        <a:rPr lang="tr-TR" sz="700" u="none" strike="noStrike"/>
                        <a:t>603.845.850</a:t>
                      </a:r>
                      <a:endParaRPr lang="tr-TR" sz="700" b="1" i="0" u="none" strike="noStrike">
                        <a:latin typeface="Tahoma"/>
                      </a:endParaRPr>
                    </a:p>
                  </a:txBody>
                  <a:tcPr marL="4034" marR="4034" marT="4034" marB="0" anchor="b"/>
                </a:tc>
                <a:tc>
                  <a:txBody>
                    <a:bodyPr/>
                    <a:lstStyle/>
                    <a:p>
                      <a:pPr algn="r" fontAlgn="b"/>
                      <a:r>
                        <a:rPr lang="tr-TR" sz="700" u="none" strike="noStrike"/>
                        <a:t>117,7</a:t>
                      </a:r>
                      <a:endParaRPr lang="tr-TR" sz="700" b="1" i="0" u="none" strike="noStrike">
                        <a:latin typeface="Tahoma"/>
                      </a:endParaRPr>
                    </a:p>
                  </a:txBody>
                  <a:tcPr marL="4034" marR="4034" marT="4034" marB="0" anchor="b"/>
                </a:tc>
                <a:tc>
                  <a:txBody>
                    <a:bodyPr/>
                    <a:lstStyle/>
                    <a:p>
                      <a:pPr algn="r" fontAlgn="b"/>
                      <a:r>
                        <a:rPr lang="tr-TR" sz="700" u="none" strike="noStrike"/>
                        <a:t>119,3</a:t>
                      </a:r>
                      <a:endParaRPr lang="tr-TR" sz="700" b="1" i="0" u="none" strike="noStrike">
                        <a:latin typeface="Tahoma"/>
                      </a:endParaRPr>
                    </a:p>
                  </a:txBody>
                  <a:tcPr marL="4034" marR="4034" marT="4034" marB="0" anchor="b"/>
                </a:tc>
                <a:tc>
                  <a:txBody>
                    <a:bodyPr/>
                    <a:lstStyle/>
                    <a:p>
                      <a:pPr algn="r" fontAlgn="b"/>
                      <a:r>
                        <a:rPr lang="tr-TR" sz="700" u="none" strike="noStrike"/>
                        <a:t>120,3</a:t>
                      </a:r>
                      <a:endParaRPr lang="tr-TR" sz="700" b="1" i="0" u="none" strike="noStrike">
                        <a:latin typeface="Tahoma"/>
                      </a:endParaRPr>
                    </a:p>
                  </a:txBody>
                  <a:tcPr marL="4034" marR="4034" marT="4034" marB="0" anchor="b"/>
                </a:tc>
                <a:tc>
                  <a:txBody>
                    <a:bodyPr/>
                    <a:lstStyle/>
                    <a:p>
                      <a:pPr algn="r" fontAlgn="b"/>
                      <a:r>
                        <a:rPr lang="tr-TR" sz="700" u="none" strike="noStrike"/>
                        <a:t>100,00</a:t>
                      </a:r>
                      <a:endParaRPr lang="tr-TR" sz="700" b="1" i="0" u="none" strike="noStrike">
                        <a:latin typeface="Tahoma"/>
                      </a:endParaRPr>
                    </a:p>
                  </a:txBody>
                  <a:tcPr marL="4034" marR="4034" marT="4034" marB="0" anchor="b"/>
                </a:tc>
                <a:tc>
                  <a:txBody>
                    <a:bodyPr/>
                    <a:lstStyle/>
                    <a:p>
                      <a:pPr algn="r" fontAlgn="b"/>
                      <a:r>
                        <a:rPr lang="tr-TR" sz="700" u="none" strike="noStrike"/>
                        <a:t>100,00</a:t>
                      </a:r>
                      <a:endParaRPr lang="tr-TR" sz="700" b="1" i="0" u="none" strike="noStrike">
                        <a:latin typeface="Tahoma"/>
                      </a:endParaRPr>
                    </a:p>
                  </a:txBody>
                  <a:tcPr marL="4034" marR="4034" marT="4034" marB="0" anchor="b"/>
                </a:tc>
                <a:tc>
                  <a:txBody>
                    <a:bodyPr/>
                    <a:lstStyle/>
                    <a:p>
                      <a:pPr algn="r" fontAlgn="b"/>
                      <a:r>
                        <a:rPr lang="tr-TR" sz="700" u="none" strike="noStrike"/>
                        <a:t>100,00</a:t>
                      </a:r>
                      <a:endParaRPr lang="tr-TR" sz="700" b="1" i="0" u="none" strike="noStrike">
                        <a:latin typeface="Tahoma"/>
                      </a:endParaRPr>
                    </a:p>
                  </a:txBody>
                  <a:tcPr marL="4034" marR="4034" marT="4034" marB="0" anchor="b"/>
                </a:tc>
                <a:extLst>
                  <a:ext uri="{0D108BD9-81ED-4DB2-BD59-A6C34878D82A}">
                    <a16:rowId xmlns:a16="http://schemas.microsoft.com/office/drawing/2014/main" val="10029"/>
                  </a:ext>
                </a:extLst>
              </a:tr>
              <a:tr h="132147">
                <a:tc>
                  <a:txBody>
                    <a:bodyPr/>
                    <a:lstStyle/>
                    <a:p>
                      <a:pPr algn="ctr" fontAlgn="b"/>
                      <a:r>
                        <a:rPr lang="tr-TR" sz="700" u="none" strike="noStrike"/>
                        <a:t> </a:t>
                      </a:r>
                      <a:endParaRPr lang="tr-TR" sz="700" b="1" i="0" u="none" strike="noStrike">
                        <a:latin typeface="Tahoma"/>
                      </a:endParaRPr>
                    </a:p>
                  </a:txBody>
                  <a:tcPr marL="4034" marR="4034" marT="4034" marB="0" anchor="b"/>
                </a:tc>
                <a:tc>
                  <a:txBody>
                    <a:bodyPr/>
                    <a:lstStyle/>
                    <a:p>
                      <a:pPr algn="l" fontAlgn="ctr"/>
                      <a:r>
                        <a:rPr lang="tr-TR" sz="700" u="none" strike="noStrike"/>
                        <a:t> </a:t>
                      </a:r>
                      <a:endParaRPr lang="tr-TR" sz="700" b="1" i="0" u="none" strike="noStrike">
                        <a:latin typeface="Tahoma"/>
                      </a:endParaRPr>
                    </a:p>
                  </a:txBody>
                  <a:tcPr marL="4034" marR="4034" marT="4034" marB="0" anchor="ctr"/>
                </a:tc>
                <a:tc>
                  <a:txBody>
                    <a:bodyPr/>
                    <a:lstStyle/>
                    <a:p>
                      <a:pPr algn="l" fontAlgn="ctr"/>
                      <a:r>
                        <a:rPr lang="tr-TR" sz="700" u="none" strike="noStrike"/>
                        <a:t> </a:t>
                      </a:r>
                      <a:endParaRPr lang="tr-TR" sz="700" b="0" i="0" u="none" strike="noStrike">
                        <a:latin typeface="Tahoma"/>
                      </a:endParaRPr>
                    </a:p>
                  </a:txBody>
                  <a:tcPr marL="4034" marR="4034" marT="4034" marB="0" anchor="ctr"/>
                </a:tc>
                <a:tc>
                  <a:txBody>
                    <a:bodyPr/>
                    <a:lstStyle/>
                    <a:p>
                      <a:pPr algn="l" fontAlgn="ctr"/>
                      <a:r>
                        <a:rPr lang="tr-TR" sz="700" u="none" strike="noStrike"/>
                        <a:t> </a:t>
                      </a:r>
                      <a:endParaRPr lang="tr-TR" sz="700" b="0" i="0" u="none" strike="noStrike">
                        <a:latin typeface="Tahoma"/>
                      </a:endParaRPr>
                    </a:p>
                  </a:txBody>
                  <a:tcPr marL="4034" marR="4034" marT="4034" marB="0" anchor="ctr"/>
                </a:tc>
                <a:tc>
                  <a:txBody>
                    <a:bodyPr/>
                    <a:lstStyle/>
                    <a:p>
                      <a:pPr algn="l" fontAlgn="ctr"/>
                      <a:r>
                        <a:rPr lang="tr-TR" sz="700" u="none" strike="noStrike"/>
                        <a:t> </a:t>
                      </a:r>
                      <a:endParaRPr lang="tr-TR" sz="700" b="0" i="0" u="none" strike="noStrike">
                        <a:latin typeface="Tahoma"/>
                      </a:endParaRPr>
                    </a:p>
                  </a:txBody>
                  <a:tcPr marL="4034" marR="4034" marT="4034" marB="0" anchor="ctr"/>
                </a:tc>
                <a:tc>
                  <a:txBody>
                    <a:bodyPr/>
                    <a:lstStyle/>
                    <a:p>
                      <a:pPr algn="l" fontAlgn="ctr"/>
                      <a:r>
                        <a:rPr lang="tr-TR" sz="700" u="none" strike="noStrike"/>
                        <a:t> </a:t>
                      </a:r>
                      <a:endParaRPr lang="tr-TR" sz="700" b="0" i="0" u="none" strike="noStrike">
                        <a:latin typeface="Tahoma"/>
                      </a:endParaRPr>
                    </a:p>
                  </a:txBody>
                  <a:tcPr marL="4034" marR="4034" marT="4034" marB="0" anchor="ctr"/>
                </a:tc>
                <a:tc>
                  <a:txBody>
                    <a:bodyPr/>
                    <a:lstStyle/>
                    <a:p>
                      <a:pPr algn="l" fontAlgn="ctr"/>
                      <a:r>
                        <a:rPr lang="tr-TR" sz="700" u="none" strike="noStrike"/>
                        <a:t> </a:t>
                      </a:r>
                      <a:endParaRPr lang="tr-TR" sz="700" b="0" i="0" u="none" strike="noStrike">
                        <a:latin typeface="Tahoma"/>
                      </a:endParaRPr>
                    </a:p>
                  </a:txBody>
                  <a:tcPr marL="4034" marR="4034" marT="4034" marB="0" anchor="ctr"/>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l" fontAlgn="ctr"/>
                      <a:r>
                        <a:rPr lang="tr-TR" sz="700" u="none" strike="noStrike"/>
                        <a:t> </a:t>
                      </a:r>
                      <a:endParaRPr lang="tr-TR" sz="700" b="0" i="0" u="none" strike="noStrike">
                        <a:latin typeface="Tahoma"/>
                      </a:endParaRPr>
                    </a:p>
                  </a:txBody>
                  <a:tcPr marL="4034" marR="4034" marT="4034" marB="0" anchor="ctr"/>
                </a:tc>
                <a:tc>
                  <a:txBody>
                    <a:bodyPr/>
                    <a:lstStyle/>
                    <a:p>
                      <a:pPr algn="l" fontAlgn="ctr"/>
                      <a:r>
                        <a:rPr lang="tr-TR" sz="700" u="none" strike="noStrike"/>
                        <a:t> </a:t>
                      </a:r>
                      <a:endParaRPr lang="tr-TR" sz="700" b="0" i="0" u="none" strike="noStrike">
                        <a:latin typeface="Tahoma"/>
                      </a:endParaRPr>
                    </a:p>
                  </a:txBody>
                  <a:tcPr marL="4034" marR="4034" marT="4034" marB="0" anchor="ctr"/>
                </a:tc>
                <a:tc>
                  <a:txBody>
                    <a:bodyPr/>
                    <a:lstStyle/>
                    <a:p>
                      <a:pPr algn="l" fontAlgn="ctr"/>
                      <a:r>
                        <a:rPr lang="tr-TR" sz="700" u="none" strike="noStrike"/>
                        <a:t> </a:t>
                      </a:r>
                      <a:endParaRPr lang="tr-TR" sz="700" b="0" i="0" u="none" strike="noStrike">
                        <a:latin typeface="Tahoma"/>
                      </a:endParaRPr>
                    </a:p>
                  </a:txBody>
                  <a:tcPr marL="4034" marR="4034" marT="4034" marB="0" anchor="ctr"/>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tc>
                  <a:txBody>
                    <a:bodyPr/>
                    <a:lstStyle/>
                    <a:p>
                      <a:pPr algn="r" fontAlgn="b"/>
                      <a:r>
                        <a:rPr lang="tr-TR" sz="700" u="none" strike="noStrike"/>
                        <a:t> </a:t>
                      </a:r>
                      <a:endParaRPr lang="tr-TR" sz="700" b="0" i="0" u="none" strike="noStrike">
                        <a:latin typeface="Tahoma"/>
                      </a:endParaRPr>
                    </a:p>
                  </a:txBody>
                  <a:tcPr marL="4034" marR="4034" marT="4034" marB="0" anchor="b"/>
                </a:tc>
                <a:extLst>
                  <a:ext uri="{0D108BD9-81ED-4DB2-BD59-A6C34878D82A}">
                    <a16:rowId xmlns:a16="http://schemas.microsoft.com/office/drawing/2014/main" val="10030"/>
                  </a:ext>
                </a:extLst>
              </a:tr>
              <a:tr h="221544">
                <a:tc gridSpan="2">
                  <a:txBody>
                    <a:bodyPr/>
                    <a:lstStyle/>
                    <a:p>
                      <a:pPr algn="ctr" fontAlgn="ctr"/>
                      <a:r>
                        <a:rPr lang="tr-TR" sz="700" u="none" strike="noStrike"/>
                        <a:t>TOPLAM PERSONEL (01 + 02)   </a:t>
                      </a:r>
                      <a:endParaRPr lang="tr-TR" sz="700" b="1" i="0" u="none" strike="noStrike">
                        <a:latin typeface="Tahoma"/>
                      </a:endParaRPr>
                    </a:p>
                  </a:txBody>
                  <a:tcPr marL="4034" marR="4034" marT="4034" marB="0" anchor="ctr"/>
                </a:tc>
                <a:tc hMerge="1">
                  <a:txBody>
                    <a:bodyPr/>
                    <a:lstStyle/>
                    <a:p>
                      <a:endParaRPr lang="tr-TR"/>
                    </a:p>
                  </a:txBody>
                  <a:tcPr/>
                </a:tc>
                <a:tc>
                  <a:txBody>
                    <a:bodyPr/>
                    <a:lstStyle/>
                    <a:p>
                      <a:pPr algn="r" fontAlgn="ctr"/>
                      <a:r>
                        <a:rPr lang="tr-TR" sz="700" u="none" strike="noStrike"/>
                        <a:t>131.474.000</a:t>
                      </a:r>
                      <a:endParaRPr lang="tr-TR" sz="700" b="1" i="0" u="none" strike="noStrike">
                        <a:latin typeface="Tahoma"/>
                      </a:endParaRPr>
                    </a:p>
                  </a:txBody>
                  <a:tcPr marL="4034" marR="4034" marT="4034" marB="0" anchor="ctr"/>
                </a:tc>
                <a:tc>
                  <a:txBody>
                    <a:bodyPr/>
                    <a:lstStyle/>
                    <a:p>
                      <a:pPr algn="r" fontAlgn="ctr"/>
                      <a:r>
                        <a:rPr lang="tr-TR" sz="700" u="none" strike="noStrike"/>
                        <a:t>177.372.030</a:t>
                      </a:r>
                      <a:endParaRPr lang="tr-TR" sz="700" b="1" i="0" u="none" strike="noStrike">
                        <a:latin typeface="Tahoma"/>
                      </a:endParaRPr>
                    </a:p>
                  </a:txBody>
                  <a:tcPr marL="4034" marR="4034" marT="4034" marB="0" anchor="ctr"/>
                </a:tc>
                <a:tc>
                  <a:txBody>
                    <a:bodyPr/>
                    <a:lstStyle/>
                    <a:p>
                      <a:pPr algn="r" fontAlgn="ctr"/>
                      <a:r>
                        <a:rPr lang="tr-TR" sz="700" u="none" strike="noStrike"/>
                        <a:t>156.423.939</a:t>
                      </a:r>
                      <a:endParaRPr lang="tr-TR" sz="700" b="1" i="0" u="none" strike="noStrike">
                        <a:latin typeface="Tahoma"/>
                      </a:endParaRPr>
                    </a:p>
                  </a:txBody>
                  <a:tcPr marL="4034" marR="4034" marT="4034" marB="0" anchor="ctr"/>
                </a:tc>
                <a:tc>
                  <a:txBody>
                    <a:bodyPr/>
                    <a:lstStyle/>
                    <a:p>
                      <a:pPr algn="r" fontAlgn="ctr"/>
                      <a:r>
                        <a:rPr lang="tr-TR" sz="700" u="none" strike="noStrike"/>
                        <a:t>182.394.000</a:t>
                      </a:r>
                      <a:endParaRPr lang="tr-TR" sz="700" b="1" i="0" u="none" strike="noStrike">
                        <a:latin typeface="Tahoma"/>
                      </a:endParaRPr>
                    </a:p>
                  </a:txBody>
                  <a:tcPr marL="4034" marR="4034" marT="4034" marB="0" anchor="ctr"/>
                </a:tc>
                <a:tc>
                  <a:txBody>
                    <a:bodyPr/>
                    <a:lstStyle/>
                    <a:p>
                      <a:pPr algn="r" fontAlgn="ctr"/>
                      <a:r>
                        <a:rPr lang="tr-TR" sz="700" u="none" strike="noStrike"/>
                        <a:t>303.571.920</a:t>
                      </a:r>
                      <a:endParaRPr lang="tr-TR" sz="700" b="1" i="0" u="none" strike="noStrike">
                        <a:latin typeface="Tahoma"/>
                      </a:endParaRPr>
                    </a:p>
                  </a:txBody>
                  <a:tcPr marL="4034" marR="4034" marT="4034" marB="0" anchor="ctr"/>
                </a:tc>
                <a:tc>
                  <a:txBody>
                    <a:bodyPr/>
                    <a:lstStyle/>
                    <a:p>
                      <a:pPr algn="r" fontAlgn="ctr"/>
                      <a:r>
                        <a:rPr lang="tr-TR" sz="700" u="none" strike="noStrike"/>
                        <a:t>274.047.766</a:t>
                      </a:r>
                      <a:endParaRPr lang="tr-TR" sz="700" b="1" i="0" u="none" strike="noStrike">
                        <a:latin typeface="Tahoma"/>
                      </a:endParaRPr>
                    </a:p>
                  </a:txBody>
                  <a:tcPr marL="4034" marR="4034" marT="4034" marB="0" anchor="ctr"/>
                </a:tc>
                <a:tc>
                  <a:txBody>
                    <a:bodyPr/>
                    <a:lstStyle/>
                    <a:p>
                      <a:pPr algn="r" fontAlgn="ctr"/>
                      <a:r>
                        <a:rPr lang="tr-TR" sz="700" u="none" strike="noStrike"/>
                        <a:t>397.106.000</a:t>
                      </a:r>
                      <a:endParaRPr lang="tr-TR" sz="700" b="1" i="0" u="none" strike="noStrike">
                        <a:latin typeface="Tahoma"/>
                      </a:endParaRPr>
                    </a:p>
                  </a:txBody>
                  <a:tcPr marL="4034" marR="4034" marT="4034" marB="0" anchor="ctr"/>
                </a:tc>
                <a:tc>
                  <a:txBody>
                    <a:bodyPr/>
                    <a:lstStyle/>
                    <a:p>
                      <a:pPr algn="r" fontAlgn="ctr"/>
                      <a:r>
                        <a:rPr lang="tr-TR" sz="700" u="none" strike="noStrike"/>
                        <a:t>665.703.800</a:t>
                      </a:r>
                      <a:endParaRPr lang="tr-TR" sz="700" b="1" i="0" u="none" strike="noStrike">
                        <a:latin typeface="Tahoma"/>
                      </a:endParaRPr>
                    </a:p>
                  </a:txBody>
                  <a:tcPr marL="4034" marR="4034" marT="4034" marB="0" anchor="ctr"/>
                </a:tc>
                <a:tc>
                  <a:txBody>
                    <a:bodyPr/>
                    <a:lstStyle/>
                    <a:p>
                      <a:pPr algn="r" fontAlgn="ctr"/>
                      <a:r>
                        <a:rPr lang="tr-TR" sz="700" u="none" strike="noStrike"/>
                        <a:t>603.845.850</a:t>
                      </a:r>
                      <a:endParaRPr lang="tr-TR" sz="700" b="1" i="0" u="none" strike="noStrike">
                        <a:latin typeface="Tahoma"/>
                      </a:endParaRPr>
                    </a:p>
                  </a:txBody>
                  <a:tcPr marL="4034" marR="4034" marT="4034" marB="0" anchor="ctr"/>
                </a:tc>
                <a:tc>
                  <a:txBody>
                    <a:bodyPr/>
                    <a:lstStyle/>
                    <a:p>
                      <a:pPr algn="r" fontAlgn="b"/>
                      <a:r>
                        <a:rPr lang="tr-TR" sz="700" u="none" strike="noStrike"/>
                        <a:t>117,7</a:t>
                      </a:r>
                      <a:endParaRPr lang="tr-TR" sz="700" b="1" i="0" u="none" strike="noStrike">
                        <a:latin typeface="Tahoma"/>
                      </a:endParaRPr>
                    </a:p>
                  </a:txBody>
                  <a:tcPr marL="4034" marR="4034" marT="4034" marB="0" anchor="b"/>
                </a:tc>
                <a:tc>
                  <a:txBody>
                    <a:bodyPr/>
                    <a:lstStyle/>
                    <a:p>
                      <a:pPr algn="r" fontAlgn="b"/>
                      <a:r>
                        <a:rPr lang="tr-TR" sz="700" u="none" strike="noStrike"/>
                        <a:t>119,3</a:t>
                      </a:r>
                      <a:endParaRPr lang="tr-TR" sz="700" b="1" i="0" u="none" strike="noStrike">
                        <a:latin typeface="Tahoma"/>
                      </a:endParaRPr>
                    </a:p>
                  </a:txBody>
                  <a:tcPr marL="4034" marR="4034" marT="4034" marB="0" anchor="b"/>
                </a:tc>
                <a:tc>
                  <a:txBody>
                    <a:bodyPr/>
                    <a:lstStyle/>
                    <a:p>
                      <a:pPr algn="r" fontAlgn="b"/>
                      <a:r>
                        <a:rPr lang="tr-TR" sz="700" u="none" strike="noStrike"/>
                        <a:t>120,3</a:t>
                      </a:r>
                      <a:endParaRPr lang="tr-TR" sz="700" b="1" i="0" u="none" strike="noStrike">
                        <a:latin typeface="Tahoma"/>
                      </a:endParaRPr>
                    </a:p>
                  </a:txBody>
                  <a:tcPr marL="4034" marR="4034" marT="4034" marB="0" anchor="b"/>
                </a:tc>
                <a:tc>
                  <a:txBody>
                    <a:bodyPr/>
                    <a:lstStyle/>
                    <a:p>
                      <a:pPr algn="r" fontAlgn="b"/>
                      <a:r>
                        <a:rPr lang="tr-TR" sz="700" u="none" strike="noStrike"/>
                        <a:t>100,00</a:t>
                      </a:r>
                      <a:endParaRPr lang="tr-TR" sz="700" b="1" i="0" u="none" strike="noStrike">
                        <a:latin typeface="Tahoma"/>
                      </a:endParaRPr>
                    </a:p>
                  </a:txBody>
                  <a:tcPr marL="4034" marR="4034" marT="4034" marB="0" anchor="b"/>
                </a:tc>
                <a:tc>
                  <a:txBody>
                    <a:bodyPr/>
                    <a:lstStyle/>
                    <a:p>
                      <a:pPr algn="r" fontAlgn="b"/>
                      <a:r>
                        <a:rPr lang="tr-TR" sz="700" u="none" strike="noStrike"/>
                        <a:t>100,00</a:t>
                      </a:r>
                      <a:endParaRPr lang="tr-TR" sz="700" b="1" i="0" u="none" strike="noStrike">
                        <a:latin typeface="Tahoma"/>
                      </a:endParaRPr>
                    </a:p>
                  </a:txBody>
                  <a:tcPr marL="4034" marR="4034" marT="4034" marB="0" anchor="b"/>
                </a:tc>
                <a:tc>
                  <a:txBody>
                    <a:bodyPr/>
                    <a:lstStyle/>
                    <a:p>
                      <a:pPr algn="r" fontAlgn="b"/>
                      <a:r>
                        <a:rPr lang="tr-TR" sz="700" u="none" strike="noStrike" dirty="0"/>
                        <a:t>100,00</a:t>
                      </a:r>
                      <a:endParaRPr lang="tr-TR" sz="700" b="1" i="0" u="none" strike="noStrike" dirty="0">
                        <a:latin typeface="Tahoma"/>
                      </a:endParaRPr>
                    </a:p>
                  </a:txBody>
                  <a:tcPr marL="4034" marR="4034" marT="4034" marB="0" anchor="b"/>
                </a:tc>
                <a:extLst>
                  <a:ext uri="{0D108BD9-81ED-4DB2-BD59-A6C34878D82A}">
                    <a16:rowId xmlns:a16="http://schemas.microsoft.com/office/drawing/2014/main" val="10031"/>
                  </a:ext>
                </a:extLst>
              </a:tr>
            </a:tbl>
          </a:graphicData>
        </a:graphic>
      </p:graphicFrame>
    </p:spTree>
    <p:extLst>
      <p:ext uri="{BB962C8B-B14F-4D97-AF65-F5344CB8AC3E}">
        <p14:creationId xmlns:p14="http://schemas.microsoft.com/office/powerpoint/2010/main" val="39934039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2627870" y="696669"/>
            <a:ext cx="5568779" cy="400110"/>
          </a:xfrm>
          <a:prstGeom prst="rect">
            <a:avLst/>
          </a:prstGeom>
        </p:spPr>
        <p:txBody>
          <a:bodyPr wrap="square">
            <a:spAutoFit/>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r-TR" sz="2000" b="1" i="0" u="none" strike="noStrike" kern="1200" cap="none" spc="0" normalizeH="0" baseline="0" noProof="0" dirty="0" smtClean="0">
                <a:ln>
                  <a:noFill/>
                </a:ln>
                <a:solidFill>
                  <a:prstClr val="black"/>
                </a:solidFill>
                <a:effectLst/>
                <a:uLnTx/>
                <a:uFillTx/>
                <a:latin typeface="Tahoma" panose="020B0604030504040204" pitchFamily="34" charset="0"/>
                <a:ea typeface="+mn-ea"/>
                <a:cs typeface="+mn-cs"/>
              </a:rPr>
              <a:t>KURUM BÜTÇE GİDERİ </a:t>
            </a:r>
            <a:r>
              <a:rPr kumimoji="0" lang="tr-TR" sz="2000" b="1" i="0" u="none" strike="noStrike" kern="1200" cap="none" spc="0" normalizeH="0" baseline="0" noProof="0" dirty="0">
                <a:ln>
                  <a:noFill/>
                </a:ln>
                <a:solidFill>
                  <a:prstClr val="black"/>
                </a:solidFill>
                <a:effectLst/>
                <a:uLnTx/>
                <a:uFillTx/>
                <a:latin typeface="Tahoma" panose="020B0604030504040204" pitchFamily="34" charset="0"/>
                <a:ea typeface="+mn-ea"/>
                <a:cs typeface="+mn-cs"/>
              </a:rPr>
              <a:t>TOPLAMI</a:t>
            </a:r>
          </a:p>
        </p:txBody>
      </p:sp>
      <p:graphicFrame>
        <p:nvGraphicFramePr>
          <p:cNvPr id="6" name="5 Tablo"/>
          <p:cNvGraphicFramePr>
            <a:graphicFrameLocks noGrp="1"/>
          </p:cNvGraphicFramePr>
          <p:nvPr/>
        </p:nvGraphicFramePr>
        <p:xfrm>
          <a:off x="412921" y="1293341"/>
          <a:ext cx="5715000" cy="3995920"/>
        </p:xfrm>
        <a:graphic>
          <a:graphicData uri="http://schemas.openxmlformats.org/drawingml/2006/table">
            <a:tbl>
              <a:tblPr/>
              <a:tblGrid>
                <a:gridCol w="3972893">
                  <a:extLst>
                    <a:ext uri="{9D8B030D-6E8A-4147-A177-3AD203B41FA5}">
                      <a16:colId xmlns:a16="http://schemas.microsoft.com/office/drawing/2014/main" val="20000"/>
                    </a:ext>
                  </a:extLst>
                </a:gridCol>
                <a:gridCol w="913892">
                  <a:extLst>
                    <a:ext uri="{9D8B030D-6E8A-4147-A177-3AD203B41FA5}">
                      <a16:colId xmlns:a16="http://schemas.microsoft.com/office/drawing/2014/main" val="20001"/>
                    </a:ext>
                  </a:extLst>
                </a:gridCol>
                <a:gridCol w="828215">
                  <a:extLst>
                    <a:ext uri="{9D8B030D-6E8A-4147-A177-3AD203B41FA5}">
                      <a16:colId xmlns:a16="http://schemas.microsoft.com/office/drawing/2014/main" val="20002"/>
                    </a:ext>
                  </a:extLst>
                </a:gridCol>
              </a:tblGrid>
              <a:tr h="471883">
                <a:tc>
                  <a:txBody>
                    <a:bodyPr/>
                    <a:lstStyle/>
                    <a:p>
                      <a:pPr algn="ctr" fontAlgn="b"/>
                      <a:r>
                        <a:rPr lang="tr-TR" sz="1000" b="0" i="0" u="none" strike="noStrike" dirty="0">
                          <a:latin typeface="Tahoma"/>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1000" b="1" i="0" u="none" strike="noStrike" dirty="0">
                          <a:latin typeface="Tahoma"/>
                        </a:rPr>
                        <a:t>2022 GERÇEKLEŞME TOPLAMI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1000" b="1" i="0" u="none" strike="noStrike">
                          <a:latin typeface="Tahoma"/>
                        </a:rPr>
                        <a:t>2023 BAŞLANGIÇ ÖDENEĞİ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20367">
                <a:tc>
                  <a:txBody>
                    <a:bodyPr/>
                    <a:lstStyle/>
                    <a:p>
                      <a:pPr algn="l" fontAlgn="b"/>
                      <a:r>
                        <a:rPr lang="tr-TR" sz="900" b="1" i="0" u="none" strike="noStrike">
                          <a:latin typeface="Tahoma"/>
                        </a:rPr>
                        <a:t>BÜTÇE GİDERLERİ TOPLAMI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381.172.301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536.103.000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20367">
                <a:tc>
                  <a:txBody>
                    <a:bodyPr/>
                    <a:lstStyle/>
                    <a:p>
                      <a:pPr algn="l" fontAlgn="b"/>
                      <a:r>
                        <a:rPr lang="tr-TR" sz="900" b="1" i="0" u="none" strike="noStrike">
                          <a:latin typeface="Tahoma"/>
                        </a:rPr>
                        <a:t>01 - PERSONEL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244.752.462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353.305.000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20367">
                <a:tc>
                  <a:txBody>
                    <a:bodyPr/>
                    <a:lstStyle/>
                    <a:p>
                      <a:pPr algn="l" fontAlgn="b"/>
                      <a:r>
                        <a:rPr lang="tr-TR" sz="900" b="0" i="0" u="none" strike="noStrike">
                          <a:latin typeface="Tahoma"/>
                        </a:rPr>
                        <a:t>01.01 - MEMURLAR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211.310.238</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dirty="0">
                          <a:latin typeface="Tahoma"/>
                        </a:rPr>
                        <a:t>303.002.000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20367">
                <a:tc>
                  <a:txBody>
                    <a:bodyPr/>
                    <a:lstStyle/>
                    <a:p>
                      <a:pPr algn="l" fontAlgn="b"/>
                      <a:r>
                        <a:rPr lang="tr-TR" sz="900" b="0" i="0" u="none" strike="noStrike">
                          <a:latin typeface="Tahoma"/>
                        </a:rPr>
                        <a:t>01.02 - SÖZLEŞMELİ  PERSONEL</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1.257.651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1.777.000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20367">
                <a:tc>
                  <a:txBody>
                    <a:bodyPr/>
                    <a:lstStyle/>
                    <a:p>
                      <a:pPr algn="l" fontAlgn="b"/>
                      <a:r>
                        <a:rPr lang="tr-TR" sz="900" b="0" i="0" u="none" strike="noStrike">
                          <a:latin typeface="Tahoma"/>
                        </a:rPr>
                        <a:t>01.03 - İŞÇİLER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32.153.038</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48.317.000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20367">
                <a:tc>
                  <a:txBody>
                    <a:bodyPr/>
                    <a:lstStyle/>
                    <a:p>
                      <a:pPr algn="l" fontAlgn="b"/>
                      <a:r>
                        <a:rPr lang="tr-TR" sz="900" b="0" i="0" u="none" strike="noStrike">
                          <a:latin typeface="Tahoma"/>
                        </a:rPr>
                        <a:t>01.04 - GEÇİCİ SÜRELİ ÇALIŞANLAR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31.536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209.000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20367">
                <a:tc>
                  <a:txBody>
                    <a:bodyPr/>
                    <a:lstStyle/>
                    <a:p>
                      <a:pPr algn="l" fontAlgn="b"/>
                      <a:r>
                        <a:rPr lang="tr-TR" sz="900" b="1" i="0" u="none" strike="noStrike">
                          <a:latin typeface="Tahoma"/>
                        </a:rPr>
                        <a:t>02 - SOSYAL GÜVENLİK KURUMLARINA DEVLET PRİMİ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dirty="0">
                          <a:latin typeface="Tahoma"/>
                        </a:rPr>
                        <a:t>29.295.304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43.801.000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20367">
                <a:tc>
                  <a:txBody>
                    <a:bodyPr/>
                    <a:lstStyle/>
                    <a:p>
                      <a:pPr algn="l" fontAlgn="b"/>
                      <a:r>
                        <a:rPr lang="tr-TR" sz="900" b="0" i="0" u="none" strike="noStrike">
                          <a:latin typeface="Tahoma"/>
                        </a:rPr>
                        <a:t>02.01 - MEMURLAR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21.771.956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33.894.000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20367">
                <a:tc>
                  <a:txBody>
                    <a:bodyPr/>
                    <a:lstStyle/>
                    <a:p>
                      <a:pPr algn="l" fontAlgn="b"/>
                      <a:r>
                        <a:rPr lang="tr-TR" sz="900" b="0" i="0" u="none" strike="noStrike">
                          <a:latin typeface="Tahoma"/>
                        </a:rPr>
                        <a:t>02.02 - SÖZLEŞMELİ PERSONEL</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292.612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449.000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20367">
                <a:tc>
                  <a:txBody>
                    <a:bodyPr/>
                    <a:lstStyle/>
                    <a:p>
                      <a:pPr algn="l" fontAlgn="b"/>
                      <a:r>
                        <a:rPr lang="tr-TR" sz="900" b="0" i="0" u="none" strike="noStrike">
                          <a:latin typeface="Tahoma"/>
                        </a:rPr>
                        <a:t>02.03 - İŞÇİLER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7.006.834</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9.309.000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320367">
                <a:tc>
                  <a:txBody>
                    <a:bodyPr/>
                    <a:lstStyle/>
                    <a:p>
                      <a:pPr algn="l" fontAlgn="b"/>
                      <a:r>
                        <a:rPr lang="tr-TR" sz="900" b="0" i="0" u="none" strike="noStrike">
                          <a:latin typeface="Tahoma"/>
                        </a:rPr>
                        <a:t>02.04 - GEÇİCİ SÜRELİ ÇALIŞANLAR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223.903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dirty="0">
                          <a:latin typeface="Tahoma"/>
                        </a:rPr>
                        <a:t>149.000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bl>
          </a:graphicData>
        </a:graphic>
      </p:graphicFrame>
      <p:graphicFrame>
        <p:nvGraphicFramePr>
          <p:cNvPr id="7" name="6 Tablo"/>
          <p:cNvGraphicFramePr>
            <a:graphicFrameLocks noGrp="1"/>
          </p:cNvGraphicFramePr>
          <p:nvPr/>
        </p:nvGraphicFramePr>
        <p:xfrm>
          <a:off x="6179236" y="1293343"/>
          <a:ext cx="5270499" cy="3992018"/>
        </p:xfrm>
        <a:graphic>
          <a:graphicData uri="http://schemas.openxmlformats.org/drawingml/2006/table">
            <a:tbl>
              <a:tblPr/>
              <a:tblGrid>
                <a:gridCol w="1382634">
                  <a:extLst>
                    <a:ext uri="{9D8B030D-6E8A-4147-A177-3AD203B41FA5}">
                      <a16:colId xmlns:a16="http://schemas.microsoft.com/office/drawing/2014/main" val="20000"/>
                    </a:ext>
                  </a:extLst>
                </a:gridCol>
                <a:gridCol w="1382634">
                  <a:extLst>
                    <a:ext uri="{9D8B030D-6E8A-4147-A177-3AD203B41FA5}">
                      <a16:colId xmlns:a16="http://schemas.microsoft.com/office/drawing/2014/main" val="20001"/>
                    </a:ext>
                  </a:extLst>
                </a:gridCol>
                <a:gridCol w="494704">
                  <a:extLst>
                    <a:ext uri="{9D8B030D-6E8A-4147-A177-3AD203B41FA5}">
                      <a16:colId xmlns:a16="http://schemas.microsoft.com/office/drawing/2014/main" val="20002"/>
                    </a:ext>
                  </a:extLst>
                </a:gridCol>
                <a:gridCol w="485190">
                  <a:extLst>
                    <a:ext uri="{9D8B030D-6E8A-4147-A177-3AD203B41FA5}">
                      <a16:colId xmlns:a16="http://schemas.microsoft.com/office/drawing/2014/main" val="20003"/>
                    </a:ext>
                  </a:extLst>
                </a:gridCol>
                <a:gridCol w="583497">
                  <a:extLst>
                    <a:ext uri="{9D8B030D-6E8A-4147-A177-3AD203B41FA5}">
                      <a16:colId xmlns:a16="http://schemas.microsoft.com/office/drawing/2014/main" val="20004"/>
                    </a:ext>
                  </a:extLst>
                </a:gridCol>
                <a:gridCol w="941840">
                  <a:extLst>
                    <a:ext uri="{9D8B030D-6E8A-4147-A177-3AD203B41FA5}">
                      <a16:colId xmlns:a16="http://schemas.microsoft.com/office/drawing/2014/main" val="20005"/>
                    </a:ext>
                  </a:extLst>
                </a:gridCol>
              </a:tblGrid>
              <a:tr h="468659">
                <a:tc gridSpan="2">
                  <a:txBody>
                    <a:bodyPr/>
                    <a:lstStyle/>
                    <a:p>
                      <a:pPr algn="ctr" fontAlgn="ctr"/>
                      <a:r>
                        <a:rPr lang="tr-TR" sz="1000" b="1" i="0" u="none" strike="noStrike" dirty="0">
                          <a:latin typeface="Tahoma"/>
                        </a:rPr>
                        <a:t>OCAK-ARALIK                               GERÇEKLEŞME TOPLAMI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tr-TR"/>
                    </a:p>
                  </a:txBody>
                  <a:tcPr/>
                </a:tc>
                <a:tc rowSpan="2">
                  <a:txBody>
                    <a:bodyPr/>
                    <a:lstStyle/>
                    <a:p>
                      <a:pPr algn="ctr" fontAlgn="ctr"/>
                      <a:r>
                        <a:rPr lang="tr-TR" sz="1000" b="1" i="0" u="none" strike="noStrike">
                          <a:latin typeface="Tahoma"/>
                        </a:rPr>
                        <a:t>ARTIŞ ORANI *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fontAlgn="ctr"/>
                      <a:r>
                        <a:rPr lang="tr-TR" sz="1000" b="1" i="0" u="none" strike="noStrike">
                          <a:latin typeface="Tahoma"/>
                        </a:rPr>
                        <a:t>OCAK-ARALIK                              GERÇEK. ORANI **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tr-TR"/>
                    </a:p>
                  </a:txBody>
                  <a:tcPr/>
                </a:tc>
                <a:tc rowSpan="2">
                  <a:txBody>
                    <a:bodyPr/>
                    <a:lstStyle/>
                    <a:p>
                      <a:pPr algn="ctr" fontAlgn="ctr"/>
                      <a:r>
                        <a:rPr lang="tr-TR" sz="1000" b="1" i="0" u="none" strike="noStrike">
                          <a:latin typeface="Tahoma"/>
                        </a:rPr>
                        <a:t>2023 YILSONU GERÇEKLEŞME TAHMİNİ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00337">
                <a:tc>
                  <a:txBody>
                    <a:bodyPr/>
                    <a:lstStyle/>
                    <a:p>
                      <a:pPr algn="ctr" fontAlgn="ctr"/>
                      <a:r>
                        <a:rPr lang="tr-TR" sz="1000" b="1" i="0" u="none" strike="noStrike" dirty="0">
                          <a:latin typeface="Tahoma"/>
                        </a:rPr>
                        <a:t>2022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1000" b="1" i="0" u="none" strike="noStrike">
                          <a:latin typeface="Tahoma"/>
                        </a:rPr>
                        <a:t>2023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fontAlgn="ctr"/>
                      <a:r>
                        <a:rPr lang="tr-TR" sz="1000" b="1" i="0" u="none" strike="noStrike" dirty="0">
                          <a:latin typeface="Tahoma"/>
                        </a:rPr>
                        <a:t>2022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1000" b="1" i="0" u="none" strike="noStrike" dirty="0">
                          <a:latin typeface="Tahoma"/>
                        </a:rPr>
                        <a:t>2023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extLst>
                  <a:ext uri="{0D108BD9-81ED-4DB2-BD59-A6C34878D82A}">
                    <a16:rowId xmlns:a16="http://schemas.microsoft.com/office/drawing/2014/main" val="10001"/>
                  </a:ext>
                </a:extLst>
              </a:tr>
              <a:tr h="302934">
                <a:tc>
                  <a:txBody>
                    <a:bodyPr/>
                    <a:lstStyle/>
                    <a:p>
                      <a:pPr algn="r" fontAlgn="ctr"/>
                      <a:r>
                        <a:rPr lang="tr-TR" sz="900" b="1" i="0" u="none" strike="noStrike">
                          <a:latin typeface="Tahoma"/>
                        </a:rPr>
                        <a:t>381.172.301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737.746.108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93,55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137,61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353.305.000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93682">
                <a:tc>
                  <a:txBody>
                    <a:bodyPr/>
                    <a:lstStyle/>
                    <a:p>
                      <a:pPr algn="r" fontAlgn="ctr"/>
                      <a:r>
                        <a:rPr lang="tr-TR" sz="900" b="1" i="0" u="none" strike="noStrike">
                          <a:latin typeface="Tahoma"/>
                        </a:rPr>
                        <a:t>244.752.462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539.464.205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120,41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152,69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353.305.000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02934">
                <a:tc>
                  <a:txBody>
                    <a:bodyPr/>
                    <a:lstStyle/>
                    <a:p>
                      <a:pPr algn="r" fontAlgn="b"/>
                      <a:r>
                        <a:rPr lang="tr-TR" sz="900" b="0" i="0" u="none" strike="noStrike">
                          <a:latin typeface="Tahoma"/>
                        </a:rPr>
                        <a:t>211.310.238</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dirty="0">
                          <a:latin typeface="Tahoma"/>
                        </a:rPr>
                        <a:t>420.772.565</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99,13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138,87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303.002.000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02934">
                <a:tc>
                  <a:txBody>
                    <a:bodyPr/>
                    <a:lstStyle/>
                    <a:p>
                      <a:pPr algn="r" fontAlgn="b"/>
                      <a:r>
                        <a:rPr lang="tr-TR" sz="900" b="0" i="0" u="none" strike="noStrike">
                          <a:latin typeface="Tahoma"/>
                        </a:rPr>
                        <a:t>1.257.651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9.107.333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624,15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512,51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1.777.000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02934">
                <a:tc>
                  <a:txBody>
                    <a:bodyPr/>
                    <a:lstStyle/>
                    <a:p>
                      <a:pPr algn="r" fontAlgn="b"/>
                      <a:r>
                        <a:rPr lang="tr-TR" sz="900" b="0" i="0" u="none" strike="noStrike">
                          <a:latin typeface="Tahoma"/>
                        </a:rPr>
                        <a:t>32.153.038</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109.496.496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240,55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226,62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48.317.000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02934">
                <a:tc>
                  <a:txBody>
                    <a:bodyPr/>
                    <a:lstStyle/>
                    <a:p>
                      <a:pPr algn="r" fontAlgn="b"/>
                      <a:r>
                        <a:rPr lang="tr-TR" sz="900" b="0" i="0" u="none" strike="noStrike">
                          <a:latin typeface="Tahoma"/>
                        </a:rPr>
                        <a:t>31.536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87.811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178,45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42,01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209.000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02934">
                <a:tc>
                  <a:txBody>
                    <a:bodyPr/>
                    <a:lstStyle/>
                    <a:p>
                      <a:pPr algn="r" fontAlgn="ctr"/>
                      <a:r>
                        <a:rPr lang="tr-TR" sz="900" b="1" i="0" u="none" strike="noStrike">
                          <a:latin typeface="Tahoma"/>
                        </a:rPr>
                        <a:t>29.295.304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64.381.645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119,77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146,99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02934">
                <a:tc>
                  <a:txBody>
                    <a:bodyPr/>
                    <a:lstStyle/>
                    <a:p>
                      <a:pPr algn="r" fontAlgn="b"/>
                      <a:r>
                        <a:rPr lang="tr-TR" sz="900" b="0" i="0" u="none" strike="noStrike">
                          <a:latin typeface="Tahoma"/>
                        </a:rPr>
                        <a:t>21.771.956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39.443.098</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81,16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116,37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02934">
                <a:tc>
                  <a:txBody>
                    <a:bodyPr/>
                    <a:lstStyle/>
                    <a:p>
                      <a:pPr algn="r" fontAlgn="b"/>
                      <a:r>
                        <a:rPr lang="tr-TR" sz="900" b="0" i="0" u="none" strike="noStrike">
                          <a:latin typeface="Tahoma"/>
                        </a:rPr>
                        <a:t>292.612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dirty="0">
                          <a:latin typeface="Tahoma"/>
                        </a:rPr>
                        <a:t>1.408.652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381,41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313,73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302934">
                <a:tc>
                  <a:txBody>
                    <a:bodyPr/>
                    <a:lstStyle/>
                    <a:p>
                      <a:pPr algn="r" fontAlgn="b"/>
                      <a:r>
                        <a:rPr lang="tr-TR" sz="900" b="0" i="0" u="none" strike="noStrike">
                          <a:latin typeface="Tahoma"/>
                        </a:rPr>
                        <a:t>7.006.834</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23.145.025</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230,32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248,63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302934">
                <a:tc>
                  <a:txBody>
                    <a:bodyPr/>
                    <a:lstStyle/>
                    <a:p>
                      <a:pPr algn="r" fontAlgn="b"/>
                      <a:r>
                        <a:rPr lang="tr-TR" sz="900" b="0" i="0" u="none" strike="noStrike">
                          <a:latin typeface="Tahoma"/>
                        </a:rPr>
                        <a:t>223.903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384.869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71,89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258,30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dirty="0">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343856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o"/>
          <p:cNvGraphicFramePr>
            <a:graphicFrameLocks noGrp="1"/>
          </p:cNvGraphicFramePr>
          <p:nvPr/>
        </p:nvGraphicFramePr>
        <p:xfrm>
          <a:off x="305830" y="1847973"/>
          <a:ext cx="5715000" cy="2534920"/>
        </p:xfrm>
        <a:graphic>
          <a:graphicData uri="http://schemas.openxmlformats.org/drawingml/2006/table">
            <a:tbl>
              <a:tblPr/>
              <a:tblGrid>
                <a:gridCol w="3972893">
                  <a:extLst>
                    <a:ext uri="{9D8B030D-6E8A-4147-A177-3AD203B41FA5}">
                      <a16:colId xmlns:a16="http://schemas.microsoft.com/office/drawing/2014/main" val="20000"/>
                    </a:ext>
                  </a:extLst>
                </a:gridCol>
                <a:gridCol w="913892">
                  <a:extLst>
                    <a:ext uri="{9D8B030D-6E8A-4147-A177-3AD203B41FA5}">
                      <a16:colId xmlns:a16="http://schemas.microsoft.com/office/drawing/2014/main" val="20001"/>
                    </a:ext>
                  </a:extLst>
                </a:gridCol>
                <a:gridCol w="828215">
                  <a:extLst>
                    <a:ext uri="{9D8B030D-6E8A-4147-A177-3AD203B41FA5}">
                      <a16:colId xmlns:a16="http://schemas.microsoft.com/office/drawing/2014/main" val="20002"/>
                    </a:ext>
                  </a:extLst>
                </a:gridCol>
              </a:tblGrid>
              <a:tr h="316865">
                <a:tc>
                  <a:txBody>
                    <a:bodyPr/>
                    <a:lstStyle/>
                    <a:p>
                      <a:pPr algn="l" fontAlgn="b"/>
                      <a:r>
                        <a:rPr lang="tr-TR" sz="900" b="1" i="0" u="none" strike="noStrike">
                          <a:latin typeface="Tahoma"/>
                        </a:rPr>
                        <a:t>03 - MAL VE HİZMET ALIM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37.627.125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49.983.000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16865">
                <a:tc>
                  <a:txBody>
                    <a:bodyPr/>
                    <a:lstStyle/>
                    <a:p>
                      <a:pPr algn="l" fontAlgn="b"/>
                      <a:r>
                        <a:rPr lang="tr-TR" sz="900" b="0" i="0" u="none" strike="noStrike">
                          <a:latin typeface="Tahoma"/>
                        </a:rPr>
                        <a:t>03.02 - TÜKETİME YÖNELİK MAL VE MALZEME ALIMLARI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34.698.879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44.710.000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16865">
                <a:tc>
                  <a:txBody>
                    <a:bodyPr/>
                    <a:lstStyle/>
                    <a:p>
                      <a:pPr algn="l" fontAlgn="b"/>
                      <a:r>
                        <a:rPr lang="tr-TR" sz="900" b="0" i="0" u="none" strike="noStrike">
                          <a:latin typeface="Tahoma"/>
                        </a:rPr>
                        <a:t>03.03 - YOLLUKLAR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654.841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1.231.000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16865">
                <a:tc>
                  <a:txBody>
                    <a:bodyPr/>
                    <a:lstStyle/>
                    <a:p>
                      <a:pPr algn="l" fontAlgn="b"/>
                      <a:r>
                        <a:rPr lang="tr-TR" sz="900" b="0" i="0" u="none" strike="noStrike">
                          <a:latin typeface="Tahoma"/>
                        </a:rPr>
                        <a:t>03.04 - GÖREV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211.746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37.000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16865">
                <a:tc>
                  <a:txBody>
                    <a:bodyPr/>
                    <a:lstStyle/>
                    <a:p>
                      <a:pPr algn="l" fontAlgn="b"/>
                      <a:r>
                        <a:rPr lang="tr-TR" sz="900" b="0" i="0" u="none" strike="noStrike">
                          <a:latin typeface="Tahoma"/>
                        </a:rPr>
                        <a:t>03.05 - HİZMET ALIMLARI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1.433.662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2.428.000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16865">
                <a:tc>
                  <a:txBody>
                    <a:bodyPr/>
                    <a:lstStyle/>
                    <a:p>
                      <a:pPr algn="l" fontAlgn="b"/>
                      <a:r>
                        <a:rPr lang="tr-TR" sz="900" b="0" i="0" u="none" strike="noStrike">
                          <a:latin typeface="Tahoma"/>
                        </a:rPr>
                        <a:t>03.06 - TEMSİL VE TANITMA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78.897</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80.000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16865">
                <a:tc>
                  <a:txBody>
                    <a:bodyPr/>
                    <a:lstStyle/>
                    <a:p>
                      <a:pPr algn="l" fontAlgn="b"/>
                      <a:r>
                        <a:rPr lang="tr-TR" sz="900" b="0" i="0" u="none" strike="noStrike">
                          <a:latin typeface="Tahoma"/>
                        </a:rPr>
                        <a:t>03.07 - MENKUL MAL,GAYRİMADDİ HAK ALIM, BAKIM VE ONARIM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549.099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1.313.000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16865">
                <a:tc>
                  <a:txBody>
                    <a:bodyPr/>
                    <a:lstStyle/>
                    <a:p>
                      <a:pPr algn="l" fontAlgn="b"/>
                      <a:r>
                        <a:rPr lang="tr-TR" sz="900" b="0" i="0" u="none" strike="noStrike">
                          <a:latin typeface="Tahoma"/>
                        </a:rPr>
                        <a:t>03.08 - GAYRİMENKUL MAL BAKIM VE ONARIM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dirty="0">
                          <a:latin typeface="Tahoma"/>
                        </a:rPr>
                        <a:t>184.000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graphicFrame>
        <p:nvGraphicFramePr>
          <p:cNvPr id="4" name="3 Tablo"/>
          <p:cNvGraphicFramePr>
            <a:graphicFrameLocks noGrp="1"/>
          </p:cNvGraphicFramePr>
          <p:nvPr/>
        </p:nvGraphicFramePr>
        <p:xfrm>
          <a:off x="6072145" y="1815023"/>
          <a:ext cx="5270499" cy="2534920"/>
        </p:xfrm>
        <a:graphic>
          <a:graphicData uri="http://schemas.openxmlformats.org/drawingml/2006/table">
            <a:tbl>
              <a:tblPr/>
              <a:tblGrid>
                <a:gridCol w="1382634">
                  <a:extLst>
                    <a:ext uri="{9D8B030D-6E8A-4147-A177-3AD203B41FA5}">
                      <a16:colId xmlns:a16="http://schemas.microsoft.com/office/drawing/2014/main" val="20000"/>
                    </a:ext>
                  </a:extLst>
                </a:gridCol>
                <a:gridCol w="1382634">
                  <a:extLst>
                    <a:ext uri="{9D8B030D-6E8A-4147-A177-3AD203B41FA5}">
                      <a16:colId xmlns:a16="http://schemas.microsoft.com/office/drawing/2014/main" val="20001"/>
                    </a:ext>
                  </a:extLst>
                </a:gridCol>
                <a:gridCol w="494704">
                  <a:extLst>
                    <a:ext uri="{9D8B030D-6E8A-4147-A177-3AD203B41FA5}">
                      <a16:colId xmlns:a16="http://schemas.microsoft.com/office/drawing/2014/main" val="20002"/>
                    </a:ext>
                  </a:extLst>
                </a:gridCol>
                <a:gridCol w="485190">
                  <a:extLst>
                    <a:ext uri="{9D8B030D-6E8A-4147-A177-3AD203B41FA5}">
                      <a16:colId xmlns:a16="http://schemas.microsoft.com/office/drawing/2014/main" val="20003"/>
                    </a:ext>
                  </a:extLst>
                </a:gridCol>
                <a:gridCol w="583497">
                  <a:extLst>
                    <a:ext uri="{9D8B030D-6E8A-4147-A177-3AD203B41FA5}">
                      <a16:colId xmlns:a16="http://schemas.microsoft.com/office/drawing/2014/main" val="20004"/>
                    </a:ext>
                  </a:extLst>
                </a:gridCol>
                <a:gridCol w="941840">
                  <a:extLst>
                    <a:ext uri="{9D8B030D-6E8A-4147-A177-3AD203B41FA5}">
                      <a16:colId xmlns:a16="http://schemas.microsoft.com/office/drawing/2014/main" val="20005"/>
                    </a:ext>
                  </a:extLst>
                </a:gridCol>
              </a:tblGrid>
              <a:tr h="316865">
                <a:tc>
                  <a:txBody>
                    <a:bodyPr/>
                    <a:lstStyle/>
                    <a:p>
                      <a:pPr algn="r" fontAlgn="ctr"/>
                      <a:r>
                        <a:rPr lang="tr-TR" sz="900" b="1" i="0" u="none" strike="noStrike" dirty="0">
                          <a:latin typeface="Tahoma"/>
                        </a:rPr>
                        <a:t>37.627.125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58.110.411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54,44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116,26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16865">
                <a:tc>
                  <a:txBody>
                    <a:bodyPr/>
                    <a:lstStyle/>
                    <a:p>
                      <a:pPr algn="r" fontAlgn="b"/>
                      <a:r>
                        <a:rPr lang="tr-TR" sz="900" b="0" i="0" u="none" strike="noStrike">
                          <a:latin typeface="Tahoma"/>
                        </a:rPr>
                        <a:t>34.698.879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53.251.472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53,47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119,10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16865">
                <a:tc>
                  <a:txBody>
                    <a:bodyPr/>
                    <a:lstStyle/>
                    <a:p>
                      <a:pPr algn="r" fontAlgn="b"/>
                      <a:r>
                        <a:rPr lang="tr-TR" sz="900" b="0" i="0" u="none" strike="noStrike">
                          <a:latin typeface="Tahoma"/>
                        </a:rPr>
                        <a:t>654.841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1.134.447</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73,24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92,16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16865">
                <a:tc>
                  <a:txBody>
                    <a:bodyPr/>
                    <a:lstStyle/>
                    <a:p>
                      <a:pPr algn="r" fontAlgn="b"/>
                      <a:r>
                        <a:rPr lang="tr-TR" sz="900" b="0" i="0" u="none" strike="noStrike">
                          <a:latin typeface="Tahoma"/>
                        </a:rPr>
                        <a:t>211.746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603.036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184,79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1.629,83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16865">
                <a:tc>
                  <a:txBody>
                    <a:bodyPr/>
                    <a:lstStyle/>
                    <a:p>
                      <a:pPr algn="r" fontAlgn="b"/>
                      <a:r>
                        <a:rPr lang="tr-TR" sz="900" b="0" i="0" u="none" strike="noStrike">
                          <a:latin typeface="Tahoma"/>
                        </a:rPr>
                        <a:t>1.433.662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1.940.149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35,33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79,91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16865">
                <a:tc>
                  <a:txBody>
                    <a:bodyPr/>
                    <a:lstStyle/>
                    <a:p>
                      <a:pPr algn="r" fontAlgn="b"/>
                      <a:r>
                        <a:rPr lang="tr-TR" sz="900" b="0" i="0" u="none" strike="noStrike">
                          <a:latin typeface="Tahoma"/>
                        </a:rPr>
                        <a:t>78.897</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74.991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-4,95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93,74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16865">
                <a:tc>
                  <a:txBody>
                    <a:bodyPr/>
                    <a:lstStyle/>
                    <a:p>
                      <a:pPr algn="r" fontAlgn="b"/>
                      <a:r>
                        <a:rPr lang="tr-TR" sz="900" b="0" i="0" u="none" strike="noStrike">
                          <a:latin typeface="Tahoma"/>
                        </a:rPr>
                        <a:t>549.099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1.080.157</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96,71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82,27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16865">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dirty="0">
                          <a:latin typeface="Tahoma"/>
                        </a:rPr>
                        <a:t>26.160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14,22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dirty="0">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500950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o"/>
          <p:cNvGraphicFramePr>
            <a:graphicFrameLocks noGrp="1"/>
          </p:cNvGraphicFramePr>
          <p:nvPr/>
        </p:nvGraphicFramePr>
        <p:xfrm>
          <a:off x="693008" y="1685714"/>
          <a:ext cx="5715000" cy="3485515"/>
        </p:xfrm>
        <a:graphic>
          <a:graphicData uri="http://schemas.openxmlformats.org/drawingml/2006/table">
            <a:tbl>
              <a:tblPr/>
              <a:tblGrid>
                <a:gridCol w="3972893">
                  <a:extLst>
                    <a:ext uri="{9D8B030D-6E8A-4147-A177-3AD203B41FA5}">
                      <a16:colId xmlns:a16="http://schemas.microsoft.com/office/drawing/2014/main" val="20000"/>
                    </a:ext>
                  </a:extLst>
                </a:gridCol>
                <a:gridCol w="913892">
                  <a:extLst>
                    <a:ext uri="{9D8B030D-6E8A-4147-A177-3AD203B41FA5}">
                      <a16:colId xmlns:a16="http://schemas.microsoft.com/office/drawing/2014/main" val="20001"/>
                    </a:ext>
                  </a:extLst>
                </a:gridCol>
                <a:gridCol w="828215">
                  <a:extLst>
                    <a:ext uri="{9D8B030D-6E8A-4147-A177-3AD203B41FA5}">
                      <a16:colId xmlns:a16="http://schemas.microsoft.com/office/drawing/2014/main" val="20002"/>
                    </a:ext>
                  </a:extLst>
                </a:gridCol>
              </a:tblGrid>
              <a:tr h="316865">
                <a:tc>
                  <a:txBody>
                    <a:bodyPr/>
                    <a:lstStyle/>
                    <a:p>
                      <a:pPr algn="l" fontAlgn="b"/>
                      <a:r>
                        <a:rPr lang="tr-TR" sz="900" b="1" i="0" u="none" strike="noStrike">
                          <a:latin typeface="Tahoma"/>
                        </a:rPr>
                        <a:t>05 - CARİ TRANSFERLER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3.716.940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8.014.000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16865">
                <a:tc>
                  <a:txBody>
                    <a:bodyPr/>
                    <a:lstStyle/>
                    <a:p>
                      <a:pPr algn="l" fontAlgn="b"/>
                      <a:r>
                        <a:rPr lang="tr-TR" sz="900" b="0" i="0" u="none" strike="noStrike">
                          <a:latin typeface="Tahoma"/>
                        </a:rPr>
                        <a:t>05.01 - GÖREVLENDİRME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2.730.994</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6.421.000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16865">
                <a:tc>
                  <a:txBody>
                    <a:bodyPr/>
                    <a:lstStyle/>
                    <a:p>
                      <a:pPr algn="l" fontAlgn="b"/>
                      <a:r>
                        <a:rPr lang="tr-TR" sz="900" b="0" i="0" u="none" strike="noStrike">
                          <a:latin typeface="Tahoma"/>
                        </a:rPr>
                        <a:t>05.03 - KAR AMACI GÜTMEYEN KURULUŞLARA YAPILAN TRANSFERLER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672.000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1.593.000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16865">
                <a:tc>
                  <a:txBody>
                    <a:bodyPr/>
                    <a:lstStyle/>
                    <a:p>
                      <a:pPr algn="l" fontAlgn="b"/>
                      <a:r>
                        <a:rPr lang="tr-TR" sz="900" b="0" i="0" u="none" strike="noStrike">
                          <a:latin typeface="Tahoma"/>
                        </a:rPr>
                        <a:t>05.04 - HANE HALKI VE İŞLETMELERE YAPILAN TRANSFERLER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313.946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16865">
                <a:tc>
                  <a:txBody>
                    <a:bodyPr/>
                    <a:lstStyle/>
                    <a:p>
                      <a:pPr algn="l" fontAlgn="b"/>
                      <a:r>
                        <a:rPr lang="tr-TR" sz="900" b="1" i="0" u="none" strike="noStrike">
                          <a:latin typeface="Tahoma"/>
                        </a:rPr>
                        <a:t>06 - SERMAYE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65.774.720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81.000.000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16865">
                <a:tc>
                  <a:txBody>
                    <a:bodyPr/>
                    <a:lstStyle/>
                    <a:p>
                      <a:pPr algn="l" fontAlgn="b"/>
                      <a:r>
                        <a:rPr lang="tr-TR" sz="900" b="0" i="0" u="none" strike="noStrike">
                          <a:latin typeface="Tahoma"/>
                        </a:rPr>
                        <a:t>06.01 - MAMUL MAL ALIMLARI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5.043.251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6.298.000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16865">
                <a:tc>
                  <a:txBody>
                    <a:bodyPr/>
                    <a:lstStyle/>
                    <a:p>
                      <a:pPr algn="l" fontAlgn="b"/>
                      <a:r>
                        <a:rPr lang="tr-TR" sz="900" b="0" i="0" u="none" strike="noStrike">
                          <a:latin typeface="Tahoma"/>
                        </a:rPr>
                        <a:t>06.03 - GAYRİ MADDİ HAK ALIMLARI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1.476.563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3.200.000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16865">
                <a:tc>
                  <a:txBody>
                    <a:bodyPr/>
                    <a:lstStyle/>
                    <a:p>
                      <a:pPr algn="l" fontAlgn="b"/>
                      <a:r>
                        <a:rPr lang="tr-TR" sz="900" b="0" i="0" u="none" strike="noStrike">
                          <a:latin typeface="Tahoma"/>
                        </a:rPr>
                        <a:t>06.05 - GAYRİMENKUL SERMAYE ÜRETİM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48.626.229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70.002.000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16865">
                <a:tc>
                  <a:txBody>
                    <a:bodyPr/>
                    <a:lstStyle/>
                    <a:p>
                      <a:pPr algn="l" fontAlgn="b"/>
                      <a:r>
                        <a:rPr lang="tr-TR" sz="900" b="0" i="0" u="none" strike="noStrike">
                          <a:latin typeface="Tahoma"/>
                        </a:rPr>
                        <a:t>06.07 - GAYRİMENKUL BÜYÜK ONARIM GİDERLERİ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10.628.678</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1.500.000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16865">
                <a:tc>
                  <a:txBody>
                    <a:bodyPr/>
                    <a:lstStyle/>
                    <a:p>
                      <a:pPr algn="l" fontAlgn="b"/>
                      <a:r>
                        <a:rPr lang="tr-TR" sz="900" b="1" i="0" u="none" strike="noStrike">
                          <a:latin typeface="Tahoma"/>
                        </a:rPr>
                        <a:t>07 - SERMAYE TRANSFERLERİ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5.750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16865">
                <a:tc>
                  <a:txBody>
                    <a:bodyPr/>
                    <a:lstStyle/>
                    <a:p>
                      <a:pPr algn="l" fontAlgn="b"/>
                      <a:r>
                        <a:rPr lang="tr-TR" sz="900" b="0" i="0" u="none" strike="noStrike">
                          <a:latin typeface="Tahoma"/>
                        </a:rPr>
                        <a:t>07.01 - KURUM, İŞLETME ve HANE HALKINA  YAPILAN SERMAYE TRANSFERLERİ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5.750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dirty="0">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bl>
          </a:graphicData>
        </a:graphic>
      </p:graphicFrame>
      <p:graphicFrame>
        <p:nvGraphicFramePr>
          <p:cNvPr id="3" name="2 Tablo"/>
          <p:cNvGraphicFramePr>
            <a:graphicFrameLocks noGrp="1"/>
          </p:cNvGraphicFramePr>
          <p:nvPr/>
        </p:nvGraphicFramePr>
        <p:xfrm>
          <a:off x="6501371" y="1685714"/>
          <a:ext cx="5270499" cy="3485515"/>
        </p:xfrm>
        <a:graphic>
          <a:graphicData uri="http://schemas.openxmlformats.org/drawingml/2006/table">
            <a:tbl>
              <a:tblPr/>
              <a:tblGrid>
                <a:gridCol w="1382634">
                  <a:extLst>
                    <a:ext uri="{9D8B030D-6E8A-4147-A177-3AD203B41FA5}">
                      <a16:colId xmlns:a16="http://schemas.microsoft.com/office/drawing/2014/main" val="20000"/>
                    </a:ext>
                  </a:extLst>
                </a:gridCol>
                <a:gridCol w="1382634">
                  <a:extLst>
                    <a:ext uri="{9D8B030D-6E8A-4147-A177-3AD203B41FA5}">
                      <a16:colId xmlns:a16="http://schemas.microsoft.com/office/drawing/2014/main" val="20001"/>
                    </a:ext>
                  </a:extLst>
                </a:gridCol>
                <a:gridCol w="494704">
                  <a:extLst>
                    <a:ext uri="{9D8B030D-6E8A-4147-A177-3AD203B41FA5}">
                      <a16:colId xmlns:a16="http://schemas.microsoft.com/office/drawing/2014/main" val="20002"/>
                    </a:ext>
                  </a:extLst>
                </a:gridCol>
                <a:gridCol w="485190">
                  <a:extLst>
                    <a:ext uri="{9D8B030D-6E8A-4147-A177-3AD203B41FA5}">
                      <a16:colId xmlns:a16="http://schemas.microsoft.com/office/drawing/2014/main" val="20003"/>
                    </a:ext>
                  </a:extLst>
                </a:gridCol>
                <a:gridCol w="583497">
                  <a:extLst>
                    <a:ext uri="{9D8B030D-6E8A-4147-A177-3AD203B41FA5}">
                      <a16:colId xmlns:a16="http://schemas.microsoft.com/office/drawing/2014/main" val="20004"/>
                    </a:ext>
                  </a:extLst>
                </a:gridCol>
                <a:gridCol w="941840">
                  <a:extLst>
                    <a:ext uri="{9D8B030D-6E8A-4147-A177-3AD203B41FA5}">
                      <a16:colId xmlns:a16="http://schemas.microsoft.com/office/drawing/2014/main" val="20005"/>
                    </a:ext>
                  </a:extLst>
                </a:gridCol>
              </a:tblGrid>
              <a:tr h="316865">
                <a:tc>
                  <a:txBody>
                    <a:bodyPr/>
                    <a:lstStyle/>
                    <a:p>
                      <a:pPr algn="r" fontAlgn="ctr"/>
                      <a:r>
                        <a:rPr lang="tr-TR" sz="900" b="1" i="0" u="none" strike="noStrike">
                          <a:latin typeface="Tahoma"/>
                        </a:rPr>
                        <a:t>3.716.940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11.816.296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217,90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147,45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16865">
                <a:tc>
                  <a:txBody>
                    <a:bodyPr/>
                    <a:lstStyle/>
                    <a:p>
                      <a:pPr algn="r" fontAlgn="b"/>
                      <a:r>
                        <a:rPr lang="tr-TR" sz="900" b="0" i="0" u="none" strike="noStrike">
                          <a:latin typeface="Tahoma"/>
                        </a:rPr>
                        <a:t>2.730.994</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9.881.773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261,84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153,90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16865">
                <a:tc>
                  <a:txBody>
                    <a:bodyPr/>
                    <a:lstStyle/>
                    <a:p>
                      <a:pPr algn="r" fontAlgn="b"/>
                      <a:r>
                        <a:rPr lang="tr-TR" sz="900" b="0" i="0" u="none" strike="noStrike">
                          <a:latin typeface="Tahoma"/>
                        </a:rPr>
                        <a:t>672.000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1.589.572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136,54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99,78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16865">
                <a:tc>
                  <a:txBody>
                    <a:bodyPr/>
                    <a:lstStyle/>
                    <a:p>
                      <a:pPr algn="r" fontAlgn="b"/>
                      <a:r>
                        <a:rPr lang="tr-TR" sz="900" b="0" i="0" u="none" strike="noStrike">
                          <a:latin typeface="Tahoma"/>
                        </a:rPr>
                        <a:t>313.946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344.950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9,88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16865">
                <a:tc>
                  <a:txBody>
                    <a:bodyPr/>
                    <a:lstStyle/>
                    <a:p>
                      <a:pPr algn="r" fontAlgn="ctr"/>
                      <a:r>
                        <a:rPr lang="tr-TR" sz="900" b="1" i="0" u="none" strike="noStrike">
                          <a:latin typeface="Tahoma"/>
                        </a:rPr>
                        <a:t>65.774.720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63.973.551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-2,74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78,98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16865">
                <a:tc>
                  <a:txBody>
                    <a:bodyPr/>
                    <a:lstStyle/>
                    <a:p>
                      <a:pPr algn="r" fontAlgn="b"/>
                      <a:r>
                        <a:rPr lang="tr-TR" sz="900" b="0" i="0" u="none" strike="noStrike">
                          <a:latin typeface="Tahoma"/>
                        </a:rPr>
                        <a:t>5.043.251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31.231.902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519,28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495,90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16865">
                <a:tc>
                  <a:txBody>
                    <a:bodyPr/>
                    <a:lstStyle/>
                    <a:p>
                      <a:pPr algn="r" fontAlgn="b"/>
                      <a:r>
                        <a:rPr lang="tr-TR" sz="900" b="0" i="0" u="none" strike="noStrike">
                          <a:latin typeface="Tahoma"/>
                        </a:rPr>
                        <a:t>1.476.563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2.581.031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74,80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80,66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16865">
                <a:tc>
                  <a:txBody>
                    <a:bodyPr/>
                    <a:lstStyle/>
                    <a:p>
                      <a:pPr algn="r" fontAlgn="b"/>
                      <a:r>
                        <a:rPr lang="tr-TR" sz="900" b="0" i="0" u="none" strike="noStrike">
                          <a:latin typeface="Tahoma"/>
                        </a:rPr>
                        <a:t>48.626.229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28.410.992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-41,57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40,59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16865">
                <a:tc>
                  <a:txBody>
                    <a:bodyPr/>
                    <a:lstStyle/>
                    <a:p>
                      <a:pPr algn="r" fontAlgn="b"/>
                      <a:r>
                        <a:rPr lang="tr-TR" sz="900" b="0" i="0" u="none" strike="noStrike">
                          <a:latin typeface="Tahoma"/>
                        </a:rPr>
                        <a:t>10.628.678</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1.749.626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-83,54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116,64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16865">
                <a:tc>
                  <a:txBody>
                    <a:bodyPr/>
                    <a:lstStyle/>
                    <a:p>
                      <a:pPr algn="r" fontAlgn="ctr"/>
                      <a:r>
                        <a:rPr lang="tr-TR" sz="900" b="1" i="0" u="none" strike="noStrike">
                          <a:latin typeface="Tahoma"/>
                        </a:rPr>
                        <a:t>5.750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1" i="0" u="none" strike="noStrike">
                          <a:latin typeface="Tahoma"/>
                        </a:rPr>
                        <a:t>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16865">
                <a:tc>
                  <a:txBody>
                    <a:bodyPr/>
                    <a:lstStyle/>
                    <a:p>
                      <a:pPr algn="r" fontAlgn="b"/>
                      <a:r>
                        <a:rPr lang="tr-TR" sz="900" b="0" i="0" u="none" strike="noStrike">
                          <a:latin typeface="Tahoma"/>
                        </a:rPr>
                        <a:t>5.750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100,00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900" b="0" i="0" u="none" strike="noStrike">
                          <a:latin typeface="Tahoma"/>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900" b="0" i="0" u="none" strike="noStrike" dirty="0">
                          <a:latin typeface="Tahoma"/>
                        </a:rPr>
                        <a:t>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2"/>
          <p:cNvSpPr>
            <a:spLocks noGrp="1"/>
          </p:cNvSpPr>
          <p:nvPr>
            <p:ph type="title"/>
          </p:nvPr>
        </p:nvSpPr>
        <p:spPr>
          <a:xfrm>
            <a:off x="862914" y="0"/>
            <a:ext cx="10515600" cy="766119"/>
          </a:xfrm>
          <a:solidFill>
            <a:srgbClr val="FFC000"/>
          </a:solidFill>
        </p:spPr>
        <p:txBody>
          <a:bodyPr/>
          <a:lstStyle/>
          <a:p>
            <a:pPr algn="ctr"/>
            <a:r>
              <a:rPr lang="tr-TR" dirty="0" smtClean="0"/>
              <a:t>2024 yılı likit miktarı</a:t>
            </a:r>
            <a:endParaRPr lang="tr-TR" dirty="0"/>
          </a:p>
        </p:txBody>
      </p:sp>
      <p:pic>
        <p:nvPicPr>
          <p:cNvPr id="38913" name="Picture 1" descr="C:\Users\Bilgisayar\Desktop\Ekran Alıntısı.PNG"/>
          <p:cNvPicPr>
            <a:picLocks noChangeAspect="1" noChangeArrowheads="1"/>
          </p:cNvPicPr>
          <p:nvPr/>
        </p:nvPicPr>
        <p:blipFill>
          <a:blip r:embed="rId2" cstate="print"/>
          <a:srcRect/>
          <a:stretch>
            <a:fillRect/>
          </a:stretch>
        </p:blipFill>
        <p:spPr bwMode="auto">
          <a:xfrm>
            <a:off x="938040" y="2114519"/>
            <a:ext cx="10365348" cy="2507357"/>
          </a:xfrm>
          <a:prstGeom prst="rect">
            <a:avLst/>
          </a:prstGeom>
          <a:noFill/>
        </p:spPr>
      </p:pic>
    </p:spTree>
    <p:extLst>
      <p:ext uri="{BB962C8B-B14F-4D97-AF65-F5344CB8AC3E}">
        <p14:creationId xmlns:p14="http://schemas.microsoft.com/office/powerpoint/2010/main" val="12316479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4102" y="175656"/>
            <a:ext cx="10515600" cy="714032"/>
          </a:xfrm>
        </p:spPr>
        <p:txBody>
          <a:bodyPr/>
          <a:lstStyle/>
          <a:p>
            <a:r>
              <a:rPr lang="tr-TR" dirty="0" smtClean="0"/>
              <a:t>Proje Bazlı Likit Ödenek</a:t>
            </a:r>
            <a:endParaRPr lang="tr-TR" dirty="0"/>
          </a:p>
        </p:txBody>
      </p:sp>
      <p:graphicFrame>
        <p:nvGraphicFramePr>
          <p:cNvPr id="5" name="4 Tablo"/>
          <p:cNvGraphicFramePr>
            <a:graphicFrameLocks noGrp="1"/>
          </p:cNvGraphicFramePr>
          <p:nvPr/>
        </p:nvGraphicFramePr>
        <p:xfrm>
          <a:off x="387176" y="1112110"/>
          <a:ext cx="11392934" cy="4662612"/>
        </p:xfrm>
        <a:graphic>
          <a:graphicData uri="http://schemas.openxmlformats.org/drawingml/2006/table">
            <a:tbl>
              <a:tblPr/>
              <a:tblGrid>
                <a:gridCol w="165813">
                  <a:extLst>
                    <a:ext uri="{9D8B030D-6E8A-4147-A177-3AD203B41FA5}">
                      <a16:colId xmlns:a16="http://schemas.microsoft.com/office/drawing/2014/main" val="20000"/>
                    </a:ext>
                  </a:extLst>
                </a:gridCol>
                <a:gridCol w="914644">
                  <a:extLst>
                    <a:ext uri="{9D8B030D-6E8A-4147-A177-3AD203B41FA5}">
                      <a16:colId xmlns:a16="http://schemas.microsoft.com/office/drawing/2014/main" val="20001"/>
                    </a:ext>
                  </a:extLst>
                </a:gridCol>
                <a:gridCol w="914644">
                  <a:extLst>
                    <a:ext uri="{9D8B030D-6E8A-4147-A177-3AD203B41FA5}">
                      <a16:colId xmlns:a16="http://schemas.microsoft.com/office/drawing/2014/main" val="20002"/>
                    </a:ext>
                  </a:extLst>
                </a:gridCol>
                <a:gridCol w="914644">
                  <a:extLst>
                    <a:ext uri="{9D8B030D-6E8A-4147-A177-3AD203B41FA5}">
                      <a16:colId xmlns:a16="http://schemas.microsoft.com/office/drawing/2014/main" val="20003"/>
                    </a:ext>
                  </a:extLst>
                </a:gridCol>
                <a:gridCol w="914644">
                  <a:extLst>
                    <a:ext uri="{9D8B030D-6E8A-4147-A177-3AD203B41FA5}">
                      <a16:colId xmlns:a16="http://schemas.microsoft.com/office/drawing/2014/main" val="20004"/>
                    </a:ext>
                  </a:extLst>
                </a:gridCol>
                <a:gridCol w="609763">
                  <a:extLst>
                    <a:ext uri="{9D8B030D-6E8A-4147-A177-3AD203B41FA5}">
                      <a16:colId xmlns:a16="http://schemas.microsoft.com/office/drawing/2014/main" val="20005"/>
                    </a:ext>
                  </a:extLst>
                </a:gridCol>
                <a:gridCol w="326278">
                  <a:extLst>
                    <a:ext uri="{9D8B030D-6E8A-4147-A177-3AD203B41FA5}">
                      <a16:colId xmlns:a16="http://schemas.microsoft.com/office/drawing/2014/main" val="20006"/>
                    </a:ext>
                  </a:extLst>
                </a:gridCol>
                <a:gridCol w="1529753">
                  <a:extLst>
                    <a:ext uri="{9D8B030D-6E8A-4147-A177-3AD203B41FA5}">
                      <a16:colId xmlns:a16="http://schemas.microsoft.com/office/drawing/2014/main" val="20007"/>
                    </a:ext>
                  </a:extLst>
                </a:gridCol>
                <a:gridCol w="711390">
                  <a:extLst>
                    <a:ext uri="{9D8B030D-6E8A-4147-A177-3AD203B41FA5}">
                      <a16:colId xmlns:a16="http://schemas.microsoft.com/office/drawing/2014/main" val="20008"/>
                    </a:ext>
                  </a:extLst>
                </a:gridCol>
                <a:gridCol w="711390">
                  <a:extLst>
                    <a:ext uri="{9D8B030D-6E8A-4147-A177-3AD203B41FA5}">
                      <a16:colId xmlns:a16="http://schemas.microsoft.com/office/drawing/2014/main" val="20009"/>
                    </a:ext>
                  </a:extLst>
                </a:gridCol>
                <a:gridCol w="834412">
                  <a:extLst>
                    <a:ext uri="{9D8B030D-6E8A-4147-A177-3AD203B41FA5}">
                      <a16:colId xmlns:a16="http://schemas.microsoft.com/office/drawing/2014/main" val="20010"/>
                    </a:ext>
                  </a:extLst>
                </a:gridCol>
                <a:gridCol w="834412">
                  <a:extLst>
                    <a:ext uri="{9D8B030D-6E8A-4147-A177-3AD203B41FA5}">
                      <a16:colId xmlns:a16="http://schemas.microsoft.com/office/drawing/2014/main" val="20011"/>
                    </a:ext>
                  </a:extLst>
                </a:gridCol>
                <a:gridCol w="609763">
                  <a:extLst>
                    <a:ext uri="{9D8B030D-6E8A-4147-A177-3AD203B41FA5}">
                      <a16:colId xmlns:a16="http://schemas.microsoft.com/office/drawing/2014/main" val="20012"/>
                    </a:ext>
                  </a:extLst>
                </a:gridCol>
                <a:gridCol w="791621">
                  <a:extLst>
                    <a:ext uri="{9D8B030D-6E8A-4147-A177-3AD203B41FA5}">
                      <a16:colId xmlns:a16="http://schemas.microsoft.com/office/drawing/2014/main" val="20013"/>
                    </a:ext>
                  </a:extLst>
                </a:gridCol>
                <a:gridCol w="609763">
                  <a:extLst>
                    <a:ext uri="{9D8B030D-6E8A-4147-A177-3AD203B41FA5}">
                      <a16:colId xmlns:a16="http://schemas.microsoft.com/office/drawing/2014/main" val="20014"/>
                    </a:ext>
                  </a:extLst>
                </a:gridCol>
              </a:tblGrid>
              <a:tr h="134131">
                <a:tc gridSpan="5">
                  <a:txBody>
                    <a:bodyPr/>
                    <a:lstStyle/>
                    <a:p>
                      <a:pPr algn="ctr" fontAlgn="b"/>
                      <a:r>
                        <a:rPr lang="tr-TR" sz="700" b="0" i="0" u="none" strike="noStrike" dirty="0">
                          <a:solidFill>
                            <a:srgbClr val="000000"/>
                          </a:solidFill>
                          <a:latin typeface="Calibri"/>
                        </a:rPr>
                        <a:t>YATIRIM BİLGİLERİ </a:t>
                      </a:r>
                    </a:p>
                  </a:txBody>
                  <a:tcPr marL="2862" marR="2862" marT="2862" marB="0" anchor="b">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extLst>
                  <a:ext uri="{0D108BD9-81ED-4DB2-BD59-A6C34878D82A}">
                    <a16:rowId xmlns:a16="http://schemas.microsoft.com/office/drawing/2014/main" val="10000"/>
                  </a:ext>
                </a:extLst>
              </a:tr>
              <a:tr h="363456">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dirty="0">
                          <a:solidFill>
                            <a:srgbClr val="000000"/>
                          </a:solidFill>
                          <a:latin typeface="Calibri"/>
                        </a:rPr>
                        <a:t>MEVCUT PROJELER</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BÜTÇE KALEMİ</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BİRİM</a:t>
                      </a:r>
                    </a:p>
                  </a:txBody>
                  <a:tcPr marL="2862" marR="2862" marT="2862" marB="0" anchor="b">
                    <a:lnL>
                      <a:noFill/>
                    </a:lnL>
                    <a:lnR>
                      <a:noFill/>
                    </a:lnR>
                    <a:lnT>
                      <a:noFill/>
                    </a:lnT>
                    <a:lnB>
                      <a:noFill/>
                    </a:lnB>
                  </a:tcPr>
                </a:tc>
                <a:tc>
                  <a:txBody>
                    <a:bodyPr/>
                    <a:lstStyle/>
                    <a:p>
                      <a:pPr algn="l" fontAlgn="b"/>
                      <a:r>
                        <a:rPr lang="tr-TR" sz="700" b="0" i="0" u="none" strike="noStrike" dirty="0">
                          <a:solidFill>
                            <a:srgbClr val="000000"/>
                          </a:solidFill>
                          <a:latin typeface="Calibri"/>
                        </a:rPr>
                        <a:t>2023 mutabık kalınan likit</a:t>
                      </a: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2024 BÜTÇEYE EKLENEN LİKİTLER </a:t>
                      </a: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2024 KAYA ÖDENEĞİ (İLK BAŞTA) </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MEVCUT KAYA ÖDENEĞİ </a:t>
                      </a: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2024 TOPLAM BÜTÇE ÖDENEĞİ</a:t>
                      </a:r>
                    </a:p>
                  </a:txBody>
                  <a:tcPr marL="2862" marR="2862" marT="2862" marB="0" anchor="b">
                    <a:lnL>
                      <a:noFill/>
                    </a:lnL>
                    <a:lnR>
                      <a:noFill/>
                    </a:lnR>
                    <a:lnT>
                      <a:noFill/>
                    </a:lnT>
                    <a:lnB>
                      <a:noFill/>
                    </a:lnB>
                  </a:tcPr>
                </a:tc>
                <a:tc>
                  <a:txBody>
                    <a:bodyPr/>
                    <a:lstStyle/>
                    <a:p>
                      <a:pPr algn="l" fontAlgn="b"/>
                      <a:r>
                        <a:rPr lang="tr-TR" sz="700" b="1" i="1" u="none" strike="noStrike">
                          <a:solidFill>
                            <a:srgbClr val="000000"/>
                          </a:solidFill>
                          <a:latin typeface="Calibri"/>
                        </a:rPr>
                        <a:t>BLOKEYE ALINAN </a:t>
                      </a: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asıl olan kaya ödeneği </a:t>
                      </a:r>
                    </a:p>
                  </a:txBody>
                  <a:tcPr marL="2862" marR="2862" marT="2862" marB="0" anchor="b">
                    <a:lnL>
                      <a:noFill/>
                    </a:lnL>
                    <a:lnR>
                      <a:noFill/>
                    </a:lnR>
                    <a:lnT>
                      <a:noFill/>
                    </a:lnT>
                    <a:lnB>
                      <a:noFill/>
                    </a:lnB>
                  </a:tcPr>
                </a:tc>
                <a:extLst>
                  <a:ext uri="{0D108BD9-81ED-4DB2-BD59-A6C34878D82A}">
                    <a16:rowId xmlns:a16="http://schemas.microsoft.com/office/drawing/2014/main" val="10001"/>
                  </a:ext>
                </a:extLst>
              </a:tr>
              <a:tr h="253554">
                <a:tc>
                  <a:txBody>
                    <a:bodyPr/>
                    <a:lstStyle/>
                    <a:p>
                      <a:pPr algn="l" fontAlgn="b"/>
                      <a:r>
                        <a:rPr lang="tr-TR" sz="700" b="0" i="0" u="none" strike="noStrike">
                          <a:solidFill>
                            <a:srgbClr val="000000"/>
                          </a:solidFill>
                          <a:latin typeface="Calibri"/>
                        </a:rPr>
                        <a:t>1-</a:t>
                      </a:r>
                    </a:p>
                  </a:txBody>
                  <a:tcPr marL="2862" marR="2862" marT="2862" marB="0" anchor="b">
                    <a:lnL>
                      <a:noFill/>
                    </a:lnL>
                    <a:lnR>
                      <a:noFill/>
                    </a:lnR>
                    <a:lnT>
                      <a:noFill/>
                    </a:lnT>
                    <a:lnB>
                      <a:noFill/>
                    </a:lnB>
                  </a:tcPr>
                </a:tc>
                <a:tc gridSpan="4">
                  <a:txBody>
                    <a:bodyPr/>
                    <a:lstStyle/>
                    <a:p>
                      <a:pPr algn="l" fontAlgn="ctr"/>
                      <a:r>
                        <a:rPr lang="tr-TR" sz="700" b="0" i="0" u="none" strike="noStrike" dirty="0">
                          <a:solidFill>
                            <a:srgbClr val="000000"/>
                          </a:solidFill>
                          <a:latin typeface="Calibri"/>
                        </a:rPr>
                        <a:t>2020K12-151355 - İhtisaslaşma Projesi 2020K12-151355-169512 - Tarımsal Ürün Çeşit. Art. ve Bit. Üretimin </a:t>
                      </a:r>
                      <a:r>
                        <a:rPr lang="tr-TR" sz="700" b="0" i="0" u="none" strike="noStrike" dirty="0" err="1">
                          <a:solidFill>
                            <a:srgbClr val="000000"/>
                          </a:solidFill>
                          <a:latin typeface="Calibri"/>
                        </a:rPr>
                        <a:t>Glş</a:t>
                      </a:r>
                      <a:r>
                        <a:rPr lang="tr-TR" sz="700" b="0" i="0" u="none" strike="noStrike" dirty="0">
                          <a:solidFill>
                            <a:srgbClr val="000000"/>
                          </a:solidFill>
                          <a:latin typeface="Calibri"/>
                        </a:rPr>
                        <a:t>.</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06.01</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Özel Kalem</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4.916.000,00</a:t>
                      </a: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7.500.000,00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11.416.000,00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7.500.000,00</a:t>
                      </a:r>
                    </a:p>
                  </a:txBody>
                  <a:tcPr marL="2862" marR="2862" marT="2862" marB="0" anchor="b">
                    <a:lnL>
                      <a:noFill/>
                    </a:lnL>
                    <a:lnR>
                      <a:noFill/>
                    </a:lnR>
                    <a:lnT>
                      <a:noFill/>
                    </a:lnT>
                    <a:lnB>
                      <a:noFill/>
                    </a:lnB>
                  </a:tcPr>
                </a:tc>
                <a:tc>
                  <a:txBody>
                    <a:bodyPr/>
                    <a:lstStyle/>
                    <a:p>
                      <a:pPr algn="r" fontAlgn="b"/>
                      <a:r>
                        <a:rPr lang="tr-TR" sz="700" b="1" i="1" u="none" strike="noStrike">
                          <a:solidFill>
                            <a:srgbClr val="000000"/>
                          </a:solidFill>
                          <a:latin typeface="Calibri"/>
                        </a:rPr>
                        <a:t>1.000.000,00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12.416.000,00</a:t>
                      </a:r>
                    </a:p>
                  </a:txBody>
                  <a:tcPr marL="2862" marR="2862" marT="2862" marB="0" anchor="b">
                    <a:lnL>
                      <a:noFill/>
                    </a:lnL>
                    <a:lnR>
                      <a:noFill/>
                    </a:lnR>
                    <a:lnT>
                      <a:noFill/>
                    </a:lnT>
                    <a:lnB>
                      <a:noFill/>
                    </a:lnB>
                  </a:tcPr>
                </a:tc>
                <a:extLst>
                  <a:ext uri="{0D108BD9-81ED-4DB2-BD59-A6C34878D82A}">
                    <a16:rowId xmlns:a16="http://schemas.microsoft.com/office/drawing/2014/main" val="10002"/>
                  </a:ext>
                </a:extLst>
              </a:tr>
              <a:tr h="315860">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a:solidFill>
                            <a:srgbClr val="000000"/>
                          </a:solidFill>
                          <a:latin typeface="Calibri"/>
                        </a:rPr>
                        <a:t>2020K12-151355 - İhtisaslaşma Projesi 2020K12-151355-169513 - Hayvan Yetiştiriciliği</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06.01</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Özel Kalem</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916.000,00</a:t>
                      </a: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7.500.000,00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7.916.000,00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7.500.000,00</a:t>
                      </a:r>
                    </a:p>
                  </a:txBody>
                  <a:tcPr marL="2862" marR="2862" marT="2862" marB="0" anchor="b">
                    <a:lnL>
                      <a:noFill/>
                    </a:lnL>
                    <a:lnR>
                      <a:noFill/>
                    </a:lnR>
                    <a:lnT>
                      <a:noFill/>
                    </a:lnT>
                    <a:lnB>
                      <a:noFill/>
                    </a:lnB>
                  </a:tcPr>
                </a:tc>
                <a:tc>
                  <a:txBody>
                    <a:bodyPr/>
                    <a:lstStyle/>
                    <a:p>
                      <a:pPr algn="r" fontAlgn="b"/>
                      <a:r>
                        <a:rPr lang="tr-TR" sz="700" b="1" i="1" u="none" strike="noStrike">
                          <a:solidFill>
                            <a:srgbClr val="000000"/>
                          </a:solidFill>
                          <a:latin typeface="Calibri"/>
                        </a:rPr>
                        <a:t>500.000,00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8.416.000,00</a:t>
                      </a:r>
                    </a:p>
                  </a:txBody>
                  <a:tcPr marL="2862" marR="2862" marT="2862" marB="0" anchor="b">
                    <a:lnL>
                      <a:noFill/>
                    </a:lnL>
                    <a:lnR>
                      <a:noFill/>
                    </a:lnR>
                    <a:lnT>
                      <a:noFill/>
                    </a:lnT>
                    <a:lnB>
                      <a:noFill/>
                    </a:lnB>
                  </a:tcPr>
                </a:tc>
                <a:extLst>
                  <a:ext uri="{0D108BD9-81ED-4DB2-BD59-A6C34878D82A}">
                    <a16:rowId xmlns:a16="http://schemas.microsoft.com/office/drawing/2014/main" val="10003"/>
                  </a:ext>
                </a:extLst>
              </a:tr>
              <a:tr h="449992">
                <a:tc>
                  <a:txBody>
                    <a:bodyPr/>
                    <a:lstStyle/>
                    <a:p>
                      <a:pPr algn="l" fontAlgn="b"/>
                      <a:r>
                        <a:rPr lang="tr-TR" sz="700" b="0" i="0" u="none" strike="noStrike">
                          <a:solidFill>
                            <a:srgbClr val="000000"/>
                          </a:solidFill>
                          <a:latin typeface="Calibri"/>
                        </a:rPr>
                        <a:t>2-</a:t>
                      </a:r>
                    </a:p>
                  </a:txBody>
                  <a:tcPr marL="2862" marR="2862" marT="2862" marB="0" anchor="b">
                    <a:lnL>
                      <a:noFill/>
                    </a:lnL>
                    <a:lnR>
                      <a:noFill/>
                    </a:lnR>
                    <a:lnT>
                      <a:noFill/>
                    </a:lnT>
                    <a:lnB>
                      <a:noFill/>
                    </a:lnB>
                  </a:tcPr>
                </a:tc>
                <a:tc gridSpan="4">
                  <a:txBody>
                    <a:bodyPr/>
                    <a:lstStyle/>
                    <a:p>
                      <a:pPr algn="l" fontAlgn="ctr"/>
                      <a:r>
                        <a:rPr lang="tr-TR" sz="700" b="0" i="0" u="none" strike="noStrike" dirty="0">
                          <a:solidFill>
                            <a:srgbClr val="000000"/>
                          </a:solidFill>
                          <a:latin typeface="Calibri"/>
                        </a:rPr>
                        <a:t>2023H03-212757 - Muhtelif İşler 2023H03-212757-212758 - Muhtelif İşler Yapı </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06.07</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Yapı İşleri</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13.062.000,00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15.000.000,00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28.062.000,00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15.000.000,00</a:t>
                      </a:r>
                    </a:p>
                  </a:txBody>
                  <a:tcPr marL="2862" marR="2862" marT="2862" marB="0" anchor="b">
                    <a:lnL>
                      <a:noFill/>
                    </a:lnL>
                    <a:lnR>
                      <a:noFill/>
                    </a:lnR>
                    <a:lnT>
                      <a:noFill/>
                    </a:lnT>
                    <a:lnB>
                      <a:noFill/>
                    </a:lnB>
                  </a:tcPr>
                </a:tc>
                <a:tc>
                  <a:txBody>
                    <a:bodyPr/>
                    <a:lstStyle/>
                    <a:p>
                      <a:pPr algn="l" fontAlgn="b"/>
                      <a:endParaRPr lang="tr-TR" sz="700" b="1" i="1"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28.062.000,00</a:t>
                      </a:r>
                    </a:p>
                  </a:txBody>
                  <a:tcPr marL="2862" marR="2862" marT="2862" marB="0" anchor="b">
                    <a:lnL>
                      <a:noFill/>
                    </a:lnL>
                    <a:lnR>
                      <a:noFill/>
                    </a:lnR>
                    <a:lnT>
                      <a:noFill/>
                    </a:lnT>
                    <a:lnB>
                      <a:noFill/>
                    </a:lnB>
                  </a:tcPr>
                </a:tc>
                <a:extLst>
                  <a:ext uri="{0D108BD9-81ED-4DB2-BD59-A6C34878D82A}">
                    <a16:rowId xmlns:a16="http://schemas.microsoft.com/office/drawing/2014/main" val="10004"/>
                  </a:ext>
                </a:extLst>
              </a:tr>
              <a:tr h="372111">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dirty="0">
                          <a:solidFill>
                            <a:srgbClr val="000000"/>
                          </a:solidFill>
                          <a:latin typeface="Calibri"/>
                        </a:rPr>
                        <a:t>2023H03-212757 - Muhtelif İşler 2023H03-212757-212758 - Muhtelif İşler İMİD</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06.01</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İMİD</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2.000.000,00</a:t>
                      </a: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3.000.000,00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5.000.000,00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7.000.000,00</a:t>
                      </a:r>
                    </a:p>
                  </a:txBody>
                  <a:tcPr marL="2862" marR="2862" marT="2862" marB="0" anchor="b">
                    <a:lnL>
                      <a:noFill/>
                    </a:lnL>
                    <a:lnR>
                      <a:noFill/>
                    </a:lnR>
                    <a:lnT>
                      <a:noFill/>
                    </a:lnT>
                    <a:lnB>
                      <a:noFill/>
                    </a:lnB>
                  </a:tcPr>
                </a:tc>
                <a:tc>
                  <a:txBody>
                    <a:bodyPr/>
                    <a:lstStyle/>
                    <a:p>
                      <a:pPr algn="l" fontAlgn="b"/>
                      <a:endParaRPr lang="tr-TR" sz="700" b="1" i="1"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5.000.000,00</a:t>
                      </a:r>
                    </a:p>
                  </a:txBody>
                  <a:tcPr marL="2862" marR="2862" marT="2862" marB="0" anchor="b">
                    <a:lnL>
                      <a:noFill/>
                    </a:lnL>
                    <a:lnR>
                      <a:noFill/>
                    </a:lnR>
                    <a:lnT>
                      <a:noFill/>
                    </a:lnT>
                    <a:lnB>
                      <a:noFill/>
                    </a:lnB>
                  </a:tcPr>
                </a:tc>
                <a:extLst>
                  <a:ext uri="{0D108BD9-81ED-4DB2-BD59-A6C34878D82A}">
                    <a16:rowId xmlns:a16="http://schemas.microsoft.com/office/drawing/2014/main" val="10005"/>
                  </a:ext>
                </a:extLst>
              </a:tr>
              <a:tr h="367783">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dirty="0">
                          <a:solidFill>
                            <a:srgbClr val="000000"/>
                          </a:solidFill>
                          <a:latin typeface="Calibri"/>
                        </a:rPr>
                        <a:t>2023H03-212757 - Muhtelif İşler 2023H03-212757-212758 - Muhtelif İşler BİLGİ</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06.03</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Bilgi İşlem</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47.000,00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1.047.000,00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2.000.000,00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2.047.000,00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2.047.000,00</a:t>
                      </a:r>
                    </a:p>
                  </a:txBody>
                  <a:tcPr marL="2862" marR="2862" marT="2862" marB="0" anchor="b">
                    <a:lnL>
                      <a:noFill/>
                    </a:lnL>
                    <a:lnR>
                      <a:noFill/>
                    </a:lnR>
                    <a:lnT>
                      <a:noFill/>
                    </a:lnT>
                    <a:lnB>
                      <a:noFill/>
                    </a:lnB>
                  </a:tcPr>
                </a:tc>
                <a:tc>
                  <a:txBody>
                    <a:bodyPr/>
                    <a:lstStyle/>
                    <a:p>
                      <a:pPr algn="l" fontAlgn="b"/>
                      <a:endParaRPr lang="tr-TR" sz="700" b="1" i="1"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2.047.000,00</a:t>
                      </a:r>
                    </a:p>
                  </a:txBody>
                  <a:tcPr marL="2862" marR="2862" marT="2862" marB="0" anchor="b">
                    <a:lnL>
                      <a:noFill/>
                    </a:lnL>
                    <a:lnR>
                      <a:noFill/>
                    </a:lnR>
                    <a:lnT>
                      <a:noFill/>
                    </a:lnT>
                    <a:lnB>
                      <a:noFill/>
                    </a:lnB>
                  </a:tcPr>
                </a:tc>
                <a:extLst>
                  <a:ext uri="{0D108BD9-81ED-4DB2-BD59-A6C34878D82A}">
                    <a16:rowId xmlns:a16="http://schemas.microsoft.com/office/drawing/2014/main" val="10006"/>
                  </a:ext>
                </a:extLst>
              </a:tr>
              <a:tr h="441338">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a:solidFill>
                            <a:srgbClr val="000000"/>
                          </a:solidFill>
                          <a:latin typeface="Calibri"/>
                        </a:rPr>
                        <a:t>2020H03-151123 - Derslik ve Merkezi Birimler 2020H03-151123-151124 - Sağlık Yüksekokulu ve Sağlık Hizmetleri MYO Binası</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06.05</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Yapı İşleri</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28.471.000,00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28.471.000,00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35.000.000,00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63.471.000,00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63.471.000,00</a:t>
                      </a:r>
                    </a:p>
                  </a:txBody>
                  <a:tcPr marL="2862" marR="2862" marT="2862" marB="0" anchor="b">
                    <a:lnL>
                      <a:noFill/>
                    </a:lnL>
                    <a:lnR>
                      <a:noFill/>
                    </a:lnR>
                    <a:lnT>
                      <a:noFill/>
                    </a:lnT>
                    <a:lnB>
                      <a:noFill/>
                    </a:lnB>
                  </a:tcPr>
                </a:tc>
                <a:tc>
                  <a:txBody>
                    <a:bodyPr/>
                    <a:lstStyle/>
                    <a:p>
                      <a:pPr algn="l" fontAlgn="b"/>
                      <a:endParaRPr lang="tr-TR" sz="700" b="1" i="1"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63.471.000,00</a:t>
                      </a:r>
                    </a:p>
                  </a:txBody>
                  <a:tcPr marL="2862" marR="2862" marT="2862" marB="0" anchor="b">
                    <a:lnL>
                      <a:noFill/>
                    </a:lnL>
                    <a:lnR>
                      <a:noFill/>
                    </a:lnR>
                    <a:lnT>
                      <a:noFill/>
                    </a:lnT>
                    <a:lnB>
                      <a:noFill/>
                    </a:lnB>
                  </a:tcPr>
                </a:tc>
                <a:extLst>
                  <a:ext uri="{0D108BD9-81ED-4DB2-BD59-A6C34878D82A}">
                    <a16:rowId xmlns:a16="http://schemas.microsoft.com/office/drawing/2014/main" val="10007"/>
                  </a:ext>
                </a:extLst>
              </a:tr>
              <a:tr h="285572">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a:solidFill>
                            <a:srgbClr val="000000"/>
                          </a:solidFill>
                          <a:latin typeface="Calibri"/>
                        </a:rPr>
                        <a:t>2020H03-151123 - Derslik ve Merkezi Birimler 2020H03-151123-168794 - Teknik Bilimler ve Sosyal Bilimler MYO Binası</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06.05</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Yapı İşleri</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36.202.000,00</a:t>
                      </a: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23.202.000,00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1.000.000,00</a:t>
                      </a:r>
                    </a:p>
                  </a:txBody>
                  <a:tcPr marL="2862" marR="2862" marT="2862" marB="0" anchor="b">
                    <a:lnL>
                      <a:noFill/>
                    </a:lnL>
                    <a:lnR>
                      <a:noFill/>
                    </a:lnR>
                    <a:lnT>
                      <a:noFill/>
                    </a:lnT>
                    <a:lnB>
                      <a:noFill/>
                    </a:lnB>
                  </a:tcPr>
                </a:tc>
                <a:tc>
                  <a:txBody>
                    <a:bodyPr/>
                    <a:lstStyle/>
                    <a:p>
                      <a:pPr algn="r" fontAlgn="b"/>
                      <a:r>
                        <a:rPr lang="tr-TR" sz="700" b="1" i="1" u="none" strike="noStrike">
                          <a:solidFill>
                            <a:srgbClr val="000000"/>
                          </a:solidFill>
                          <a:latin typeface="Calibri"/>
                        </a:rPr>
                        <a:t>14.000.000,00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37.202.000,00</a:t>
                      </a:r>
                    </a:p>
                  </a:txBody>
                  <a:tcPr marL="2862" marR="2862" marT="2862" marB="0" anchor="b">
                    <a:lnL>
                      <a:noFill/>
                    </a:lnL>
                    <a:lnR>
                      <a:noFill/>
                    </a:lnR>
                    <a:lnT>
                      <a:noFill/>
                    </a:lnT>
                    <a:lnB>
                      <a:noFill/>
                    </a:lnB>
                  </a:tcPr>
                </a:tc>
                <a:extLst>
                  <a:ext uri="{0D108BD9-81ED-4DB2-BD59-A6C34878D82A}">
                    <a16:rowId xmlns:a16="http://schemas.microsoft.com/office/drawing/2014/main" val="10008"/>
                  </a:ext>
                </a:extLst>
              </a:tr>
              <a:tr h="263938">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a:solidFill>
                            <a:srgbClr val="000000"/>
                          </a:solidFill>
                          <a:latin typeface="Calibri"/>
                        </a:rPr>
                        <a:t>2020H03-151123 - Derslik ve Merkezi Birimler 2020H03-151123-169759 - Tıp Fakültesi</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06.05</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Yapı İşleri</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38.000.000,00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38.000.000,00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64.000.000,00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102.000.000,00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102.000.000,00</a:t>
                      </a:r>
                    </a:p>
                  </a:txBody>
                  <a:tcPr marL="2862" marR="2862" marT="2862" marB="0" anchor="b">
                    <a:lnL>
                      <a:noFill/>
                    </a:lnL>
                    <a:lnR>
                      <a:noFill/>
                    </a:lnR>
                    <a:lnT>
                      <a:noFill/>
                    </a:lnT>
                    <a:lnB>
                      <a:noFill/>
                    </a:lnB>
                  </a:tcPr>
                </a:tc>
                <a:tc>
                  <a:txBody>
                    <a:bodyPr/>
                    <a:lstStyle/>
                    <a:p>
                      <a:pPr algn="l" fontAlgn="b"/>
                      <a:endParaRPr lang="tr-TR" sz="700" b="1" i="1"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102.000.000,00</a:t>
                      </a:r>
                    </a:p>
                  </a:txBody>
                  <a:tcPr marL="2862" marR="2862" marT="2862" marB="0" anchor="b">
                    <a:lnL>
                      <a:noFill/>
                    </a:lnL>
                    <a:lnR>
                      <a:noFill/>
                    </a:lnR>
                    <a:lnT>
                      <a:noFill/>
                    </a:lnT>
                    <a:lnB>
                      <a:noFill/>
                    </a:lnB>
                  </a:tcPr>
                </a:tc>
                <a:extLst>
                  <a:ext uri="{0D108BD9-81ED-4DB2-BD59-A6C34878D82A}">
                    <a16:rowId xmlns:a16="http://schemas.microsoft.com/office/drawing/2014/main" val="10009"/>
                  </a:ext>
                </a:extLst>
              </a:tr>
              <a:tr h="255284">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dirty="0">
                          <a:solidFill>
                            <a:srgbClr val="000000"/>
                          </a:solidFill>
                          <a:latin typeface="Calibri"/>
                        </a:rPr>
                        <a:t>2020H03-152729 - Kampüs Altyapısı 2020H03-152729-152730 - Kampüs Altyapısı</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06.05</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Yapı İşleri</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13.266.000,00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1.998.000,00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18.798.000,00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32.064.000,00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18.798.000,00</a:t>
                      </a:r>
                    </a:p>
                  </a:txBody>
                  <a:tcPr marL="2862" marR="2862" marT="2862" marB="0" anchor="b">
                    <a:lnL>
                      <a:noFill/>
                    </a:lnL>
                    <a:lnR>
                      <a:noFill/>
                    </a:lnR>
                    <a:lnT>
                      <a:noFill/>
                    </a:lnT>
                    <a:lnB>
                      <a:noFill/>
                    </a:lnB>
                  </a:tcPr>
                </a:tc>
                <a:tc>
                  <a:txBody>
                    <a:bodyPr/>
                    <a:lstStyle/>
                    <a:p>
                      <a:pPr algn="l" fontAlgn="b"/>
                      <a:endParaRPr lang="tr-TR" sz="700" b="1" i="1"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32.064.000,00</a:t>
                      </a:r>
                    </a:p>
                  </a:txBody>
                  <a:tcPr marL="2862" marR="2862" marT="2862" marB="0" anchor="b">
                    <a:lnL>
                      <a:noFill/>
                    </a:lnL>
                    <a:lnR>
                      <a:noFill/>
                    </a:lnR>
                    <a:lnT>
                      <a:noFill/>
                    </a:lnT>
                    <a:lnB>
                      <a:noFill/>
                    </a:lnB>
                  </a:tcPr>
                </a:tc>
                <a:extLst>
                  <a:ext uri="{0D108BD9-81ED-4DB2-BD59-A6C34878D82A}">
                    <a16:rowId xmlns:a16="http://schemas.microsoft.com/office/drawing/2014/main" val="10010"/>
                  </a:ext>
                </a:extLst>
              </a:tr>
              <a:tr h="259610">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dirty="0">
                          <a:solidFill>
                            <a:srgbClr val="000000"/>
                          </a:solidFill>
                          <a:latin typeface="Calibri"/>
                        </a:rPr>
                        <a:t>2023H03-212748 - Çeşitli Ünitelerin Etüt Projesi 2023H03-212748-212749 - Çeşitli Ünitelerin Etüt Projesi</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06.03</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Yapı İşleri</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209.000,00</a:t>
                      </a: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200.000,00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409.000,00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200.000,00</a:t>
                      </a:r>
                    </a:p>
                  </a:txBody>
                  <a:tcPr marL="2862" marR="2862" marT="2862" marB="0" anchor="b">
                    <a:lnL>
                      <a:noFill/>
                    </a:lnL>
                    <a:lnR>
                      <a:noFill/>
                    </a:lnR>
                    <a:lnT>
                      <a:noFill/>
                    </a:lnT>
                    <a:lnB>
                      <a:noFill/>
                    </a:lnB>
                  </a:tcPr>
                </a:tc>
                <a:tc>
                  <a:txBody>
                    <a:bodyPr/>
                    <a:lstStyle/>
                    <a:p>
                      <a:pPr algn="l" fontAlgn="b"/>
                      <a:endParaRPr lang="tr-TR" sz="700" b="1" i="1"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409.000,00</a:t>
                      </a:r>
                    </a:p>
                  </a:txBody>
                  <a:tcPr marL="2862" marR="2862" marT="2862" marB="0" anchor="b">
                    <a:lnL>
                      <a:noFill/>
                    </a:lnL>
                    <a:lnR>
                      <a:noFill/>
                    </a:lnR>
                    <a:lnT>
                      <a:noFill/>
                    </a:lnT>
                    <a:lnB>
                      <a:noFill/>
                    </a:lnB>
                  </a:tcPr>
                </a:tc>
                <a:extLst>
                  <a:ext uri="{0D108BD9-81ED-4DB2-BD59-A6C34878D82A}">
                    <a16:rowId xmlns:a16="http://schemas.microsoft.com/office/drawing/2014/main" val="10011"/>
                  </a:ext>
                </a:extLst>
              </a:tr>
              <a:tr h="458646">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a:solidFill>
                            <a:srgbClr val="000000"/>
                          </a:solidFill>
                          <a:latin typeface="Calibri"/>
                        </a:rPr>
                        <a:t>2017H03-19283 - Veteriner Fakültesi Eğitim Altyapısının Güçlendirilmesi 2017H03-19283-19285 - Veteriner Fakültesi Eğitim Altyapısının Güçlendirilmesi</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06.05</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Yapı İşleri</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2.327.000,00</a:t>
                      </a: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2.329.000,00</a:t>
                      </a: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1" i="1"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2.329.000,00</a:t>
                      </a:r>
                    </a:p>
                  </a:txBody>
                  <a:tcPr marL="2862" marR="2862" marT="2862" marB="0" anchor="b">
                    <a:lnL>
                      <a:noFill/>
                    </a:lnL>
                    <a:lnR>
                      <a:noFill/>
                    </a:lnR>
                    <a:lnT>
                      <a:noFill/>
                    </a:lnT>
                    <a:lnB>
                      <a:noFill/>
                    </a:lnB>
                  </a:tcPr>
                </a:tc>
                <a:extLst>
                  <a:ext uri="{0D108BD9-81ED-4DB2-BD59-A6C34878D82A}">
                    <a16:rowId xmlns:a16="http://schemas.microsoft.com/office/drawing/2014/main" val="10012"/>
                  </a:ext>
                </a:extLst>
              </a:tr>
              <a:tr h="173075">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l" fontAlgn="ctr"/>
                      <a:r>
                        <a:rPr lang="tr-TR" sz="700" b="0" i="0" u="none" strike="noStrike">
                          <a:solidFill>
                            <a:srgbClr val="000000"/>
                          </a:solidFill>
                          <a:latin typeface="Calibri"/>
                        </a:rPr>
                        <a:t>2023H03-212744 - Yayın Alımı 2023H03-212744-212745 - Yayın Alımı</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r>
                        <a:rPr lang="tr-TR" sz="700" b="0" i="0" u="none" strike="noStrike">
                          <a:solidFill>
                            <a:srgbClr val="000000"/>
                          </a:solidFill>
                          <a:latin typeface="Calibri"/>
                        </a:rPr>
                        <a:t>06.03</a:t>
                      </a:r>
                    </a:p>
                  </a:txBody>
                  <a:tcPr marL="2862" marR="2862" marT="2862" marB="0" anchor="b">
                    <a:lnL>
                      <a:noFill/>
                    </a:lnL>
                    <a:lnR>
                      <a:noFill/>
                    </a:lnR>
                    <a:lnT>
                      <a:noFill/>
                    </a:lnT>
                    <a:lnB>
                      <a:noFill/>
                    </a:lnB>
                  </a:tcPr>
                </a:tc>
                <a:tc>
                  <a:txBody>
                    <a:bodyPr/>
                    <a:lstStyle/>
                    <a:p>
                      <a:pPr algn="l" fontAlgn="b"/>
                      <a:r>
                        <a:rPr lang="tr-TR" sz="700" b="1" i="0" u="none" strike="noStrike">
                          <a:solidFill>
                            <a:srgbClr val="000000"/>
                          </a:solidFill>
                          <a:latin typeface="Calibri"/>
                        </a:rPr>
                        <a:t>KÜTÜPHANE</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1.388.000,00</a:t>
                      </a: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1.000.000,00</a:t>
                      </a:r>
                    </a:p>
                  </a:txBody>
                  <a:tcPr marL="2862" marR="2862" marT="2862" marB="0" anchor="b">
                    <a:lnL>
                      <a:noFill/>
                    </a:lnL>
                    <a:lnR>
                      <a:noFill/>
                    </a:lnR>
                    <a:lnT>
                      <a:noFill/>
                    </a:lnT>
                    <a:lnB>
                      <a:noFill/>
                    </a:lnB>
                  </a:tcPr>
                </a:tc>
                <a:tc>
                  <a:txBody>
                    <a:bodyPr/>
                    <a:lstStyle/>
                    <a:p>
                      <a:pPr algn="r" fontAlgn="b"/>
                      <a:r>
                        <a:rPr lang="tr-TR" sz="700" b="1" i="0" u="none" strike="noStrike">
                          <a:solidFill>
                            <a:srgbClr val="000000"/>
                          </a:solidFill>
                          <a:latin typeface="Calibri"/>
                        </a:rPr>
                        <a:t>2.388.000,00</a:t>
                      </a: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1.000.000,00</a:t>
                      </a:r>
                    </a:p>
                  </a:txBody>
                  <a:tcPr marL="2862" marR="2862" marT="2862" marB="0" anchor="b">
                    <a:lnL>
                      <a:noFill/>
                    </a:lnL>
                    <a:lnR>
                      <a:noFill/>
                    </a:lnR>
                    <a:lnT>
                      <a:noFill/>
                    </a:lnT>
                    <a:lnB>
                      <a:noFill/>
                    </a:lnB>
                  </a:tcPr>
                </a:tc>
                <a:tc>
                  <a:txBody>
                    <a:bodyPr/>
                    <a:lstStyle/>
                    <a:p>
                      <a:pPr algn="l" fontAlgn="b"/>
                      <a:endParaRPr lang="tr-TR" sz="700" b="1" i="1"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2.388.000,00</a:t>
                      </a:r>
                    </a:p>
                  </a:txBody>
                  <a:tcPr marL="2862" marR="2862" marT="2862" marB="0" anchor="b">
                    <a:lnL>
                      <a:noFill/>
                    </a:lnL>
                    <a:lnR>
                      <a:noFill/>
                    </a:lnR>
                    <a:lnT>
                      <a:noFill/>
                    </a:lnT>
                    <a:lnB>
                      <a:noFill/>
                    </a:lnB>
                  </a:tcPr>
                </a:tc>
                <a:extLst>
                  <a:ext uri="{0D108BD9-81ED-4DB2-BD59-A6C34878D82A}">
                    <a16:rowId xmlns:a16="http://schemas.microsoft.com/office/drawing/2014/main" val="10013"/>
                  </a:ext>
                </a:extLst>
              </a:tr>
              <a:tr h="134131">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ctr"/>
                      <a:endParaRPr lang="tr-TR" sz="700" b="0" i="0" u="none" strike="noStrike">
                        <a:solidFill>
                          <a:srgbClr val="000000"/>
                        </a:solidFill>
                        <a:latin typeface="Calibri"/>
                      </a:endParaRPr>
                    </a:p>
                  </a:txBody>
                  <a:tcPr marL="2862" marR="2862" marT="2862" marB="0" anchor="ctr">
                    <a:lnL>
                      <a:noFill/>
                    </a:lnL>
                    <a:lnR>
                      <a:noFill/>
                    </a:lnR>
                    <a:lnT>
                      <a:noFill/>
                    </a:lnT>
                    <a:lnB>
                      <a:noFill/>
                    </a:lnB>
                  </a:tcPr>
                </a:tc>
                <a:tc>
                  <a:txBody>
                    <a:bodyPr/>
                    <a:lstStyle/>
                    <a:p>
                      <a:pPr algn="l" fontAlgn="ctr"/>
                      <a:endParaRPr lang="tr-TR" sz="700" b="0" i="0" u="none" strike="noStrike">
                        <a:solidFill>
                          <a:srgbClr val="000000"/>
                        </a:solidFill>
                        <a:latin typeface="Calibri"/>
                      </a:endParaRPr>
                    </a:p>
                  </a:txBody>
                  <a:tcPr marL="2862" marR="2862" marT="2862" marB="0" anchor="ctr">
                    <a:lnL>
                      <a:noFill/>
                    </a:lnL>
                    <a:lnR>
                      <a:noFill/>
                    </a:lnR>
                    <a:lnT>
                      <a:noFill/>
                    </a:lnT>
                    <a:lnB>
                      <a:noFill/>
                    </a:lnB>
                  </a:tcPr>
                </a:tc>
                <a:tc>
                  <a:txBody>
                    <a:bodyPr/>
                    <a:lstStyle/>
                    <a:p>
                      <a:pPr algn="l" fontAlgn="ctr"/>
                      <a:endParaRPr lang="tr-TR" sz="700" b="0" i="0" u="none" strike="noStrike">
                        <a:solidFill>
                          <a:srgbClr val="000000"/>
                        </a:solidFill>
                        <a:latin typeface="Calibri"/>
                      </a:endParaRPr>
                    </a:p>
                  </a:txBody>
                  <a:tcPr marL="2862" marR="2862" marT="2862" marB="0" anchor="ctr">
                    <a:lnL>
                      <a:noFill/>
                    </a:lnL>
                    <a:lnR>
                      <a:noFill/>
                    </a:lnR>
                    <a:lnT>
                      <a:noFill/>
                    </a:lnT>
                    <a:lnB>
                      <a:noFill/>
                    </a:lnB>
                  </a:tcPr>
                </a:tc>
                <a:tc>
                  <a:txBody>
                    <a:bodyPr/>
                    <a:lstStyle/>
                    <a:p>
                      <a:pPr algn="l" fontAlgn="ctr"/>
                      <a:endParaRPr lang="tr-TR" sz="700" b="0" i="0" u="none" strike="noStrike">
                        <a:solidFill>
                          <a:srgbClr val="000000"/>
                        </a:solidFill>
                        <a:latin typeface="Calibri"/>
                      </a:endParaRPr>
                    </a:p>
                  </a:txBody>
                  <a:tcPr marL="2862" marR="2862" marT="2862" marB="0" anchor="ctr">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1"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1"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0" i="0"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1" i="1" u="none"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0" i="0" u="none" strike="noStrike">
                          <a:solidFill>
                            <a:srgbClr val="000000"/>
                          </a:solidFill>
                          <a:latin typeface="Calibri"/>
                        </a:rPr>
                        <a:t>0,00</a:t>
                      </a:r>
                    </a:p>
                  </a:txBody>
                  <a:tcPr marL="2862" marR="2862" marT="2862" marB="0" anchor="b">
                    <a:lnL>
                      <a:noFill/>
                    </a:lnL>
                    <a:lnR>
                      <a:noFill/>
                    </a:lnR>
                    <a:lnT>
                      <a:noFill/>
                    </a:lnT>
                    <a:lnB>
                      <a:noFill/>
                    </a:lnB>
                  </a:tcPr>
                </a:tc>
                <a:extLst>
                  <a:ext uri="{0D108BD9-81ED-4DB2-BD59-A6C34878D82A}">
                    <a16:rowId xmlns:a16="http://schemas.microsoft.com/office/drawing/2014/main" val="10014"/>
                  </a:ext>
                </a:extLst>
              </a:tr>
              <a:tr h="134131">
                <a:tc>
                  <a:txBody>
                    <a:bodyPr/>
                    <a:lstStyle/>
                    <a:p>
                      <a:pPr algn="l" fontAlgn="b"/>
                      <a:endParaRPr lang="tr-TR" sz="700" b="1" i="1" u="sng" strike="noStrike">
                        <a:solidFill>
                          <a:srgbClr val="000000"/>
                        </a:solidFill>
                        <a:latin typeface="Calibri"/>
                      </a:endParaRPr>
                    </a:p>
                  </a:txBody>
                  <a:tcPr marL="2862" marR="2862" marT="2862" marB="0" anchor="b">
                    <a:lnL>
                      <a:noFill/>
                    </a:lnL>
                    <a:lnR>
                      <a:noFill/>
                    </a:lnR>
                    <a:lnT>
                      <a:noFill/>
                    </a:lnT>
                    <a:lnB>
                      <a:noFill/>
                    </a:lnB>
                  </a:tcPr>
                </a:tc>
                <a:tc gridSpan="4">
                  <a:txBody>
                    <a:bodyPr/>
                    <a:lstStyle/>
                    <a:p>
                      <a:pPr algn="ctr" fontAlgn="ctr"/>
                      <a:r>
                        <a:rPr lang="tr-TR" sz="700" b="1" i="1" u="sng" strike="noStrike">
                          <a:solidFill>
                            <a:srgbClr val="000000"/>
                          </a:solidFill>
                          <a:latin typeface="Calibri"/>
                        </a:rPr>
                        <a:t>GENEL TOPLAM</a:t>
                      </a:r>
                    </a:p>
                  </a:txBody>
                  <a:tcPr marL="2862" marR="2862" marT="2862"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fontAlgn="b"/>
                      <a:endParaRPr lang="tr-TR" sz="700" b="1" i="1" u="sng"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1" i="1" u="sng" strike="noStrike">
                        <a:solidFill>
                          <a:srgbClr val="000000"/>
                        </a:solidFill>
                        <a:latin typeface="Calibri"/>
                      </a:endParaRPr>
                    </a:p>
                  </a:txBody>
                  <a:tcPr marL="2862" marR="2862" marT="2862" marB="0" anchor="b">
                    <a:lnL>
                      <a:noFill/>
                    </a:lnL>
                    <a:lnR>
                      <a:noFill/>
                    </a:lnR>
                    <a:lnT>
                      <a:noFill/>
                    </a:lnT>
                    <a:lnB>
                      <a:noFill/>
                    </a:lnB>
                  </a:tcPr>
                </a:tc>
                <a:tc>
                  <a:txBody>
                    <a:bodyPr/>
                    <a:lstStyle/>
                    <a:p>
                      <a:pPr algn="l" fontAlgn="b"/>
                      <a:endParaRPr lang="tr-TR" sz="700" b="1" i="1" u="sng" strike="noStrike">
                        <a:solidFill>
                          <a:srgbClr val="000000"/>
                        </a:solidFill>
                        <a:latin typeface="Calibri"/>
                      </a:endParaRPr>
                    </a:p>
                  </a:txBody>
                  <a:tcPr marL="2862" marR="2862" marT="2862" marB="0" anchor="b">
                    <a:lnL>
                      <a:noFill/>
                    </a:lnL>
                    <a:lnR>
                      <a:noFill/>
                    </a:lnR>
                    <a:lnT>
                      <a:noFill/>
                    </a:lnT>
                    <a:lnB>
                      <a:noFill/>
                    </a:lnB>
                  </a:tcPr>
                </a:tc>
                <a:tc>
                  <a:txBody>
                    <a:bodyPr/>
                    <a:lstStyle/>
                    <a:p>
                      <a:pPr algn="r" fontAlgn="b"/>
                      <a:r>
                        <a:rPr lang="tr-TR" sz="700" b="1" i="1" u="sng" strike="noStrike">
                          <a:solidFill>
                            <a:srgbClr val="000000"/>
                          </a:solidFill>
                          <a:latin typeface="Calibri"/>
                        </a:rPr>
                        <a:t>140.804.000,00</a:t>
                      </a:r>
                    </a:p>
                  </a:txBody>
                  <a:tcPr marL="2862" marR="2862" marT="2862" marB="0" anchor="b">
                    <a:lnL>
                      <a:noFill/>
                    </a:lnL>
                    <a:lnR>
                      <a:noFill/>
                    </a:lnR>
                    <a:lnT>
                      <a:noFill/>
                    </a:lnT>
                    <a:lnB>
                      <a:noFill/>
                    </a:lnB>
                  </a:tcPr>
                </a:tc>
                <a:tc>
                  <a:txBody>
                    <a:bodyPr/>
                    <a:lstStyle/>
                    <a:p>
                      <a:pPr algn="r" fontAlgn="b"/>
                      <a:r>
                        <a:rPr lang="tr-TR" sz="700" b="1" i="1" u="sng" strike="noStrike">
                          <a:solidFill>
                            <a:srgbClr val="000000"/>
                          </a:solidFill>
                          <a:latin typeface="Calibri"/>
                        </a:rPr>
                        <a:t>70.516.000,00</a:t>
                      </a:r>
                    </a:p>
                  </a:txBody>
                  <a:tcPr marL="2862" marR="2862" marT="2862" marB="0" anchor="b">
                    <a:lnL>
                      <a:noFill/>
                    </a:lnL>
                    <a:lnR>
                      <a:noFill/>
                    </a:lnR>
                    <a:lnT>
                      <a:noFill/>
                    </a:lnT>
                    <a:lnB>
                      <a:noFill/>
                    </a:lnB>
                  </a:tcPr>
                </a:tc>
                <a:tc>
                  <a:txBody>
                    <a:bodyPr/>
                    <a:lstStyle/>
                    <a:p>
                      <a:pPr algn="r" fontAlgn="b"/>
                      <a:r>
                        <a:rPr lang="tr-TR" sz="700" b="1" i="1" u="sng" strike="noStrike">
                          <a:solidFill>
                            <a:srgbClr val="000000"/>
                          </a:solidFill>
                          <a:latin typeface="Calibri"/>
                        </a:rPr>
                        <a:t>155.000.000,00</a:t>
                      </a:r>
                    </a:p>
                  </a:txBody>
                  <a:tcPr marL="2862" marR="2862" marT="2862" marB="0" anchor="b">
                    <a:lnL>
                      <a:noFill/>
                    </a:lnL>
                    <a:lnR>
                      <a:noFill/>
                    </a:lnR>
                    <a:lnT>
                      <a:noFill/>
                    </a:lnT>
                    <a:lnB>
                      <a:noFill/>
                    </a:lnB>
                  </a:tcPr>
                </a:tc>
                <a:tc>
                  <a:txBody>
                    <a:bodyPr/>
                    <a:lstStyle/>
                    <a:p>
                      <a:pPr algn="r" fontAlgn="b"/>
                      <a:r>
                        <a:rPr lang="tr-TR" sz="700" b="1" i="1" u="sng" strike="noStrike">
                          <a:solidFill>
                            <a:srgbClr val="000000"/>
                          </a:solidFill>
                          <a:latin typeface="Calibri"/>
                        </a:rPr>
                        <a:t>280.304.000,00</a:t>
                      </a:r>
                    </a:p>
                  </a:txBody>
                  <a:tcPr marL="2862" marR="2862" marT="2862" marB="0" anchor="b">
                    <a:lnL>
                      <a:noFill/>
                    </a:lnL>
                    <a:lnR>
                      <a:noFill/>
                    </a:lnR>
                    <a:lnT>
                      <a:noFill/>
                    </a:lnT>
                    <a:lnB>
                      <a:noFill/>
                    </a:lnB>
                  </a:tcPr>
                </a:tc>
                <a:tc>
                  <a:txBody>
                    <a:bodyPr/>
                    <a:lstStyle/>
                    <a:p>
                      <a:pPr algn="r" fontAlgn="b"/>
                      <a:r>
                        <a:rPr lang="tr-TR" sz="700" b="1" i="1" u="sng" strike="noStrike">
                          <a:solidFill>
                            <a:srgbClr val="000000"/>
                          </a:solidFill>
                          <a:latin typeface="Calibri"/>
                        </a:rPr>
                        <a:t>225.516.000,00</a:t>
                      </a:r>
                    </a:p>
                  </a:txBody>
                  <a:tcPr marL="2862" marR="2862" marT="2862" marB="0" anchor="b">
                    <a:lnL>
                      <a:noFill/>
                    </a:lnL>
                    <a:lnR>
                      <a:noFill/>
                    </a:lnR>
                    <a:lnT>
                      <a:noFill/>
                    </a:lnT>
                    <a:lnB>
                      <a:noFill/>
                    </a:lnB>
                  </a:tcPr>
                </a:tc>
                <a:tc>
                  <a:txBody>
                    <a:bodyPr/>
                    <a:lstStyle/>
                    <a:p>
                      <a:pPr algn="r" fontAlgn="b"/>
                      <a:r>
                        <a:rPr lang="tr-TR" sz="700" b="1" i="1" u="sng" strike="noStrike">
                          <a:solidFill>
                            <a:srgbClr val="000000"/>
                          </a:solidFill>
                          <a:latin typeface="Calibri"/>
                        </a:rPr>
                        <a:t>15.500.000,00</a:t>
                      </a:r>
                    </a:p>
                  </a:txBody>
                  <a:tcPr marL="2862" marR="2862" marT="2862" marB="0" anchor="b">
                    <a:lnL>
                      <a:noFill/>
                    </a:lnL>
                    <a:lnR>
                      <a:noFill/>
                    </a:lnR>
                    <a:lnT>
                      <a:noFill/>
                    </a:lnT>
                    <a:lnB>
                      <a:noFill/>
                    </a:lnB>
                  </a:tcPr>
                </a:tc>
                <a:tc>
                  <a:txBody>
                    <a:bodyPr/>
                    <a:lstStyle/>
                    <a:p>
                      <a:pPr algn="r" fontAlgn="b"/>
                      <a:r>
                        <a:rPr lang="tr-TR" sz="700" b="1" i="1" u="sng" strike="noStrike" dirty="0">
                          <a:solidFill>
                            <a:srgbClr val="000000"/>
                          </a:solidFill>
                          <a:latin typeface="Calibri"/>
                        </a:rPr>
                        <a:t>295.804.000,00</a:t>
                      </a:r>
                    </a:p>
                  </a:txBody>
                  <a:tcPr marL="2862" marR="2862" marT="2862" marB="0" anchor="b">
                    <a:lnL>
                      <a:noFill/>
                    </a:lnL>
                    <a:lnR>
                      <a:noFill/>
                    </a:lnR>
                    <a:lnT>
                      <a:noFill/>
                    </a:lnT>
                    <a:lnB>
                      <a:noFill/>
                    </a:lnB>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25494424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068860" y="1240738"/>
            <a:ext cx="9459097" cy="4351338"/>
          </a:xfrm>
        </p:spPr>
        <p:txBody>
          <a:bodyPr/>
          <a:lstStyle/>
          <a:p>
            <a:pPr>
              <a:buNone/>
            </a:pPr>
            <a:endParaRPr lang="tr-TR" dirty="0" smtClean="0"/>
          </a:p>
          <a:p>
            <a:pPr algn="ctr">
              <a:buNone/>
            </a:pPr>
            <a:endParaRPr lang="tr-TR" sz="3600" dirty="0" smtClean="0"/>
          </a:p>
          <a:p>
            <a:pPr algn="ctr">
              <a:buNone/>
            </a:pPr>
            <a:r>
              <a:rPr lang="tr-TR" sz="3600" dirty="0" smtClean="0"/>
              <a:t>Strateji Geliştirme Daire Başkanlığı</a:t>
            </a:r>
          </a:p>
          <a:p>
            <a:pPr algn="ctr">
              <a:buNone/>
            </a:pPr>
            <a:r>
              <a:rPr lang="tr-TR" sz="3600" dirty="0" smtClean="0"/>
              <a:t>Saygılarımızla</a:t>
            </a:r>
            <a:endParaRPr lang="tr-TR" sz="3600" dirty="0"/>
          </a:p>
        </p:txBody>
      </p:sp>
    </p:spTree>
    <p:extLst>
      <p:ext uri="{BB962C8B-B14F-4D97-AF65-F5344CB8AC3E}">
        <p14:creationId xmlns:p14="http://schemas.microsoft.com/office/powerpoint/2010/main" val="381709397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631766090"/>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6423</TotalTime>
  <Words>5328</Words>
  <Application>Microsoft Office PowerPoint</Application>
  <PresentationFormat>Geniş ekran</PresentationFormat>
  <Paragraphs>1782</Paragraphs>
  <Slides>45</Slides>
  <Notes>1</Notes>
  <HiddenSlides>0</HiddenSlides>
  <MMClips>0</MMClips>
  <ScaleCrop>false</ScaleCrop>
  <HeadingPairs>
    <vt:vector size="8" baseType="variant">
      <vt:variant>
        <vt:lpstr>Kullanılan Yazı Tipleri</vt:lpstr>
      </vt:variant>
      <vt:variant>
        <vt:i4>9</vt:i4>
      </vt:variant>
      <vt:variant>
        <vt:lpstr>Tema</vt:lpstr>
      </vt:variant>
      <vt:variant>
        <vt:i4>1</vt:i4>
      </vt:variant>
      <vt:variant>
        <vt:lpstr>Eklenmiş OLE Hizmet Programları</vt:lpstr>
      </vt:variant>
      <vt:variant>
        <vt:i4>1</vt:i4>
      </vt:variant>
      <vt:variant>
        <vt:lpstr>Slayt Başlıkları</vt:lpstr>
      </vt:variant>
      <vt:variant>
        <vt:i4>45</vt:i4>
      </vt:variant>
    </vt:vector>
  </HeadingPairs>
  <TitlesOfParts>
    <vt:vector size="56" baseType="lpstr">
      <vt:lpstr>맑은 고딕</vt:lpstr>
      <vt:lpstr>Arial</vt:lpstr>
      <vt:lpstr>Arial Unicode MS</vt:lpstr>
      <vt:lpstr>Calibri</vt:lpstr>
      <vt:lpstr>Calibri Light</vt:lpstr>
      <vt:lpstr>Gill Sans MT</vt:lpstr>
      <vt:lpstr>Mangal</vt:lpstr>
      <vt:lpstr>Tahoma</vt:lpstr>
      <vt:lpstr>Times New Roman</vt:lpstr>
      <vt:lpstr>Office Teması</vt:lpstr>
      <vt:lpstr>Belge</vt:lpstr>
      <vt:lpstr>PowerPoint Sunusu</vt:lpstr>
      <vt:lpstr>PowerPoint Sunusu</vt:lpstr>
      <vt:lpstr>MİSYON &amp; VİZYON</vt:lpstr>
      <vt:lpstr>Yetki, Görev ve Sorumluluklar</vt:lpstr>
      <vt:lpstr>Yetki, Görev ve Sorumluluklar</vt:lpstr>
      <vt:lpstr>Yetki, Görev ve Sorumluluklar</vt:lpstr>
      <vt:lpstr>Yetki, Görev ve Sorumluluklar</vt:lpstr>
      <vt:lpstr>PowerPoint Sunusu</vt:lpstr>
      <vt:lpstr>Yönetim</vt:lpstr>
      <vt:lpstr>Başkanlığımız Personelleri</vt:lpstr>
      <vt:lpstr>PowerPoint Sunusu</vt:lpstr>
      <vt:lpstr>PowerPoint Sunusu</vt:lpstr>
      <vt:lpstr>PowerPoint Sunusu</vt:lpstr>
      <vt:lpstr>PowerPoint Sunusu</vt:lpstr>
      <vt:lpstr>Bütçe ve Performans Program Şube Müdürlüğü</vt:lpstr>
      <vt:lpstr>Bütçe ve Performans Program Şube Müdürlüğü</vt:lpstr>
      <vt:lpstr>PowerPoint Sunusu</vt:lpstr>
      <vt:lpstr>Stratejik  Planlama ve  Yönetim Bilgi Sistemi Müdürlüğü</vt:lpstr>
      <vt:lpstr>PowerPoint Sunusu</vt:lpstr>
      <vt:lpstr>Muhasebe, Kesin Hesap ve Raporlama Müdürlüğü</vt:lpstr>
      <vt:lpstr>Başkanlığımızda Yürütülen Diğer Görevler</vt:lpstr>
      <vt:lpstr>PowerPoint Sunusu</vt:lpstr>
      <vt:lpstr>PowerPoint Sunusu</vt:lpstr>
      <vt:lpstr>PowerPoint Sunusu</vt:lpstr>
      <vt:lpstr>BAŞKANLIĞIMIZ AMAÇ VE HEDEFLERİ</vt:lpstr>
      <vt:lpstr>PowerPoint Sunusu</vt:lpstr>
      <vt:lpstr>PowerPoint Sunusu</vt:lpstr>
      <vt:lpstr>PowerPoint Sunusu</vt:lpstr>
      <vt:lpstr>PowerPoint Sunusu</vt:lpstr>
      <vt:lpstr>PowerPoint Sunusu</vt:lpstr>
      <vt:lpstr>PowerPoint Sunusu</vt:lpstr>
      <vt:lpstr>Kurum Dışı Yapılan Görevlendirmeler</vt:lpstr>
      <vt:lpstr>2023 yılında Yapılan Raporlamalar</vt:lpstr>
      <vt:lpstr>Kalite Yönetim Sistemi </vt:lpstr>
      <vt:lpstr>PowerPoint Sunusu</vt:lpstr>
      <vt:lpstr>PowerPoint Sunusu</vt:lpstr>
      <vt:lpstr>PowerPoint Sunusu</vt:lpstr>
      <vt:lpstr>PowerPoint Sunusu</vt:lpstr>
      <vt:lpstr>PowerPoint Sunusu</vt:lpstr>
      <vt:lpstr>PowerPoint Sunusu</vt:lpstr>
      <vt:lpstr>PowerPoint Sunusu</vt:lpstr>
      <vt:lpstr>2024 yılı likit miktarı</vt:lpstr>
      <vt:lpstr>Proje Bazlı Likit Ödenek</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361</cp:revision>
  <cp:lastPrinted>2019-04-01T12:46:00Z</cp:lastPrinted>
  <dcterms:created xsi:type="dcterms:W3CDTF">2018-02-07T07:43:50Z</dcterms:created>
  <dcterms:modified xsi:type="dcterms:W3CDTF">2024-12-11T14:17:32Z</dcterms:modified>
</cp:coreProperties>
</file>